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1252" r:id="rId2"/>
    <p:sldId id="960" r:id="rId3"/>
    <p:sldId id="1041" r:id="rId4"/>
    <p:sldId id="1162" r:id="rId5"/>
    <p:sldId id="1163" r:id="rId6"/>
    <p:sldId id="1164" r:id="rId7"/>
    <p:sldId id="1165" r:id="rId8"/>
    <p:sldId id="1166" r:id="rId9"/>
    <p:sldId id="1167" r:id="rId10"/>
    <p:sldId id="1168" r:id="rId11"/>
    <p:sldId id="1169" r:id="rId12"/>
    <p:sldId id="1170" r:id="rId13"/>
    <p:sldId id="1171" r:id="rId14"/>
    <p:sldId id="1172" r:id="rId15"/>
    <p:sldId id="1173" r:id="rId16"/>
    <p:sldId id="1174" r:id="rId17"/>
    <p:sldId id="1175" r:id="rId18"/>
    <p:sldId id="125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00"/>
    <a:srgbClr val="0000A3"/>
    <a:srgbClr val="9CDFF9"/>
    <a:srgbClr val="010086"/>
    <a:srgbClr val="CCCCFF"/>
    <a:srgbClr val="3C6CDF"/>
    <a:srgbClr val="0000A8"/>
    <a:srgbClr val="C96B72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07"/>
    <p:restoredTop sz="89767" autoAdjust="0"/>
  </p:normalViewPr>
  <p:slideViewPr>
    <p:cSldViewPr snapToGrid="0" snapToObjects="1">
      <p:cViewPr varScale="1">
        <p:scale>
          <a:sx n="67" d="100"/>
          <a:sy n="67" d="100"/>
        </p:scale>
        <p:origin x="324" y="60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2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039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986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032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850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464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012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911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51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78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02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502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246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682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200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56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Relationship Id="rId2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Computer Networks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CS 3001 </a:t>
            </a:r>
            <a:r>
              <a:rPr lang="en-US" sz="4800" dirty="0"/>
              <a:t>(</a:t>
            </a:r>
            <a:r>
              <a:rPr lang="en-US" sz="4800" dirty="0" smtClean="0"/>
              <a:t>BCS-5B)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Lecture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Danyal </a:t>
            </a:r>
            <a:r>
              <a:rPr lang="en-US" sz="3200" b="1" dirty="0" err="1"/>
              <a:t>Farhat</a:t>
            </a:r>
            <a:endParaRPr lang="en-US" sz="3200" b="1" dirty="0"/>
          </a:p>
          <a:p>
            <a:r>
              <a:rPr lang="en-US" sz="3200" b="1" dirty="0"/>
              <a:t>FAST School of Computing</a:t>
            </a:r>
          </a:p>
          <a:p>
            <a:r>
              <a:rPr lang="en-US" sz="3200" b="1" dirty="0" smtClean="0"/>
              <a:t>NUCES </a:t>
            </a:r>
            <a:r>
              <a:rPr lang="en-US" sz="3200" b="1" dirty="0"/>
              <a:t>Lahore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37756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ea typeface="ＭＳ Ｐゴシック" panose="020B0600070205080204" pitchFamily="34" charset="-128"/>
              </a:rPr>
              <a:t>Sockets (Interface Between Process and CN)</a:t>
            </a:r>
            <a:endParaRPr lang="en-US" sz="4400" dirty="0"/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xmlns="" id="{AE0F6699-BC13-C349-9AC1-8B36945FE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1" y="1183986"/>
            <a:ext cx="10965041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process sends/receives messages to/from its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 analogous to door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process shoves message out door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process relies on transport infrastructure on other side of door to deliver message to socket at receiving process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two sockets involved: one on each side</a:t>
            </a:r>
          </a:p>
        </p:txBody>
      </p:sp>
      <p:sp>
        <p:nvSpPr>
          <p:cNvPr id="69" name="Freeform 66">
            <a:extLst>
              <a:ext uri="{FF2B5EF4-FFF2-40B4-BE49-F238E27FC236}">
                <a16:creationId xmlns:a16="http://schemas.microsoft.com/office/drawing/2014/main" xmlns="" id="{C55660F8-73B5-034B-A597-DD5D87ECF66A}"/>
              </a:ext>
            </a:extLst>
          </p:cNvPr>
          <p:cNvSpPr>
            <a:spLocks/>
          </p:cNvSpPr>
          <p:nvPr/>
        </p:nvSpPr>
        <p:spPr bwMode="auto">
          <a:xfrm>
            <a:off x="8482481" y="4098352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7">
            <a:extLst>
              <a:ext uri="{FF2B5EF4-FFF2-40B4-BE49-F238E27FC236}">
                <a16:creationId xmlns:a16="http://schemas.microsoft.com/office/drawing/2014/main" xmlns="" id="{ABAB43B4-03FC-2A42-98B9-913DD8EC77B7}"/>
              </a:ext>
            </a:extLst>
          </p:cNvPr>
          <p:cNvSpPr>
            <a:spLocks/>
          </p:cNvSpPr>
          <p:nvPr/>
        </p:nvSpPr>
        <p:spPr bwMode="auto">
          <a:xfrm>
            <a:off x="5167781" y="5395339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Text Box 51">
            <a:extLst>
              <a:ext uri="{FF2B5EF4-FFF2-40B4-BE49-F238E27FC236}">
                <a16:creationId xmlns:a16="http://schemas.microsoft.com/office/drawing/2014/main" xmlns="" id="{66AD3E16-6743-CC4C-9091-25C6B0A95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931" y="5527102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72" name="Line 52">
            <a:extLst>
              <a:ext uri="{FF2B5EF4-FFF2-40B4-BE49-F238E27FC236}">
                <a16:creationId xmlns:a16="http://schemas.microsoft.com/office/drawing/2014/main" xmlns="" id="{2374F19B-E4B6-644E-AEE0-FC14C13C0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6481" y="5938264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Text Box 53">
            <a:extLst>
              <a:ext uri="{FF2B5EF4-FFF2-40B4-BE49-F238E27FC236}">
                <a16:creationId xmlns:a16="http://schemas.microsoft.com/office/drawing/2014/main" xmlns="" id="{AD6E6CB7-7739-BE4D-84DA-1BBDF2D1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618" y="5163564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by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56">
            <a:extLst>
              <a:ext uri="{FF2B5EF4-FFF2-40B4-BE49-F238E27FC236}">
                <a16:creationId xmlns:a16="http://schemas.microsoft.com/office/drawing/2014/main" xmlns="" id="{20BE946D-C7D0-4A45-83B1-1480163BA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5393" y="4263452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 by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 developer</a:t>
            </a:r>
          </a:p>
        </p:txBody>
      </p:sp>
      <p:sp>
        <p:nvSpPr>
          <p:cNvPr id="75" name="Freeform 45">
            <a:extLst>
              <a:ext uri="{FF2B5EF4-FFF2-40B4-BE49-F238E27FC236}">
                <a16:creationId xmlns:a16="http://schemas.microsoft.com/office/drawing/2014/main" xmlns="" id="{6780AD31-F16D-1B4A-BC72-926F1B2A7FE8}"/>
              </a:ext>
            </a:extLst>
          </p:cNvPr>
          <p:cNvSpPr>
            <a:spLocks/>
          </p:cNvSpPr>
          <p:nvPr/>
        </p:nvSpPr>
        <p:spPr bwMode="auto">
          <a:xfrm>
            <a:off x="2742081" y="4161852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Rectangle 23">
            <a:extLst>
              <a:ext uri="{FF2B5EF4-FFF2-40B4-BE49-F238E27FC236}">
                <a16:creationId xmlns:a16="http://schemas.microsoft.com/office/drawing/2014/main" xmlns="" id="{F7C1C383-CE46-7C44-B7F2-94606E877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356" y="411740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" name="Rectangle 24">
            <a:extLst>
              <a:ext uri="{FF2B5EF4-FFF2-40B4-BE49-F238E27FC236}">
                <a16:creationId xmlns:a16="http://schemas.microsoft.com/office/drawing/2014/main" xmlns="" id="{FD8D123C-B8FD-A64F-9AD3-86943A5D5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256" y="4171377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" name="Line 25">
            <a:extLst>
              <a:ext uri="{FF2B5EF4-FFF2-40B4-BE49-F238E27FC236}">
                <a16:creationId xmlns:a16="http://schemas.microsoft.com/office/drawing/2014/main" xmlns="" id="{A30BEE8C-0165-984E-888C-91DC647B6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781" y="49317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Text Box 26">
            <a:extLst>
              <a:ext uri="{FF2B5EF4-FFF2-40B4-BE49-F238E27FC236}">
                <a16:creationId xmlns:a16="http://schemas.microsoft.com/office/drawing/2014/main" xmlns="" id="{4E5CE7E7-BE20-B242-B8AA-2C5D47992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918" y="491432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80" name="Line 27">
            <a:extLst>
              <a:ext uri="{FF2B5EF4-FFF2-40B4-BE49-F238E27FC236}">
                <a16:creationId xmlns:a16="http://schemas.microsoft.com/office/drawing/2014/main" xmlns="" id="{9AB6E7C8-3093-D94D-9D3B-10F5749B7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718" y="52524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Line 28">
            <a:extLst>
              <a:ext uri="{FF2B5EF4-FFF2-40B4-BE49-F238E27FC236}">
                <a16:creationId xmlns:a16="http://schemas.microsoft.com/office/drawing/2014/main" xmlns="" id="{2F4C67B7-677F-C84F-B3B7-01AAFB2AD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431" y="556202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Line 29">
            <a:extLst>
              <a:ext uri="{FF2B5EF4-FFF2-40B4-BE49-F238E27FC236}">
                <a16:creationId xmlns:a16="http://schemas.microsoft.com/office/drawing/2014/main" xmlns="" id="{3E1AB729-CEED-FF4B-AB94-DA2863E62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431" y="58477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Text Box 26">
            <a:extLst>
              <a:ext uri="{FF2B5EF4-FFF2-40B4-BE49-F238E27FC236}">
                <a16:creationId xmlns:a16="http://schemas.microsoft.com/office/drawing/2014/main" xmlns="" id="{B3BC3B01-336B-B648-9417-1795AE45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843" y="41618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84" name="Text Box 26">
            <a:extLst>
              <a:ext uri="{FF2B5EF4-FFF2-40B4-BE49-F238E27FC236}">
                <a16:creationId xmlns:a16="http://schemas.microsoft.com/office/drawing/2014/main" xmlns="" id="{DC97EC39-5ADE-8D46-9FEE-DBDD51FDB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4393" y="581920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85" name="Text Box 26">
            <a:extLst>
              <a:ext uri="{FF2B5EF4-FFF2-40B4-BE49-F238E27FC236}">
                <a16:creationId xmlns:a16="http://schemas.microsoft.com/office/drawing/2014/main" xmlns="" id="{8C832346-4F39-4844-8091-F736554D8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443" y="55334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86" name="Text Box 26">
            <a:extLst>
              <a:ext uri="{FF2B5EF4-FFF2-40B4-BE49-F238E27FC236}">
                <a16:creationId xmlns:a16="http://schemas.microsoft.com/office/drawing/2014/main" xmlns="" id="{68FADC82-2C08-DB43-951D-4FB06FD5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918" y="52381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87" name="Oval 57">
            <a:extLst>
              <a:ext uri="{FF2B5EF4-FFF2-40B4-BE49-F238E27FC236}">
                <a16:creationId xmlns:a16="http://schemas.microsoft.com/office/drawing/2014/main" xmlns="" id="{FBC4E611-49B5-5546-8E93-C03CEF4C0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193" y="4436489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grpSp>
        <p:nvGrpSpPr>
          <p:cNvPr id="88" name="Group 58">
            <a:extLst>
              <a:ext uri="{FF2B5EF4-FFF2-40B4-BE49-F238E27FC236}">
                <a16:creationId xmlns:a16="http://schemas.microsoft.com/office/drawing/2014/main" xmlns="" id="{BDB7A80F-EA2D-2740-83B7-DE5AFE13D157}"/>
              </a:ext>
            </a:extLst>
          </p:cNvPr>
          <p:cNvGrpSpPr>
            <a:grpSpLocks/>
          </p:cNvGrpSpPr>
          <p:nvPr/>
        </p:nvGrpSpPr>
        <p:grpSpPr bwMode="auto">
          <a:xfrm>
            <a:off x="3889843" y="4796852"/>
            <a:ext cx="546100" cy="225425"/>
            <a:chOff x="1287" y="2524"/>
            <a:chExt cx="260" cy="100"/>
          </a:xfrm>
        </p:grpSpPr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xmlns="" id="{DE66C40C-3B9D-EF46-85B9-52614CA50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" name="Rectangle 60">
              <a:extLst>
                <a:ext uri="{FF2B5EF4-FFF2-40B4-BE49-F238E27FC236}">
                  <a16:creationId xmlns:a16="http://schemas.microsoft.com/office/drawing/2014/main" xmlns="" id="{BB035EC9-3E84-A147-B1F1-334CDBA3D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Rectangle 61">
              <a:extLst>
                <a:ext uri="{FF2B5EF4-FFF2-40B4-BE49-F238E27FC236}">
                  <a16:creationId xmlns:a16="http://schemas.microsoft.com/office/drawing/2014/main" xmlns="" id="{A4F869EE-C3F1-524C-9E52-D9CF58C69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" name="Rectangle 62">
              <a:extLst>
                <a:ext uri="{FF2B5EF4-FFF2-40B4-BE49-F238E27FC236}">
                  <a16:creationId xmlns:a16="http://schemas.microsoft.com/office/drawing/2014/main" xmlns="" id="{58E3BF21-8802-5F4C-9E24-B71F07259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3" name="Rectangle 23">
            <a:extLst>
              <a:ext uri="{FF2B5EF4-FFF2-40B4-BE49-F238E27FC236}">
                <a16:creationId xmlns:a16="http://schemas.microsoft.com/office/drawing/2014/main" xmlns="" id="{EA6D85FB-86B2-B745-ADFD-3765EC14F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718" y="408882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4" name="Rectangle 24">
            <a:extLst>
              <a:ext uri="{FF2B5EF4-FFF2-40B4-BE49-F238E27FC236}">
                <a16:creationId xmlns:a16="http://schemas.microsoft.com/office/drawing/2014/main" xmlns="" id="{A1355835-1546-1740-B9B8-CC9141EB3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618" y="4142802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25">
            <a:extLst>
              <a:ext uri="{FF2B5EF4-FFF2-40B4-BE49-F238E27FC236}">
                <a16:creationId xmlns:a16="http://schemas.microsoft.com/office/drawing/2014/main" xmlns="" id="{22344C4F-F96A-944B-9A5E-6962A9AC2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9143" y="490321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" name="Text Box 26">
            <a:extLst>
              <a:ext uri="{FF2B5EF4-FFF2-40B4-BE49-F238E27FC236}">
                <a16:creationId xmlns:a16="http://schemas.microsoft.com/office/drawing/2014/main" xmlns="" id="{93E8ABA8-42C2-C44C-8972-76E2C7AD8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281" y="48857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7" name="Line 27">
            <a:extLst>
              <a:ext uri="{FF2B5EF4-FFF2-40B4-BE49-F238E27FC236}">
                <a16:creationId xmlns:a16="http://schemas.microsoft.com/office/drawing/2014/main" xmlns="" id="{4C22E15D-78C1-E143-93B3-4A31B8A25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7081" y="52238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8" name="Line 28">
            <a:extLst>
              <a:ext uri="{FF2B5EF4-FFF2-40B4-BE49-F238E27FC236}">
                <a16:creationId xmlns:a16="http://schemas.microsoft.com/office/drawing/2014/main" xmlns="" id="{5648F986-3546-E545-A6F7-3CF9C2DDA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793" y="553345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9" name="Line 29">
            <a:extLst>
              <a:ext uri="{FF2B5EF4-FFF2-40B4-BE49-F238E27FC236}">
                <a16:creationId xmlns:a16="http://schemas.microsoft.com/office/drawing/2014/main" xmlns="" id="{55B6D46E-D326-D64F-A181-AB7274FEB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793" y="581920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 Box 26">
            <a:extLst>
              <a:ext uri="{FF2B5EF4-FFF2-40B4-BE49-F238E27FC236}">
                <a16:creationId xmlns:a16="http://schemas.microsoft.com/office/drawing/2014/main" xmlns="" id="{704444CB-075A-0948-9F82-6F49A25E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1206" y="41332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01" name="Text Box 26">
            <a:extLst>
              <a:ext uri="{FF2B5EF4-FFF2-40B4-BE49-F238E27FC236}">
                <a16:creationId xmlns:a16="http://schemas.microsoft.com/office/drawing/2014/main" xmlns="" id="{40B8469F-1FF4-FE40-9A71-D5EC33D37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756" y="579062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02" name="Text Box 26">
            <a:extLst>
              <a:ext uri="{FF2B5EF4-FFF2-40B4-BE49-F238E27FC236}">
                <a16:creationId xmlns:a16="http://schemas.microsoft.com/office/drawing/2014/main" xmlns="" id="{713E03C4-58F2-5D42-92BD-0578A2D33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806" y="55048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xmlns="" id="{76001FF3-4EB3-9E44-B006-298749345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281" y="520960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04" name="Oval 78">
            <a:extLst>
              <a:ext uri="{FF2B5EF4-FFF2-40B4-BE49-F238E27FC236}">
                <a16:creationId xmlns:a16="http://schemas.microsoft.com/office/drawing/2014/main" xmlns="" id="{8A13F36B-8768-0745-9E90-83E8FC5EE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556" y="4407914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grpSp>
        <p:nvGrpSpPr>
          <p:cNvPr id="105" name="Group 79">
            <a:extLst>
              <a:ext uri="{FF2B5EF4-FFF2-40B4-BE49-F238E27FC236}">
                <a16:creationId xmlns:a16="http://schemas.microsoft.com/office/drawing/2014/main" xmlns="" id="{535443B2-390F-4D43-AFF5-FF5F8E34F3A9}"/>
              </a:ext>
            </a:extLst>
          </p:cNvPr>
          <p:cNvGrpSpPr>
            <a:grpSpLocks/>
          </p:cNvGrpSpPr>
          <p:nvPr/>
        </p:nvGrpSpPr>
        <p:grpSpPr bwMode="auto">
          <a:xfrm>
            <a:off x="7552206" y="4768277"/>
            <a:ext cx="546100" cy="225425"/>
            <a:chOff x="1287" y="2524"/>
            <a:chExt cx="260" cy="100"/>
          </a:xfrm>
        </p:grpSpPr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xmlns="" id="{160B4F41-7E38-6E47-B7F6-C6AA76DC2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Rectangle 81">
              <a:extLst>
                <a:ext uri="{FF2B5EF4-FFF2-40B4-BE49-F238E27FC236}">
                  <a16:creationId xmlns:a16="http://schemas.microsoft.com/office/drawing/2014/main" xmlns="" id="{28B3876F-4677-0D4D-AF89-6E06B2B3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Rectangle 82">
              <a:extLst>
                <a:ext uri="{FF2B5EF4-FFF2-40B4-BE49-F238E27FC236}">
                  <a16:creationId xmlns:a16="http://schemas.microsoft.com/office/drawing/2014/main" xmlns="" id="{51611D2E-921B-804E-9775-6922F75F4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xmlns="" id="{CBFB6CF2-1A50-F741-BAE7-97F8AF134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10" name="Line 88">
            <a:extLst>
              <a:ext uri="{FF2B5EF4-FFF2-40B4-BE49-F238E27FC236}">
                <a16:creationId xmlns:a16="http://schemas.microsoft.com/office/drawing/2014/main" xmlns="" id="{EAAA0F7C-765D-CD49-B290-164DB9D3A1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61831" y="4539677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Line 89">
            <a:extLst>
              <a:ext uri="{FF2B5EF4-FFF2-40B4-BE49-F238E27FC236}">
                <a16:creationId xmlns:a16="http://schemas.microsoft.com/office/drawing/2014/main" xmlns="" id="{D2CD81D4-6282-5749-AF3E-B0E55816C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7256" y="4965127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" name="Line 90">
            <a:extLst>
              <a:ext uri="{FF2B5EF4-FFF2-40B4-BE49-F238E27FC236}">
                <a16:creationId xmlns:a16="http://schemas.microsoft.com/office/drawing/2014/main" xmlns="" id="{86899CB5-FD7D-A644-9755-2DA9E5F4AA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1068" y="5465189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3" name="Text Box 56">
            <a:extLst>
              <a:ext uri="{FF2B5EF4-FFF2-40B4-BE49-F238E27FC236}">
                <a16:creationId xmlns:a16="http://schemas.microsoft.com/office/drawing/2014/main" xmlns="" id="{2CFC877C-1B09-8849-95D0-2EBA259C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68" y="4220589"/>
            <a:ext cx="91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socket</a:t>
            </a:r>
          </a:p>
        </p:txBody>
      </p:sp>
      <p:sp>
        <p:nvSpPr>
          <p:cNvPr id="114" name="Line 92">
            <a:extLst>
              <a:ext uri="{FF2B5EF4-FFF2-40B4-BE49-F238E27FC236}">
                <a16:creationId xmlns:a16="http://schemas.microsoft.com/office/drawing/2014/main" xmlns="" id="{F5883250-9436-014C-B8FA-7F184F4516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8018" y="4420614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5" name="Line 93">
            <a:extLst>
              <a:ext uri="{FF2B5EF4-FFF2-40B4-BE49-F238E27FC236}">
                <a16:creationId xmlns:a16="http://schemas.microsoft.com/office/drawing/2014/main" xmlns="" id="{F83582A8-D082-E24D-9637-B677A079F0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63181" y="4409502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" name="Group 96">
            <a:extLst>
              <a:ext uri="{FF2B5EF4-FFF2-40B4-BE49-F238E27FC236}">
                <a16:creationId xmlns:a16="http://schemas.microsoft.com/office/drawing/2014/main" xmlns="" id="{A4EC689D-3AE5-AC42-8E9A-D41B31DF26A0}"/>
              </a:ext>
            </a:extLst>
          </p:cNvPr>
          <p:cNvGrpSpPr>
            <a:grpSpLocks/>
          </p:cNvGrpSpPr>
          <p:nvPr/>
        </p:nvGrpSpPr>
        <p:grpSpPr bwMode="auto">
          <a:xfrm>
            <a:off x="2318218" y="5474714"/>
            <a:ext cx="719138" cy="773113"/>
            <a:chOff x="-44" y="1473"/>
            <a:chExt cx="981" cy="1105"/>
          </a:xfrm>
        </p:grpSpPr>
        <p:pic>
          <p:nvPicPr>
            <p:cNvPr id="117" name="Picture 97" descr="desktop_computer_stylized_medium">
              <a:extLst>
                <a:ext uri="{FF2B5EF4-FFF2-40B4-BE49-F238E27FC236}">
                  <a16:creationId xmlns:a16="http://schemas.microsoft.com/office/drawing/2014/main" xmlns="" id="{4EAFAA9B-1FE4-8048-AEF5-4600C1CB33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Freeform 98">
              <a:extLst>
                <a:ext uri="{FF2B5EF4-FFF2-40B4-BE49-F238E27FC236}">
                  <a16:creationId xmlns:a16="http://schemas.microsoft.com/office/drawing/2014/main" xmlns="" id="{88B1BD01-DE89-6A4D-A050-0D8D405A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9" name="Group 99">
            <a:extLst>
              <a:ext uri="{FF2B5EF4-FFF2-40B4-BE49-F238E27FC236}">
                <a16:creationId xmlns:a16="http://schemas.microsoft.com/office/drawing/2014/main" xmlns="" id="{13D0F484-888E-5342-9E3B-6B702B522B8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14293" y="5669977"/>
            <a:ext cx="719138" cy="773112"/>
            <a:chOff x="-44" y="1473"/>
            <a:chExt cx="981" cy="1105"/>
          </a:xfrm>
        </p:grpSpPr>
        <p:pic>
          <p:nvPicPr>
            <p:cNvPr id="120" name="Picture 100" descr="desktop_computer_stylized_medium">
              <a:extLst>
                <a:ext uri="{FF2B5EF4-FFF2-40B4-BE49-F238E27FC236}">
                  <a16:creationId xmlns:a16="http://schemas.microsoft.com/office/drawing/2014/main" xmlns="" id="{A3C739BC-E497-6E4F-8AF0-1E359C622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101">
              <a:extLst>
                <a:ext uri="{FF2B5EF4-FFF2-40B4-BE49-F238E27FC236}">
                  <a16:creationId xmlns:a16="http://schemas.microsoft.com/office/drawing/2014/main" xmlns="" id="{34D4BA65-175D-534B-96CE-35055DA62B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7" name="Slide Number Placeholder 2">
            <a:extLst>
              <a:ext uri="{FF2B5EF4-FFF2-40B4-BE49-F238E27FC236}">
                <a16:creationId xmlns:a16="http://schemas.microsoft.com/office/drawing/2014/main" xmlns="" id="{4F8ECF08-A4D3-AC44-87C7-BD50757B3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50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Addressing processes</a:t>
            </a:r>
            <a:endParaRPr lang="en-US" sz="4400" dirty="0"/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xmlns="" id="{4B0603A7-FD76-E142-950F-40A4CCA78957}"/>
              </a:ext>
            </a:extLst>
          </p:cNvPr>
          <p:cNvSpPr txBox="1">
            <a:spLocks noChangeArrowheads="1"/>
          </p:cNvSpPr>
          <p:nvPr/>
        </p:nvSpPr>
        <p:spPr>
          <a:xfrm>
            <a:off x="695101" y="1464896"/>
            <a:ext cx="496447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receive messages, process  must have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identifier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device has unique 32-bit IP address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does  IP address of host on which process runs suffice for identifying the process?</a:t>
            </a:r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xmlns="" id="{3FB47D89-608E-6B48-B260-00596EFC3969}"/>
              </a:ext>
            </a:extLst>
          </p:cNvPr>
          <p:cNvSpPr txBox="1">
            <a:spLocks noChangeArrowheads="1"/>
          </p:cNvSpPr>
          <p:nvPr/>
        </p:nvSpPr>
        <p:spPr>
          <a:xfrm>
            <a:off x="6056491" y="1464896"/>
            <a:ext cx="5573224" cy="5218112"/>
          </a:xfrm>
          <a:prstGeom prst="rect">
            <a:avLst/>
          </a:prstGeom>
          <a:noFill/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identifier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includes both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port numbers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associated with process on host.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 port numbers: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 server: 80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server: 25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send HTTP message to gaia.cs.umass.edu web server: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128.119.245.12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port number: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80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 shortly…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xmlns="" id="{E09403B9-43A8-5149-B58E-34440F6AB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85" y="4507034"/>
            <a:ext cx="431451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742950" marR="0" lvl="1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processes can be running on same host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xmlns="" id="{21946457-0440-7A46-8315-47A8A412F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4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An application-layer </a:t>
            </a:r>
            <a:r>
              <a:rPr lang="en-US" altLang="en-US" dirty="0">
                <a:ea typeface="ＭＳ Ｐゴシック" panose="020B0600070205080204" pitchFamily="34" charset="-128"/>
              </a:rPr>
              <a:t>p</a:t>
            </a:r>
            <a:r>
              <a:rPr lang="en-US" altLang="en-US" sz="4400" dirty="0">
                <a:ea typeface="ＭＳ Ｐゴシック" panose="020B0600070205080204" pitchFamily="34" charset="-128"/>
              </a:rPr>
              <a:t>rotocol </a:t>
            </a:r>
            <a:r>
              <a:rPr lang="en-US" altLang="en-US" dirty="0">
                <a:ea typeface="ＭＳ Ｐゴシック" panose="020B0600070205080204" pitchFamily="34" charset="-128"/>
              </a:rPr>
              <a:t>d</a:t>
            </a:r>
            <a:r>
              <a:rPr lang="en-US" altLang="en-US" sz="4400" dirty="0">
                <a:ea typeface="ＭＳ Ｐゴシック" panose="020B0600070205080204" pitchFamily="34" charset="-128"/>
              </a:rPr>
              <a:t>efines: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8251B37A-10ED-6C4A-A5F1-4B1BE824E86A}"/>
              </a:ext>
            </a:extLst>
          </p:cNvPr>
          <p:cNvSpPr txBox="1">
            <a:spLocks noChangeArrowheads="1"/>
          </p:cNvSpPr>
          <p:nvPr/>
        </p:nvSpPr>
        <p:spPr>
          <a:xfrm>
            <a:off x="759182" y="1464838"/>
            <a:ext cx="529730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types of messages exchanged,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request, response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syntax: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fields in messages &amp; how fields are delineated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semantics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meaning of information in fields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rules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when and how processes send &amp; respond to messages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E3FA004C-2235-334F-8814-1F36401D2A86}"/>
              </a:ext>
            </a:extLst>
          </p:cNvPr>
          <p:cNvSpPr txBox="1">
            <a:spLocks noChangeArrowheads="1"/>
          </p:cNvSpPr>
          <p:nvPr/>
        </p:nvSpPr>
        <p:spPr>
          <a:xfrm>
            <a:off x="6555631" y="1474670"/>
            <a:ext cx="475866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open protocols:</a:t>
            </a:r>
          </a:p>
          <a:p>
            <a:pPr marL="460375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defined in RFCs, everyone has access to protocol definition</a:t>
            </a:r>
          </a:p>
          <a:p>
            <a:pPr marL="460375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allows for interoperability</a:t>
            </a:r>
          </a:p>
          <a:p>
            <a:pPr marL="460375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HTTP,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proprietary protocols:</a:t>
            </a:r>
          </a:p>
          <a:p>
            <a:pPr marL="527050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Skype, Zoom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xmlns="" id="{2BFE3DF4-2D02-7D4F-B76E-99CD4324F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33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What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ransport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ervice does an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pp need?</a:t>
            </a:r>
            <a:endParaRPr lang="en-US" sz="4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FA2F19F9-C8D7-114F-8257-FB4D95438E3B}"/>
              </a:ext>
            </a:extLst>
          </p:cNvPr>
          <p:cNvSpPr txBox="1">
            <a:spLocks noChangeArrowheads="1"/>
          </p:cNvSpPr>
          <p:nvPr/>
        </p:nvSpPr>
        <p:spPr>
          <a:xfrm>
            <a:off x="676025" y="1406872"/>
            <a:ext cx="4972505" cy="27971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190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integrity</a:t>
            </a:r>
          </a:p>
          <a:p>
            <a:pPr marL="233363" marR="0" lvl="0" indent="-2190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apps (e.g., file transfer, web transactions) require 100% reliable data transfer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apps (e.g., audio) can tolerate some loss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A728678F-8DEF-4046-89DA-20D9B309E935}"/>
              </a:ext>
            </a:extLst>
          </p:cNvPr>
          <p:cNvSpPr txBox="1">
            <a:spLocks noChangeArrowheads="1"/>
          </p:cNvSpPr>
          <p:nvPr/>
        </p:nvSpPr>
        <p:spPr>
          <a:xfrm>
            <a:off x="544999" y="4365808"/>
            <a:ext cx="5572612" cy="2443163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 apps (e.g., Internet telephony, interactive games) require low delay to be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effective”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99205150-A642-0847-95C4-8C48A24D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691" y="1377376"/>
            <a:ext cx="497250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 apps (e.g., multimedia) require minimum amount of throughput to be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effective”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other apps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 apps”) make use of whatever throughput they get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5EA7119B-8447-E949-AF1B-51F99BABC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666" y="4830189"/>
            <a:ext cx="4533593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security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encryption, data integrity, …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xmlns="" id="{54A58A9F-013E-E14B-A97A-3F5139157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2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Transport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ervice </a:t>
            </a:r>
            <a:r>
              <a:rPr lang="en-US" altLang="en-US" dirty="0">
                <a:ea typeface="ＭＳ Ｐゴシック" panose="020B0600070205080204" pitchFamily="34" charset="-128"/>
              </a:rPr>
              <a:t>r</a:t>
            </a:r>
            <a:r>
              <a:rPr lang="en-US" altLang="en-US" sz="4400" dirty="0">
                <a:ea typeface="ＭＳ Ｐゴシック" panose="020B0600070205080204" pitchFamily="34" charset="-128"/>
              </a:rPr>
              <a:t>equirements: common apps</a:t>
            </a:r>
            <a:endParaRPr lang="en-US" sz="4400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E374FB7B-D397-7246-99E8-CE483DFA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30" y="1536174"/>
            <a:ext cx="3479735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 transfer/download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 documents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real-time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interactive games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text messaging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xmlns="" id="{AFA70EB7-D6E6-AF43-A3B7-A90356706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968" y="1539349"/>
            <a:ext cx="2009076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loss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xmlns="" id="{2B53E900-CFB4-8641-AD80-727AE9380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692" y="1537762"/>
            <a:ext cx="3025344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audio: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5Kbps-1Mbps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video: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10Kbps-5Mbps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same as above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Kbps+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xmlns="" id="{7DDCF5FE-9982-C44D-9FFC-E56BA98BF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064" y="1585760"/>
            <a:ext cx="2936433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sensitive?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10’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msec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few secs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10’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msec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 and no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62228CC-A1AA-2642-A56E-E4F7B0293C25}"/>
              </a:ext>
            </a:extLst>
          </p:cNvPr>
          <p:cNvCxnSpPr/>
          <p:nvPr/>
        </p:nvCxnSpPr>
        <p:spPr>
          <a:xfrm>
            <a:off x="1931843" y="2115070"/>
            <a:ext cx="9382448" cy="0"/>
          </a:xfrm>
          <a:prstGeom prst="line">
            <a:avLst/>
          </a:prstGeom>
          <a:ln w="317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E9224A1-0105-BB4F-B94B-90B305877290}"/>
              </a:ext>
            </a:extLst>
          </p:cNvPr>
          <p:cNvCxnSpPr/>
          <p:nvPr/>
        </p:nvCxnSpPr>
        <p:spPr>
          <a:xfrm>
            <a:off x="1939865" y="2900516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4A7C77C-B9C9-EE46-B426-55950F26169C}"/>
              </a:ext>
            </a:extLst>
          </p:cNvPr>
          <p:cNvCxnSpPr/>
          <p:nvPr/>
        </p:nvCxnSpPr>
        <p:spPr>
          <a:xfrm>
            <a:off x="1939865" y="3426882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75440764-46DB-324A-BB6F-3C97D7643878}"/>
              </a:ext>
            </a:extLst>
          </p:cNvPr>
          <p:cNvCxnSpPr/>
          <p:nvPr/>
        </p:nvCxnSpPr>
        <p:spPr>
          <a:xfrm>
            <a:off x="1939865" y="387196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F40DC4FF-F8E4-5448-B459-EE842599FEE7}"/>
              </a:ext>
            </a:extLst>
          </p:cNvPr>
          <p:cNvCxnSpPr/>
          <p:nvPr/>
        </p:nvCxnSpPr>
        <p:spPr>
          <a:xfrm>
            <a:off x="1943100" y="481061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EF59182A-878C-AA49-B17B-09494DE9E7C7}"/>
              </a:ext>
            </a:extLst>
          </p:cNvPr>
          <p:cNvCxnSpPr/>
          <p:nvPr/>
        </p:nvCxnSpPr>
        <p:spPr>
          <a:xfrm>
            <a:off x="1943876" y="526399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DFFF0474-E5A5-BA49-A926-1DB9D2E63B31}"/>
              </a:ext>
            </a:extLst>
          </p:cNvPr>
          <p:cNvCxnSpPr/>
          <p:nvPr/>
        </p:nvCxnSpPr>
        <p:spPr>
          <a:xfrm>
            <a:off x="1943876" y="574552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xmlns="" id="{DCA62624-6B99-2E4F-9C54-E08632D8D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7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ransport protocols services</a:t>
            </a:r>
            <a:endParaRPr lang="en-US" sz="4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DDE501EC-BB63-AE43-9802-69590E95725F}"/>
              </a:ext>
            </a:extLst>
          </p:cNvPr>
          <p:cNvSpPr txBox="1">
            <a:spLocks noChangeArrowheads="1"/>
          </p:cNvSpPr>
          <p:nvPr/>
        </p:nvSpPr>
        <p:spPr>
          <a:xfrm>
            <a:off x="753320" y="1383910"/>
            <a:ext cx="6016137" cy="4953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service: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 transport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between sending and receiving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flow control: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won’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overwhelm receiver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control: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throttle sender when network overloaded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connection-oriented: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setup required between client and server processes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does not provide: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timing, minimum throughput guarantee, security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xmlns="" id="{385CB224-459F-9A46-AAC8-FC8111271826}"/>
              </a:ext>
            </a:extLst>
          </p:cNvPr>
          <p:cNvSpPr txBox="1">
            <a:spLocks noChangeArrowheads="1"/>
          </p:cNvSpPr>
          <p:nvPr/>
        </p:nvSpPr>
        <p:spPr>
          <a:xfrm>
            <a:off x="6924091" y="1395634"/>
            <a:ext cx="5038725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81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service: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unreliable data transfer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between sending and receiving process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provide: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reliability, flow control, congestion control, timing, throughput guarantee, security, or connection setup.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xmlns="" id="{A063EBCE-3A03-8F4C-B279-46497740F45C}"/>
              </a:ext>
            </a:extLst>
          </p:cNvPr>
          <p:cNvSpPr txBox="1">
            <a:spLocks noChangeArrowheads="1"/>
          </p:cNvSpPr>
          <p:nvPr/>
        </p:nvSpPr>
        <p:spPr>
          <a:xfrm>
            <a:off x="7316721" y="5388865"/>
            <a:ext cx="3651156" cy="125964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bother? 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there a UDP?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xmlns="" id="{F16E5A18-9D2E-8A4C-A214-8B012F330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88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applications, and transport protocols</a:t>
            </a:r>
            <a:endParaRPr lang="en-US" sz="4400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E374FB7B-D397-7246-99E8-CE483DFA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30" y="1536174"/>
            <a:ext cx="3479735" cy="4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 transfer/download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 documents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telephony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interactive games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62228CC-A1AA-2642-A56E-E4F7B0293C25}"/>
              </a:ext>
            </a:extLst>
          </p:cNvPr>
          <p:cNvCxnSpPr/>
          <p:nvPr/>
        </p:nvCxnSpPr>
        <p:spPr>
          <a:xfrm>
            <a:off x="1931843" y="2115070"/>
            <a:ext cx="9382448" cy="0"/>
          </a:xfrm>
          <a:prstGeom prst="line">
            <a:avLst/>
          </a:prstGeom>
          <a:ln w="317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E9224A1-0105-BB4F-B94B-90B305877290}"/>
              </a:ext>
            </a:extLst>
          </p:cNvPr>
          <p:cNvCxnSpPr/>
          <p:nvPr/>
        </p:nvCxnSpPr>
        <p:spPr>
          <a:xfrm>
            <a:off x="1939865" y="2900516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4A7C77C-B9C9-EE46-B426-55950F26169C}"/>
              </a:ext>
            </a:extLst>
          </p:cNvPr>
          <p:cNvCxnSpPr/>
          <p:nvPr/>
        </p:nvCxnSpPr>
        <p:spPr>
          <a:xfrm>
            <a:off x="1939865" y="3426882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75440764-46DB-324A-BB6F-3C97D7643878}"/>
              </a:ext>
            </a:extLst>
          </p:cNvPr>
          <p:cNvCxnSpPr/>
          <p:nvPr/>
        </p:nvCxnSpPr>
        <p:spPr>
          <a:xfrm>
            <a:off x="1939865" y="387196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F40DC4FF-F8E4-5448-B459-EE842599FEE7}"/>
              </a:ext>
            </a:extLst>
          </p:cNvPr>
          <p:cNvCxnSpPr/>
          <p:nvPr/>
        </p:nvCxnSpPr>
        <p:spPr>
          <a:xfrm>
            <a:off x="1943100" y="481061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EF59182A-878C-AA49-B17B-09494DE9E7C7}"/>
              </a:ext>
            </a:extLst>
          </p:cNvPr>
          <p:cNvCxnSpPr/>
          <p:nvPr/>
        </p:nvCxnSpPr>
        <p:spPr>
          <a:xfrm>
            <a:off x="1943876" y="526399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DFFF0474-E5A5-BA49-A926-1DB9D2E63B31}"/>
              </a:ext>
            </a:extLst>
          </p:cNvPr>
          <p:cNvCxnSpPr/>
          <p:nvPr/>
        </p:nvCxnSpPr>
        <p:spPr>
          <a:xfrm>
            <a:off x="1943876" y="574552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">
            <a:extLst>
              <a:ext uri="{FF2B5EF4-FFF2-40B4-BE49-F238E27FC236}">
                <a16:creationId xmlns:a16="http://schemas.microsoft.com/office/drawing/2014/main" xmlns="" id="{5B1BE3BE-D970-9F49-A4D6-24B7C05F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021" y="1113609"/>
            <a:ext cx="4019427" cy="515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protocol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FTP [RFC 959]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[RFC 5321]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 [RFC 7230,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9110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SIP [RFC 3261], RTP [RFC 3550], or proprietary HTTP [RFC 7230], DASH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WOW, FPS (proprietary)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xmlns="" id="{EC200A6A-DCEC-4843-B6A0-ED8F92661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541" y="1566040"/>
            <a:ext cx="2914772" cy="427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 protocol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 (main)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dirty="0" smtClean="0">
                <a:solidFill>
                  <a:prstClr val="black"/>
                </a:solidFill>
                <a:latin typeface="Calibri" panose="020F0502020204030204"/>
              </a:rPr>
              <a:t>TCP (backup)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algn="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en-US" sz="2800" dirty="0" smtClean="0">
                <a:solidFill>
                  <a:prstClr val="black"/>
                </a:solidFill>
                <a:latin typeface="Calibri" panose="020F0502020204030204"/>
              </a:rPr>
              <a:t>TCP / UDP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 TCP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xmlns="" id="{93C3B59E-F3F5-494A-B878-7AC0C33A9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2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A8"/>
                </a:solidFill>
                <a:ea typeface="ＭＳ Ｐゴシック" panose="020B0600070205080204" pitchFamily="34" charset="-128"/>
              </a:rPr>
              <a:t>Securing TCP</a:t>
            </a:r>
            <a:endParaRPr lang="en-US" sz="4400" dirty="0">
              <a:solidFill>
                <a:srgbClr val="0000A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DDE501EC-BB63-AE43-9802-69590E95725F}"/>
              </a:ext>
            </a:extLst>
          </p:cNvPr>
          <p:cNvSpPr txBox="1">
            <a:spLocks noChangeArrowheads="1"/>
          </p:cNvSpPr>
          <p:nvPr/>
        </p:nvSpPr>
        <p:spPr>
          <a:xfrm>
            <a:off x="753320" y="1383910"/>
            <a:ext cx="5957195" cy="4953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Vanilla TCP &amp; UDP sockets: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encryption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cleartext passwords sent into socket traverse Internet  in cleartext (!)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 Security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(TLS) 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provides encrypted TCP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connections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en-US" dirty="0" err="1" smtClean="0">
                <a:solidFill>
                  <a:prstClr val="black"/>
                </a:solidFill>
                <a:latin typeface="Calibri" panose="020F0502020204030204"/>
              </a:rPr>
              <a:t>.ka</a:t>
            </a:r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. Enhancement of TCP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integrity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end-point authenticatio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xmlns="" id="{385CB224-459F-9A46-AAC8-FC8111271826}"/>
              </a:ext>
            </a:extLst>
          </p:cNvPr>
          <p:cNvSpPr txBox="1">
            <a:spLocks noChangeArrowheads="1"/>
          </p:cNvSpPr>
          <p:nvPr/>
        </p:nvSpPr>
        <p:spPr>
          <a:xfrm>
            <a:off x="7115815" y="1395634"/>
            <a:ext cx="451458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TLS implemented in application layer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apps use TLS libraries, that use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in turn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22228B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3336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cleartext sent into “socket”  traverse Internet 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encrypted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23336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more: Chapter 8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xmlns="" id="{D4741FF1-2F57-E94D-AE55-790B077EB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37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948278"/>
            <a:ext cx="10515600" cy="894622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3784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2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Application Layer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xmlns="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xmlns="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1996-2023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8C65C94-9E94-6144-BDBB-A8F5D511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D67D27E-258D-C546-967D-65B4E6AC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    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2" name="Picture 11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xmlns="" id="{3BE6A818-0DC7-1C43-B5D9-6718F287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Application layer: overview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422888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defRPr/>
            </a:pPr>
            <a:r>
              <a:rPr lang="en-US" sz="32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/>
            <a:r>
              <a:rPr lang="en-US" altLang="en-US" sz="3200" strike="sngStrike" dirty="0" smtClean="0"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/>
            <a:r>
              <a:rPr lang="en-US" altLang="en-US" sz="3200" strike="sngStrike" dirty="0" smtClean="0"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/>
            <a:r>
              <a:rPr lang="en-US" altLang="en-US" sz="3200" strike="sngStrike" dirty="0" smtClean="0"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Application </a:t>
            </a:r>
            <a:r>
              <a:rPr lang="en-US" altLang="en-US" dirty="0">
                <a:cs typeface="Calibri" panose="020F0502020204030204" pitchFamily="34" charset="0"/>
              </a:rPr>
              <a:t>l</a:t>
            </a:r>
            <a:r>
              <a:rPr lang="en-US" altLang="en-US" sz="4400" dirty="0">
                <a:cs typeface="Calibri" panose="020F0502020204030204" pitchFamily="34" charset="0"/>
              </a:rPr>
              <a:t>ayer: overview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747307" y="1406319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Our goals: </a:t>
            </a:r>
          </a:p>
          <a:p>
            <a:pPr marL="46037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conceptual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implementation aspects of application-layer protocols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transport-layer service models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client-server paradigm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peer-to-peer paradigm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16985" y="1399497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marR="0" lvl="0" indent="-349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learn about protocols by examining popular application-layer protocols and infrastructure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SMTP, IMAP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xmlns="" id="{995738BC-ECEC-DD4F-BBFF-ED532C851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51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Some </a:t>
            </a: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</a:rPr>
              <a:t>etwork apps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914400" y="1456928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social networking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text messaging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multi-user network games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stored video (YouTube, Hulu, Netflix) 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P2P file sharing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8EDF5219-071B-3D4F-9DD6-1CD36C0FFD4F}"/>
              </a:ext>
            </a:extLst>
          </p:cNvPr>
          <p:cNvSpPr txBox="1">
            <a:spLocks/>
          </p:cNvSpPr>
          <p:nvPr/>
        </p:nvSpPr>
        <p:spPr>
          <a:xfrm>
            <a:off x="6468101" y="1456928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voice over IP (e.g., Skype)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real-time video conferencing (e.g., Zoom)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search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login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</a:t>
            </a:r>
          </a:p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E044202-9730-3D4B-B0F0-0F87E127D55E}"/>
              </a:ext>
            </a:extLst>
          </p:cNvPr>
          <p:cNvSpPr txBox="1"/>
          <p:nvPr/>
        </p:nvSpPr>
        <p:spPr>
          <a:xfrm>
            <a:off x="6946490" y="5161935"/>
            <a:ext cx="3598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your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favorites?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xmlns="" id="{ADE588D6-94A2-B04E-8537-8635EBD4C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117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xmlns="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xmlns="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418">
            <a:extLst>
              <a:ext uri="{FF2B5EF4-FFF2-40B4-BE49-F238E27FC236}">
                <a16:creationId xmlns:a16="http://schemas.microsoft.com/office/drawing/2014/main" xmlns="" id="{BE0D451A-5CE4-4C4B-B3DF-A408288EDA0C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369" name="Rectangle 419">
              <a:extLst>
                <a:ext uri="{FF2B5EF4-FFF2-40B4-BE49-F238E27FC236}">
                  <a16:creationId xmlns:a16="http://schemas.microsoft.com/office/drawing/2014/main" xmlns="" id="{F39DA03D-3BDA-2344-B3D3-3A95FB5E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0" name="AutoShape 420">
              <a:extLst>
                <a:ext uri="{FF2B5EF4-FFF2-40B4-BE49-F238E27FC236}">
                  <a16:creationId xmlns:a16="http://schemas.microsoft.com/office/drawing/2014/main" xmlns="" id="{579866B0-F884-A84A-B74A-EFEA50EB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Freeform 427">
            <a:extLst>
              <a:ext uri="{FF2B5EF4-FFF2-40B4-BE49-F238E27FC236}">
                <a16:creationId xmlns:a16="http://schemas.microsoft.com/office/drawing/2014/main" xmlns="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xmlns="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xmlns="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xmlns="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xmlns="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xmlns="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xmlns="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xmlns="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xmlns="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xmlns="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xmlns="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xmlns="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xmlns="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xmlns="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xmlns="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xmlns="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xmlns="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xmlns="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xmlns="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xmlns="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xmlns="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xmlns="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xmlns="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xmlns="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xmlns="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xmlns="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xmlns="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xmlns="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xmlns="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xmlns="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xmlns="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xmlns="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xmlns="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xmlns="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xmlns="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xmlns="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xmlns="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xmlns="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xmlns="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xmlns="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xmlns="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xmlns="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xmlns="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xmlns="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xmlns="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xmlns="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xmlns="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xmlns="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xmlns="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xmlns="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xmlns="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xmlns="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xmlns="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xmlns="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xmlns="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xmlns="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xmlns="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xmlns="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xmlns="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xmlns="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xmlns="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xmlns="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xmlns="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xmlns="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xmlns="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xmlns="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xmlns="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xmlns="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xmlns="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xmlns="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xmlns="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xmlns="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xmlns="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xmlns="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xmlns="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xmlns="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xmlns="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xmlns="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xmlns="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xmlns="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xmlns="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xmlns="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xmlns="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xmlns="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xmlns="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xmlns="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xmlns="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xmlns="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xmlns="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xmlns="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xmlns="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xmlns="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xmlns="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xmlns="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xmlns="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xmlns="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xmlns="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xmlns="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xmlns="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xmlns="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xmlns="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xmlns="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xmlns="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xmlns="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xmlns="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xmlns="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xmlns="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xmlns="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xmlns="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xmlns="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xmlns="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xmlns="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xmlns="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xmlns="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xmlns="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xmlns="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xmlns="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xmlns="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xmlns="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xmlns="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xmlns="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xmlns="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xmlns="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xmlns="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xmlns="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xmlns="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xmlns="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xmlns="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xmlns="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xmlns="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xmlns="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xmlns="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xmlns="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xmlns="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xmlns="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xmlns="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xmlns="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xmlns="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xmlns="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xmlns="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xmlns="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xmlns="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xmlns="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xmlns="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xmlns="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xmlns="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xmlns="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xmlns="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xmlns="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xmlns="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xmlns="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xmlns="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xmlns="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xmlns="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xmlns="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xmlns="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xmlns="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xmlns="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xmlns="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xmlns="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xmlns="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xmlns="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xmlns="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xmlns="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xmlns="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xmlns="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xmlns="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xmlns="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xmlns="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xmlns="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xmlns="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xmlns="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xmlns="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xmlns="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xmlns="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xmlns="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xmlns="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xmlns="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xmlns="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xmlns="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xmlns="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xmlns="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xmlns="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xmlns="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xmlns="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xmlns="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xmlns="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xmlns="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xmlns="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xmlns="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xmlns="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xmlns="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xmlns="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xmlns="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xmlns="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xmlns="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xmlns="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xmlns="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xmlns="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xmlns="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xmlns="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xmlns="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xmlns="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xmlns="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xmlns="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xmlns="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xmlns="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xmlns="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xmlns="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xmlns="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xmlns="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xmlns="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xmlns="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xmlns="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xmlns="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xmlns="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xmlns="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xmlns="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xmlns="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xmlns="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xmlns="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xmlns="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xmlns="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xmlns="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xmlns="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xmlns="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xmlns="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xmlns="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xmlns="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xmlns="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xmlns="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xmlns="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xmlns="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xmlns="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xmlns="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xmlns="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xmlns="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xmlns="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xmlns="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xmlns="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xmlns="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xmlns="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xmlns="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xmlns="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xmlns="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xmlns="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xmlns="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xmlns="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xmlns="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xmlns="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xmlns="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xmlns="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xmlns="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xmlns="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xmlns="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xmlns="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xmlns="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xmlns="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xmlns="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xmlns="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xmlns="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xmlns="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xmlns="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xmlns="" id="{93351559-0D4C-F04C-928E-5CDA57B5EB47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xmlns="" id="{084B6293-559E-5D43-AF2B-4CB5E09EC6C5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91" name="Picture 1115" descr="antenna_stylized">
                <a:extLst>
                  <a:ext uri="{FF2B5EF4-FFF2-40B4-BE49-F238E27FC236}">
                    <a16:creationId xmlns:a16="http://schemas.microsoft.com/office/drawing/2014/main" xmlns="" id="{1821BC3E-6137-D844-92B9-4BA4CFF41F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1116" descr="laptop_keyboard">
                <a:extLst>
                  <a:ext uri="{FF2B5EF4-FFF2-40B4-BE49-F238E27FC236}">
                    <a16:creationId xmlns:a16="http://schemas.microsoft.com/office/drawing/2014/main" xmlns="" id="{7F05CE3B-E67B-1B40-9D5B-2914F0B9B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1117">
                <a:extLst>
                  <a:ext uri="{FF2B5EF4-FFF2-40B4-BE49-F238E27FC236}">
                    <a16:creationId xmlns:a16="http://schemas.microsoft.com/office/drawing/2014/main" xmlns="" id="{B52A07C5-D801-5B41-BD20-C20958925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4" name="Picture 1118" descr="screen">
                <a:extLst>
                  <a:ext uri="{FF2B5EF4-FFF2-40B4-BE49-F238E27FC236}">
                    <a16:creationId xmlns:a16="http://schemas.microsoft.com/office/drawing/2014/main" xmlns="" id="{2EA30B4E-5447-0340-8DAD-349A843F2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1119">
                <a:extLst>
                  <a:ext uri="{FF2B5EF4-FFF2-40B4-BE49-F238E27FC236}">
                    <a16:creationId xmlns:a16="http://schemas.microsoft.com/office/drawing/2014/main" xmlns="" id="{1137F6C6-A7C9-9A4D-BCE3-048DB90EF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120">
                <a:extLst>
                  <a:ext uri="{FF2B5EF4-FFF2-40B4-BE49-F238E27FC236}">
                    <a16:creationId xmlns:a16="http://schemas.microsoft.com/office/drawing/2014/main" xmlns="" id="{7A0060E2-767D-1545-8656-29ED1A47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121">
                <a:extLst>
                  <a:ext uri="{FF2B5EF4-FFF2-40B4-BE49-F238E27FC236}">
                    <a16:creationId xmlns:a16="http://schemas.microsoft.com/office/drawing/2014/main" xmlns="" id="{15790F5A-ABAC-8D49-A4F9-E2F57655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1122">
                <a:extLst>
                  <a:ext uri="{FF2B5EF4-FFF2-40B4-BE49-F238E27FC236}">
                    <a16:creationId xmlns:a16="http://schemas.microsoft.com/office/drawing/2014/main" xmlns="" id="{8898B7ED-5BCF-8C4E-B1AA-B82AD50FD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1123">
                <a:extLst>
                  <a:ext uri="{FF2B5EF4-FFF2-40B4-BE49-F238E27FC236}">
                    <a16:creationId xmlns:a16="http://schemas.microsoft.com/office/drawing/2014/main" xmlns="" id="{5A7F91EF-AD6B-D64E-B73E-C762D73A7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1124">
                <a:extLst>
                  <a:ext uri="{FF2B5EF4-FFF2-40B4-BE49-F238E27FC236}">
                    <a16:creationId xmlns:a16="http://schemas.microsoft.com/office/drawing/2014/main" xmlns="" id="{BBB1B153-2E6F-7246-9B11-B68D01DF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1" name="Group 1125">
                <a:extLst>
                  <a:ext uri="{FF2B5EF4-FFF2-40B4-BE49-F238E27FC236}">
                    <a16:creationId xmlns:a16="http://schemas.microsoft.com/office/drawing/2014/main" xmlns="" id="{57060979-075D-9D4D-B12E-DA0CCD4C6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40" name="Freeform 1126">
                  <a:extLst>
                    <a:ext uri="{FF2B5EF4-FFF2-40B4-BE49-F238E27FC236}">
                      <a16:creationId xmlns:a16="http://schemas.microsoft.com/office/drawing/2014/main" xmlns="" id="{8DFFF656-1361-C546-8336-177F79E46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127">
                  <a:extLst>
                    <a:ext uri="{FF2B5EF4-FFF2-40B4-BE49-F238E27FC236}">
                      <a16:creationId xmlns:a16="http://schemas.microsoft.com/office/drawing/2014/main" xmlns="" id="{60C6C6B3-72DE-664B-B4DE-3C04B0C5BF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128">
                  <a:extLst>
                    <a:ext uri="{FF2B5EF4-FFF2-40B4-BE49-F238E27FC236}">
                      <a16:creationId xmlns:a16="http://schemas.microsoft.com/office/drawing/2014/main" xmlns="" id="{0D48292A-917D-D046-A974-043CEE5A4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129">
                  <a:extLst>
                    <a:ext uri="{FF2B5EF4-FFF2-40B4-BE49-F238E27FC236}">
                      <a16:creationId xmlns:a16="http://schemas.microsoft.com/office/drawing/2014/main" xmlns="" id="{DB6BAAEB-BADD-0A4F-8A9D-D72AFCA99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130">
                  <a:extLst>
                    <a:ext uri="{FF2B5EF4-FFF2-40B4-BE49-F238E27FC236}">
                      <a16:creationId xmlns:a16="http://schemas.microsoft.com/office/drawing/2014/main" xmlns="" id="{05D5969F-F3B9-414D-975E-A6700098F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131">
                  <a:extLst>
                    <a:ext uri="{FF2B5EF4-FFF2-40B4-BE49-F238E27FC236}">
                      <a16:creationId xmlns:a16="http://schemas.microsoft.com/office/drawing/2014/main" xmlns="" id="{41BB174D-6019-384D-A5AC-1B4D92D93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" name="Freeform 1132">
                <a:extLst>
                  <a:ext uri="{FF2B5EF4-FFF2-40B4-BE49-F238E27FC236}">
                    <a16:creationId xmlns:a16="http://schemas.microsoft.com/office/drawing/2014/main" xmlns="" id="{F8739864-4836-E447-8FC8-5886923F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133">
                <a:extLst>
                  <a:ext uri="{FF2B5EF4-FFF2-40B4-BE49-F238E27FC236}">
                    <a16:creationId xmlns:a16="http://schemas.microsoft.com/office/drawing/2014/main" xmlns="" id="{C59CADF3-CD09-FB48-A672-C2C50B66C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134">
                <a:extLst>
                  <a:ext uri="{FF2B5EF4-FFF2-40B4-BE49-F238E27FC236}">
                    <a16:creationId xmlns:a16="http://schemas.microsoft.com/office/drawing/2014/main" xmlns="" id="{628AB6FD-35F6-0345-BD13-22EAAF9E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135">
                <a:extLst>
                  <a:ext uri="{FF2B5EF4-FFF2-40B4-BE49-F238E27FC236}">
                    <a16:creationId xmlns:a16="http://schemas.microsoft.com/office/drawing/2014/main" xmlns="" id="{76529D44-B4FD-DE4D-812E-E461A0FCC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36">
                <a:extLst>
                  <a:ext uri="{FF2B5EF4-FFF2-40B4-BE49-F238E27FC236}">
                    <a16:creationId xmlns:a16="http://schemas.microsoft.com/office/drawing/2014/main" xmlns="" id="{44CD9A89-0E3B-2C40-8436-71B7526BA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137">
                <a:extLst>
                  <a:ext uri="{FF2B5EF4-FFF2-40B4-BE49-F238E27FC236}">
                    <a16:creationId xmlns:a16="http://schemas.microsoft.com/office/drawing/2014/main" xmlns="" id="{92BF681C-02FC-8F49-A2CD-8F3446ECE5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139">
              <a:extLst>
                <a:ext uri="{FF2B5EF4-FFF2-40B4-BE49-F238E27FC236}">
                  <a16:creationId xmlns:a16="http://schemas.microsoft.com/office/drawing/2014/main" xmlns="" id="{904B7C12-C509-8641-BB63-56DEDB95F9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38" name="Picture 1140" descr="desktop_computer_stylized_medium">
                <a:extLst>
                  <a:ext uri="{FF2B5EF4-FFF2-40B4-BE49-F238E27FC236}">
                    <a16:creationId xmlns:a16="http://schemas.microsoft.com/office/drawing/2014/main" xmlns="" id="{BDC7F552-21C9-C942-90FF-0162099A3D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Freeform 1141">
                <a:extLst>
                  <a:ext uri="{FF2B5EF4-FFF2-40B4-BE49-F238E27FC236}">
                    <a16:creationId xmlns:a16="http://schemas.microsoft.com/office/drawing/2014/main" xmlns="" id="{654B43BA-608E-5D4D-B11B-71762CFBE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xmlns="" id="{14715B6C-9A50-FE4B-A8D2-1E669BF891E3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13" name="Picture 571" descr="fridge2.png">
                <a:extLst>
                  <a:ext uri="{FF2B5EF4-FFF2-40B4-BE49-F238E27FC236}">
                    <a16:creationId xmlns:a16="http://schemas.microsoft.com/office/drawing/2014/main" xmlns="" id="{29DD0F98-F93B-0145-A925-F4125ED49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1115" descr="antenna_stylized">
                <a:extLst>
                  <a:ext uri="{FF2B5EF4-FFF2-40B4-BE49-F238E27FC236}">
                    <a16:creationId xmlns:a16="http://schemas.microsoft.com/office/drawing/2014/main" xmlns="" id="{C1A64F68-4D16-AE4F-AB60-09D2C0CF0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xmlns="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xmlns="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xmlns="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xmlns="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xmlns="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xmlns="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xmlns="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xmlns="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xmlns="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xmlns="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xmlns="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xmlns="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xmlns="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xmlns="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xmlns="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xmlns="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xmlns="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xmlns="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xmlns="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xmlns="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xmlns="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xmlns="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xmlns="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xmlns="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xmlns="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xmlns="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xmlns="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xmlns="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xmlns="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xmlns="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xmlns="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xmlns="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xmlns="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xmlns="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xmlns="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xmlns="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xmlns="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xmlns="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xmlns="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xmlns="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xmlns="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xmlns="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xmlns="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xmlns="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xmlns="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xmlns="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xmlns="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xmlns="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xmlns="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xmlns="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xmlns="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xmlns="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xmlns="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xmlns="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xmlns="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xmlns="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xmlns="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xmlns="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xmlns="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xmlns="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xmlns="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xmlns="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xmlns="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xmlns="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xmlns="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xmlns="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xmlns="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xmlns="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xmlns="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xmlns="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xmlns="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xmlns="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xmlns="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xmlns="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xmlns="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xmlns="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xmlns="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xmlns="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xmlns="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xmlns="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xmlns="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xmlns="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xmlns="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xmlns="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xmlns="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xmlns="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xmlns="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xmlns="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xmlns="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xmlns="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xmlns="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xmlns="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xmlns="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xmlns="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xmlns="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xmlns="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xmlns="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xmlns="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xmlns="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xmlns="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xmlns="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xmlns="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xmlns="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xmlns="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xmlns="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xmlns="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xmlns="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xmlns="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xmlns="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xmlns="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xmlns="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xmlns="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xmlns="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xmlns="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xmlns="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xmlns="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xmlns="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xmlns="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xmlns="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xmlns="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xmlns="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xmlns="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xmlns="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xmlns="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xmlns="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xmlns="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xmlns="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xmlns="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xmlns="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xmlns="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xmlns="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xmlns="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xmlns="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xmlns="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4483029-0B46-154F-9CA3-FEA06875B8DB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1AB30C9-9641-104B-9006-CB16D4919778}"/>
              </a:ext>
            </a:extLst>
          </p:cNvPr>
          <p:cNvGrpSpPr/>
          <p:nvPr/>
        </p:nvGrpSpPr>
        <p:grpSpPr>
          <a:xfrm>
            <a:off x="7680324" y="1814171"/>
            <a:ext cx="2755429" cy="4250670"/>
            <a:chOff x="7680324" y="1814171"/>
            <a:chExt cx="2755429" cy="4250670"/>
          </a:xfrm>
        </p:grpSpPr>
        <p:grpSp>
          <p:nvGrpSpPr>
            <p:cNvPr id="49" name="Group 652">
              <a:extLst>
                <a:ext uri="{FF2B5EF4-FFF2-40B4-BE49-F238E27FC236}">
                  <a16:creationId xmlns:a16="http://schemas.microsoft.com/office/drawing/2014/main" xmlns="" id="{F4E63F52-683B-8244-A48E-D8CF833CC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id="359" name="Picture 653" descr="iphone_stylized_small">
                <a:extLst>
                  <a:ext uri="{FF2B5EF4-FFF2-40B4-BE49-F238E27FC236}">
                    <a16:creationId xmlns:a16="http://schemas.microsoft.com/office/drawing/2014/main" xmlns="" id="{EDF1EC93-A6E5-964F-B0D6-EE56B282A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0" name="Picture 654" descr="antenna_radiation_stylized">
                <a:extLst>
                  <a:ext uri="{FF2B5EF4-FFF2-40B4-BE49-F238E27FC236}">
                    <a16:creationId xmlns:a16="http://schemas.microsoft.com/office/drawing/2014/main" xmlns="" id="{0A17C594-505E-6F41-AEEB-272A31DFD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7" name="Group 590">
              <a:extLst>
                <a:ext uri="{FF2B5EF4-FFF2-40B4-BE49-F238E27FC236}">
                  <a16:creationId xmlns:a16="http://schemas.microsoft.com/office/drawing/2014/main" xmlns="" id="{B2AAF0C3-BD73-634D-B492-B7CCF9735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id="488" name="Picture 591" descr="desktop_computer_stylized_medium">
                <a:extLst>
                  <a:ext uri="{FF2B5EF4-FFF2-40B4-BE49-F238E27FC236}">
                    <a16:creationId xmlns:a16="http://schemas.microsoft.com/office/drawing/2014/main" xmlns="" id="{1B000E5D-AA79-9741-93EF-69776E79D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9" name="Freeform 592">
                <a:extLst>
                  <a:ext uri="{FF2B5EF4-FFF2-40B4-BE49-F238E27FC236}">
                    <a16:creationId xmlns:a16="http://schemas.microsoft.com/office/drawing/2014/main" xmlns="" id="{E285DBFE-A1C0-DE49-94FA-3F8D49F9A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xmlns="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xmlns="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xmlns="" id="{C1E7801D-A747-164C-BE12-1FDEB3DFE743}"/>
                </a:ext>
              </a:extLst>
            </p:cNvPr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1" name="Group 618">
            <a:extLst>
              <a:ext uri="{FF2B5EF4-FFF2-40B4-BE49-F238E27FC236}">
                <a16:creationId xmlns:a16="http://schemas.microsoft.com/office/drawing/2014/main" xmlns="" id="{580255E5-A809-CB45-994D-F69BD8D6F8D7}"/>
              </a:ext>
            </a:extLst>
          </p:cNvPr>
          <p:cNvGrpSpPr>
            <a:grpSpLocks/>
          </p:cNvGrpSpPr>
          <p:nvPr/>
        </p:nvGrpSpPr>
        <p:grpSpPr bwMode="auto">
          <a:xfrm>
            <a:off x="8005845" y="1168489"/>
            <a:ext cx="1065213" cy="965200"/>
            <a:chOff x="4047" y="420"/>
            <a:chExt cx="671" cy="608"/>
          </a:xfrm>
        </p:grpSpPr>
        <p:sp>
          <p:nvSpPr>
            <p:cNvPr id="572" name="Rectangle 227">
              <a:extLst>
                <a:ext uri="{FF2B5EF4-FFF2-40B4-BE49-F238E27FC236}">
                  <a16:creationId xmlns:a16="http://schemas.microsoft.com/office/drawing/2014/main" xmlns="" id="{B2F29371-16FD-D244-80BF-A52E1D7F8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5" name="Rectangle 228">
              <a:extLst>
                <a:ext uri="{FF2B5EF4-FFF2-40B4-BE49-F238E27FC236}">
                  <a16:creationId xmlns:a16="http://schemas.microsoft.com/office/drawing/2014/main" xmlns="" id="{E66B124A-4E8B-D846-A7C2-C34B559B7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6" name="Rectangle 229">
              <a:extLst>
                <a:ext uri="{FF2B5EF4-FFF2-40B4-BE49-F238E27FC236}">
                  <a16:creationId xmlns:a16="http://schemas.microsoft.com/office/drawing/2014/main" xmlns="" id="{80574F4D-DD94-2C4B-B4A1-D4DE0E2DC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9" name="Text Box 230">
              <a:extLst>
                <a:ext uri="{FF2B5EF4-FFF2-40B4-BE49-F238E27FC236}">
                  <a16:creationId xmlns:a16="http://schemas.microsoft.com/office/drawing/2014/main" xmlns="" id="{2EABDC18-53BF-7B40-AB0D-A755F80C0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421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0" name="Line 231">
              <a:extLst>
                <a:ext uri="{FF2B5EF4-FFF2-40B4-BE49-F238E27FC236}">
                  <a16:creationId xmlns:a16="http://schemas.microsoft.com/office/drawing/2014/main" xmlns="" id="{E5CDD0A1-21E2-6748-A493-24F315669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" name="Line 232">
              <a:extLst>
                <a:ext uri="{FF2B5EF4-FFF2-40B4-BE49-F238E27FC236}">
                  <a16:creationId xmlns:a16="http://schemas.microsoft.com/office/drawing/2014/main" xmlns="" id="{CDA63567-EA65-5A46-877E-710FE9AD1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" name="Line 233">
              <a:extLst>
                <a:ext uri="{FF2B5EF4-FFF2-40B4-BE49-F238E27FC236}">
                  <a16:creationId xmlns:a16="http://schemas.microsoft.com/office/drawing/2014/main" xmlns="" id="{7FE7B44D-4874-7642-8A70-AE45F5B80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" name="Freeform 917">
              <a:extLst>
                <a:ext uri="{FF2B5EF4-FFF2-40B4-BE49-F238E27FC236}">
                  <a16:creationId xmlns:a16="http://schemas.microsoft.com/office/drawing/2014/main" xmlns="" id="{9FBAE6C1-0ABD-B849-B7B3-8C34910CE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1" name="Group 619">
            <a:extLst>
              <a:ext uri="{FF2B5EF4-FFF2-40B4-BE49-F238E27FC236}">
                <a16:creationId xmlns:a16="http://schemas.microsoft.com/office/drawing/2014/main" xmlns="" id="{14A407A0-EBD9-3449-9859-9B138D20D5AC}"/>
              </a:ext>
            </a:extLst>
          </p:cNvPr>
          <p:cNvGrpSpPr>
            <a:grpSpLocks/>
          </p:cNvGrpSpPr>
          <p:nvPr/>
        </p:nvGrpSpPr>
        <p:grpSpPr bwMode="auto">
          <a:xfrm>
            <a:off x="10104523" y="4743539"/>
            <a:ext cx="1050926" cy="974725"/>
            <a:chOff x="4047" y="414"/>
            <a:chExt cx="662" cy="614"/>
          </a:xfrm>
        </p:grpSpPr>
        <p:sp>
          <p:nvSpPr>
            <p:cNvPr id="632" name="Rectangle 227">
              <a:extLst>
                <a:ext uri="{FF2B5EF4-FFF2-40B4-BE49-F238E27FC236}">
                  <a16:creationId xmlns:a16="http://schemas.microsoft.com/office/drawing/2014/main" xmlns="" id="{875D12D0-0645-B449-8F48-0AC45EE1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3" name="Rectangle 228">
              <a:extLst>
                <a:ext uri="{FF2B5EF4-FFF2-40B4-BE49-F238E27FC236}">
                  <a16:creationId xmlns:a16="http://schemas.microsoft.com/office/drawing/2014/main" xmlns="" id="{F233A0F6-C3A3-1D47-A777-BFAC1494E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4" name="Rectangle 229">
              <a:extLst>
                <a:ext uri="{FF2B5EF4-FFF2-40B4-BE49-F238E27FC236}">
                  <a16:creationId xmlns:a16="http://schemas.microsoft.com/office/drawing/2014/main" xmlns="" id="{3B52AB0C-7235-834F-A249-28BBCC6D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6" name="Text Box 230">
              <a:extLst>
                <a:ext uri="{FF2B5EF4-FFF2-40B4-BE49-F238E27FC236}">
                  <a16:creationId xmlns:a16="http://schemas.microsoft.com/office/drawing/2014/main" xmlns="" id="{9B5B5523-DD29-8F46-BF07-8ECCDD6C7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41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7" name="Line 231">
              <a:extLst>
                <a:ext uri="{FF2B5EF4-FFF2-40B4-BE49-F238E27FC236}">
                  <a16:creationId xmlns:a16="http://schemas.microsoft.com/office/drawing/2014/main" xmlns="" id="{00E57763-CBA1-1542-B749-A48E642E0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9" name="Line 232">
              <a:extLst>
                <a:ext uri="{FF2B5EF4-FFF2-40B4-BE49-F238E27FC236}">
                  <a16:creationId xmlns:a16="http://schemas.microsoft.com/office/drawing/2014/main" xmlns="" id="{E4657539-B4FE-304C-816A-A074251AB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0" name="Line 233">
              <a:extLst>
                <a:ext uri="{FF2B5EF4-FFF2-40B4-BE49-F238E27FC236}">
                  <a16:creationId xmlns:a16="http://schemas.microsoft.com/office/drawing/2014/main" xmlns="" id="{DE0F6076-B3CE-C540-BD00-B77A1E45F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1" name="Freeform 917">
              <a:extLst>
                <a:ext uri="{FF2B5EF4-FFF2-40B4-BE49-F238E27FC236}">
                  <a16:creationId xmlns:a16="http://schemas.microsoft.com/office/drawing/2014/main" xmlns="" id="{0111663E-DD9D-6043-8338-8C5285F74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2" name="Group 628">
            <a:extLst>
              <a:ext uri="{FF2B5EF4-FFF2-40B4-BE49-F238E27FC236}">
                <a16:creationId xmlns:a16="http://schemas.microsoft.com/office/drawing/2014/main" xmlns="" id="{F65FBC4E-EE37-D144-AFDB-E6C408428C1F}"/>
              </a:ext>
            </a:extLst>
          </p:cNvPr>
          <p:cNvGrpSpPr>
            <a:grpSpLocks/>
          </p:cNvGrpSpPr>
          <p:nvPr/>
        </p:nvGrpSpPr>
        <p:grpSpPr bwMode="auto">
          <a:xfrm>
            <a:off x="7962986" y="4374557"/>
            <a:ext cx="1060451" cy="965200"/>
            <a:chOff x="4047" y="420"/>
            <a:chExt cx="668" cy="608"/>
          </a:xfrm>
        </p:grpSpPr>
        <p:sp>
          <p:nvSpPr>
            <p:cNvPr id="643" name="Rectangle 227">
              <a:extLst>
                <a:ext uri="{FF2B5EF4-FFF2-40B4-BE49-F238E27FC236}">
                  <a16:creationId xmlns:a16="http://schemas.microsoft.com/office/drawing/2014/main" xmlns="" id="{E92C3AA2-F23F-C148-8F92-1D04CB500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4" name="Rectangle 228">
              <a:extLst>
                <a:ext uri="{FF2B5EF4-FFF2-40B4-BE49-F238E27FC236}">
                  <a16:creationId xmlns:a16="http://schemas.microsoft.com/office/drawing/2014/main" xmlns="" id="{6330CAEB-E474-6241-9D9F-EEB5C5091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5" name="Rectangle 229">
              <a:extLst>
                <a:ext uri="{FF2B5EF4-FFF2-40B4-BE49-F238E27FC236}">
                  <a16:creationId xmlns:a16="http://schemas.microsoft.com/office/drawing/2014/main" xmlns="" id="{AFA24D83-EF79-8246-AE25-393D0CCB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6" name="Text Box 230">
              <a:extLst>
                <a:ext uri="{FF2B5EF4-FFF2-40B4-BE49-F238E27FC236}">
                  <a16:creationId xmlns:a16="http://schemas.microsoft.com/office/drawing/2014/main" xmlns="" id="{3EEA565E-691A-5943-B9C1-2FBC1E5B7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" y="423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7" name="Line 231">
              <a:extLst>
                <a:ext uri="{FF2B5EF4-FFF2-40B4-BE49-F238E27FC236}">
                  <a16:creationId xmlns:a16="http://schemas.microsoft.com/office/drawing/2014/main" xmlns="" id="{8E2DC1D5-A1BA-E349-B4E3-5CB27DD1F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8" name="Line 232">
              <a:extLst>
                <a:ext uri="{FF2B5EF4-FFF2-40B4-BE49-F238E27FC236}">
                  <a16:creationId xmlns:a16="http://schemas.microsoft.com/office/drawing/2014/main" xmlns="" id="{0D97E1EE-0440-9746-9909-8846196F3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9" name="Line 233">
              <a:extLst>
                <a:ext uri="{FF2B5EF4-FFF2-40B4-BE49-F238E27FC236}">
                  <a16:creationId xmlns:a16="http://schemas.microsoft.com/office/drawing/2014/main" xmlns="" id="{9453EBF5-7BBF-8943-8161-7DEB7997B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0" name="Freeform 917">
              <a:extLst>
                <a:ext uri="{FF2B5EF4-FFF2-40B4-BE49-F238E27FC236}">
                  <a16:creationId xmlns:a16="http://schemas.microsoft.com/office/drawing/2014/main" xmlns="" id="{B9EE01B3-0624-134E-8FD0-E4ADEDFD2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1" name="Line 913">
            <a:extLst>
              <a:ext uri="{FF2B5EF4-FFF2-40B4-BE49-F238E27FC236}">
                <a16:creationId xmlns:a16="http://schemas.microsoft.com/office/drawing/2014/main" xmlns="" id="{47A3D5AF-94CC-B24F-922A-C603CC0A5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8030" y="4451439"/>
            <a:ext cx="1290637" cy="5413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Line 911">
            <a:extLst>
              <a:ext uri="{FF2B5EF4-FFF2-40B4-BE49-F238E27FC236}">
                <a16:creationId xmlns:a16="http://schemas.microsoft.com/office/drawing/2014/main" xmlns="" id="{8E6A54E5-62F1-544B-AE41-5137E62BF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3280" y="1325651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xmlns="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Creating a network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pp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xmlns="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334086"/>
            <a:ext cx="5309184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write programs that: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 on (different) end systems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communicate over network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web server software communicates with browser software</a:t>
            </a:r>
          </a:p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need to write software for network-core devices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network-core devices do not run user applications 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applications on end systems  allows for rapid app development, propagation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xmlns="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xmlns="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xmlns="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xmlns="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xmlns="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xmlns="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xmlns="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xmlns="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xmlns="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xmlns="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xmlns="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xmlns="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xmlns="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xmlns="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xmlns="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xmlns="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xmlns="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xmlns="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xmlns="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xmlns="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xmlns="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xmlns="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xmlns="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xmlns="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xmlns="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xmlns="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xmlns="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xmlns="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xmlns="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xmlns="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xmlns="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xmlns="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xmlns="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659" name="Slide Number Placeholder 2">
            <a:extLst>
              <a:ext uri="{FF2B5EF4-FFF2-40B4-BE49-F238E27FC236}">
                <a16:creationId xmlns:a16="http://schemas.microsoft.com/office/drawing/2014/main" xmlns="" id="{76314F6E-363C-1941-BD9B-3234A7206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9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51" grpId="0" animBg="1"/>
      <p:bldP spid="6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xmlns="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xmlns="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418">
            <a:extLst>
              <a:ext uri="{FF2B5EF4-FFF2-40B4-BE49-F238E27FC236}">
                <a16:creationId xmlns:a16="http://schemas.microsoft.com/office/drawing/2014/main" xmlns="" id="{BE0D451A-5CE4-4C4B-B3DF-A408288EDA0C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369" name="Rectangle 419">
              <a:extLst>
                <a:ext uri="{FF2B5EF4-FFF2-40B4-BE49-F238E27FC236}">
                  <a16:creationId xmlns:a16="http://schemas.microsoft.com/office/drawing/2014/main" xmlns="" id="{F39DA03D-3BDA-2344-B3D3-3A95FB5E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0" name="AutoShape 420">
              <a:extLst>
                <a:ext uri="{FF2B5EF4-FFF2-40B4-BE49-F238E27FC236}">
                  <a16:creationId xmlns:a16="http://schemas.microsoft.com/office/drawing/2014/main" xmlns="" id="{579866B0-F884-A84A-B74A-EFEA50EB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Freeform 427">
            <a:extLst>
              <a:ext uri="{FF2B5EF4-FFF2-40B4-BE49-F238E27FC236}">
                <a16:creationId xmlns:a16="http://schemas.microsoft.com/office/drawing/2014/main" xmlns="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xmlns="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xmlns="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xmlns="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xmlns="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xmlns="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xmlns="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xmlns="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xmlns="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xmlns="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xmlns="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xmlns="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xmlns="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xmlns="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xmlns="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xmlns="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xmlns="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xmlns="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xmlns="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xmlns="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xmlns="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xmlns="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xmlns="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xmlns="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xmlns="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xmlns="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xmlns="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xmlns="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xmlns="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xmlns="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xmlns="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xmlns="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xmlns="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xmlns="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xmlns="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xmlns="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xmlns="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xmlns="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xmlns="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xmlns="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xmlns="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xmlns="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xmlns="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xmlns="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xmlns="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xmlns="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xmlns="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xmlns="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xmlns="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xmlns="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xmlns="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xmlns="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xmlns="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xmlns="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xmlns="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xmlns="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xmlns="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xmlns="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xmlns="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xmlns="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xmlns="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xmlns="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xmlns="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xmlns="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xmlns="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xmlns="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xmlns="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xmlns="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xmlns="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xmlns="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xmlns="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xmlns="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xmlns="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xmlns="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xmlns="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xmlns="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xmlns="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xmlns="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xmlns="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xmlns="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xmlns="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xmlns="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xmlns="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xmlns="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xmlns="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xmlns="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xmlns="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xmlns="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xmlns="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xmlns="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xmlns="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xmlns="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xmlns="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xmlns="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xmlns="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xmlns="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xmlns="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xmlns="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xmlns="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xmlns="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xmlns="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xmlns="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xmlns="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xmlns="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xmlns="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xmlns="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xmlns="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xmlns="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xmlns="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xmlns="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xmlns="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xmlns="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xmlns="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xmlns="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xmlns="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xmlns="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xmlns="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xmlns="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xmlns="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xmlns="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xmlns="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xmlns="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xmlns="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xmlns="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xmlns="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xmlns="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xmlns="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xmlns="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xmlns="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xmlns="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xmlns="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xmlns="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xmlns="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xmlns="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xmlns="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xmlns="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xmlns="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xmlns="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xmlns="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xmlns="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xmlns="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xmlns="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xmlns="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xmlns="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xmlns="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xmlns="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xmlns="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xmlns="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xmlns="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xmlns="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xmlns="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xmlns="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xmlns="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xmlns="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xmlns="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xmlns="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xmlns="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xmlns="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xmlns="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xmlns="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xmlns="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xmlns="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xmlns="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xmlns="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xmlns="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xmlns="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xmlns="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xmlns="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xmlns="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xmlns="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xmlns="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xmlns="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xmlns="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xmlns="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xmlns="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xmlns="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xmlns="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xmlns="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xmlns="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xmlns="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xmlns="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xmlns="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xmlns="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xmlns="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xmlns="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xmlns="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xmlns="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xmlns="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xmlns="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xmlns="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xmlns="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xmlns="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xmlns="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xmlns="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xmlns="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xmlns="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xmlns="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xmlns="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xmlns="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xmlns="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xmlns="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xmlns="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xmlns="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xmlns="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xmlns="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xmlns="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xmlns="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xmlns="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xmlns="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xmlns="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xmlns="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xmlns="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xmlns="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xmlns="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xmlns="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xmlns="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xmlns="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xmlns="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xmlns="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xmlns="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xmlns="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xmlns="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xmlns="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xmlns="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xmlns="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xmlns="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xmlns="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xmlns="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xmlns="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xmlns="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xmlns="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xmlns="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xmlns="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xmlns="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xmlns="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xmlns="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xmlns="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xmlns="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xmlns="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xmlns="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xmlns="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xmlns="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xmlns="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xmlns="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xmlns="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xmlns="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xmlns="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xmlns="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xmlns="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xmlns="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xmlns="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xmlns="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xmlns="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xmlns="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xmlns="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xmlns="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xmlns="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xmlns="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xmlns="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xmlns="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xmlns="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xmlns="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xmlns="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xmlns="" id="{93351559-0D4C-F04C-928E-5CDA57B5EB47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xmlns="" id="{084B6293-559E-5D43-AF2B-4CB5E09EC6C5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91" name="Picture 1115" descr="antenna_stylized">
                <a:extLst>
                  <a:ext uri="{FF2B5EF4-FFF2-40B4-BE49-F238E27FC236}">
                    <a16:creationId xmlns:a16="http://schemas.microsoft.com/office/drawing/2014/main" xmlns="" id="{1821BC3E-6137-D844-92B9-4BA4CFF41F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1116" descr="laptop_keyboard">
                <a:extLst>
                  <a:ext uri="{FF2B5EF4-FFF2-40B4-BE49-F238E27FC236}">
                    <a16:creationId xmlns:a16="http://schemas.microsoft.com/office/drawing/2014/main" xmlns="" id="{7F05CE3B-E67B-1B40-9D5B-2914F0B9B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1117">
                <a:extLst>
                  <a:ext uri="{FF2B5EF4-FFF2-40B4-BE49-F238E27FC236}">
                    <a16:creationId xmlns:a16="http://schemas.microsoft.com/office/drawing/2014/main" xmlns="" id="{B52A07C5-D801-5B41-BD20-C20958925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4" name="Picture 1118" descr="screen">
                <a:extLst>
                  <a:ext uri="{FF2B5EF4-FFF2-40B4-BE49-F238E27FC236}">
                    <a16:creationId xmlns:a16="http://schemas.microsoft.com/office/drawing/2014/main" xmlns="" id="{2EA30B4E-5447-0340-8DAD-349A843F2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1119">
                <a:extLst>
                  <a:ext uri="{FF2B5EF4-FFF2-40B4-BE49-F238E27FC236}">
                    <a16:creationId xmlns:a16="http://schemas.microsoft.com/office/drawing/2014/main" xmlns="" id="{1137F6C6-A7C9-9A4D-BCE3-048DB90EF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120">
                <a:extLst>
                  <a:ext uri="{FF2B5EF4-FFF2-40B4-BE49-F238E27FC236}">
                    <a16:creationId xmlns:a16="http://schemas.microsoft.com/office/drawing/2014/main" xmlns="" id="{7A0060E2-767D-1545-8656-29ED1A47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121">
                <a:extLst>
                  <a:ext uri="{FF2B5EF4-FFF2-40B4-BE49-F238E27FC236}">
                    <a16:creationId xmlns:a16="http://schemas.microsoft.com/office/drawing/2014/main" xmlns="" id="{15790F5A-ABAC-8D49-A4F9-E2F57655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1122">
                <a:extLst>
                  <a:ext uri="{FF2B5EF4-FFF2-40B4-BE49-F238E27FC236}">
                    <a16:creationId xmlns:a16="http://schemas.microsoft.com/office/drawing/2014/main" xmlns="" id="{8898B7ED-5BCF-8C4E-B1AA-B82AD50FD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1123">
                <a:extLst>
                  <a:ext uri="{FF2B5EF4-FFF2-40B4-BE49-F238E27FC236}">
                    <a16:creationId xmlns:a16="http://schemas.microsoft.com/office/drawing/2014/main" xmlns="" id="{5A7F91EF-AD6B-D64E-B73E-C762D73A7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1124">
                <a:extLst>
                  <a:ext uri="{FF2B5EF4-FFF2-40B4-BE49-F238E27FC236}">
                    <a16:creationId xmlns:a16="http://schemas.microsoft.com/office/drawing/2014/main" xmlns="" id="{BBB1B153-2E6F-7246-9B11-B68D01DF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1" name="Group 1125">
                <a:extLst>
                  <a:ext uri="{FF2B5EF4-FFF2-40B4-BE49-F238E27FC236}">
                    <a16:creationId xmlns:a16="http://schemas.microsoft.com/office/drawing/2014/main" xmlns="" id="{57060979-075D-9D4D-B12E-DA0CCD4C6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40" name="Freeform 1126">
                  <a:extLst>
                    <a:ext uri="{FF2B5EF4-FFF2-40B4-BE49-F238E27FC236}">
                      <a16:creationId xmlns:a16="http://schemas.microsoft.com/office/drawing/2014/main" xmlns="" id="{8DFFF656-1361-C546-8336-177F79E46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127">
                  <a:extLst>
                    <a:ext uri="{FF2B5EF4-FFF2-40B4-BE49-F238E27FC236}">
                      <a16:creationId xmlns:a16="http://schemas.microsoft.com/office/drawing/2014/main" xmlns="" id="{60C6C6B3-72DE-664B-B4DE-3C04B0C5BF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128">
                  <a:extLst>
                    <a:ext uri="{FF2B5EF4-FFF2-40B4-BE49-F238E27FC236}">
                      <a16:creationId xmlns:a16="http://schemas.microsoft.com/office/drawing/2014/main" xmlns="" id="{0D48292A-917D-D046-A974-043CEE5A4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129">
                  <a:extLst>
                    <a:ext uri="{FF2B5EF4-FFF2-40B4-BE49-F238E27FC236}">
                      <a16:creationId xmlns:a16="http://schemas.microsoft.com/office/drawing/2014/main" xmlns="" id="{DB6BAAEB-BADD-0A4F-8A9D-D72AFCA99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130">
                  <a:extLst>
                    <a:ext uri="{FF2B5EF4-FFF2-40B4-BE49-F238E27FC236}">
                      <a16:creationId xmlns:a16="http://schemas.microsoft.com/office/drawing/2014/main" xmlns="" id="{05D5969F-F3B9-414D-975E-A6700098F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131">
                  <a:extLst>
                    <a:ext uri="{FF2B5EF4-FFF2-40B4-BE49-F238E27FC236}">
                      <a16:creationId xmlns:a16="http://schemas.microsoft.com/office/drawing/2014/main" xmlns="" id="{41BB174D-6019-384D-A5AC-1B4D92D93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" name="Freeform 1132">
                <a:extLst>
                  <a:ext uri="{FF2B5EF4-FFF2-40B4-BE49-F238E27FC236}">
                    <a16:creationId xmlns:a16="http://schemas.microsoft.com/office/drawing/2014/main" xmlns="" id="{F8739864-4836-E447-8FC8-5886923F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133">
                <a:extLst>
                  <a:ext uri="{FF2B5EF4-FFF2-40B4-BE49-F238E27FC236}">
                    <a16:creationId xmlns:a16="http://schemas.microsoft.com/office/drawing/2014/main" xmlns="" id="{C59CADF3-CD09-FB48-A672-C2C50B66C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134">
                <a:extLst>
                  <a:ext uri="{FF2B5EF4-FFF2-40B4-BE49-F238E27FC236}">
                    <a16:creationId xmlns:a16="http://schemas.microsoft.com/office/drawing/2014/main" xmlns="" id="{628AB6FD-35F6-0345-BD13-22EAAF9E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135">
                <a:extLst>
                  <a:ext uri="{FF2B5EF4-FFF2-40B4-BE49-F238E27FC236}">
                    <a16:creationId xmlns:a16="http://schemas.microsoft.com/office/drawing/2014/main" xmlns="" id="{76529D44-B4FD-DE4D-812E-E461A0FCC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36">
                <a:extLst>
                  <a:ext uri="{FF2B5EF4-FFF2-40B4-BE49-F238E27FC236}">
                    <a16:creationId xmlns:a16="http://schemas.microsoft.com/office/drawing/2014/main" xmlns="" id="{44CD9A89-0E3B-2C40-8436-71B7526BA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137">
                <a:extLst>
                  <a:ext uri="{FF2B5EF4-FFF2-40B4-BE49-F238E27FC236}">
                    <a16:creationId xmlns:a16="http://schemas.microsoft.com/office/drawing/2014/main" xmlns="" id="{92BF681C-02FC-8F49-A2CD-8F3446ECE5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139">
              <a:extLst>
                <a:ext uri="{FF2B5EF4-FFF2-40B4-BE49-F238E27FC236}">
                  <a16:creationId xmlns:a16="http://schemas.microsoft.com/office/drawing/2014/main" xmlns="" id="{904B7C12-C509-8641-BB63-56DEDB95F9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38" name="Picture 1140" descr="desktop_computer_stylized_medium">
                <a:extLst>
                  <a:ext uri="{FF2B5EF4-FFF2-40B4-BE49-F238E27FC236}">
                    <a16:creationId xmlns:a16="http://schemas.microsoft.com/office/drawing/2014/main" xmlns="" id="{BDC7F552-21C9-C942-90FF-0162099A3D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Freeform 1141">
                <a:extLst>
                  <a:ext uri="{FF2B5EF4-FFF2-40B4-BE49-F238E27FC236}">
                    <a16:creationId xmlns:a16="http://schemas.microsoft.com/office/drawing/2014/main" xmlns="" id="{654B43BA-608E-5D4D-B11B-71762CFBE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xmlns="" id="{14715B6C-9A50-FE4B-A8D2-1E669BF891E3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13" name="Picture 571" descr="fridge2.png">
                <a:extLst>
                  <a:ext uri="{FF2B5EF4-FFF2-40B4-BE49-F238E27FC236}">
                    <a16:creationId xmlns:a16="http://schemas.microsoft.com/office/drawing/2014/main" xmlns="" id="{29DD0F98-F93B-0145-A925-F4125ED49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1115" descr="antenna_stylized">
                <a:extLst>
                  <a:ext uri="{FF2B5EF4-FFF2-40B4-BE49-F238E27FC236}">
                    <a16:creationId xmlns:a16="http://schemas.microsoft.com/office/drawing/2014/main" xmlns="" id="{C1A64F68-4D16-AE4F-AB60-09D2C0CF0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xmlns="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xmlns="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xmlns="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xmlns="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xmlns="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xmlns="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xmlns="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xmlns="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xmlns="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xmlns="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xmlns="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xmlns="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xmlns="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xmlns="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xmlns="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xmlns="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xmlns="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xmlns="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xmlns="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xmlns="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xmlns="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xmlns="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xmlns="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xmlns="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xmlns="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xmlns="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xmlns="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xmlns="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xmlns="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xmlns="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xmlns="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xmlns="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xmlns="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xmlns="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xmlns="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xmlns="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xmlns="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xmlns="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xmlns="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xmlns="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xmlns="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xmlns="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xmlns="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xmlns="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xmlns="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xmlns="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xmlns="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xmlns="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xmlns="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xmlns="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xmlns="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xmlns="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xmlns="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xmlns="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xmlns="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xmlns="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xmlns="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xmlns="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xmlns="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xmlns="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xmlns="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xmlns="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xmlns="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xmlns="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xmlns="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xmlns="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xmlns="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xmlns="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xmlns="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xmlns="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xmlns="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xmlns="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xmlns="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xmlns="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xmlns="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xmlns="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xmlns="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xmlns="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xmlns="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xmlns="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xmlns="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xmlns="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xmlns="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xmlns="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xmlns="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xmlns="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xmlns="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xmlns="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xmlns="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xmlns="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xmlns="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xmlns="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xmlns="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xmlns="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xmlns="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xmlns="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xmlns="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xmlns="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xmlns="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xmlns="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xmlns="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xmlns="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xmlns="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xmlns="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xmlns="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xmlns="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xmlns="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xmlns="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xmlns="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xmlns="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xmlns="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xmlns="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xmlns="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xmlns="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xmlns="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xmlns="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xmlns="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xmlns="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xmlns="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xmlns="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xmlns="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xmlns="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xmlns="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xmlns="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xmlns="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xmlns="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xmlns="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xmlns="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xmlns="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xmlns="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xmlns="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xmlns="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xmlns="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xmlns="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4483029-0B46-154F-9CA3-FEA06875B8DB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1AB30C9-9641-104B-9006-CB16D4919778}"/>
              </a:ext>
            </a:extLst>
          </p:cNvPr>
          <p:cNvGrpSpPr/>
          <p:nvPr/>
        </p:nvGrpSpPr>
        <p:grpSpPr>
          <a:xfrm>
            <a:off x="7680324" y="1814171"/>
            <a:ext cx="2755429" cy="4250670"/>
            <a:chOff x="7680324" y="1814171"/>
            <a:chExt cx="2755429" cy="4250670"/>
          </a:xfrm>
        </p:grpSpPr>
        <p:grpSp>
          <p:nvGrpSpPr>
            <p:cNvPr id="49" name="Group 652">
              <a:extLst>
                <a:ext uri="{FF2B5EF4-FFF2-40B4-BE49-F238E27FC236}">
                  <a16:creationId xmlns:a16="http://schemas.microsoft.com/office/drawing/2014/main" xmlns="" id="{F4E63F52-683B-8244-A48E-D8CF833CC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id="359" name="Picture 653" descr="iphone_stylized_small">
                <a:extLst>
                  <a:ext uri="{FF2B5EF4-FFF2-40B4-BE49-F238E27FC236}">
                    <a16:creationId xmlns:a16="http://schemas.microsoft.com/office/drawing/2014/main" xmlns="" id="{EDF1EC93-A6E5-964F-B0D6-EE56B282A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0" name="Picture 654" descr="antenna_radiation_stylized">
                <a:extLst>
                  <a:ext uri="{FF2B5EF4-FFF2-40B4-BE49-F238E27FC236}">
                    <a16:creationId xmlns:a16="http://schemas.microsoft.com/office/drawing/2014/main" xmlns="" id="{0A17C594-505E-6F41-AEEB-272A31DFD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7" name="Group 590">
              <a:extLst>
                <a:ext uri="{FF2B5EF4-FFF2-40B4-BE49-F238E27FC236}">
                  <a16:creationId xmlns:a16="http://schemas.microsoft.com/office/drawing/2014/main" xmlns="" id="{B2AAF0C3-BD73-634D-B492-B7CCF9735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id="488" name="Picture 591" descr="desktop_computer_stylized_medium">
                <a:extLst>
                  <a:ext uri="{FF2B5EF4-FFF2-40B4-BE49-F238E27FC236}">
                    <a16:creationId xmlns:a16="http://schemas.microsoft.com/office/drawing/2014/main" xmlns="" id="{1B000E5D-AA79-9741-93EF-69776E79D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9" name="Freeform 592">
                <a:extLst>
                  <a:ext uri="{FF2B5EF4-FFF2-40B4-BE49-F238E27FC236}">
                    <a16:creationId xmlns:a16="http://schemas.microsoft.com/office/drawing/2014/main" xmlns="" id="{E285DBFE-A1C0-DE49-94FA-3F8D49F9A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xmlns="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xmlns="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xmlns="" id="{C1E7801D-A747-164C-BE12-1FDEB3DFE743}"/>
                </a:ext>
              </a:extLst>
            </p:cNvPr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1" name="Line 913">
            <a:extLst>
              <a:ext uri="{FF2B5EF4-FFF2-40B4-BE49-F238E27FC236}">
                <a16:creationId xmlns:a16="http://schemas.microsoft.com/office/drawing/2014/main" xmlns="" id="{47A3D5AF-94CC-B24F-922A-C603CC0A5A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10623" y="5474824"/>
            <a:ext cx="1423686" cy="28936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Line 911">
            <a:extLst>
              <a:ext uri="{FF2B5EF4-FFF2-40B4-BE49-F238E27FC236}">
                <a16:creationId xmlns:a16="http://schemas.microsoft.com/office/drawing/2014/main" xmlns="" id="{8E6A54E5-62F1-544B-AE41-5137E62BF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0450" y="2297968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xmlns="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Client-server </a:t>
            </a:r>
            <a:r>
              <a:rPr lang="en-US" altLang="en-US" dirty="0">
                <a:ea typeface="ＭＳ Ｐゴシック" panose="020B0600070205080204" pitchFamily="34" charset="-128"/>
              </a:rPr>
              <a:t>p</a:t>
            </a:r>
            <a:r>
              <a:rPr lang="en-US" altLang="en-US" sz="4400" dirty="0">
                <a:ea typeface="ＭＳ Ｐゴシック" panose="020B0600070205080204" pitchFamily="34" charset="-128"/>
              </a:rPr>
              <a:t>aradigm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xmlns="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260346"/>
            <a:ext cx="596849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server: 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always-on host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permanent IP address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often in data centers, for scaling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clients: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contact, communicate with server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be intermittently connected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have dynamic IP addresses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communicate directly with each other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 HTTP, IMAP, FTP</a:t>
            </a: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xmlns="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xmlns="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xmlns="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xmlns="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xmlns="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xmlns="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xmlns="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xmlns="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xmlns="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xmlns="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xmlns="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xmlns="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xmlns="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xmlns="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xmlns="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xmlns="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xmlns="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xmlns="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xmlns="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xmlns="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xmlns="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xmlns="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xmlns="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xmlns="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xmlns="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xmlns="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xmlns="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xmlns="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xmlns="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xmlns="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xmlns="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xmlns="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xmlns="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71" name="Slide Number Placeholder 2">
            <a:extLst>
              <a:ext uri="{FF2B5EF4-FFF2-40B4-BE49-F238E27FC236}">
                <a16:creationId xmlns:a16="http://schemas.microsoft.com/office/drawing/2014/main" xmlns="" id="{96ECE80E-E07E-F54F-B7D9-AC2C33DC5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89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xmlns="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xmlns="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9" name="Rectangle 419">
            <a:extLst>
              <a:ext uri="{FF2B5EF4-FFF2-40B4-BE49-F238E27FC236}">
                <a16:creationId xmlns:a16="http://schemas.microsoft.com/office/drawing/2014/main" xmlns="" id="{F39DA03D-3BDA-2344-B3D3-3A95FB5E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74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0" name="AutoShape 420">
            <a:extLst>
              <a:ext uri="{FF2B5EF4-FFF2-40B4-BE49-F238E27FC236}">
                <a16:creationId xmlns:a16="http://schemas.microsoft.com/office/drawing/2014/main" xmlns="" id="{579866B0-F884-A84A-B74A-EFEA50EB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50" y="3289251"/>
            <a:ext cx="1458912" cy="317850"/>
          </a:xfrm>
          <a:prstGeom prst="triangle">
            <a:avLst>
              <a:gd name="adj" fmla="val 50000"/>
            </a:avLst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Freeform 427">
            <a:extLst>
              <a:ext uri="{FF2B5EF4-FFF2-40B4-BE49-F238E27FC236}">
                <a16:creationId xmlns:a16="http://schemas.microsoft.com/office/drawing/2014/main" xmlns="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xmlns="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xmlns="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xmlns="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xmlns="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xmlns="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xmlns="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xmlns="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xmlns="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xmlns="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xmlns="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xmlns="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xmlns="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xmlns="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xmlns="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xmlns="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xmlns="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xmlns="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xmlns="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xmlns="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xmlns="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xmlns="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xmlns="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xmlns="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xmlns="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xmlns="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xmlns="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xmlns="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xmlns="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xmlns="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xmlns="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xmlns="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xmlns="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xmlns="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xmlns="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xmlns="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xmlns="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xmlns="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xmlns="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xmlns="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xmlns="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xmlns="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xmlns="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xmlns="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xmlns="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xmlns="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xmlns="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xmlns="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xmlns="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xmlns="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xmlns="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xmlns="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xmlns="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xmlns="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xmlns="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xmlns="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xmlns="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xmlns="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xmlns="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xmlns="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xmlns="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xmlns="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xmlns="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xmlns="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xmlns="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xmlns="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xmlns="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xmlns="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xmlns="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xmlns="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xmlns="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xmlns="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xmlns="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xmlns="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xmlns="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xmlns="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xmlns="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xmlns="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xmlns="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xmlns="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xmlns="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xmlns="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xmlns="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xmlns="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xmlns="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xmlns="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xmlns="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xmlns="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xmlns="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xmlns="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xmlns="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xmlns="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xmlns="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xmlns="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xmlns="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xmlns="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xmlns="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xmlns="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xmlns="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xmlns="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xmlns="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xmlns="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xmlns="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xmlns="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xmlns="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xmlns="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xmlns="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xmlns="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xmlns="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xmlns="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xmlns="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xmlns="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xmlns="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xmlns="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xmlns="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xmlns="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xmlns="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xmlns="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xmlns="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xmlns="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xmlns="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xmlns="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xmlns="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xmlns="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xmlns="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xmlns="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xmlns="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xmlns="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xmlns="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xmlns="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xmlns="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xmlns="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xmlns="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xmlns="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xmlns="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xmlns="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xmlns="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xmlns="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xmlns="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xmlns="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xmlns="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xmlns="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xmlns="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xmlns="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xmlns="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xmlns="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xmlns="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xmlns="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xmlns="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xmlns="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xmlns="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xmlns="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xmlns="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xmlns="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xmlns="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xmlns="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xmlns="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xmlns="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xmlns="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xmlns="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xmlns="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xmlns="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xmlns="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xmlns="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xmlns="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xmlns="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xmlns="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xmlns="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xmlns="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xmlns="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xmlns="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xmlns="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xmlns="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xmlns="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xmlns="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xmlns="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xmlns="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xmlns="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xmlns="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xmlns="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xmlns="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xmlns="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xmlns="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xmlns="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xmlns="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xmlns="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xmlns="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xmlns="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xmlns="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xmlns="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xmlns="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xmlns="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xmlns="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xmlns="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xmlns="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xmlns="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xmlns="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xmlns="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xmlns="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xmlns="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xmlns="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xmlns="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xmlns="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xmlns="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xmlns="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xmlns="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xmlns="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xmlns="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xmlns="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xmlns="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xmlns="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xmlns="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xmlns="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xmlns="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xmlns="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xmlns="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xmlns="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xmlns="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xmlns="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xmlns="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xmlns="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xmlns="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xmlns="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xmlns="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xmlns="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xmlns="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xmlns="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xmlns="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xmlns="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xmlns="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xmlns="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xmlns="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xmlns="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xmlns="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xmlns="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xmlns="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xmlns="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xmlns="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xmlns="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xmlns="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xmlns="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xmlns="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xmlns="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xmlns="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xmlns="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xmlns="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xmlns="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xmlns="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xmlns="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xmlns="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xmlns="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xmlns="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xmlns="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xmlns="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xmlns="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xmlns="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xmlns="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xmlns="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xmlns="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xmlns="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xmlns="" id="{084B6293-559E-5D43-AF2B-4CB5E09EC6C5}"/>
              </a:ext>
            </a:extLst>
          </p:cNvPr>
          <p:cNvGrpSpPr/>
          <p:nvPr/>
        </p:nvGrpSpPr>
        <p:grpSpPr>
          <a:xfrm>
            <a:off x="7493518" y="3419140"/>
            <a:ext cx="350807" cy="305517"/>
            <a:chOff x="7487144" y="3389820"/>
            <a:chExt cx="350807" cy="305517"/>
          </a:xfrm>
        </p:grpSpPr>
        <p:pic>
          <p:nvPicPr>
            <p:cNvPr id="91" name="Picture 1115" descr="antenna_stylized">
              <a:extLst>
                <a:ext uri="{FF2B5EF4-FFF2-40B4-BE49-F238E27FC236}">
                  <a16:creationId xmlns:a16="http://schemas.microsoft.com/office/drawing/2014/main" xmlns="" id="{1821BC3E-6137-D844-92B9-4BA4CFF4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116" descr="laptop_keyboard">
              <a:extLst>
                <a:ext uri="{FF2B5EF4-FFF2-40B4-BE49-F238E27FC236}">
                  <a16:creationId xmlns:a16="http://schemas.microsoft.com/office/drawing/2014/main" xmlns="" id="{7F05CE3B-E67B-1B40-9D5B-2914F0B9B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1117">
              <a:extLst>
                <a:ext uri="{FF2B5EF4-FFF2-40B4-BE49-F238E27FC236}">
                  <a16:creationId xmlns:a16="http://schemas.microsoft.com/office/drawing/2014/main" xmlns="" id="{B52A07C5-D801-5B41-BD20-C2095892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014" y="3459979"/>
              <a:ext cx="230764" cy="155883"/>
            </a:xfrm>
            <a:custGeom>
              <a:avLst/>
              <a:gdLst>
                <a:gd name="T0" fmla="*/ 143665061 w 2982"/>
                <a:gd name="T1" fmla="*/ 0 h 2442"/>
                <a:gd name="T2" fmla="*/ 0 w 2982"/>
                <a:gd name="T3" fmla="*/ 66329557 h 2442"/>
                <a:gd name="T4" fmla="*/ 573719931 w 2982"/>
                <a:gd name="T5" fmla="*/ 82975142 h 2442"/>
                <a:gd name="T6" fmla="*/ 717384993 w 2982"/>
                <a:gd name="T7" fmla="*/ 16645585 h 2442"/>
                <a:gd name="T8" fmla="*/ 14366506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4" name="Picture 1118" descr="screen">
              <a:extLst>
                <a:ext uri="{FF2B5EF4-FFF2-40B4-BE49-F238E27FC236}">
                  <a16:creationId xmlns:a16="http://schemas.microsoft.com/office/drawing/2014/main" xmlns="" id="{2EA30B4E-5447-0340-8DAD-349A843F2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119">
              <a:extLst>
                <a:ext uri="{FF2B5EF4-FFF2-40B4-BE49-F238E27FC236}">
                  <a16:creationId xmlns:a16="http://schemas.microsoft.com/office/drawing/2014/main" xmlns="" id="{1137F6C6-A7C9-9A4D-BCE3-048DB90EF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029" y="3455381"/>
              <a:ext cx="195517" cy="29007"/>
            </a:xfrm>
            <a:custGeom>
              <a:avLst/>
              <a:gdLst>
                <a:gd name="T0" fmla="*/ 35620212 w 2528"/>
                <a:gd name="T1" fmla="*/ 0 h 455"/>
                <a:gd name="T2" fmla="*/ 608343257 w 2528"/>
                <a:gd name="T3" fmla="*/ 16582250 h 455"/>
                <a:gd name="T4" fmla="*/ 572256449 w 2528"/>
                <a:gd name="T5" fmla="*/ 16582250 h 455"/>
                <a:gd name="T6" fmla="*/ 0 w 2528"/>
                <a:gd name="T7" fmla="*/ 16582250 h 455"/>
                <a:gd name="T8" fmla="*/ 35620212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120">
              <a:extLst>
                <a:ext uri="{FF2B5EF4-FFF2-40B4-BE49-F238E27FC236}">
                  <a16:creationId xmlns:a16="http://schemas.microsoft.com/office/drawing/2014/main" xmlns="" id="{7A0060E2-767D-1545-8656-29ED1A47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971" y="3455145"/>
              <a:ext cx="54275" cy="120745"/>
            </a:xfrm>
            <a:custGeom>
              <a:avLst/>
              <a:gdLst>
                <a:gd name="T0" fmla="*/ 142804406 w 702"/>
                <a:gd name="T1" fmla="*/ 0 h 1893"/>
                <a:gd name="T2" fmla="*/ 0 w 702"/>
                <a:gd name="T3" fmla="*/ 66174575 h 1893"/>
                <a:gd name="T4" fmla="*/ 35584530 w 702"/>
                <a:gd name="T5" fmla="*/ 66174575 h 1893"/>
                <a:gd name="T6" fmla="*/ 178855222 w 702"/>
                <a:gd name="T7" fmla="*/ 16607700 h 1893"/>
                <a:gd name="T8" fmla="*/ 14280440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121">
              <a:extLst>
                <a:ext uri="{FF2B5EF4-FFF2-40B4-BE49-F238E27FC236}">
                  <a16:creationId xmlns:a16="http://schemas.microsoft.com/office/drawing/2014/main" xmlns="" id="{15790F5A-ABAC-8D49-A4F9-E2F576550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6652" y="3476723"/>
              <a:ext cx="58489" cy="139375"/>
            </a:xfrm>
            <a:custGeom>
              <a:avLst/>
              <a:gdLst>
                <a:gd name="T0" fmla="*/ 179213623 w 756"/>
                <a:gd name="T1" fmla="*/ 0 h 2184"/>
                <a:gd name="T2" fmla="*/ 35656008 w 756"/>
                <a:gd name="T3" fmla="*/ 82904513 h 2184"/>
                <a:gd name="T4" fmla="*/ 0 w 756"/>
                <a:gd name="T5" fmla="*/ 82904513 h 2184"/>
                <a:gd name="T6" fmla="*/ 143090785 w 756"/>
                <a:gd name="T7" fmla="*/ 16632211 h 2184"/>
                <a:gd name="T8" fmla="*/ 17921362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1122">
              <a:extLst>
                <a:ext uri="{FF2B5EF4-FFF2-40B4-BE49-F238E27FC236}">
                  <a16:creationId xmlns:a16="http://schemas.microsoft.com/office/drawing/2014/main" xmlns="" id="{8898B7ED-5BCF-8C4E-B1AA-B82AD50F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332" y="3569758"/>
              <a:ext cx="214545" cy="47048"/>
            </a:xfrm>
            <a:custGeom>
              <a:avLst/>
              <a:gdLst>
                <a:gd name="T0" fmla="*/ 35658648 w 2773"/>
                <a:gd name="T1" fmla="*/ 0 h 738"/>
                <a:gd name="T2" fmla="*/ 0 w 2773"/>
                <a:gd name="T3" fmla="*/ 16581742 h 738"/>
                <a:gd name="T4" fmla="*/ 573357470 w 2773"/>
                <a:gd name="T5" fmla="*/ 33163485 h 738"/>
                <a:gd name="T6" fmla="*/ 573357470 w 2773"/>
                <a:gd name="T7" fmla="*/ 16581742 h 738"/>
                <a:gd name="T8" fmla="*/ 35658648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1123">
              <a:extLst>
                <a:ext uri="{FF2B5EF4-FFF2-40B4-BE49-F238E27FC236}">
                  <a16:creationId xmlns:a16="http://schemas.microsoft.com/office/drawing/2014/main" xmlns="" id="{5A7F91EF-AD6B-D64E-B73E-C762D73A7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165" y="3477902"/>
              <a:ext cx="54786" cy="139965"/>
            </a:xfrm>
            <a:custGeom>
              <a:avLst/>
              <a:gdLst>
                <a:gd name="T0" fmla="*/ 656550006 w 637"/>
                <a:gd name="T1" fmla="*/ 0 h 1659"/>
                <a:gd name="T2" fmla="*/ 656550006 w 637"/>
                <a:gd name="T3" fmla="*/ 0 h 1659"/>
                <a:gd name="T4" fmla="*/ 54716163 w 637"/>
                <a:gd name="T5" fmla="*/ 2147483646 h 1659"/>
                <a:gd name="T6" fmla="*/ 0 w 637"/>
                <a:gd name="T7" fmla="*/ 2147483646 h 1659"/>
                <a:gd name="T8" fmla="*/ 65655000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1124">
              <a:extLst>
                <a:ext uri="{FF2B5EF4-FFF2-40B4-BE49-F238E27FC236}">
                  <a16:creationId xmlns:a16="http://schemas.microsoft.com/office/drawing/2014/main" xmlns="" id="{BBB1B153-2E6F-7246-9B11-B68D01DF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588" y="3576007"/>
              <a:ext cx="190792" cy="46458"/>
            </a:xfrm>
            <a:custGeom>
              <a:avLst/>
              <a:gdLst>
                <a:gd name="T0" fmla="*/ 0 w 2216"/>
                <a:gd name="T1" fmla="*/ 0 h 550"/>
                <a:gd name="T2" fmla="*/ 54884212 w 2216"/>
                <a:gd name="T3" fmla="*/ 101852492 h 550"/>
                <a:gd name="T4" fmla="*/ 2147483646 w 2216"/>
                <a:gd name="T5" fmla="*/ 1017940055 h 550"/>
                <a:gd name="T6" fmla="*/ 2147483646 w 2216"/>
                <a:gd name="T7" fmla="*/ 86546456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1" name="Group 1125">
              <a:extLst>
                <a:ext uri="{FF2B5EF4-FFF2-40B4-BE49-F238E27FC236}">
                  <a16:creationId xmlns:a16="http://schemas.microsoft.com/office/drawing/2014/main" xmlns="" id="{57060979-075D-9D4D-B12E-DA0CCD4C6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140" name="Freeform 1126">
                <a:extLst>
                  <a:ext uri="{FF2B5EF4-FFF2-40B4-BE49-F238E27FC236}">
                    <a16:creationId xmlns:a16="http://schemas.microsoft.com/office/drawing/2014/main" xmlns="" id="{8DFFF656-1361-C546-8336-177F79E46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127">
                <a:extLst>
                  <a:ext uri="{FF2B5EF4-FFF2-40B4-BE49-F238E27FC236}">
                    <a16:creationId xmlns:a16="http://schemas.microsoft.com/office/drawing/2014/main" xmlns="" id="{60C6C6B3-72DE-664B-B4DE-3C04B0C5B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128">
                <a:extLst>
                  <a:ext uri="{FF2B5EF4-FFF2-40B4-BE49-F238E27FC236}">
                    <a16:creationId xmlns:a16="http://schemas.microsoft.com/office/drawing/2014/main" xmlns="" id="{0D48292A-917D-D046-A974-043CEE5A4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129">
                <a:extLst>
                  <a:ext uri="{FF2B5EF4-FFF2-40B4-BE49-F238E27FC236}">
                    <a16:creationId xmlns:a16="http://schemas.microsoft.com/office/drawing/2014/main" xmlns="" id="{DB6BAAEB-BADD-0A4F-8A9D-D72AFCA99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130">
                <a:extLst>
                  <a:ext uri="{FF2B5EF4-FFF2-40B4-BE49-F238E27FC236}">
                    <a16:creationId xmlns:a16="http://schemas.microsoft.com/office/drawing/2014/main" xmlns="" id="{05D5969F-F3B9-414D-975E-A6700098F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131">
                <a:extLst>
                  <a:ext uri="{FF2B5EF4-FFF2-40B4-BE49-F238E27FC236}">
                    <a16:creationId xmlns:a16="http://schemas.microsoft.com/office/drawing/2014/main" xmlns="" id="{41BB174D-6019-384D-A5AC-1B4D92D9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2" name="Freeform 1132">
              <a:extLst>
                <a:ext uri="{FF2B5EF4-FFF2-40B4-BE49-F238E27FC236}">
                  <a16:creationId xmlns:a16="http://schemas.microsoft.com/office/drawing/2014/main" xmlns="" id="{F8739864-4836-E447-8FC8-5886923F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243" y="3629776"/>
              <a:ext cx="78411" cy="60608"/>
            </a:xfrm>
            <a:custGeom>
              <a:avLst/>
              <a:gdLst>
                <a:gd name="T0" fmla="*/ 39250883 w 990"/>
                <a:gd name="T1" fmla="*/ 342828616 h 792"/>
                <a:gd name="T2" fmla="*/ 354255671 w 990"/>
                <a:gd name="T3" fmla="*/ 0 h 792"/>
                <a:gd name="T4" fmla="*/ 354255671 w 990"/>
                <a:gd name="T5" fmla="*/ 34504242 h 792"/>
                <a:gd name="T6" fmla="*/ 0 w 990"/>
                <a:gd name="T7" fmla="*/ 342828616 h 792"/>
                <a:gd name="T8" fmla="*/ 39250883 w 990"/>
                <a:gd name="T9" fmla="*/ 34282861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1133">
              <a:extLst>
                <a:ext uri="{FF2B5EF4-FFF2-40B4-BE49-F238E27FC236}">
                  <a16:creationId xmlns:a16="http://schemas.microsoft.com/office/drawing/2014/main" xmlns="" id="{C59CADF3-CD09-FB48-A672-C2C50B66C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29" y="3634611"/>
              <a:ext cx="200625" cy="55302"/>
            </a:xfrm>
            <a:custGeom>
              <a:avLst/>
              <a:gdLst>
                <a:gd name="T0" fmla="*/ 39302216 w 2532"/>
                <a:gd name="T1" fmla="*/ 0 h 723"/>
                <a:gd name="T2" fmla="*/ 39302216 w 2532"/>
                <a:gd name="T3" fmla="*/ 0 h 723"/>
                <a:gd name="T4" fmla="*/ 867084690 w 2532"/>
                <a:gd name="T5" fmla="*/ 307891170 h 723"/>
                <a:gd name="T6" fmla="*/ 867084690 w 2532"/>
                <a:gd name="T7" fmla="*/ 342351506 h 723"/>
                <a:gd name="T8" fmla="*/ 0 w 2532"/>
                <a:gd name="T9" fmla="*/ 34009889 h 723"/>
                <a:gd name="T10" fmla="*/ 3930221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1134">
              <a:extLst>
                <a:ext uri="{FF2B5EF4-FFF2-40B4-BE49-F238E27FC236}">
                  <a16:creationId xmlns:a16="http://schemas.microsoft.com/office/drawing/2014/main" xmlns="" id="{628AB6FD-35F6-0345-BD13-22EAAF9EC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257" y="3624470"/>
              <a:ext cx="2171" cy="11202"/>
            </a:xfrm>
            <a:custGeom>
              <a:avLst/>
              <a:gdLst>
                <a:gd name="T0" fmla="*/ 48903362 w 26"/>
                <a:gd name="T1" fmla="*/ 33634500 h 147"/>
                <a:gd name="T2" fmla="*/ 48903362 w 26"/>
                <a:gd name="T3" fmla="*/ 67263209 h 147"/>
                <a:gd name="T4" fmla="*/ 0 w 26"/>
                <a:gd name="T5" fmla="*/ 67263209 h 147"/>
                <a:gd name="T6" fmla="*/ 48903362 w 26"/>
                <a:gd name="T7" fmla="*/ 0 h 147"/>
                <a:gd name="T8" fmla="*/ 48903362 w 26"/>
                <a:gd name="T9" fmla="*/ 3363450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1135">
              <a:extLst>
                <a:ext uri="{FF2B5EF4-FFF2-40B4-BE49-F238E27FC236}">
                  <a16:creationId xmlns:a16="http://schemas.microsoft.com/office/drawing/2014/main" xmlns="" id="{76529D44-B4FD-DE4D-812E-E461A0FC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84" y="3578837"/>
              <a:ext cx="93225" cy="46340"/>
            </a:xfrm>
            <a:custGeom>
              <a:avLst/>
              <a:gdLst>
                <a:gd name="T0" fmla="*/ 395043791 w 1176"/>
                <a:gd name="T1" fmla="*/ 0 h 606"/>
                <a:gd name="T2" fmla="*/ 0 w 1176"/>
                <a:gd name="T3" fmla="*/ 273654982 h 606"/>
                <a:gd name="T4" fmla="*/ 39357994 w 1176"/>
                <a:gd name="T5" fmla="*/ 273654982 h 606"/>
                <a:gd name="T6" fmla="*/ 395043791 w 1176"/>
                <a:gd name="T7" fmla="*/ 33985420 h 606"/>
                <a:gd name="T8" fmla="*/ 39504379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1136">
              <a:extLst>
                <a:ext uri="{FF2B5EF4-FFF2-40B4-BE49-F238E27FC236}">
                  <a16:creationId xmlns:a16="http://schemas.microsoft.com/office/drawing/2014/main" xmlns="" id="{44CD9A89-0E3B-2C40-8436-71B7526BA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642" y="3626829"/>
              <a:ext cx="190281" cy="53180"/>
            </a:xfrm>
            <a:custGeom>
              <a:avLst/>
              <a:gdLst>
                <a:gd name="T0" fmla="*/ 31829833 w 2532"/>
                <a:gd name="T1" fmla="*/ 0 h 723"/>
                <a:gd name="T2" fmla="*/ 31829833 w 2532"/>
                <a:gd name="T3" fmla="*/ 0 h 723"/>
                <a:gd name="T4" fmla="*/ 382827787 w 2532"/>
                <a:gd name="T5" fmla="*/ 175498781 h 723"/>
                <a:gd name="T6" fmla="*/ 382827787 w 2532"/>
                <a:gd name="T7" fmla="*/ 175498781 h 723"/>
                <a:gd name="T8" fmla="*/ 0 w 2532"/>
                <a:gd name="T9" fmla="*/ 29448186 h 723"/>
                <a:gd name="T10" fmla="*/ 31829833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1137">
              <a:extLst>
                <a:ext uri="{FF2B5EF4-FFF2-40B4-BE49-F238E27FC236}">
                  <a16:creationId xmlns:a16="http://schemas.microsoft.com/office/drawing/2014/main" xmlns="" id="{92BF681C-02FC-8F49-A2CD-8F3446ECE5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00668" y="3623055"/>
              <a:ext cx="77645" cy="5506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02641137 h 723"/>
                <a:gd name="T6" fmla="*/ 0 w 2532"/>
                <a:gd name="T7" fmla="*/ 302641137 h 723"/>
                <a:gd name="T8" fmla="*/ 0 w 2532"/>
                <a:gd name="T9" fmla="*/ 33575256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xmlns="" id="{14715B6C-9A50-FE4B-A8D2-1E669BF891E3}"/>
              </a:ext>
            </a:extLst>
          </p:cNvPr>
          <p:cNvGrpSpPr/>
          <p:nvPr/>
        </p:nvGrpSpPr>
        <p:grpSpPr>
          <a:xfrm>
            <a:off x="7803435" y="3325424"/>
            <a:ext cx="347997" cy="396620"/>
            <a:chOff x="7797061" y="3296104"/>
            <a:chExt cx="347997" cy="396620"/>
          </a:xfrm>
        </p:grpSpPr>
        <p:pic>
          <p:nvPicPr>
            <p:cNvPr id="113" name="Picture 571" descr="fridge2.png">
              <a:extLst>
                <a:ext uri="{FF2B5EF4-FFF2-40B4-BE49-F238E27FC236}">
                  <a16:creationId xmlns:a16="http://schemas.microsoft.com/office/drawing/2014/main" xmlns="" id="{29DD0F98-F93B-0145-A925-F4125ED4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1115" descr="antenna_stylized">
              <a:extLst>
                <a:ext uri="{FF2B5EF4-FFF2-40B4-BE49-F238E27FC236}">
                  <a16:creationId xmlns:a16="http://schemas.microsoft.com/office/drawing/2014/main" xmlns="" id="{C1A64F68-4D16-AE4F-AB60-09D2C0CF0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xmlns="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xmlns="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xmlns="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xmlns="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xmlns="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xmlns="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xmlns="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xmlns="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xmlns="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xmlns="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xmlns="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xmlns="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xmlns="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xmlns="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xmlns="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xmlns="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xmlns="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xmlns="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xmlns="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xmlns="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xmlns="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xmlns="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xmlns="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xmlns="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xmlns="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xmlns="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xmlns="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xmlns="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xmlns="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xmlns="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xmlns="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xmlns="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xmlns="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xmlns="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xmlns="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xmlns="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xmlns="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xmlns="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xmlns="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xmlns="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xmlns="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xmlns="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xmlns="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xmlns="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xmlns="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xmlns="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xmlns="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xmlns="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xmlns="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xmlns="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xmlns="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xmlns="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xmlns="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xmlns="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xmlns="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xmlns="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xmlns="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xmlns="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xmlns="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xmlns="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xmlns="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xmlns="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xmlns="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xmlns="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xmlns="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xmlns="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xmlns="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xmlns="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xmlns="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xmlns="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xmlns="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xmlns="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xmlns="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xmlns="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xmlns="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xmlns="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xmlns="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xmlns="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xmlns="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xmlns="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xmlns="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xmlns="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xmlns="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xmlns="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xmlns="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xmlns="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xmlns="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xmlns="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xmlns="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xmlns="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xmlns="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xmlns="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xmlns="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xmlns="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xmlns="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xmlns="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xmlns="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xmlns="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xmlns="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xmlns="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xmlns="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xmlns="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xmlns="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xmlns="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xmlns="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xmlns="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xmlns="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xmlns="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xmlns="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xmlns="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xmlns="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Peer-peer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rchitecture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xmlns="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260346"/>
            <a:ext cx="596849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always-on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arbitrary end systems directly communicate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peers request service from other peers, provide service in return to other peers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self scalability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– new peers bring new service capacity, as well as new service demands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peers are intermittently connected and change IP addresses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complex management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P2P file sharing [BitTorrent]</a:t>
            </a: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xmlns="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xmlns="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xmlns="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xmlns="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xmlns="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xmlns="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xmlns="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xmlns="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xmlns="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xmlns="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xmlns="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xmlns="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xmlns="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xmlns="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xmlns="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xmlns="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xmlns="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xmlns="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xmlns="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xmlns="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xmlns="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xmlns="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xmlns="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xmlns="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xmlns="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xmlns="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xmlns="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xmlns="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xmlns="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xmlns="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xmlns="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xmlns="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xmlns="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75" name="Rectangle 574">
            <a:extLst>
              <a:ext uri="{FF2B5EF4-FFF2-40B4-BE49-F238E27FC236}">
                <a16:creationId xmlns:a16="http://schemas.microsoft.com/office/drawing/2014/main" xmlns="" id="{2DA99646-DBA9-0746-9A79-29EAA25D43FE}"/>
              </a:ext>
            </a:extLst>
          </p:cNvPr>
          <p:cNvSpPr/>
          <p:nvPr/>
        </p:nvSpPr>
        <p:spPr>
          <a:xfrm>
            <a:off x="6747501" y="1488461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F227275-E754-4D43-889C-5A2BD4A21205}"/>
              </a:ext>
            </a:extLst>
          </p:cNvPr>
          <p:cNvGrpSpPr/>
          <p:nvPr/>
        </p:nvGrpSpPr>
        <p:grpSpPr>
          <a:xfrm>
            <a:off x="7680324" y="1814171"/>
            <a:ext cx="1991221" cy="4482411"/>
            <a:chOff x="7680324" y="1814171"/>
            <a:chExt cx="1991221" cy="4482411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xmlns="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xmlns="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" name="Line 913">
              <a:extLst>
                <a:ext uri="{FF2B5EF4-FFF2-40B4-BE49-F238E27FC236}">
                  <a16:creationId xmlns:a16="http://schemas.microsoft.com/office/drawing/2014/main" xmlns="" id="{47A3D5AF-94CC-B24F-922A-C603CC0A5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3326" y="2438326"/>
              <a:ext cx="498897" cy="111475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" name="Line 911">
              <a:extLst>
                <a:ext uri="{FF2B5EF4-FFF2-40B4-BE49-F238E27FC236}">
                  <a16:creationId xmlns:a16="http://schemas.microsoft.com/office/drawing/2014/main" xmlns="" id="{8E6A54E5-62F1-544B-AE41-5137E62BF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1176" y="2321758"/>
              <a:ext cx="1187" cy="279353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xmlns="" id="{1E120312-45B0-4C42-82FC-F180847C8246}"/>
                </a:ext>
              </a:extLst>
            </p:cNvPr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xmlns="" id="{05394771-B526-F445-85E3-3C2DA3BC4892}"/>
                </a:ext>
              </a:extLst>
            </p:cNvPr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xmlns="" id="{01400376-9630-4440-8893-6D129686EE19}"/>
                </a:ext>
              </a:extLst>
            </p:cNvPr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9" name="Line 913">
              <a:extLst>
                <a:ext uri="{FF2B5EF4-FFF2-40B4-BE49-F238E27FC236}">
                  <a16:creationId xmlns:a16="http://schemas.microsoft.com/office/drawing/2014/main" xmlns="" id="{4FC33EFC-28C4-404D-91B5-F7C18E706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664" y="2462348"/>
              <a:ext cx="228982" cy="329961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" name="Line 913">
              <a:extLst>
                <a:ext uri="{FF2B5EF4-FFF2-40B4-BE49-F238E27FC236}">
                  <a16:creationId xmlns:a16="http://schemas.microsoft.com/office/drawing/2014/main" xmlns="" id="{7602507B-BECA-7042-893E-42D6FF9E5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5044" y="3911282"/>
              <a:ext cx="764880" cy="186666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652">
            <a:extLst>
              <a:ext uri="{FF2B5EF4-FFF2-40B4-BE49-F238E27FC236}">
                <a16:creationId xmlns:a16="http://schemas.microsoft.com/office/drawing/2014/main" xmlns="" id="{F4E63F52-683B-8244-A48E-D8CF833CC085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359" name="Picture 653" descr="iphone_stylized_small">
              <a:extLst>
                <a:ext uri="{FF2B5EF4-FFF2-40B4-BE49-F238E27FC236}">
                  <a16:creationId xmlns:a16="http://schemas.microsoft.com/office/drawing/2014/main" xmlns="" id="{EDF1EC93-A6E5-964F-B0D6-EE56B282A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0" name="Picture 654" descr="antenna_radiation_stylized">
              <a:extLst>
                <a:ext uri="{FF2B5EF4-FFF2-40B4-BE49-F238E27FC236}">
                  <a16:creationId xmlns:a16="http://schemas.microsoft.com/office/drawing/2014/main" xmlns="" id="{0A17C594-505E-6F41-AEEB-272A31DFD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xmlns="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xmlns="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xmlns="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1139">
            <a:extLst>
              <a:ext uri="{FF2B5EF4-FFF2-40B4-BE49-F238E27FC236}">
                <a16:creationId xmlns:a16="http://schemas.microsoft.com/office/drawing/2014/main" xmlns="" id="{904B7C12-C509-8641-BB63-56DEDB95F9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1996" y="3567143"/>
            <a:ext cx="359261" cy="342045"/>
            <a:chOff x="2839" y="3501"/>
            <a:chExt cx="755" cy="803"/>
          </a:xfrm>
        </p:grpSpPr>
        <p:pic>
          <p:nvPicPr>
            <p:cNvPr id="138" name="Picture 1140" descr="desktop_computer_stylized_medium">
              <a:extLst>
                <a:ext uri="{FF2B5EF4-FFF2-40B4-BE49-F238E27FC236}">
                  <a16:creationId xmlns:a16="http://schemas.microsoft.com/office/drawing/2014/main" xmlns="" id="{BDC7F552-21C9-C942-90FF-0162099A3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Freeform 1141">
              <a:extLst>
                <a:ext uri="{FF2B5EF4-FFF2-40B4-BE49-F238E27FC236}">
                  <a16:creationId xmlns:a16="http://schemas.microsoft.com/office/drawing/2014/main" xmlns="" id="{654B43BA-608E-5D4D-B11B-71762CFBE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7" name="Group 590">
            <a:extLst>
              <a:ext uri="{FF2B5EF4-FFF2-40B4-BE49-F238E27FC236}">
                <a16:creationId xmlns:a16="http://schemas.microsoft.com/office/drawing/2014/main" xmlns="" id="{B2AAF0C3-BD73-634D-B492-B7CCF9735E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88" name="Picture 591" descr="desktop_computer_stylized_medium">
              <a:extLst>
                <a:ext uri="{FF2B5EF4-FFF2-40B4-BE49-F238E27FC236}">
                  <a16:creationId xmlns:a16="http://schemas.microsoft.com/office/drawing/2014/main" xmlns="" id="{1B000E5D-AA79-9741-93EF-69776E79D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592">
              <a:extLst>
                <a:ext uri="{FF2B5EF4-FFF2-40B4-BE49-F238E27FC236}">
                  <a16:creationId xmlns:a16="http://schemas.microsoft.com/office/drawing/2014/main" xmlns="" id="{E285DBFE-A1C0-DE49-94FA-3F8D49F9A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xmlns="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xmlns="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xmlns="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xmlns="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xmlns="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xmlns="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xmlns="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xmlns="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xmlns="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xmlns="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xmlns="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xmlns="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xmlns="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xmlns="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xmlns="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xmlns="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xmlns="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xmlns="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xmlns="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xmlns="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xmlns="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xmlns="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xmlns="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xmlns="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1" name="Slide Number Placeholder 2">
            <a:extLst>
              <a:ext uri="{FF2B5EF4-FFF2-40B4-BE49-F238E27FC236}">
                <a16:creationId xmlns:a16="http://schemas.microsoft.com/office/drawing/2014/main" xmlns="" id="{BF49A24D-3811-4749-86AF-DF0821A52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2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Processes communicating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606042" y="1565977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program running within a host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within same host, two processes communicate using 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inter-process communication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(defined by OS)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processes in different hosts communicate by exchanging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8F7AD000-A388-6C4C-8C9C-158A86A0C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273" y="4263451"/>
            <a:ext cx="3989387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note: applications with P2P architectures have client processes &amp; server processes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E7D9C5A-4A0F-3E45-B3EB-48F963F34B69}"/>
              </a:ext>
            </a:extLst>
          </p:cNvPr>
          <p:cNvGrpSpPr/>
          <p:nvPr/>
        </p:nvGrpSpPr>
        <p:grpSpPr>
          <a:xfrm>
            <a:off x="6974010" y="1488501"/>
            <a:ext cx="4092575" cy="2567781"/>
            <a:chOff x="6974010" y="1488501"/>
            <a:chExt cx="4092575" cy="2567781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xmlns="" id="{96562BEA-C84E-254B-BD55-56C2EB6C508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025603" y="2022695"/>
              <a:ext cx="3989387" cy="2033587"/>
            </a:xfrm>
            <a:prstGeom prst="rect">
              <a:avLst/>
            </a:prstGeom>
            <a:noFill/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client process: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 that initiates communication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server process: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 that waits to be contacted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xmlns="" id="{0414D3D5-1BB8-5844-8D2A-3C8E3E5DC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010" y="1786951"/>
              <a:ext cx="4092575" cy="2062163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xmlns="" id="{FAA5D4F0-1DCB-7C49-A07F-4729B9F9D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660" y="1488501"/>
              <a:ext cx="2325688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clients, servers</a:t>
              </a:r>
            </a:p>
          </p:txBody>
        </p:sp>
      </p:grp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xmlns="" id="{126C885E-4769-8644-8E59-814749DC5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7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18484</TotalTime>
  <Words>1439</Words>
  <Application>Microsoft Office PowerPoint</Application>
  <PresentationFormat>Widescreen</PresentationFormat>
  <Paragraphs>417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ＭＳ Ｐゴシック</vt:lpstr>
      <vt:lpstr>ＭＳ Ｐゴシック</vt:lpstr>
      <vt:lpstr>Arial</vt:lpstr>
      <vt:lpstr>Calibri</vt:lpstr>
      <vt:lpstr>Calibri Light</vt:lpstr>
      <vt:lpstr>Gill Sans MT</vt:lpstr>
      <vt:lpstr>Tahoma</vt:lpstr>
      <vt:lpstr>Times New Roman</vt:lpstr>
      <vt:lpstr>Wingdings</vt:lpstr>
      <vt:lpstr>ZapfDingbats</vt:lpstr>
      <vt:lpstr>Office Theme</vt:lpstr>
      <vt:lpstr>Computer Networks CS 3001 (BCS-5B) Lecture 2</vt:lpstr>
      <vt:lpstr>PowerPoint Presentation</vt:lpstr>
      <vt:lpstr>Application layer: overview</vt:lpstr>
      <vt:lpstr>Application layer: overview</vt:lpstr>
      <vt:lpstr>Some network apps</vt:lpstr>
      <vt:lpstr>Creating a network app</vt:lpstr>
      <vt:lpstr>Client-server paradigm</vt:lpstr>
      <vt:lpstr>Peer-peer architecture</vt:lpstr>
      <vt:lpstr>Processes communicating</vt:lpstr>
      <vt:lpstr>Sockets (Interface Between Process and CN)</vt:lpstr>
      <vt:lpstr>Addressing processes</vt:lpstr>
      <vt:lpstr>An application-layer protocol defines:</vt:lpstr>
      <vt:lpstr>What transport service does an app need?</vt:lpstr>
      <vt:lpstr>Transport service requirements: common apps</vt:lpstr>
      <vt:lpstr>Internet transport protocols services</vt:lpstr>
      <vt:lpstr>Internet applications, and transport protocols</vt:lpstr>
      <vt:lpstr>Securing TCP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Danyal</cp:lastModifiedBy>
  <cp:revision>343</cp:revision>
  <dcterms:created xsi:type="dcterms:W3CDTF">2020-01-18T07:24:59Z</dcterms:created>
  <dcterms:modified xsi:type="dcterms:W3CDTF">2023-09-04T08:36:41Z</dcterms:modified>
</cp:coreProperties>
</file>