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1252" r:id="rId2"/>
    <p:sldId id="960" r:id="rId3"/>
    <p:sldId id="1050" r:id="rId4"/>
    <p:sldId id="1112" r:id="rId5"/>
    <p:sldId id="1113" r:id="rId6"/>
    <p:sldId id="1212" r:id="rId7"/>
    <p:sldId id="1114" r:id="rId8"/>
    <p:sldId id="1255" r:id="rId9"/>
    <p:sldId id="1115" r:id="rId10"/>
    <p:sldId id="1213" r:id="rId11"/>
    <p:sldId id="1116" r:id="rId12"/>
    <p:sldId id="1125" r:id="rId13"/>
    <p:sldId id="1117" r:id="rId14"/>
    <p:sldId id="1118" r:id="rId15"/>
    <p:sldId id="1119" r:id="rId16"/>
    <p:sldId id="1120" r:id="rId17"/>
    <p:sldId id="1121" r:id="rId18"/>
    <p:sldId id="1122" r:id="rId19"/>
    <p:sldId id="1123" r:id="rId20"/>
    <p:sldId id="1124" r:id="rId21"/>
    <p:sldId id="1158" r:id="rId22"/>
    <p:sldId id="1159" r:id="rId23"/>
    <p:sldId id="125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00A800"/>
    <a:srgbClr val="9CDFF9"/>
    <a:srgbClr val="010086"/>
    <a:srgbClr val="CCCCFF"/>
    <a:srgbClr val="3C6CDF"/>
    <a:srgbClr val="0000A8"/>
    <a:srgbClr val="C96B72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07"/>
    <p:restoredTop sz="82585" autoAdjust="0"/>
  </p:normalViewPr>
  <p:slideViewPr>
    <p:cSldViewPr snapToGrid="0" snapToObjects="1">
      <p:cViewPr varScale="1">
        <p:scale>
          <a:sx n="61" d="100"/>
          <a:sy n="61" d="100"/>
        </p:scale>
        <p:origin x="564" y="78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2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137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836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389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32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505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155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822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398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916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82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15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13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7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697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59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26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56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33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57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Computer Networks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CS 3001 </a:t>
            </a:r>
            <a:r>
              <a:rPr lang="en-US" sz="4800" dirty="0"/>
              <a:t>(</a:t>
            </a:r>
            <a:r>
              <a:rPr lang="en-US" sz="4800" dirty="0" smtClean="0"/>
              <a:t>BCS-5B)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Lecture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37756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F7EF7A5-82F4-A842-BA4B-88DB1EA4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2856025"/>
            <a:ext cx="6261100" cy="3200400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=""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incredibly important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function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couldn’t function without it!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DNSSEC – provides security (authentication, message integrity)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(Internet Corporation for Assigned Names and Numbers)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manages root DNS domain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="" xmlns:a16="http://schemas.microsoft.com/office/drawing/2014/main" id="{8ADC63BB-C973-3942-8EC6-3C13E2B3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186" y="1752600"/>
            <a:ext cx="5142916" cy="119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 logical root name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servers” worldwide each “server” replicated many times (~200 servers in US)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="" xmlns:a16="http://schemas.microsoft.com/office/drawing/2014/main" id="{1527D7C4-251C-EC46-94F4-43E46D282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0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Top-Level Domain, and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uthoritative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00E43FE-C520-D344-A4CF-6105B63E22D6}"/>
              </a:ext>
            </a:extLst>
          </p:cNvPr>
          <p:cNvSpPr txBox="1">
            <a:spLocks noChangeArrowheads="1"/>
          </p:cNvSpPr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Top-Level Domain (TLD) servers: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responsible for .com, .org, .net, .edu, .aero, .jobs, .museums, and all top-level country domains, e.g.: .cn, .uk, .fr, .ca, .jp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Solutions: authoritative registry for .com, .net TLD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Educause: .edu TLD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ED24547E-6033-E341-B415-9EEF0C28B3B1}"/>
              </a:ext>
            </a:extLst>
          </p:cNvPr>
          <p:cNvSpPr txBox="1">
            <a:spLocks noChangeArrowheads="1"/>
          </p:cNvSpPr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authoritative DNS servers: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organization’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own DNS server(s), providing authoritative hostname to IP mappings for organization’s named hosts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be maintained by organization or service provider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326F0AB-9C7D-C946-94B2-B58E3B09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2" y="3122476"/>
            <a:ext cx="5317067" cy="16064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6353F64-060B-1F4E-AD0A-5FBB20E02BE4}"/>
              </a:ext>
            </a:extLst>
          </p:cNvPr>
          <p:cNvGrpSpPr/>
          <p:nvPr/>
        </p:nvGrpSpPr>
        <p:grpSpPr>
          <a:xfrm>
            <a:off x="4419600" y="1744133"/>
            <a:ext cx="6959600" cy="2235200"/>
            <a:chOff x="4419600" y="1744133"/>
            <a:chExt cx="6959600" cy="22352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6C93592B-610F-B041-9201-B6C557DB96B0}"/>
                </a:ext>
              </a:extLst>
            </p:cNvPr>
            <p:cNvSpPr/>
            <p:nvPr/>
          </p:nvSpPr>
          <p:spPr>
            <a:xfrm>
              <a:off x="6366933" y="3742267"/>
              <a:ext cx="5012267" cy="237066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0259AE09-DC39-F54E-8B9C-A94C202C2543}"/>
                </a:ext>
              </a:extLst>
            </p:cNvPr>
            <p:cNvCxnSpPr/>
            <p:nvPr/>
          </p:nvCxnSpPr>
          <p:spPr>
            <a:xfrm>
              <a:off x="4419600" y="1744133"/>
              <a:ext cx="1998133" cy="199813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E01D7C10-72B2-BE47-9B8C-600F740CAFCE}"/>
              </a:ext>
            </a:extLst>
          </p:cNvPr>
          <p:cNvGrpSpPr/>
          <p:nvPr/>
        </p:nvGrpSpPr>
        <p:grpSpPr>
          <a:xfrm>
            <a:off x="5249333" y="4233333"/>
            <a:ext cx="6265334" cy="575734"/>
            <a:chOff x="5249333" y="4233333"/>
            <a:chExt cx="6265334" cy="575734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5B251AA5-C4FF-7E4A-BCEA-7D8B252E12F3}"/>
                </a:ext>
              </a:extLst>
            </p:cNvPr>
            <p:cNvSpPr/>
            <p:nvPr/>
          </p:nvSpPr>
          <p:spPr>
            <a:xfrm>
              <a:off x="6248400" y="4233333"/>
              <a:ext cx="5266267" cy="372534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491835C5-DBDE-9A48-8554-EF6EB2FAD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333" y="4267199"/>
              <a:ext cx="999068" cy="541868"/>
            </a:xfrm>
            <a:prstGeom prst="line">
              <a:avLst/>
            </a:prstGeom>
            <a:ln w="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2">
            <a:extLst>
              <a:ext uri="{FF2B5EF4-FFF2-40B4-BE49-F238E27FC236}">
                <a16:creationId xmlns="" xmlns:a16="http://schemas.microsoft.com/office/drawing/2014/main" id="{363187FC-BBBC-984E-BB71-64F11F5AB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1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Local DNS name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2BB20960-3674-7943-92CD-05431EA8487B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89418"/>
            <a:ext cx="1098357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host makes DNS query, it is sent to its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DNS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 returns reply, answering: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 its local cache of recent name-to-address translation pairs (possibly out of date!)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forwarding request into DNS hierarchy for resolution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ISP has local DNS name server; to find yours: 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MacOS: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% scutil --dns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&gt;ipconfig /all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 doesn’t strictly belong to hierarchy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="" xmlns:a16="http://schemas.microsoft.com/office/drawing/2014/main" id="{D9D88440-FC58-A548-AA80-854235DE0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67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iterated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67">
            <a:extLst>
              <a:ext uri="{FF2B5EF4-FFF2-40B4-BE49-F238E27FC236}">
                <a16:creationId xmlns="" xmlns:a16="http://schemas.microsoft.com/office/drawing/2014/main" id="{B2D75AD3-AD5C-7747-A9C2-6EF45A12CB21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69">
            <a:extLst>
              <a:ext uri="{FF2B5EF4-FFF2-40B4-BE49-F238E27FC236}">
                <a16:creationId xmlns="" xmlns:a16="http://schemas.microsoft.com/office/drawing/2014/main" id="{EB73751A-16ED-6643-8E9C-1B1DDF5D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Iterated query: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contacted server replies with name of server to contact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“I don’t know this name, but ask this server”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=""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engineering.nyu.edu</a:t>
            </a:r>
          </a:p>
        </p:txBody>
      </p:sp>
      <p:sp>
        <p:nvSpPr>
          <p:cNvPr id="172" name="Text Box 6">
            <a:extLst>
              <a:ext uri="{FF2B5EF4-FFF2-40B4-BE49-F238E27FC236}">
                <a16:creationId xmlns=""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</a:p>
        </p:txBody>
      </p:sp>
      <p:sp>
        <p:nvSpPr>
          <p:cNvPr id="173" name="Text Box 17">
            <a:extLst>
              <a:ext uri="{FF2B5EF4-FFF2-40B4-BE49-F238E27FC236}">
                <a16:creationId xmlns=""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=""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235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=""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8785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=""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4535" y="3167743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=""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4535" y="3339193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=""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8335" y="2234293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=""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1511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=""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=""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=""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dns.nyu.edu</a:t>
              </a: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=""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=""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=""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=""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=""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=""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=""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=""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=""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=""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7860" y="3499530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=""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48173" y="3624943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=""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=""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=""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=""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=""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=""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=""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=""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=""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=""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=""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=""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=""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=""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=""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=""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=""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=""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=""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=""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=""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=""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=""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=""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=""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=""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=""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=""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=""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=""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=""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=""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=""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=""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=""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=""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=""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=""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=""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=""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=""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=""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=""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=""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=""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=""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=""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=""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=""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=""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=""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=""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=""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=""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=""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=""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=""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=""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=""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=""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=""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=""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=""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=""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=""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=""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=""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=""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=""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=""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=""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=""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=""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=""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=""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=""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=""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=""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=""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=""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=""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=""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=""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=""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=""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=""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=""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=""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=""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=""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=""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=""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=""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=""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=""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=""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=""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=""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=""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=""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=""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=""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=""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=""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=""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=""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=""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=""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=""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=""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=""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=""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=""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=""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=""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=""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=""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=""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=""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=""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=""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=""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=""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=""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=""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=""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=""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=""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=""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=""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=""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=""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=""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=""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=""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=""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=""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=""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=""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7" name="Slide Number Placeholder 2">
            <a:extLst>
              <a:ext uri="{FF2B5EF4-FFF2-40B4-BE49-F238E27FC236}">
                <a16:creationId xmlns="" xmlns:a16="http://schemas.microsoft.com/office/drawing/2014/main" id="{0480BCEF-F94C-E34B-B55C-97CE664B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7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recursive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=""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engineering.nyu.edu</a:t>
            </a:r>
          </a:p>
        </p:txBody>
      </p:sp>
      <p:sp>
        <p:nvSpPr>
          <p:cNvPr id="172" name="Text Box 6">
            <a:extLst>
              <a:ext uri="{FF2B5EF4-FFF2-40B4-BE49-F238E27FC236}">
                <a16:creationId xmlns=""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</a:p>
        </p:txBody>
      </p:sp>
      <p:sp>
        <p:nvSpPr>
          <p:cNvPr id="173" name="Text Box 17">
            <a:extLst>
              <a:ext uri="{FF2B5EF4-FFF2-40B4-BE49-F238E27FC236}">
                <a16:creationId xmlns=""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=""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4927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=""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4477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=""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2062" y="3760198"/>
            <a:ext cx="2427" cy="70231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=""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91701" y="3747010"/>
            <a:ext cx="2427" cy="73491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=""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8381" y="2075731"/>
            <a:ext cx="405154" cy="84121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=""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7203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=""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=""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=""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dns.nyu.edu</a:t>
              </a: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=""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=""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=""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=""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=""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=""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=""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=""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=""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=""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81775" y="2427554"/>
            <a:ext cx="344289" cy="645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=""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2268" y="2275514"/>
            <a:ext cx="710991" cy="774754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=""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=""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=""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=""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=""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=""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=""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=""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=""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=""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=""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=""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=""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=""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=""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=""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=""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=""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=""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=""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=""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=""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=""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=""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=""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=""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=""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=""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=""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=""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=""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=""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=""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=""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=""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=""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=""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=""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=""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=""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=""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=""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=""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=""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=""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=""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=""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=""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=""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=""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=""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=""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=""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=""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=""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=""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=""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=""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=""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=""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=""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=""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=""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=""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=""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=""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=""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=""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=""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=""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=""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=""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=""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=""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=""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=""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=""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=""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=""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=""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=""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=""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=""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=""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=""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=""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=""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=""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=""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=""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=""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=""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=""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=""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=""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=""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=""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=""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=""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=""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=""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=""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=""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=""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=""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=""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=""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=""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=""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=""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=""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=""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=""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=""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=""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=""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=""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=""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=""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=""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=""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=""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=""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=""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=""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=""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=""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=""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=""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=""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=""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=""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=""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=""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=""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=""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=""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=""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=""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8" name="Rectangle 67">
            <a:extLst>
              <a:ext uri="{FF2B5EF4-FFF2-40B4-BE49-F238E27FC236}">
                <a16:creationId xmlns="" xmlns:a16="http://schemas.microsoft.com/office/drawing/2014/main" id="{7033F479-89A5-0143-B345-2FFB1A7A7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Recursive query: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puts burden of name resolution on contacted name server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heavy load at upper levels of hierarchy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?</a:t>
            </a:r>
          </a:p>
        </p:txBody>
      </p:sp>
      <p:sp>
        <p:nvSpPr>
          <p:cNvPr id="167" name="Rectangle 67">
            <a:extLst>
              <a:ext uri="{FF2B5EF4-FFF2-40B4-BE49-F238E27FC236}">
                <a16:creationId xmlns="" xmlns:a16="http://schemas.microsoft.com/office/drawing/2014/main" id="{FC920AB6-C679-FB4D-8FB0-F8831E569238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Slide Number Placeholder 2">
            <a:extLst>
              <a:ext uri="{FF2B5EF4-FFF2-40B4-BE49-F238E27FC236}">
                <a16:creationId xmlns="" xmlns:a16="http://schemas.microsoft.com/office/drawing/2014/main" id="{A8961CBE-FE41-8D44-9128-97B15DEF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40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  <p:bldP spid="1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Caching DNS Information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67" name="Rectangle 3">
            <a:extLst>
              <a:ext uri="{FF2B5EF4-FFF2-40B4-BE49-F238E27FC236}">
                <a16:creationId xmlns="" xmlns:a16="http://schemas.microsoft.com/office/drawing/2014/main" id="{796C1A8B-325B-1A4B-BF89-EF3A65965833}"/>
              </a:ext>
            </a:extLst>
          </p:cNvPr>
          <p:cNvSpPr txBox="1">
            <a:spLocks noChangeArrowheads="1"/>
          </p:cNvSpPr>
          <p:nvPr/>
        </p:nvSpPr>
        <p:spPr>
          <a:xfrm>
            <a:off x="952952" y="1446555"/>
            <a:ext cx="10515600" cy="47339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once (any) name server learns mapping, it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mapping, and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mmediately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returns a cached mapping in response to a query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caching improves response time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 entries timeout (disappear) after some time (TTL)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TLD servers typically cached in local name servers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cached entries may be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out-of-date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named host changes IP address, may not be known Internet-wide until all TTLs expire!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 name-to-address translation!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="" xmlns:a16="http://schemas.microsoft.com/office/drawing/2014/main" id="{AF23161C-A7AE-1A48-A402-4FD497E92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96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records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D08588B2-F267-5D46-821D-D0D5A216E8F9}"/>
              </a:ext>
            </a:extLst>
          </p:cNvPr>
          <p:cNvSpPr txBox="1">
            <a:spLocks noChangeArrowheads="1"/>
          </p:cNvSpPr>
          <p:nvPr/>
        </p:nvSpPr>
        <p:spPr>
          <a:xfrm>
            <a:off x="1347787" y="1358900"/>
            <a:ext cx="9574213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distributed database storing resource records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(RR)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3AF614AE-5EFE-CD4F-98FF-6CA8EFEA6A47}"/>
              </a:ext>
            </a:extLst>
          </p:cNvPr>
          <p:cNvSpPr txBox="1">
            <a:spLocks noChangeArrowheads="1"/>
          </p:cNvSpPr>
          <p:nvPr/>
        </p:nvSpPr>
        <p:spPr>
          <a:xfrm>
            <a:off x="1080534" y="4388077"/>
            <a:ext cx="4547961" cy="1905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type=NS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domain (e.g., foo.com)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hostname of authoritative name server for this domain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="" xmlns:a16="http://schemas.microsoft.com/office/drawing/2014/main" id="{D7409DB2-6342-834D-ABB2-A1B3DA3A9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1860128"/>
            <a:ext cx="63325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RR format: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name, value, type, ttl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="" xmlns:a16="http://schemas.microsoft.com/office/drawing/2014/main" id="{5FF3C084-C8BC-1946-AC92-BACA78ED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84" y="277495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type=A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hostname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IP address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="" xmlns:a16="http://schemas.microsoft.com/office/drawing/2014/main" id="{133ECBD3-7BA2-AC4D-ADED-9C9DE52E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18" y="2797175"/>
            <a:ext cx="617628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type=CNAME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alias name for some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canonical” (the real) 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www.ibm.com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really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servereast.backup2.ibm.com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canonical 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="" xmlns:a16="http://schemas.microsoft.com/office/drawing/2014/main" id="{B62233DC-6662-1844-8E5F-FDE26481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18" y="4968875"/>
            <a:ext cx="5287866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type=MX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name of SMTP mail server associated with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434497C-A235-8C46-8A1B-FDC4DB9ACC31}"/>
              </a:ext>
            </a:extLst>
          </p:cNvPr>
          <p:cNvSpPr/>
          <p:nvPr/>
        </p:nvSpPr>
        <p:spPr>
          <a:xfrm>
            <a:off x="1358900" y="1270000"/>
            <a:ext cx="9690100" cy="1155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E3AF190D-9153-4849-8D73-82E2FC3A4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1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C9A6680-5220-C94B-B54B-8246CBDC5236}"/>
              </a:ext>
            </a:extLst>
          </p:cNvPr>
          <p:cNvGrpSpPr/>
          <p:nvPr/>
        </p:nvGrpSpPr>
        <p:grpSpPr>
          <a:xfrm>
            <a:off x="6272212" y="1937764"/>
            <a:ext cx="3671888" cy="4505326"/>
            <a:chOff x="6272212" y="1937764"/>
            <a:chExt cx="3671888" cy="4505326"/>
          </a:xfrm>
        </p:grpSpPr>
        <p:sp>
          <p:nvSpPr>
            <p:cNvPr id="20" name="Rectangle 12">
              <a:extLst>
                <a:ext uri="{FF2B5EF4-FFF2-40B4-BE49-F238E27FC236}">
                  <a16:creationId xmlns="" xmlns:a16="http://schemas.microsoft.com/office/drawing/2014/main" id="{99BE727C-D65D-1B40-96AC-483DEC4F5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2" y="2339402"/>
              <a:ext cx="3614738" cy="410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sx="101000" sy="101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="" xmlns:a16="http://schemas.microsoft.com/office/drawing/2014/main" id="{D3137C12-F806-3641-A910-12D839D30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57668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Line 14">
              <a:extLst>
                <a:ext uri="{FF2B5EF4-FFF2-40B4-BE49-F238E27FC236}">
                  <a16:creationId xmlns="" xmlns:a16="http://schemas.microsoft.com/office/drawing/2014/main" id="{EDBF86F0-1464-CB44-8885-0806AB78A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2" y="50810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Line 15">
              <a:extLst>
                <a:ext uri="{FF2B5EF4-FFF2-40B4-BE49-F238E27FC236}">
                  <a16:creationId xmlns="" xmlns:a16="http://schemas.microsoft.com/office/drawing/2014/main" id="{B63A2FA5-43E4-954D-9AB5-1D874BF6F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43952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AF4D57F-AE3F-9647-BE59-19E830D1D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37205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="" xmlns:a16="http://schemas.microsoft.com/office/drawing/2014/main" id="{679A37C6-A060-1A4E-9044-88577B96F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4912" y="32633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8">
              <a:extLst>
                <a:ext uri="{FF2B5EF4-FFF2-40B4-BE49-F238E27FC236}">
                  <a16:creationId xmlns="" xmlns:a16="http://schemas.microsoft.com/office/drawing/2014/main" id="{673541D1-57E3-2945-9429-F01192764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212" y="281247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9">
              <a:extLst>
                <a:ext uri="{FF2B5EF4-FFF2-40B4-BE49-F238E27FC236}">
                  <a16:creationId xmlns="" xmlns:a16="http://schemas.microsoft.com/office/drawing/2014/main" id="{54CFADCD-AE37-1644-BF88-67FE47DB3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4187" y="2350514"/>
              <a:ext cx="3175" cy="1360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0">
              <a:extLst>
                <a:ext uri="{FF2B5EF4-FFF2-40B4-BE49-F238E27FC236}">
                  <a16:creationId xmlns="" xmlns:a16="http://schemas.microsoft.com/office/drawing/2014/main" id="{3D1A7AB7-6B0B-CF47-A475-00A1549B5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7" y="2410839"/>
              <a:ext cx="1311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identification</a:t>
              </a:r>
            </a:p>
          </p:txBody>
        </p:sp>
        <p:sp>
          <p:nvSpPr>
            <p:cNvPr id="29" name="Text Box 21">
              <a:extLst>
                <a:ext uri="{FF2B5EF4-FFF2-40B4-BE49-F238E27FC236}">
                  <a16:creationId xmlns="" xmlns:a16="http://schemas.microsoft.com/office/drawing/2014/main" id="{F6CD8852-97C9-AA40-BE0D-939C3F20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162" y="2410839"/>
              <a:ext cx="612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flags</a:t>
              </a:r>
            </a:p>
          </p:txBody>
        </p:sp>
        <p:sp>
          <p:nvSpPr>
            <p:cNvPr id="30" name="Text Box 22">
              <a:extLst>
                <a:ext uri="{FF2B5EF4-FFF2-40B4-BE49-F238E27FC236}">
                  <a16:creationId xmlns="" xmlns:a16="http://schemas.microsoft.com/office/drawing/2014/main" id="{8E843694-5A82-3146-BF88-2166E2F00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7" y="2868039"/>
              <a:ext cx="1222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questions</a:t>
              </a:r>
            </a:p>
          </p:txBody>
        </p:sp>
        <p:sp>
          <p:nvSpPr>
            <p:cNvPr id="31" name="Text Box 23">
              <a:extLst>
                <a:ext uri="{FF2B5EF4-FFF2-40B4-BE49-F238E27FC236}">
                  <a16:creationId xmlns="" xmlns:a16="http://schemas.microsoft.com/office/drawing/2014/main" id="{647BB3F6-ABB6-7745-BEE2-09BC405C0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3879277"/>
              <a:ext cx="327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questions (variable # of questions)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="" xmlns:a16="http://schemas.microsoft.com/office/drawing/2014/main" id="{43C35098-F1D5-F844-AD59-9E1AB2E6B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87" y="3323652"/>
              <a:ext cx="1671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additional RRs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="" xmlns:a16="http://schemas.microsoft.com/office/drawing/2014/main" id="{C77DED5D-F85E-BD49-A1EA-E279AC50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087" y="3325239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authority RRs</a:t>
              </a:r>
            </a:p>
          </p:txBody>
        </p:sp>
        <p:sp>
          <p:nvSpPr>
            <p:cNvPr id="34" name="Text Box 28">
              <a:extLst>
                <a:ext uri="{FF2B5EF4-FFF2-40B4-BE49-F238E27FC236}">
                  <a16:creationId xmlns="" xmlns:a16="http://schemas.microsoft.com/office/drawing/2014/main" id="{570DB478-D786-3F43-96D9-4A3EFE52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112" y="2877564"/>
              <a:ext cx="1458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answer RRs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="" xmlns:a16="http://schemas.microsoft.com/office/drawing/2014/main" id="{EC9CAD9A-2ACC-E841-964A-C51614A31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4563489"/>
              <a:ext cx="2690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answers (variable # of RRs)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="" xmlns:a16="http://schemas.microsoft.com/office/drawing/2014/main" id="{C50AEEC2-E934-374F-AD10-414E9A36F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6087" y="5249289"/>
              <a:ext cx="2714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authority (variable # of RRs)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="" xmlns:a16="http://schemas.microsoft.com/office/drawing/2014/main" id="{0F454706-890A-194D-A8B9-1F027F5A5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2875" y="5916039"/>
              <a:ext cx="3186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additional info (variable # of RRs)</a:t>
              </a:r>
            </a:p>
          </p:txBody>
        </p:sp>
        <p:grpSp>
          <p:nvGrpSpPr>
            <p:cNvPr id="40" name="Group 60">
              <a:extLst>
                <a:ext uri="{FF2B5EF4-FFF2-40B4-BE49-F238E27FC236}">
                  <a16:creationId xmlns="" xmlns:a16="http://schemas.microsoft.com/office/drawing/2014/main" id="{B20DF2CE-5427-7642-BC04-9D36B08A4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2375" y="1937764"/>
              <a:ext cx="1747837" cy="274638"/>
              <a:chOff x="2691" y="1194"/>
              <a:chExt cx="1101" cy="173"/>
            </a:xfrm>
          </p:grpSpPr>
          <p:sp>
            <p:nvSpPr>
              <p:cNvPr id="41" name="Text Box 57">
                <a:extLst>
                  <a:ext uri="{FF2B5EF4-FFF2-40B4-BE49-F238E27FC236}">
                    <a16:creationId xmlns="" xmlns:a16="http://schemas.microsoft.com/office/drawing/2014/main" id="{4CC1EC8B-ED8A-534D-B8AB-0E3E394818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42" name="Line 58">
                <a:extLst>
                  <a:ext uri="{FF2B5EF4-FFF2-40B4-BE49-F238E27FC236}">
                    <a16:creationId xmlns="" xmlns:a16="http://schemas.microsoft.com/office/drawing/2014/main" id="{FD720698-F5B3-5C47-A102-5E4786459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Line 59">
                <a:extLst>
                  <a:ext uri="{FF2B5EF4-FFF2-40B4-BE49-F238E27FC236}">
                    <a16:creationId xmlns="" xmlns:a16="http://schemas.microsoft.com/office/drawing/2014/main" id="{5FE43354-E99E-6549-837E-529B4A967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61">
              <a:extLst>
                <a:ext uri="{FF2B5EF4-FFF2-40B4-BE49-F238E27FC236}">
                  <a16:creationId xmlns="" xmlns:a16="http://schemas.microsoft.com/office/drawing/2014/main" id="{7B6CBFB9-B999-324E-91C4-CB7BCE5D8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1937764"/>
              <a:ext cx="1747837" cy="274638"/>
              <a:chOff x="2691" y="1194"/>
              <a:chExt cx="1101" cy="173"/>
            </a:xfrm>
          </p:grpSpPr>
          <p:sp>
            <p:nvSpPr>
              <p:cNvPr id="45" name="Text Box 62">
                <a:extLst>
                  <a:ext uri="{FF2B5EF4-FFF2-40B4-BE49-F238E27FC236}">
                    <a16:creationId xmlns="" xmlns:a16="http://schemas.microsoft.com/office/drawing/2014/main" id="{E2F0F997-6116-0C45-BA9F-CBA730A15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46" name="Line 63">
                <a:extLst>
                  <a:ext uri="{FF2B5EF4-FFF2-40B4-BE49-F238E27FC236}">
                    <a16:creationId xmlns="" xmlns:a16="http://schemas.microsoft.com/office/drawing/2014/main" id="{17A912FD-E8A8-8442-8F53-5994F2716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Line 64">
                <a:extLst>
                  <a:ext uri="{FF2B5EF4-FFF2-40B4-BE49-F238E27FC236}">
                    <a16:creationId xmlns="" xmlns:a16="http://schemas.microsoft.com/office/drawing/2014/main" id="{07B7A39C-E852-2B4C-941E-0B488FF8C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protocol messages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693057" y="1391557"/>
            <a:ext cx="1039336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query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messages, both have same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format: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="" xmlns:a16="http://schemas.microsoft.com/office/drawing/2014/main" id="{F978C79B-5602-8E43-829C-44002A5A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87" y="2394964"/>
            <a:ext cx="4688114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message header: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identification: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16 bit # for query, reply to query uses same #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flags: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query or reply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recursion desired 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recursion available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reply is authoritative</a:t>
            </a:r>
          </a:p>
        </p:txBody>
      </p:sp>
      <p:sp>
        <p:nvSpPr>
          <p:cNvPr id="38" name="Line 34">
            <a:extLst>
              <a:ext uri="{FF2B5EF4-FFF2-40B4-BE49-F238E27FC236}">
                <a16:creationId xmlns="" xmlns:a16="http://schemas.microsoft.com/office/drawing/2014/main" id="{03A0FB20-73AE-C645-8115-85F6EEA5B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0672" y="2610864"/>
            <a:ext cx="2902854" cy="295274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35">
            <a:extLst>
              <a:ext uri="{FF2B5EF4-FFF2-40B4-BE49-F238E27FC236}">
                <a16:creationId xmlns="" xmlns:a16="http://schemas.microsoft.com/office/drawing/2014/main" id="{1A55A89B-1CD7-B54F-863D-E99720E03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2675" y="2590227"/>
            <a:ext cx="6383337" cy="1208088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Slide Number Placeholder 2">
            <a:extLst>
              <a:ext uri="{FF2B5EF4-FFF2-40B4-BE49-F238E27FC236}">
                <a16:creationId xmlns="" xmlns:a16="http://schemas.microsoft.com/office/drawing/2014/main" id="{B83050FC-315F-2544-B90A-1FF8E08E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54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F3A966D3-2C53-7043-9726-8E5764BD36FD}"/>
              </a:ext>
            </a:extLst>
          </p:cNvPr>
          <p:cNvGrpSpPr/>
          <p:nvPr/>
        </p:nvGrpSpPr>
        <p:grpSpPr>
          <a:xfrm>
            <a:off x="6272212" y="1937764"/>
            <a:ext cx="3671888" cy="4505326"/>
            <a:chOff x="6272212" y="1937764"/>
            <a:chExt cx="3671888" cy="4505326"/>
          </a:xfrm>
        </p:grpSpPr>
        <p:sp>
          <p:nvSpPr>
            <p:cNvPr id="58" name="Rectangle 12">
              <a:extLst>
                <a:ext uri="{FF2B5EF4-FFF2-40B4-BE49-F238E27FC236}">
                  <a16:creationId xmlns="" xmlns:a16="http://schemas.microsoft.com/office/drawing/2014/main" id="{D3568E88-5955-424B-B8F5-A21359D5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2" y="2339402"/>
              <a:ext cx="3614738" cy="410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sx="101000" sy="101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13">
              <a:extLst>
                <a:ext uri="{FF2B5EF4-FFF2-40B4-BE49-F238E27FC236}">
                  <a16:creationId xmlns="" xmlns:a16="http://schemas.microsoft.com/office/drawing/2014/main" id="{F1DAA21C-2CC0-F041-B1F7-E51160880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57668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Line 14">
              <a:extLst>
                <a:ext uri="{FF2B5EF4-FFF2-40B4-BE49-F238E27FC236}">
                  <a16:creationId xmlns="" xmlns:a16="http://schemas.microsoft.com/office/drawing/2014/main" id="{507E3301-3AAB-0340-A7F1-6C5751508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2" y="50810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Line 15">
              <a:extLst>
                <a:ext uri="{FF2B5EF4-FFF2-40B4-BE49-F238E27FC236}">
                  <a16:creationId xmlns="" xmlns:a16="http://schemas.microsoft.com/office/drawing/2014/main" id="{C84DEA63-7944-AC4C-88AD-6817D3954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43952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Line 16">
              <a:extLst>
                <a:ext uri="{FF2B5EF4-FFF2-40B4-BE49-F238E27FC236}">
                  <a16:creationId xmlns="" xmlns:a16="http://schemas.microsoft.com/office/drawing/2014/main" id="{DC9B8E6D-9F7D-004C-98A3-75DEEEBD9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37205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Line 17">
              <a:extLst>
                <a:ext uri="{FF2B5EF4-FFF2-40B4-BE49-F238E27FC236}">
                  <a16:creationId xmlns="" xmlns:a16="http://schemas.microsoft.com/office/drawing/2014/main" id="{306014BE-BC39-824E-9F78-D660CD267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4912" y="32633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Line 18">
              <a:extLst>
                <a:ext uri="{FF2B5EF4-FFF2-40B4-BE49-F238E27FC236}">
                  <a16:creationId xmlns="" xmlns:a16="http://schemas.microsoft.com/office/drawing/2014/main" id="{A42C2C1E-84BD-9743-97E0-09CF9FCFF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212" y="281247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Line 19">
              <a:extLst>
                <a:ext uri="{FF2B5EF4-FFF2-40B4-BE49-F238E27FC236}">
                  <a16:creationId xmlns="" xmlns:a16="http://schemas.microsoft.com/office/drawing/2014/main" id="{A5708C43-6E7B-824A-980E-C5EB81FC2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4187" y="2350514"/>
              <a:ext cx="3175" cy="1360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 Box 20">
              <a:extLst>
                <a:ext uri="{FF2B5EF4-FFF2-40B4-BE49-F238E27FC236}">
                  <a16:creationId xmlns="" xmlns:a16="http://schemas.microsoft.com/office/drawing/2014/main" id="{B5DFDF92-2319-2549-A363-2E65C1291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7" y="2410839"/>
              <a:ext cx="1311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identification</a:t>
              </a:r>
            </a:p>
          </p:txBody>
        </p:sp>
        <p:sp>
          <p:nvSpPr>
            <p:cNvPr id="67" name="Text Box 21">
              <a:extLst>
                <a:ext uri="{FF2B5EF4-FFF2-40B4-BE49-F238E27FC236}">
                  <a16:creationId xmlns="" xmlns:a16="http://schemas.microsoft.com/office/drawing/2014/main" id="{D4E993B8-AE34-384B-8C59-1B56BB128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162" y="2410839"/>
              <a:ext cx="612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flags</a:t>
              </a:r>
            </a:p>
          </p:txBody>
        </p:sp>
        <p:sp>
          <p:nvSpPr>
            <p:cNvPr id="68" name="Text Box 22">
              <a:extLst>
                <a:ext uri="{FF2B5EF4-FFF2-40B4-BE49-F238E27FC236}">
                  <a16:creationId xmlns="" xmlns:a16="http://schemas.microsoft.com/office/drawing/2014/main" id="{B3DF818C-F6C8-E14D-A46C-FD3063074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7" y="2868039"/>
              <a:ext cx="1222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questions</a:t>
              </a:r>
            </a:p>
          </p:txBody>
        </p:sp>
        <p:sp>
          <p:nvSpPr>
            <p:cNvPr id="69" name="Text Box 23">
              <a:extLst>
                <a:ext uri="{FF2B5EF4-FFF2-40B4-BE49-F238E27FC236}">
                  <a16:creationId xmlns="" xmlns:a16="http://schemas.microsoft.com/office/drawing/2014/main" id="{9A6A9AC2-926A-8B4E-81B0-9CE0DD3BB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3879277"/>
              <a:ext cx="327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questions (variable # of questions)</a:t>
              </a:r>
            </a:p>
          </p:txBody>
        </p:sp>
        <p:sp>
          <p:nvSpPr>
            <p:cNvPr id="70" name="Text Box 26">
              <a:extLst>
                <a:ext uri="{FF2B5EF4-FFF2-40B4-BE49-F238E27FC236}">
                  <a16:creationId xmlns="" xmlns:a16="http://schemas.microsoft.com/office/drawing/2014/main" id="{C9071FBC-5A74-7341-A63F-649340BD8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87" y="3323652"/>
              <a:ext cx="1671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additional RRs</a:t>
              </a:r>
            </a:p>
          </p:txBody>
        </p:sp>
        <p:sp>
          <p:nvSpPr>
            <p:cNvPr id="71" name="Text Box 27">
              <a:extLst>
                <a:ext uri="{FF2B5EF4-FFF2-40B4-BE49-F238E27FC236}">
                  <a16:creationId xmlns="" xmlns:a16="http://schemas.microsoft.com/office/drawing/2014/main" id="{9513342D-3D82-2446-A7D3-28EDD5EAE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087" y="3325239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authority RRs</a:t>
              </a:r>
            </a:p>
          </p:txBody>
        </p:sp>
        <p:sp>
          <p:nvSpPr>
            <p:cNvPr id="72" name="Text Box 28">
              <a:extLst>
                <a:ext uri="{FF2B5EF4-FFF2-40B4-BE49-F238E27FC236}">
                  <a16:creationId xmlns="" xmlns:a16="http://schemas.microsoft.com/office/drawing/2014/main" id="{83ED9871-C6FF-8644-98E4-EEE7A5BD0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112" y="2877564"/>
              <a:ext cx="1458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answer RRs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="" xmlns:a16="http://schemas.microsoft.com/office/drawing/2014/main" id="{646FFA4C-D2F4-804F-BB10-D2E1E711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4563489"/>
              <a:ext cx="2690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answers (variable # of RRs)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="" xmlns:a16="http://schemas.microsoft.com/office/drawing/2014/main" id="{F169C7FC-D0F8-9546-93C0-00F4E6E4B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6087" y="5249289"/>
              <a:ext cx="2714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authority (variable # of RRs)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="" xmlns:a16="http://schemas.microsoft.com/office/drawing/2014/main" id="{2A810C4D-9EF9-0B42-8366-C238D3FBA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2875" y="5916039"/>
              <a:ext cx="3186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additional info (variable # of RRs)</a:t>
              </a:r>
            </a:p>
          </p:txBody>
        </p:sp>
        <p:grpSp>
          <p:nvGrpSpPr>
            <p:cNvPr id="76" name="Group 60">
              <a:extLst>
                <a:ext uri="{FF2B5EF4-FFF2-40B4-BE49-F238E27FC236}">
                  <a16:creationId xmlns="" xmlns:a16="http://schemas.microsoft.com/office/drawing/2014/main" id="{8BF3E406-CCE3-D64E-8AB4-D91149714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2375" y="1937764"/>
              <a:ext cx="1747837" cy="274638"/>
              <a:chOff x="2691" y="1194"/>
              <a:chExt cx="1101" cy="173"/>
            </a:xfrm>
          </p:grpSpPr>
          <p:sp>
            <p:nvSpPr>
              <p:cNvPr id="81" name="Text Box 57">
                <a:extLst>
                  <a:ext uri="{FF2B5EF4-FFF2-40B4-BE49-F238E27FC236}">
                    <a16:creationId xmlns="" xmlns:a16="http://schemas.microsoft.com/office/drawing/2014/main" id="{C33F9937-2680-5C4C-811E-5F9E3D43B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82" name="Line 58">
                <a:extLst>
                  <a:ext uri="{FF2B5EF4-FFF2-40B4-BE49-F238E27FC236}">
                    <a16:creationId xmlns="" xmlns:a16="http://schemas.microsoft.com/office/drawing/2014/main" id="{B39B871F-A818-1B4E-A225-DA01D5EDA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Line 59">
                <a:extLst>
                  <a:ext uri="{FF2B5EF4-FFF2-40B4-BE49-F238E27FC236}">
                    <a16:creationId xmlns="" xmlns:a16="http://schemas.microsoft.com/office/drawing/2014/main" id="{3CB8F9AE-D625-1D4A-8625-28F8772B9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61">
              <a:extLst>
                <a:ext uri="{FF2B5EF4-FFF2-40B4-BE49-F238E27FC236}">
                  <a16:creationId xmlns="" xmlns:a16="http://schemas.microsoft.com/office/drawing/2014/main" id="{711AFC78-9A4A-CD41-A49D-623142A48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1937764"/>
              <a:ext cx="1747837" cy="274638"/>
              <a:chOff x="2691" y="1194"/>
              <a:chExt cx="1101" cy="173"/>
            </a:xfrm>
          </p:grpSpPr>
          <p:sp>
            <p:nvSpPr>
              <p:cNvPr id="78" name="Text Box 62">
                <a:extLst>
                  <a:ext uri="{FF2B5EF4-FFF2-40B4-BE49-F238E27FC236}">
                    <a16:creationId xmlns="" xmlns:a16="http://schemas.microsoft.com/office/drawing/2014/main" id="{D2686047-8DDE-AA4D-88A8-9F0670CBD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79" name="Line 63">
                <a:extLst>
                  <a:ext uri="{FF2B5EF4-FFF2-40B4-BE49-F238E27FC236}">
                    <a16:creationId xmlns="" xmlns:a16="http://schemas.microsoft.com/office/drawing/2014/main" id="{A93491FC-3FC2-BA4A-B5FC-8BFED4270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Line 64">
                <a:extLst>
                  <a:ext uri="{FF2B5EF4-FFF2-40B4-BE49-F238E27FC236}">
                    <a16:creationId xmlns="" xmlns:a16="http://schemas.microsoft.com/office/drawing/2014/main" id="{B4EF32F5-CEE0-064C-98D1-0B2AED9C5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693057" y="1391557"/>
            <a:ext cx="1039336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query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messages, both have same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format: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Text Box 4">
            <a:extLst>
              <a:ext uri="{FF2B5EF4-FFF2-40B4-BE49-F238E27FC236}">
                <a16:creationId xmlns="" xmlns:a16="http://schemas.microsoft.com/office/drawing/2014/main" id="{95042E94-C8A0-BE46-8EB4-39429E2B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95" y="3882482"/>
            <a:ext cx="3970338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name, type fields for a query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Text Box 5">
            <a:extLst>
              <a:ext uri="{FF2B5EF4-FFF2-40B4-BE49-F238E27FC236}">
                <a16:creationId xmlns="" xmlns:a16="http://schemas.microsoft.com/office/drawing/2014/main" id="{4E613433-F917-A147-AF5A-4DF4F76E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38" y="4604794"/>
            <a:ext cx="4003170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RRs in response to query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Text Box 6">
            <a:extLst>
              <a:ext uri="{FF2B5EF4-FFF2-40B4-BE49-F238E27FC236}">
                <a16:creationId xmlns="" xmlns:a16="http://schemas.microsoft.com/office/drawing/2014/main" id="{3FD623A6-A024-6347-B591-DAC5D82F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15" y="5271771"/>
            <a:ext cx="4801281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records for authoritative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7">
            <a:extLst>
              <a:ext uri="{FF2B5EF4-FFF2-40B4-BE49-F238E27FC236}">
                <a16:creationId xmlns="" xmlns:a16="http://schemas.microsoft.com/office/drawing/2014/main" id="{4B8555F6-7100-944F-9974-2E826BBB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71" y="5790401"/>
            <a:ext cx="4614409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additional “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helpful”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 that may be used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37">
            <a:extLst>
              <a:ext uri="{FF2B5EF4-FFF2-40B4-BE49-F238E27FC236}">
                <a16:creationId xmlns="" xmlns:a16="http://schemas.microsoft.com/office/drawing/2014/main" id="{F803F024-9C8E-164E-BC96-48776D3FA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0475" y="6126704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 38">
            <a:extLst>
              <a:ext uri="{FF2B5EF4-FFF2-40B4-BE49-F238E27FC236}">
                <a16:creationId xmlns="" xmlns:a16="http://schemas.microsoft.com/office/drawing/2014/main" id="{316EAAA0-F793-2043-BFB7-87E6DFAFF7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8413" y="5467891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Line 39">
            <a:extLst>
              <a:ext uri="{FF2B5EF4-FFF2-40B4-BE49-F238E27FC236}">
                <a16:creationId xmlns="" xmlns:a16="http://schemas.microsoft.com/office/drawing/2014/main" id="{408447E0-07FB-1341-9B44-D1DA4C677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6350" y="4809079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ine 40">
            <a:extLst>
              <a:ext uri="{FF2B5EF4-FFF2-40B4-BE49-F238E27FC236}">
                <a16:creationId xmlns="" xmlns:a16="http://schemas.microsoft.com/office/drawing/2014/main" id="{F708B0A3-0C69-D745-B00F-2DDF2924D4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2063" y="4083591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="" xmlns:a16="http://schemas.microsoft.com/office/drawing/2014/main" id="{95E186ED-4245-C448-9822-1199EA9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protocol messages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9" name="Slide Number Placeholder 2">
            <a:extLst>
              <a:ext uri="{FF2B5EF4-FFF2-40B4-BE49-F238E27FC236}">
                <a16:creationId xmlns="" xmlns:a16="http://schemas.microsoft.com/office/drawing/2014/main" id="{C19D16D8-DC06-E546-AA51-6069613B4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85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Getting your info into the DNS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="" xmlns:a16="http://schemas.microsoft.com/office/drawing/2014/main" id="{3216383A-5EC1-7E47-A0BE-F48A801236C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04537"/>
            <a:ext cx="1025334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new startup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Utopia”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register name networkuptopia.com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registrar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(e.g., Network Solutions)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provide names, IP addresses of authoritative name server (primary and secondary)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registrar inserts NS, A RRs into .com TLD server: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 (networkutopia.com, dns1.networkutopia.com, NS)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 (dns1.networkutopia.com, 212.212.212.1, A)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urier" pitchFamily="2" charset="0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create authoritative server locally with IP address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212.212.212.1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 A record for www.networkuptopia.com</a:t>
            </a:r>
          </a:p>
          <a:p>
            <a:pPr marL="69532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 MX record for networkutopia.com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="" xmlns:a16="http://schemas.microsoft.com/office/drawing/2014/main" id="{7792EB6E-923E-9C45-A570-23DE9782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65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=""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=""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=""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security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="" xmlns:a16="http://schemas.microsoft.com/office/drawing/2014/main" id="{81829ECA-BDD6-AD44-8D36-9BB88442CDAB}"/>
              </a:ext>
            </a:extLst>
          </p:cNvPr>
          <p:cNvSpPr txBox="1">
            <a:spLocks/>
          </p:cNvSpPr>
          <p:nvPr/>
        </p:nvSpPr>
        <p:spPr>
          <a:xfrm>
            <a:off x="838200" y="1526094"/>
            <a:ext cx="502557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DDoS attacks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bombard root servers with traffic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successful to date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traffic filtering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servers cache IPs of TLD servers, allowing root server bypass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bombard TLD servers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potentially more dangerous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Comic Sans MS" panose="030F0902030302020204" pitchFamily="66" charset="0"/>
              <a:buAutoNum type="arabicPeriod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A84F48D-B139-BA49-B127-5134E112078B}"/>
              </a:ext>
            </a:extLst>
          </p:cNvPr>
          <p:cNvSpPr txBox="1">
            <a:spLocks/>
          </p:cNvSpPr>
          <p:nvPr/>
        </p:nvSpPr>
        <p:spPr bwMode="auto">
          <a:xfrm>
            <a:off x="6096000" y="1526094"/>
            <a:ext cx="476068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4288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Spoofing  attacks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intercept DNS queries, returning bogus replies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 cache poisoning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RFC 4033: DNSSEC authentication services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="" xmlns:a16="http://schemas.microsoft.com/office/drawing/2014/main" id="{CEE8551A-CF21-2D4C-B81F-11CF85B7E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06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=""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Chapter 2: Summary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="" xmlns:a16="http://schemas.microsoft.com/office/drawing/2014/main" id="{130235C8-CBF2-BC40-8C2F-CC9AFE97994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2094161"/>
            <a:ext cx="5710084" cy="4194034"/>
          </a:xfrm>
        </p:spPr>
        <p:txBody>
          <a:bodyPr>
            <a:normAutofit/>
          </a:bodyPr>
          <a:lstStyle/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application architectures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client-server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P2P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application service requirements:</a:t>
            </a:r>
          </a:p>
          <a:p>
            <a:pPr marL="682625" lvl="1" indent="-228600">
              <a:buFont typeface="Arial"/>
              <a:buChar char="•"/>
              <a:defRPr/>
            </a:pPr>
            <a:r>
              <a:rPr lang="en-US" dirty="0"/>
              <a:t>reliability, bandwidth, delay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Internet transport service model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connection-oriented, reliable: TCP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unreliable, datagrams: UDP</a:t>
            </a:r>
            <a:endParaRPr lang="en-US" sz="2000" dirty="0"/>
          </a:p>
        </p:txBody>
      </p:sp>
      <p:sp>
        <p:nvSpPr>
          <p:cNvPr id="26" name="Rectangle 4">
            <a:extLst>
              <a:ext uri="{FF2B5EF4-FFF2-40B4-BE49-F238E27FC236}">
                <a16:creationId xmlns="" xmlns:a16="http://schemas.microsoft.com/office/drawing/2014/main" id="{228601A5-E42C-D440-B994-5748EBF18265}"/>
              </a:ext>
            </a:extLst>
          </p:cNvPr>
          <p:cNvSpPr txBox="1">
            <a:spLocks noChangeArrowheads="1"/>
          </p:cNvSpPr>
          <p:nvPr/>
        </p:nvSpPr>
        <p:spPr>
          <a:xfrm>
            <a:off x="704849" y="1392072"/>
            <a:ext cx="10208957" cy="6762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our study of network application layer is now complete!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="" xmlns:a16="http://schemas.microsoft.com/office/drawing/2014/main" id="{64F252F4-9047-6D40-8B28-18D2E553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006" y="2054984"/>
            <a:ext cx="465281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specific protocols: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HTTP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SMTP, IMAP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="" xmlns:a16="http://schemas.microsoft.com/office/drawing/2014/main" id="{8FBD60C3-995D-4948-A95F-E9B0A2239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1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=""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Chapter 2: Summary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="" xmlns:a16="http://schemas.microsoft.com/office/drawing/2014/main" id="{228601A5-E42C-D440-B994-5748EBF18265}"/>
              </a:ext>
            </a:extLst>
          </p:cNvPr>
          <p:cNvSpPr txBox="1">
            <a:spLocks noChangeArrowheads="1"/>
          </p:cNvSpPr>
          <p:nvPr/>
        </p:nvSpPr>
        <p:spPr>
          <a:xfrm>
            <a:off x="704849" y="1392072"/>
            <a:ext cx="10208957" cy="6762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Most importantly: learned about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protocols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!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F2B1E62A-5D04-3E42-88B2-20CD0FBD1B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069589"/>
            <a:ext cx="5695335" cy="4351338"/>
          </a:xfrm>
        </p:spPr>
        <p:txBody>
          <a:bodyPr>
            <a:normAutofit/>
          </a:bodyPr>
          <a:lstStyle/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typical request/reply message exchange:</a:t>
            </a:r>
          </a:p>
          <a:p>
            <a:pPr marL="681038" lvl="1" indent="-223838"/>
            <a:r>
              <a:rPr lang="en-US" altLang="en-US" dirty="0">
                <a:ea typeface="ＭＳ Ｐゴシック" panose="020B0600070205080204" pitchFamily="34" charset="-128"/>
              </a:rPr>
              <a:t>client requests info or service</a:t>
            </a:r>
          </a:p>
          <a:p>
            <a:pPr marL="681038" lvl="1" indent="-223838"/>
            <a:r>
              <a:rPr lang="en-US" altLang="en-US" dirty="0">
                <a:ea typeface="ＭＳ Ｐゴシック" panose="020B0600070205080204" pitchFamily="34" charset="-128"/>
              </a:rPr>
              <a:t>server responds with data, status code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message formats:</a:t>
            </a:r>
          </a:p>
          <a:p>
            <a:pPr marL="681038" lvl="1" indent="-223838"/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headers</a:t>
            </a:r>
            <a:r>
              <a:rPr lang="en-US" altLang="en-US" dirty="0">
                <a:ea typeface="ＭＳ Ｐゴシック" panose="020B0600070205080204" pitchFamily="34" charset="-128"/>
              </a:rPr>
              <a:t>: fields giving info about data</a:t>
            </a:r>
          </a:p>
          <a:p>
            <a:pPr marL="681038" lvl="1" indent="-223838"/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data: </a:t>
            </a:r>
            <a:r>
              <a:rPr lang="en-US" altLang="en-US" dirty="0">
                <a:ea typeface="ＭＳ Ｐゴシック" panose="020B0600070205080204" pitchFamily="34" charset="-128"/>
              </a:rPr>
              <a:t>info(payload)  being communicated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09AD5240-FBC2-9D46-B622-22B9C356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43" y="2015039"/>
            <a:ext cx="4654808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important themes: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centralized vs. decentralized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stateless vs. stateful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scalability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 vs. unreliable message transfer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“complexity at network edge”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="" xmlns:a16="http://schemas.microsoft.com/office/drawing/2014/main" id="{FE0ABB88-CECD-DD4A-8A5D-BE0426218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9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rgbClr val="0000A8"/>
              </a:buClr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=""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="" xmlns:a16="http://schemas.microsoft.com/office/drawing/2014/main" id="{0FE4D197-C068-7641-A580-43668998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54" y="187056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Domain Name System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27" name="Rectangle 3">
            <a:extLst>
              <a:ext uri="{FF2B5EF4-FFF2-40B4-BE49-F238E27FC236}">
                <a16:creationId xmlns="" xmlns:a16="http://schemas.microsoft.com/office/drawing/2014/main" id="{35F7BF1A-0385-C246-9EE3-5E4E54C86490}"/>
              </a:ext>
            </a:extLst>
          </p:cNvPr>
          <p:cNvSpPr txBox="1">
            <a:spLocks noChangeArrowheads="1"/>
          </p:cNvSpPr>
          <p:nvPr/>
        </p:nvSpPr>
        <p:spPr>
          <a:xfrm>
            <a:off x="753721" y="1340962"/>
            <a:ext cx="490197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people: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many identifiers: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SSN, name, passport #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hosts, routers: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 (32 bit) - used for addressing datagrams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“name”, e.g., cs.umass.edu - used by humans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to map between IP address and name, and vice versa ?</a:t>
            </a:r>
          </a:p>
        </p:txBody>
      </p:sp>
      <p:sp>
        <p:nvSpPr>
          <p:cNvPr id="128" name="Rectangle 4">
            <a:extLst>
              <a:ext uri="{FF2B5EF4-FFF2-40B4-BE49-F238E27FC236}">
                <a16:creationId xmlns="" xmlns:a16="http://schemas.microsoft.com/office/drawing/2014/main" id="{3851BC29-45CA-8744-BD4D-21254F83A516}"/>
              </a:ext>
            </a:extLst>
          </p:cNvPr>
          <p:cNvSpPr txBox="1">
            <a:spLocks noChangeArrowheads="1"/>
          </p:cNvSpPr>
          <p:nvPr/>
        </p:nvSpPr>
        <p:spPr>
          <a:xfrm>
            <a:off x="5592033" y="1281002"/>
            <a:ext cx="6088112" cy="50069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Domain Name System (DNS):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implemented in hierarchy of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application-layer protocol: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hosts, DNS servers communicate to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resolve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names (address/name translation)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core Internet function,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implemented as application-layer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complexity at network’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“edge”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="" xmlns:a16="http://schemas.microsoft.com/office/drawing/2014/main" id="{49189B4D-1C2B-F245-A96D-9F110BA47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5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services, structure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84A8BD0F-3C0D-E143-B2CB-EB155AB75267}"/>
              </a:ext>
            </a:extLst>
          </p:cNvPr>
          <p:cNvSpPr txBox="1">
            <a:spLocks noChangeArrowheads="1"/>
          </p:cNvSpPr>
          <p:nvPr/>
        </p:nvSpPr>
        <p:spPr>
          <a:xfrm>
            <a:off x="6618515" y="1271135"/>
            <a:ext cx="4978400" cy="2263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Q: Why not centralize DNS?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single point of failure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traffic volume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distant centralized database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maintenance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580866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services: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hostname-to-IP-address translation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aliasing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canonical, alias names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 aliasing</a:t>
            </a:r>
          </a:p>
          <a:p>
            <a:pPr marL="460375" indent="-287338">
              <a:defRPr/>
            </a:pPr>
            <a:r>
              <a:rPr lang="en-US" altLang="en-US" noProof="0" dirty="0" smtClean="0">
                <a:solidFill>
                  <a:prstClr val="black"/>
                </a:solidFill>
                <a:ea typeface="ＭＳ Ｐゴシック" panose="020B0600070205080204" pitchFamily="34" charset="-128"/>
              </a:rPr>
              <a:t>Runs over UDP and uses port 53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load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replicated Web servers: many IP addresses correspond to one name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="" xmlns:a16="http://schemas.microsoft.com/office/drawing/2014/main" id="{53ABE19B-9E03-F747-BF91-159D30C79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862" y="3709428"/>
            <a:ext cx="49569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doesn‘t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scale!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Comcast DNS servers alone: 600B DNS queries/day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Akamai DNS servers alone: 2.2T DNS queries/day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8C5D9A65-B07F-4447-BD43-21050C29F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2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91" y="306258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Thinking about the DNS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6338434" cy="105357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humongous 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0838" marR="0" lvl="0" indent="-2349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>
                <a:tab pos="492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~ billion records, each simple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D59926F4-E2F6-1848-9764-95A9708A0595}"/>
              </a:ext>
            </a:extLst>
          </p:cNvPr>
          <p:cNvSpPr txBox="1">
            <a:spLocks noChangeArrowheads="1"/>
          </p:cNvSpPr>
          <p:nvPr/>
        </p:nvSpPr>
        <p:spPr>
          <a:xfrm>
            <a:off x="716718" y="2281087"/>
            <a:ext cx="5971949" cy="230784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handles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trillions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queries/day: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reads than writes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performance matters: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almost every Internet transaction interacts with DNS - msecs count!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="" xmlns:a16="http://schemas.microsoft.com/office/drawing/2014/main" id="{E3BA487B-2F58-E448-B437-CA4351F78A23}"/>
              </a:ext>
            </a:extLst>
          </p:cNvPr>
          <p:cNvSpPr txBox="1">
            <a:spLocks noChangeArrowheads="1"/>
          </p:cNvSpPr>
          <p:nvPr/>
        </p:nvSpPr>
        <p:spPr>
          <a:xfrm>
            <a:off x="716717" y="4432300"/>
            <a:ext cx="7038749" cy="135890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organizationally, physically decentralized: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millions of different organizations responsible for their records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E516052B-584F-8049-894E-365DF65A8B5A}"/>
              </a:ext>
            </a:extLst>
          </p:cNvPr>
          <p:cNvSpPr txBox="1">
            <a:spLocks noChangeArrowheads="1"/>
          </p:cNvSpPr>
          <p:nvPr/>
        </p:nvSpPr>
        <p:spPr>
          <a:xfrm>
            <a:off x="750584" y="5871634"/>
            <a:ext cx="7038749" cy="5630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“bulletproof”: reliability, security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26" name="Picture 2" descr="SEC Says That It's Not Easy Determining Whether Teva Whistleblowers Are  Deserving Of A Bounty - FCPA Professor">
            <a:extLst>
              <a:ext uri="{FF2B5EF4-FFF2-40B4-BE49-F238E27FC236}">
                <a16:creationId xmlns="" xmlns:a16="http://schemas.microsoft.com/office/drawing/2014/main" id="{C4E09384-BA5E-E74E-8F77-28797AFC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66" y="4143022"/>
            <a:ext cx="2937933" cy="244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2">
            <a:extLst>
              <a:ext uri="{FF2B5EF4-FFF2-40B4-BE49-F238E27FC236}">
                <a16:creationId xmlns="" xmlns:a16="http://schemas.microsoft.com/office/drawing/2014/main" id="{0A6AE1E9-B3D7-7642-9CCD-3E2A0C33B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5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a distributed, hierarchical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atabase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="" xmlns:a16="http://schemas.microsoft.com/office/drawing/2014/main" id="{A444882F-E18F-DD45-9D52-E80EEEA5B2C4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4398565"/>
            <a:ext cx="11713029" cy="2133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wants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; 1</a:t>
            </a:r>
            <a:r>
              <a:rPr kumimoji="0" lang="en-US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approximation: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root server to find .com 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.com DNS server to get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 to get 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6A00663-77DA-9B4C-A51A-04EBC6FBCCA0}"/>
              </a:ext>
            </a:extLst>
          </p:cNvPr>
          <p:cNvGrpSpPr/>
          <p:nvPr/>
        </p:nvGrpSpPr>
        <p:grpSpPr>
          <a:xfrm>
            <a:off x="1321991" y="1815164"/>
            <a:ext cx="10791292" cy="1046691"/>
            <a:chOff x="1321991" y="1815164"/>
            <a:chExt cx="10791292" cy="1046691"/>
          </a:xfrm>
        </p:grpSpPr>
        <p:sp>
          <p:nvSpPr>
            <p:cNvPr id="12" name="Text Box 4">
              <a:extLst>
                <a:ext uri="{FF2B5EF4-FFF2-40B4-BE49-F238E27FC236}">
                  <a16:creationId xmlns="" xmlns:a16="http://schemas.microsoft.com/office/drawing/2014/main" id="{8DB0E7C3-8033-5949-9183-2915D95A7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991" y="2431570"/>
              <a:ext cx="205741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.com DNS servers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="" xmlns:a16="http://schemas.microsoft.com/office/drawing/2014/main" id="{2E5F716F-8E9B-6F4D-879A-CC62D69D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789" y="2432961"/>
              <a:ext cx="195454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.org DNS servers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="" xmlns:a16="http://schemas.microsoft.com/office/drawing/2014/main" id="{67230760-6F08-C443-A901-7D6991E09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6026" y="2432961"/>
              <a:ext cx="200523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.edu DNS servers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="" xmlns:a16="http://schemas.microsoft.com/office/drawing/2014/main" id="{BA67319E-9089-5D4D-83FF-3AE2DB5B1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8547" y="1831861"/>
              <a:ext cx="2075302" cy="6011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ine 8">
              <a:extLst>
                <a:ext uri="{FF2B5EF4-FFF2-40B4-BE49-F238E27FC236}">
                  <a16:creationId xmlns="" xmlns:a16="http://schemas.microsoft.com/office/drawing/2014/main" id="{64A53551-2118-9045-B6B4-1F713C8B8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588" y="1815164"/>
              <a:ext cx="0" cy="6164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ine 9">
              <a:extLst>
                <a:ext uri="{FF2B5EF4-FFF2-40B4-BE49-F238E27FC236}">
                  <a16:creationId xmlns="" xmlns:a16="http://schemas.microsoft.com/office/drawing/2014/main" id="{B45A6D89-577E-7C44-A516-DED5E6DB8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908" y="1831861"/>
              <a:ext cx="2146864" cy="601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9">
              <a:extLst>
                <a:ext uri="{FF2B5EF4-FFF2-40B4-BE49-F238E27FC236}">
                  <a16:creationId xmlns="" xmlns:a16="http://schemas.microsoft.com/office/drawing/2014/main" id="{B9DABBB2-671A-2742-937B-8D9DEE87B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204" y="193485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="" xmlns:a16="http://schemas.microsoft.com/office/drawing/2014/main" id="{F8EBAC0E-17AF-6147-BA8E-98BDF7436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966" y="1923399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47834A79-77AF-0047-9901-2474CA5CB805}"/>
                </a:ext>
              </a:extLst>
            </p:cNvPr>
            <p:cNvSpPr txBox="1"/>
            <p:nvPr/>
          </p:nvSpPr>
          <p:spPr>
            <a:xfrm>
              <a:off x="9724296" y="2400190"/>
              <a:ext cx="2388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 Level Domain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A62B1BD-DD42-D845-9BBE-BE085C24631D}"/>
              </a:ext>
            </a:extLst>
          </p:cNvPr>
          <p:cNvGrpSpPr/>
          <p:nvPr/>
        </p:nvGrpSpPr>
        <p:grpSpPr>
          <a:xfrm>
            <a:off x="3874373" y="1407648"/>
            <a:ext cx="7294880" cy="461665"/>
            <a:chOff x="3874373" y="1407648"/>
            <a:chExt cx="7294880" cy="461665"/>
          </a:xfrm>
        </p:grpSpPr>
        <p:sp>
          <p:nvSpPr>
            <p:cNvPr id="11" name="Text Box 2">
              <a:extLst>
                <a:ext uri="{FF2B5EF4-FFF2-40B4-BE49-F238E27FC236}">
                  <a16:creationId xmlns="" xmlns:a16="http://schemas.microsoft.com/office/drawing/2014/main" id="{10CE294D-681E-A241-BD53-A34355A36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373" y="1432519"/>
              <a:ext cx="2064866" cy="36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A8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Root DNS Servers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306AE851-5852-CE4F-8F0F-42EF70A401C4}"/>
                </a:ext>
              </a:extLst>
            </p:cNvPr>
            <p:cNvSpPr txBox="1"/>
            <p:nvPr/>
          </p:nvSpPr>
          <p:spPr>
            <a:xfrm>
              <a:off x="10397760" y="1407648"/>
              <a:ext cx="771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CC7CCAC6-2E30-B94C-ABE6-16301CFD8E18}"/>
              </a:ext>
            </a:extLst>
          </p:cNvPr>
          <p:cNvGrpSpPr/>
          <p:nvPr/>
        </p:nvGrpSpPr>
        <p:grpSpPr>
          <a:xfrm>
            <a:off x="877709" y="2766905"/>
            <a:ext cx="10877911" cy="1053317"/>
            <a:chOff x="877709" y="2766905"/>
            <a:chExt cx="10877911" cy="1053317"/>
          </a:xfrm>
        </p:grpSpPr>
        <p:sp>
          <p:nvSpPr>
            <p:cNvPr id="18" name="Text Box 10">
              <a:extLst>
                <a:ext uri="{FF2B5EF4-FFF2-40B4-BE49-F238E27FC236}">
                  <a16:creationId xmlns="" xmlns:a16="http://schemas.microsoft.com/office/drawing/2014/main" id="{48A982BB-AB47-3F43-B500-136E59167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887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nyu.edu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="" xmlns:a16="http://schemas.microsoft.com/office/drawing/2014/main" id="{2B6BDDC7-E847-3847-933D-4C32FCB6E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272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umass.edu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0" name="Line 12">
              <a:extLst>
                <a:ext uri="{FF2B5EF4-FFF2-40B4-BE49-F238E27FC236}">
                  <a16:creationId xmlns="" xmlns:a16="http://schemas.microsoft.com/office/drawing/2014/main" id="{320DE5FB-B16F-134F-A6AE-3A733BA85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4130" y="2766905"/>
              <a:ext cx="559079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="" xmlns:a16="http://schemas.microsoft.com/office/drawing/2014/main" id="{083E8C6B-45A7-4E4F-BE58-4778B342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582" y="2766905"/>
              <a:ext cx="500935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4">
              <a:extLst>
                <a:ext uri="{FF2B5EF4-FFF2-40B4-BE49-F238E27FC236}">
                  <a16:creationId xmlns="" xmlns:a16="http://schemas.microsoft.com/office/drawing/2014/main" id="{36B8F6F2-4690-8E4C-937E-0E9481B1C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709" y="3173205"/>
              <a:ext cx="1505787" cy="64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yahoo.com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="" xmlns:a16="http://schemas.microsoft.com/office/drawing/2014/main" id="{550F9EB0-5008-3D46-90EE-C86931D20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875" y="3150942"/>
              <a:ext cx="1492369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amazon.com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369E9B65-3B7C-454D-AB1F-5B2406B16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6383" y="2773863"/>
              <a:ext cx="369738" cy="413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="" xmlns:a16="http://schemas.microsoft.com/office/drawing/2014/main" id="{D471AC56-09F2-7C4D-B61A-6CCAD59D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547" y="2773863"/>
              <a:ext cx="429373" cy="4257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8">
              <a:extLst>
                <a:ext uri="{FF2B5EF4-FFF2-40B4-BE49-F238E27FC236}">
                  <a16:creationId xmlns="" xmlns:a16="http://schemas.microsoft.com/office/drawing/2014/main" id="{1C077A09-1FCB-034D-952A-AD8C28E51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691" y="3132853"/>
              <a:ext cx="1480442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pbs.org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7" name="Line 19">
              <a:extLst>
                <a:ext uri="{FF2B5EF4-FFF2-40B4-BE49-F238E27FC236}">
                  <a16:creationId xmlns="" xmlns:a16="http://schemas.microsoft.com/office/drawing/2014/main" id="{C40276EB-9757-DA42-B8CE-16A23EEE1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570" y="2766905"/>
              <a:ext cx="0" cy="417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A0556E67-E222-8D43-B71A-156691CCA0D4}"/>
                </a:ext>
              </a:extLst>
            </p:cNvPr>
            <p:cNvSpPr txBox="1"/>
            <p:nvPr/>
          </p:nvSpPr>
          <p:spPr>
            <a:xfrm>
              <a:off x="9919925" y="3273362"/>
              <a:ext cx="1835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Authoritative</a:t>
              </a:r>
            </a:p>
          </p:txBody>
        </p:sp>
        <p:sp>
          <p:nvSpPr>
            <p:cNvPr id="33" name="Text Box 30">
              <a:extLst>
                <a:ext uri="{FF2B5EF4-FFF2-40B4-BE49-F238E27FC236}">
                  <a16:creationId xmlns="" xmlns:a16="http://schemas.microsoft.com/office/drawing/2014/main" id="{F5BAA8E7-838D-494A-81C4-58D94A012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568" y="278539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4" name="Text Box 30">
              <a:extLst>
                <a:ext uri="{FF2B5EF4-FFF2-40B4-BE49-F238E27FC236}">
                  <a16:creationId xmlns="" xmlns:a16="http://schemas.microsoft.com/office/drawing/2014/main" id="{2AD59D99-9460-DA4B-AF7A-451CBE5B3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793" y="277633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="" xmlns:a16="http://schemas.microsoft.com/office/drawing/2014/main" id="{2B85C740-28F8-0449-B6AC-74E686461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346" y="276874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6" name="Text Box 30">
              <a:extLst>
                <a:ext uri="{FF2B5EF4-FFF2-40B4-BE49-F238E27FC236}">
                  <a16:creationId xmlns="" xmlns:a16="http://schemas.microsoft.com/office/drawing/2014/main" id="{D033AF36-F2BE-7F41-93BB-422A537DE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58" y="2777057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37" name="Slide Number Placeholder 2">
            <a:extLst>
              <a:ext uri="{FF2B5EF4-FFF2-40B4-BE49-F238E27FC236}">
                <a16:creationId xmlns="" xmlns:a16="http://schemas.microsoft.com/office/drawing/2014/main" id="{E1EB010C-42C7-6E42-AA6D-C225E874A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9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Servers 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93" y="1724025"/>
            <a:ext cx="8301013" cy="4351338"/>
          </a:xfrm>
        </p:spPr>
      </p:pic>
    </p:spTree>
    <p:extLst>
      <p:ext uri="{BB962C8B-B14F-4D97-AF65-F5344CB8AC3E}">
        <p14:creationId xmlns:p14="http://schemas.microsoft.com/office/powerpoint/2010/main" val="13421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BC02A27-60D0-5B4D-BD6E-00C279F7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464" y="1529543"/>
            <a:ext cx="7122656" cy="2152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62E018F-A8B8-D04F-AA86-E98C6072C4D6}"/>
              </a:ext>
            </a:extLst>
          </p:cNvPr>
          <p:cNvSpPr/>
          <p:nvPr/>
        </p:nvSpPr>
        <p:spPr>
          <a:xfrm>
            <a:off x="6940647" y="1546167"/>
            <a:ext cx="2646699" cy="379307"/>
          </a:xfrm>
          <a:prstGeom prst="rect">
            <a:avLst/>
          </a:prstGeom>
          <a:solidFill>
            <a:srgbClr val="FBBFC7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=""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="" xmlns:a16="http://schemas.microsoft.com/office/drawing/2014/main" id="{AE8EED64-A600-EB43-865F-526592344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18622</TotalTime>
  <Words>1645</Words>
  <Application>Microsoft Office PowerPoint</Application>
  <PresentationFormat>Widescreen</PresentationFormat>
  <Paragraphs>315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Comic Sans MS</vt:lpstr>
      <vt:lpstr>Courier</vt:lpstr>
      <vt:lpstr>Gill Sans MT</vt:lpstr>
      <vt:lpstr>Wingdings</vt:lpstr>
      <vt:lpstr>ZapfDingbats</vt:lpstr>
      <vt:lpstr>Office Theme</vt:lpstr>
      <vt:lpstr>Computer Networks CS 3001 (BCS-5B) Lecture 2</vt:lpstr>
      <vt:lpstr>PowerPoint Presentation</vt:lpstr>
      <vt:lpstr>Application Layer: Overview</vt:lpstr>
      <vt:lpstr>DNS: Domain Name System</vt:lpstr>
      <vt:lpstr>DNS: services, structure</vt:lpstr>
      <vt:lpstr>Thinking about the DNS</vt:lpstr>
      <vt:lpstr>DNS: a distributed, hierarchical database</vt:lpstr>
      <vt:lpstr>Root Servers Locations</vt:lpstr>
      <vt:lpstr>DNS: root name servers</vt:lpstr>
      <vt:lpstr>DNS: root name servers</vt:lpstr>
      <vt:lpstr>Top-Level Domain, and authoritative servers</vt:lpstr>
      <vt:lpstr>Local DNS name servers</vt:lpstr>
      <vt:lpstr>DNS name resolution: iterated query</vt:lpstr>
      <vt:lpstr>DNS name resolution: recursive query</vt:lpstr>
      <vt:lpstr>Caching DNS Information</vt:lpstr>
      <vt:lpstr>DNS records</vt:lpstr>
      <vt:lpstr>DNS protocol messages</vt:lpstr>
      <vt:lpstr>DNS protocol messages</vt:lpstr>
      <vt:lpstr>Getting your info into the DNS</vt:lpstr>
      <vt:lpstr>DNS security</vt:lpstr>
      <vt:lpstr>Chapter 2: Summary</vt:lpstr>
      <vt:lpstr>Chapter 2: Summary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Danyal</cp:lastModifiedBy>
  <cp:revision>355</cp:revision>
  <dcterms:created xsi:type="dcterms:W3CDTF">2020-01-18T07:24:59Z</dcterms:created>
  <dcterms:modified xsi:type="dcterms:W3CDTF">2023-09-13T11:35:18Z</dcterms:modified>
</cp:coreProperties>
</file>