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1231" r:id="rId2"/>
    <p:sldId id="960" r:id="rId3"/>
    <p:sldId id="1041" r:id="rId4"/>
    <p:sldId id="1233" r:id="rId5"/>
    <p:sldId id="1218" r:id="rId6"/>
    <p:sldId id="1155" r:id="rId7"/>
    <p:sldId id="1221" r:id="rId8"/>
    <p:sldId id="1223" r:id="rId9"/>
    <p:sldId id="1224" r:id="rId10"/>
    <p:sldId id="1228" r:id="rId11"/>
    <p:sldId id="1229" r:id="rId12"/>
    <p:sldId id="1230" r:id="rId13"/>
    <p:sldId id="1225" r:id="rId14"/>
    <p:sldId id="1226" r:id="rId15"/>
    <p:sldId id="1227" r:id="rId16"/>
    <p:sldId id="1051" r:id="rId17"/>
    <p:sldId id="1052" r:id="rId18"/>
    <p:sldId id="1216" r:id="rId19"/>
    <p:sldId id="1054" r:id="rId20"/>
    <p:sldId id="1055" r:id="rId21"/>
    <p:sldId id="1160" r:id="rId22"/>
    <p:sldId id="1234" r:id="rId23"/>
    <p:sldId id="1235" r:id="rId24"/>
    <p:sldId id="123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68" autoAdjust="0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41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775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14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30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413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49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64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84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513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54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391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55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B1D834-9A60-0144-B34B-27257068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25CE-E254-A94B-B5AF-C5A01BD997A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2A4ADFA-C513-7947-8FC6-A583187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BF1950-807A-A347-B7AD-B769A13B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583F-9FD8-F447-89A7-11C4555D7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0" dirty="0" smtClean="0"/>
              <a:t>Computer Networks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 smtClean="0"/>
              <a:t>CS 3001 </a:t>
            </a:r>
            <a:r>
              <a:rPr lang="en-US" sz="4800" b="0" dirty="0"/>
              <a:t>(</a:t>
            </a:r>
            <a:r>
              <a:rPr lang="en-US" sz="4800" b="0" dirty="0" smtClean="0"/>
              <a:t>BCS-5B)</a:t>
            </a:r>
            <a:r>
              <a:rPr lang="en-US" sz="4800" b="0" dirty="0"/>
              <a:t/>
            </a:r>
            <a:br>
              <a:rPr lang="en-US" sz="4800" b="0" dirty="0"/>
            </a:br>
            <a:r>
              <a:rPr lang="en-US" sz="4800" b="0" dirty="0"/>
              <a:t>Lecture </a:t>
            </a:r>
            <a:r>
              <a:rPr lang="en-US" sz="4800" b="0" dirty="0" smtClean="0"/>
              <a:t>3</a:t>
            </a:r>
            <a:endParaRPr lang="en-US" sz="48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6260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0C86CF3-5283-F242-9D46-46CE5E5A6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693" y="-160447"/>
            <a:ext cx="12509888" cy="717889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5F1534-F52B-1947-9FF8-F3900CBE5770}"/>
              </a:ext>
            </a:extLst>
          </p:cNvPr>
          <p:cNvSpPr txBox="1"/>
          <p:nvPr/>
        </p:nvSpPr>
        <p:spPr>
          <a:xfrm>
            <a:off x="2859577" y="5354404"/>
            <a:ext cx="646734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Demultiplexing</a:t>
            </a:r>
          </a:p>
        </p:txBody>
      </p:sp>
    </p:spTree>
    <p:extLst>
      <p:ext uri="{BB962C8B-B14F-4D97-AF65-F5344CB8AC3E}">
        <p14:creationId xmlns:p14="http://schemas.microsoft.com/office/powerpoint/2010/main" val="189621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3128834-3551-3342-8511-A6239EDCC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618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060AE63-F98B-2E42-BB70-BC6FB853C5F0}"/>
              </a:ext>
            </a:extLst>
          </p:cNvPr>
          <p:cNvSpPr/>
          <p:nvPr/>
        </p:nvSpPr>
        <p:spPr>
          <a:xfrm>
            <a:off x="-135699" y="0"/>
            <a:ext cx="12463397" cy="70145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SA precheck">
            <a:extLst>
              <a:ext uri="{FF2B5EF4-FFF2-40B4-BE49-F238E27FC236}">
                <a16:creationId xmlns:a16="http://schemas.microsoft.com/office/drawing/2014/main" xmlns="" id="{16C15E37-2218-114F-8523-CD30C5ED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710856"/>
            <a:ext cx="9946307" cy="55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289B84F5-2163-2B45-BBF6-A39FBFB0055C}"/>
              </a:ext>
            </a:extLst>
          </p:cNvPr>
          <p:cNvSpPr/>
          <p:nvPr/>
        </p:nvSpPr>
        <p:spPr>
          <a:xfrm>
            <a:off x="0" y="0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C155379D-AC5B-9545-9DBF-9AA511AB3235}"/>
              </a:ext>
            </a:extLst>
          </p:cNvPr>
          <p:cNvSpPr/>
          <p:nvPr/>
        </p:nvSpPr>
        <p:spPr>
          <a:xfrm flipH="1">
            <a:off x="9473852" y="-31325"/>
            <a:ext cx="2730674" cy="6889315"/>
          </a:xfrm>
          <a:custGeom>
            <a:avLst/>
            <a:gdLst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77238 w 2730674"/>
              <a:gd name="connsiteY4" fmla="*/ 3707704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088124 w 2730674"/>
              <a:gd name="connsiteY4" fmla="*/ 3685933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  <a:gd name="connsiteX0" fmla="*/ 2730674 w 2730674"/>
              <a:gd name="connsiteY0" fmla="*/ 0 h 6889315"/>
              <a:gd name="connsiteX1" fmla="*/ 0 w 2730674"/>
              <a:gd name="connsiteY1" fmla="*/ 0 h 6889315"/>
              <a:gd name="connsiteX2" fmla="*/ 0 w 2730674"/>
              <a:gd name="connsiteY2" fmla="*/ 6889315 h 6889315"/>
              <a:gd name="connsiteX3" fmla="*/ 2317315 w 2730674"/>
              <a:gd name="connsiteY3" fmla="*/ 6876789 h 6889315"/>
              <a:gd name="connsiteX4" fmla="*/ 1120781 w 2730674"/>
              <a:gd name="connsiteY4" fmla="*/ 3696819 h 6889315"/>
              <a:gd name="connsiteX5" fmla="*/ 2680570 w 2730674"/>
              <a:gd name="connsiteY5" fmla="*/ 0 h 6889315"/>
              <a:gd name="connsiteX6" fmla="*/ 2680570 w 2730674"/>
              <a:gd name="connsiteY6" fmla="*/ 0 h 6889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0674" h="6889315">
                <a:moveTo>
                  <a:pt x="2730674" y="0"/>
                </a:moveTo>
                <a:lnTo>
                  <a:pt x="0" y="0"/>
                </a:lnTo>
                <a:lnTo>
                  <a:pt x="0" y="6889315"/>
                </a:lnTo>
                <a:lnTo>
                  <a:pt x="2317315" y="6876789"/>
                </a:lnTo>
                <a:cubicBezTo>
                  <a:pt x="2023699" y="6430027"/>
                  <a:pt x="1185797" y="5722009"/>
                  <a:pt x="1120781" y="3696819"/>
                </a:cubicBezTo>
                <a:cubicBezTo>
                  <a:pt x="1154483" y="1448545"/>
                  <a:pt x="2245241" y="641188"/>
                  <a:pt x="2680570" y="0"/>
                </a:cubicBezTo>
                <a:lnTo>
                  <a:pt x="2680570" y="0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9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39170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3571" y="4598126"/>
            <a:ext cx="2245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xmlns="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xmlns="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xmlns="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273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FB9CCC5-D908-9C4E-A49D-1E21751E78A3}"/>
              </a:ext>
            </a:extLst>
          </p:cNvPr>
          <p:cNvSpPr/>
          <p:nvPr/>
        </p:nvSpPr>
        <p:spPr>
          <a:xfrm>
            <a:off x="-125260" y="0"/>
            <a:ext cx="12463397" cy="7014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s merge">
            <a:extLst>
              <a:ext uri="{FF2B5EF4-FFF2-40B4-BE49-F238E27FC236}">
                <a16:creationId xmlns:a16="http://schemas.microsoft.com/office/drawing/2014/main" xmlns="" id="{93314E34-1FD8-0649-B734-DBACB89E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92" y="376036"/>
            <a:ext cx="9399815" cy="62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CC19CE-833B-5F4C-B0C9-7CBB36ED852F}"/>
              </a:ext>
            </a:extLst>
          </p:cNvPr>
          <p:cNvSpPr txBox="1"/>
          <p:nvPr/>
        </p:nvSpPr>
        <p:spPr>
          <a:xfrm>
            <a:off x="3404140" y="4843419"/>
            <a:ext cx="538371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 dirty="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4014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xmlns="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xmlns="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xmlns="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xmlns="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xmlns="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xmlns="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xmlns="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xmlns="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xmlns="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xmlns="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xmlns="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xmlns="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xmlns="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xmlns="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xmlns="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25415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#: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DatagramSocket mySocket1        = new DatagramSocket(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12534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);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xmlns="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774662" y="1514612"/>
            <a:ext cx="4894407" cy="2368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xmlns="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807" y="3328506"/>
            <a:ext cx="5227637" cy="275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marR="0" lvl="0" indent="-2905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creating datagram to send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xmlns="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dest. port #,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xmlns="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3896801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E32E731-A5B9-B44F-853B-A87FFA65AAE0}"/>
              </a:ext>
            </a:extLst>
          </p:cNvPr>
          <p:cNvSpPr/>
          <p:nvPr/>
        </p:nvSpPr>
        <p:spPr>
          <a:xfrm>
            <a:off x="4202130" y="2887038"/>
            <a:ext cx="1909314" cy="99612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xmlns="" id="{86F80CC4-FDCF-FF42-8BB3-8A9B1A2B5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89">
            <a:extLst>
              <a:ext uri="{FF2B5EF4-FFF2-40B4-BE49-F238E27FC236}">
                <a16:creationId xmlns:a16="http://schemas.microsoft.com/office/drawing/2014/main" xmlns="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xmlns="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77944" y="2807714"/>
            <a:ext cx="397763" cy="2143904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517 w 10000"/>
              <a:gd name="connsiteY0" fmla="*/ 10000 h 10000"/>
              <a:gd name="connsiteX1" fmla="*/ 0 w 10000"/>
              <a:gd name="connsiteY1" fmla="*/ 9841 h 10000"/>
              <a:gd name="connsiteX2" fmla="*/ 10000 w 10000"/>
              <a:gd name="connsiteY2" fmla="*/ 0 h 10000"/>
              <a:gd name="connsiteX3" fmla="*/ 9793 w 10000"/>
              <a:gd name="connsiteY3" fmla="*/ 9103 h 10000"/>
              <a:gd name="connsiteX4" fmla="*/ 517 w 10000"/>
              <a:gd name="connsiteY4" fmla="*/ 10000 h 10000"/>
              <a:gd name="connsiteX0" fmla="*/ 0 w 9483"/>
              <a:gd name="connsiteY0" fmla="*/ 10000 h 10000"/>
              <a:gd name="connsiteX1" fmla="*/ 843 w 9483"/>
              <a:gd name="connsiteY1" fmla="*/ 8128 h 10000"/>
              <a:gd name="connsiteX2" fmla="*/ 9483 w 9483"/>
              <a:gd name="connsiteY2" fmla="*/ 0 h 10000"/>
              <a:gd name="connsiteX3" fmla="*/ 9276 w 9483"/>
              <a:gd name="connsiteY3" fmla="*/ 9103 h 10000"/>
              <a:gd name="connsiteX4" fmla="*/ 0 w 9483"/>
              <a:gd name="connsiteY4" fmla="*/ 10000 h 10000"/>
              <a:gd name="connsiteX0" fmla="*/ 2554 w 9111"/>
              <a:gd name="connsiteY0" fmla="*/ 9772 h 9772"/>
              <a:gd name="connsiteX1" fmla="*/ 0 w 9111"/>
              <a:gd name="connsiteY1" fmla="*/ 8128 h 9772"/>
              <a:gd name="connsiteX2" fmla="*/ 9111 w 9111"/>
              <a:gd name="connsiteY2" fmla="*/ 0 h 9772"/>
              <a:gd name="connsiteX3" fmla="*/ 8893 w 9111"/>
              <a:gd name="connsiteY3" fmla="*/ 9103 h 9772"/>
              <a:gd name="connsiteX4" fmla="*/ 2554 w 9111"/>
              <a:gd name="connsiteY4" fmla="*/ 9772 h 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1" h="9772">
                <a:moveTo>
                  <a:pt x="2554" y="9772"/>
                </a:moveTo>
                <a:lnTo>
                  <a:pt x="0" y="8128"/>
                </a:lnTo>
                <a:lnTo>
                  <a:pt x="9111" y="0"/>
                </a:lnTo>
                <a:cubicBezTo>
                  <a:pt x="9038" y="3034"/>
                  <a:pt x="8966" y="6069"/>
                  <a:pt x="8893" y="9103"/>
                </a:cubicBezTo>
                <a:lnTo>
                  <a:pt x="2554" y="977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100000">
                <a:srgbClr val="B2B2B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xmlns="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587706" y="2812476"/>
            <a:ext cx="430060" cy="2171151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10000 h 10176"/>
              <a:gd name="connsiteX1" fmla="*/ 377 w 10000"/>
              <a:gd name="connsiteY1" fmla="*/ 0 h 10176"/>
              <a:gd name="connsiteX2" fmla="*/ 0 w 10000"/>
              <a:gd name="connsiteY2" fmla="*/ 9107 h 10176"/>
              <a:gd name="connsiteX3" fmla="*/ 8519 w 10000"/>
              <a:gd name="connsiteY3" fmla="*/ 10176 h 10176"/>
              <a:gd name="connsiteX4" fmla="*/ 10000 w 10000"/>
              <a:gd name="connsiteY4" fmla="*/ 10000 h 10176"/>
              <a:gd name="connsiteX0" fmla="*/ 7767 w 8519"/>
              <a:gd name="connsiteY0" fmla="*/ 8356 h 10176"/>
              <a:gd name="connsiteX1" fmla="*/ 377 w 8519"/>
              <a:gd name="connsiteY1" fmla="*/ 0 h 10176"/>
              <a:gd name="connsiteX2" fmla="*/ 0 w 8519"/>
              <a:gd name="connsiteY2" fmla="*/ 9107 h 10176"/>
              <a:gd name="connsiteX3" fmla="*/ 8519 w 8519"/>
              <a:gd name="connsiteY3" fmla="*/ 10176 h 10176"/>
              <a:gd name="connsiteX4" fmla="*/ 7767 w 8519"/>
              <a:gd name="connsiteY4" fmla="*/ 8356 h 1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19" h="10176">
                <a:moveTo>
                  <a:pt x="7767" y="8356"/>
                </a:moveTo>
                <a:lnTo>
                  <a:pt x="377" y="0"/>
                </a:lnTo>
                <a:cubicBezTo>
                  <a:pt x="251" y="3036"/>
                  <a:pt x="126" y="6071"/>
                  <a:pt x="0" y="9107"/>
                </a:cubicBezTo>
                <a:lnTo>
                  <a:pt x="8519" y="10176"/>
                </a:lnTo>
                <a:lnTo>
                  <a:pt x="7767" y="8356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chemeClr val="bg1">
                  <a:lumMod val="95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xmlns="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xmlns="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xmlns="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xmlns="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xmlns="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xmlns="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xmlns="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xmlns="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xmlns="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xmlns="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xmlns="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xmlns="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xmlns="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xmlns="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xmlns="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xmlns="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9" name="Rectangle 24">
            <a:extLst>
              <a:ext uri="{FF2B5EF4-FFF2-40B4-BE49-F238E27FC236}">
                <a16:creationId xmlns:a16="http://schemas.microsoft.com/office/drawing/2014/main" xmlns="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xmlns="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xmlns="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xmlns="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xmlns="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xmlns="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xmlns="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xmlns="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xmlns="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xmlns="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xmlns="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xmlns="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xmlns="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xmlns="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xmlns="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xmlns="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6" name="Rectangle 24">
            <a:extLst>
              <a:ext uri="{FF2B5EF4-FFF2-40B4-BE49-F238E27FC236}">
                <a16:creationId xmlns:a16="http://schemas.microsoft.com/office/drawing/2014/main" xmlns="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xmlns="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xmlns="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xmlns="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xmlns="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xmlns="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xmlns="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xmlns="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xmlns="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xmlns="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xmlns="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xmlns="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xmlns="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xmlns="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xmlns="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xmlns="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4" name="Rectangle 174">
            <a:extLst>
              <a:ext uri="{FF2B5EF4-FFF2-40B4-BE49-F238E27FC236}">
                <a16:creationId xmlns:a16="http://schemas.microsoft.com/office/drawing/2014/main" xmlns="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75" y="193307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xmlns="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xmlns="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xmlns="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xmlns="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xmlns="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xmlns="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xmlns="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xmlns="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xmlns="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xmlns="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xmlns="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xmlns="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xmlns="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26531" y="5790630"/>
            <a:ext cx="1658938" cy="657226"/>
            <a:chOff x="1309" y="3697"/>
            <a:chExt cx="1045" cy="414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xmlns="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xmlns="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xmlns="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3822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xmlns="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4" y="4914330"/>
            <a:ext cx="1706563" cy="657226"/>
            <a:chOff x="2741" y="3750"/>
            <a:chExt cx="1075" cy="414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xmlns="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xmlns="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xmlns="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0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xmlns="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xmlns="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xmlns="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xmlns="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xmlns="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xmlns="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xmlns="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xmlns="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xmlns="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xmlns="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xmlns="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xmlns="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xmlns="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xmlns="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xmlns="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xmlns="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xmlns="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xmlns="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xmlns="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xmlns="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xmlns="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xmlns="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xmlns="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xmlns="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xmlns="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xmlns="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xmlns="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xmlns="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xmlns="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xmlns="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xmlns="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xmlns="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xmlns="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xmlns="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xmlns="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xmlns="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xmlns="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xmlns="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xmlns="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xmlns="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xmlns="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xmlns="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xmlns="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xmlns="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xmlns="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xmlns="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71DBCB-192B-CC42-80BF-FB60B27D1133}"/>
              </a:ext>
            </a:extLst>
          </p:cNvPr>
          <p:cNvSpPr txBox="1"/>
          <p:nvPr/>
        </p:nvSpPr>
        <p:spPr>
          <a:xfrm>
            <a:off x="3494761" y="5722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B7AFE08E-CB17-6F42-9518-20370F3483F4}"/>
              </a:ext>
            </a:extLst>
          </p:cNvPr>
          <p:cNvSpPr txBox="1"/>
          <p:nvPr/>
        </p:nvSpPr>
        <p:spPr>
          <a:xfrm>
            <a:off x="4623206" y="4847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4D37FF6A-48D3-AE49-82AD-DF5CE9A2542A}"/>
              </a:ext>
            </a:extLst>
          </p:cNvPr>
          <p:cNvSpPr txBox="1"/>
          <p:nvPr/>
        </p:nvSpPr>
        <p:spPr>
          <a:xfrm>
            <a:off x="6902357" y="56981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5C3F8F57-1EC3-A444-90B5-A9967EAA485D}"/>
              </a:ext>
            </a:extLst>
          </p:cNvPr>
          <p:cNvSpPr txBox="1"/>
          <p:nvPr/>
        </p:nvSpPr>
        <p:spPr>
          <a:xfrm>
            <a:off x="7496546" y="48437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7" name="Rectangle 174">
            <a:extLst>
              <a:ext uri="{FF2B5EF4-FFF2-40B4-BE49-F238E27FC236}">
                <a16:creationId xmlns:a16="http://schemas.microsoft.com/office/drawing/2014/main" xmlns="" id="{F1B64B39-C299-EC44-8493-F36F1F2A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600" y="199248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socket(AF_INET,SOCK_STREAM)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8" name="Rectangle 174">
            <a:extLst>
              <a:ext uri="{FF2B5EF4-FFF2-40B4-BE49-F238E27FC236}">
                <a16:creationId xmlns:a16="http://schemas.microsoft.com/office/drawing/2014/main" xmlns="" id="{821B066F-1D54-9842-8B91-6EFC02EED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389" y="1137494"/>
            <a:ext cx="3906061" cy="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 = socket(AF_INET,SOCK_DGRAM)</a:t>
            </a:r>
          </a:p>
          <a:p>
            <a:pPr marL="115888" lvl="0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mySocket.bind(myaddr,</a:t>
            </a:r>
            <a:r>
              <a:rPr lang="en-US" sz="16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);</a:t>
            </a:r>
          </a:p>
          <a:p>
            <a:pPr marL="115888" marR="0" lvl="0" indent="-1158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129" name="Title 1">
            <a:extLst>
              <a:ext uri="{FF2B5EF4-FFF2-40B4-BE49-F238E27FC236}">
                <a16:creationId xmlns:a16="http://schemas.microsoft.com/office/drawing/2014/main" xmlns="" id="{8F00F9B4-0BB2-B845-92FC-6EB6032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Connectionless demultiplexing: an example</a:t>
            </a:r>
          </a:p>
        </p:txBody>
      </p:sp>
    </p:spTree>
    <p:extLst>
      <p:ext uri="{BB962C8B-B14F-4D97-AF65-F5344CB8AC3E}">
        <p14:creationId xmlns:p14="http://schemas.microsoft.com/office/powerpoint/2010/main" val="204399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27" grpId="0"/>
      <p:bldP spid="1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xmlns="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xmlns="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xmlns="" id="{AE4D1361-EDC2-E64C-B2A5-33996868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xmlns="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xmlns="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xmlns="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xmlns="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xmlns="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xmlns="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xmlns="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xmlns="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xmlns="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xmlns="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xmlns="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xmlns="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xmlns="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xmlns="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xmlns="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xmlns="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xmlns="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xmlns="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xmlns="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xmlns="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xmlns="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xmlns="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xmlns="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xmlns="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xmlns="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xmlns="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xmlns="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xmlns="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xmlns="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xmlns="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xmlns="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xmlns="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xmlns="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xmlns="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xmlns="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xmlns="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xmlns="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xmlns="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xmlns="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xmlns="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xmlns="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xmlns="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xmlns="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xmlns="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xmlns="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xmlns="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xmlns="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xmlns="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xmlns="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xmlns="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xmlns="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xmlns="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xmlns="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xmlns="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xmlns="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xmlns="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xmlns="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xmlns="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xmlns="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xmlns="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xmlns="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xmlns="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xmlns="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xmlns="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xmlns="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xmlns="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xmlns="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xmlns="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xmlns="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xmlns="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xmlns="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xmlns="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xmlns="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xmlns="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xmlns="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xmlns="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xmlns="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xmlns="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xmlns="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xmlns="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xmlns="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xmlns="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xmlns="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xmlns="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xmlns="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xmlns="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xmlns="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xmlns="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xmlns="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xmlns="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xmlns="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xmlns="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xmlns="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xmlns="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xmlns="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xmlns="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xmlns="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xmlns="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xmlns="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xmlns="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xmlns="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xmlns="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xmlns="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xmlns="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xmlns="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xmlns="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xmlns="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xmlns="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xmlns="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xmlns="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xmlns="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xmlns="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xmlns="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xmlns="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xmlns="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xmlns="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xmlns="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xmlns="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xmlns="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xmlns="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xmlns="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xmlns="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xmlns="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xmlns="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xmlns="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xmlns="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xmlns="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xmlns="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xmlns="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xmlns="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xmlns="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xmlns="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xmlns="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xmlns="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xmlns="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xmlns="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Slide Number Placeholder 2">
            <a:extLst>
              <a:ext uri="{FF2B5EF4-FFF2-40B4-BE49-F238E27FC236}">
                <a16:creationId xmlns:a16="http://schemas.microsoft.com/office/drawing/2014/main" xmlns="" id="{AAD45FF3-B333-6B47-9ECE-46B770CFE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  <a:endParaRPr lang="en-US" sz="600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xmlns="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segment,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destination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using 4-tuple: source and destination IP addresses, and port numbers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Multiplexing/demultiplexing happen at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layers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 fontScale="90000"/>
          </a:bodyPr>
          <a:lstStyle/>
          <a:p>
            <a:r>
              <a:rPr lang="en-US" sz="5400" b="0" dirty="0" smtClean="0"/>
              <a:t>Additional Resources – Chapter 1 Videos</a:t>
            </a:r>
            <a:endParaRPr lang="en-US" sz="6000" b="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xmlns="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45462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1025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What </a:t>
            </a:r>
            <a:r>
              <a:rPr lang="en-US" sz="3200" dirty="0">
                <a:solidFill>
                  <a:prstClr val="black"/>
                </a:solidFill>
              </a:rPr>
              <a:t>is the Internet</a:t>
            </a:r>
            <a:endParaRPr lang="en-US" sz="3200" dirty="0" smtClean="0">
              <a:solidFill>
                <a:prstClr val="black"/>
              </a:solidFill>
            </a:endParaRPr>
          </a:p>
          <a:p>
            <a:pPr marL="809625" lvl="1" indent="-342900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prstClr val="black"/>
                </a:solidFill>
              </a:rPr>
              <a:t>https</a:t>
            </a:r>
            <a:r>
              <a:rPr lang="en-US" dirty="0">
                <a:solidFill>
                  <a:prstClr val="black"/>
                </a:solidFill>
              </a:rPr>
              <a:t>://www.youtube.com/watch?v=Dxcc6ycZ73M&amp;t=68s</a:t>
            </a:r>
            <a:endParaRPr lang="en-US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Network Protocols</a:t>
            </a:r>
          </a:p>
          <a:p>
            <a:pPr marL="923925" lvl="1" indent="-457200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prstClr val="black"/>
                </a:solidFill>
              </a:rPr>
              <a:t>https</a:t>
            </a:r>
            <a:r>
              <a:rPr lang="en-US" dirty="0">
                <a:solidFill>
                  <a:prstClr val="black"/>
                </a:solidFill>
              </a:rPr>
              <a:t>://www.youtube.com/watch?v=BnWn18qUYyA</a:t>
            </a:r>
            <a:endParaRPr lang="en-US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Edge Computing</a:t>
            </a:r>
          </a:p>
          <a:p>
            <a:pPr marL="923925" lvl="1" indent="-457200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solidFill>
                  <a:prstClr val="black"/>
                </a:solidFill>
              </a:rPr>
              <a:t>https</a:t>
            </a:r>
            <a:r>
              <a:rPr lang="en-US" dirty="0">
                <a:solidFill>
                  <a:prstClr val="black"/>
                </a:solidFill>
              </a:rPr>
              <a:t>://www.youtube.com/watch?v=3hScMLH7B4o&amp;t=26s</a:t>
            </a:r>
            <a:endParaRPr lang="en-US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OSI </a:t>
            </a:r>
            <a:r>
              <a:rPr lang="en-US" sz="3200" dirty="0">
                <a:solidFill>
                  <a:prstClr val="black"/>
                </a:solidFill>
              </a:rPr>
              <a:t>Reference Model</a:t>
            </a:r>
          </a:p>
          <a:p>
            <a:pPr marL="923925" lvl="1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smtClean="0">
                <a:solidFill>
                  <a:prstClr val="black"/>
                </a:solidFill>
              </a:rPr>
              <a:t>www.youtube.com/watch?v=9zqHMl9_s5k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 fontScale="90000"/>
          </a:bodyPr>
          <a:lstStyle/>
          <a:p>
            <a:r>
              <a:rPr lang="en-US" sz="5400" b="0" dirty="0" smtClean="0"/>
              <a:t>Additional Resources – Chapter 2 Videos</a:t>
            </a:r>
            <a:endParaRPr lang="en-US" sz="6000" b="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xmlns="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345462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1025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HTTP Versions</a:t>
            </a:r>
          </a:p>
          <a:p>
            <a:pPr marL="809625" lvl="1" indent="-3429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</a:rPr>
              <a:t>https://</a:t>
            </a:r>
            <a:r>
              <a:rPr lang="en-US" dirty="0" smtClean="0">
                <a:solidFill>
                  <a:prstClr val="black"/>
                </a:solidFill>
              </a:rPr>
              <a:t>www.youtube.com/watch?v=a-sBfyiXysI</a:t>
            </a: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What </a:t>
            </a:r>
            <a:r>
              <a:rPr lang="en-US" sz="3200" dirty="0">
                <a:solidFill>
                  <a:prstClr val="black"/>
                </a:solidFill>
              </a:rPr>
              <a:t>is </a:t>
            </a:r>
            <a:r>
              <a:rPr lang="en-US" sz="3200" dirty="0" smtClean="0">
                <a:solidFill>
                  <a:prstClr val="black"/>
                </a:solidFill>
              </a:rPr>
              <a:t>SMTP</a:t>
            </a:r>
          </a:p>
          <a:p>
            <a:pPr marL="923925" lvl="1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</a:rPr>
              <a:t>https://www.youtube.com/watch?v=AoqvWgazf50</a:t>
            </a:r>
            <a:endParaRPr lang="en-US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endParaRPr lang="en-US" sz="3200" dirty="0" smtClean="0">
              <a:solidFill>
                <a:prstClr val="black"/>
              </a:solidFill>
            </a:endParaRPr>
          </a:p>
          <a:p>
            <a:pPr marL="581025" lvl="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DNS</a:t>
            </a:r>
          </a:p>
          <a:p>
            <a:pPr marL="923925" lvl="1" indent="-4572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</a:rPr>
              <a:t>https://www.youtube.com/watch?v=27r4Bzuj5NQ&amp;t=40s</a:t>
            </a:r>
            <a:endParaRPr lang="en-US" dirty="0" smtClean="0">
              <a:solidFill>
                <a:prstClr val="black"/>
              </a:solidFill>
            </a:endParaRPr>
          </a:p>
          <a:p>
            <a:pPr marL="463550" lvl="0" indent="-339725">
              <a:buFont typeface="Wingdings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 dirty="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220B21A-FE22-1F4F-81B8-C7DE0CD9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Multiplexing/</a:t>
            </a:r>
            <a:r>
              <a:rPr lang="en-US" sz="5400" b="0" dirty="0" err="1"/>
              <a:t>demultiplexing</a:t>
            </a:r>
            <a:endParaRPr lang="en-US" sz="6000" b="0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xmlns="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lvl="0" indent="-339725">
              <a:buFont typeface="Wingdings" charset="2"/>
              <a:buChar char="§"/>
              <a:defRPr/>
            </a:pPr>
            <a:r>
              <a:rPr lang="en-US" sz="3200" b="1" dirty="0">
                <a:solidFill>
                  <a:prstClr val="black"/>
                </a:solidFill>
              </a:rPr>
              <a:t>Extending host-to-host </a:t>
            </a:r>
            <a:r>
              <a:rPr lang="en-US" sz="3200" b="1" dirty="0" smtClean="0">
                <a:solidFill>
                  <a:prstClr val="black"/>
                </a:solidFill>
              </a:rPr>
              <a:t>delivery </a:t>
            </a:r>
            <a:r>
              <a:rPr lang="en-US" sz="3200" b="1" dirty="0">
                <a:solidFill>
                  <a:prstClr val="black"/>
                </a:solidFill>
              </a:rPr>
              <a:t>to process-to-process delivery is called transport-layer multiplexing and </a:t>
            </a:r>
            <a:r>
              <a:rPr lang="en-US" sz="3200" b="1" dirty="0" err="1" smtClean="0">
                <a:solidFill>
                  <a:prstClr val="black"/>
                </a:solidFill>
              </a:rPr>
              <a:t>demultiplexing</a:t>
            </a:r>
            <a:r>
              <a:rPr lang="en-US" sz="3200" b="1" dirty="0" smtClean="0">
                <a:solidFill>
                  <a:prstClr val="black"/>
                </a:solidFill>
              </a:rPr>
              <a:t>.</a:t>
            </a:r>
          </a:p>
          <a:p>
            <a:pPr marL="463550" lvl="0" indent="-339725">
              <a:buFont typeface="Wingdings" charset="2"/>
              <a:buChar char="§"/>
              <a:defRPr/>
            </a:pPr>
            <a:endParaRPr lang="en-US" sz="3200" b="1" dirty="0" smtClean="0">
              <a:solidFill>
                <a:prstClr val="black"/>
              </a:solidFill>
            </a:endParaRPr>
          </a:p>
          <a:p>
            <a:pPr marL="463550" lvl="0" indent="-339725">
              <a:buFont typeface="Wingdings" charset="2"/>
              <a:buChar char="§"/>
              <a:defRPr/>
            </a:pPr>
            <a:r>
              <a:rPr lang="en-US" sz="3200" b="1" dirty="0" smtClean="0">
                <a:solidFill>
                  <a:prstClr val="black"/>
                </a:solidFill>
              </a:rPr>
              <a:t>UDP </a:t>
            </a:r>
            <a:r>
              <a:rPr lang="en-US" sz="3200" b="1" dirty="0">
                <a:solidFill>
                  <a:prstClr val="black"/>
                </a:solidFill>
              </a:rPr>
              <a:t>and TCP </a:t>
            </a:r>
            <a:r>
              <a:rPr lang="en-US" sz="3200" b="1" dirty="0" smtClean="0">
                <a:solidFill>
                  <a:prstClr val="black"/>
                </a:solidFill>
              </a:rPr>
              <a:t>provide </a:t>
            </a:r>
            <a:r>
              <a:rPr lang="en-US" sz="3200" b="1" dirty="0">
                <a:solidFill>
                  <a:prstClr val="black"/>
                </a:solidFill>
              </a:rPr>
              <a:t>integrity checking by including </a:t>
            </a:r>
            <a:r>
              <a:rPr lang="en-US" sz="3200" b="1" dirty="0" smtClean="0">
                <a:solidFill>
                  <a:prstClr val="black"/>
                </a:solidFill>
              </a:rPr>
              <a:t>error detection </a:t>
            </a:r>
            <a:r>
              <a:rPr lang="en-US" sz="3200" b="1" dirty="0">
                <a:solidFill>
                  <a:prstClr val="black"/>
                </a:solidFill>
              </a:rPr>
              <a:t>fields in their segments’ headers. </a:t>
            </a:r>
            <a:endParaRPr lang="en-US" sz="3200" b="1" dirty="0" smtClean="0">
              <a:solidFill>
                <a:prstClr val="black"/>
              </a:solidFill>
            </a:endParaRPr>
          </a:p>
          <a:p>
            <a:pPr marL="463550" lvl="0" indent="-339725">
              <a:buFont typeface="Wingdings" charset="2"/>
              <a:buChar char="§"/>
              <a:defRPr/>
            </a:pPr>
            <a:endParaRPr lang="en-US" sz="3200" b="1" dirty="0" smtClean="0">
              <a:solidFill>
                <a:prstClr val="black"/>
              </a:solidFill>
            </a:endParaRPr>
          </a:p>
          <a:p>
            <a:pPr marL="463550" lvl="0" indent="-339725">
              <a:buFont typeface="Wingdings" charset="2"/>
              <a:buChar char="§"/>
              <a:defRPr/>
            </a:pPr>
            <a:r>
              <a:rPr lang="en-US" sz="3200" b="1" dirty="0" smtClean="0">
                <a:solidFill>
                  <a:prstClr val="black"/>
                </a:solidFill>
              </a:rPr>
              <a:t>Process-to-Process </a:t>
            </a:r>
            <a:r>
              <a:rPr lang="en-US" sz="3200" b="1" dirty="0">
                <a:solidFill>
                  <a:prstClr val="black"/>
                </a:solidFill>
              </a:rPr>
              <a:t>data delivery and error checking—are the only two </a:t>
            </a:r>
            <a:r>
              <a:rPr lang="en-US" sz="3200" b="1" dirty="0" smtClean="0">
                <a:solidFill>
                  <a:prstClr val="black"/>
                </a:solidFill>
              </a:rPr>
              <a:t>services </a:t>
            </a:r>
            <a:r>
              <a:rPr lang="en-US" sz="3200" b="1" dirty="0">
                <a:solidFill>
                  <a:prstClr val="black"/>
                </a:solidFill>
              </a:rPr>
              <a:t>that UDP </a:t>
            </a:r>
            <a:r>
              <a:rPr lang="en-US" sz="3200" b="1" dirty="0" smtClean="0">
                <a:solidFill>
                  <a:prstClr val="black"/>
                </a:solidFill>
              </a:rPr>
              <a:t>provides.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xmlns="" id="{81F71E3E-46C8-564B-892B-6C69AC246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Multiplexing/</a:t>
            </a:r>
            <a:r>
              <a:rPr lang="en-US" sz="4400" dirty="0" err="1" smtClean="0"/>
              <a:t>demultiplexing</a:t>
            </a:r>
            <a:r>
              <a:rPr lang="en-US" sz="4400" dirty="0" smtClean="0"/>
              <a:t> (Cont.)</a:t>
            </a:r>
            <a:endParaRPr lang="en-US" sz="4400" dirty="0"/>
          </a:p>
        </p:txBody>
      </p:sp>
      <p:sp>
        <p:nvSpPr>
          <p:cNvPr id="132" name="Freeform 157">
            <a:extLst>
              <a:ext uri="{FF2B5EF4-FFF2-40B4-BE49-F238E27FC236}">
                <a16:creationId xmlns:a16="http://schemas.microsoft.com/office/drawing/2014/main" xmlns="" id="{511A693F-4BF3-344C-BDC6-28BAA983976E}"/>
              </a:ext>
            </a:extLst>
          </p:cNvPr>
          <p:cNvSpPr>
            <a:spLocks/>
          </p:cNvSpPr>
          <p:nvPr/>
        </p:nvSpPr>
        <p:spPr bwMode="auto">
          <a:xfrm>
            <a:off x="5108431" y="357274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3" name="Text Box 37">
            <a:extLst>
              <a:ext uri="{FF2B5EF4-FFF2-40B4-BE49-F238E27FC236}">
                <a16:creationId xmlns:a16="http://schemas.microsoft.com/office/drawing/2014/main" xmlns="" id="{4EEECEF7-BD4D-FD41-9A84-F2FC20AA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768" y="4498257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sp>
        <p:nvSpPr>
          <p:cNvPr id="134" name="Text Box 38">
            <a:extLst>
              <a:ext uri="{FF2B5EF4-FFF2-40B4-BE49-F238E27FC236}">
                <a16:creationId xmlns:a16="http://schemas.microsoft.com/office/drawing/2014/main" xmlns="" id="{FC061EBE-026B-F943-BBD5-748F965BF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3368" y="4096619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socket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D5AFC3DE-B7EF-9945-9B42-A8FE2028B2CF}"/>
              </a:ext>
            </a:extLst>
          </p:cNvPr>
          <p:cNvGrpSpPr/>
          <p:nvPr/>
        </p:nvGrpSpPr>
        <p:grpSpPr>
          <a:xfrm>
            <a:off x="7016607" y="1655043"/>
            <a:ext cx="4836316" cy="1639889"/>
            <a:chOff x="7016607" y="1655043"/>
            <a:chExt cx="4836316" cy="16398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25BAE722-1B29-F74D-B90E-AAE0C7FE9C2E}"/>
                </a:ext>
              </a:extLst>
            </p:cNvPr>
            <p:cNvSpPr/>
            <p:nvPr/>
          </p:nvSpPr>
          <p:spPr>
            <a:xfrm>
              <a:off x="7016607" y="1945555"/>
              <a:ext cx="4508220" cy="1251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5" name="Group 177">
              <a:extLst>
                <a:ext uri="{FF2B5EF4-FFF2-40B4-BE49-F238E27FC236}">
                  <a16:creationId xmlns:a16="http://schemas.microsoft.com/office/drawing/2014/main" xmlns="" id="{0626849A-4E21-EE42-AD9A-55F4D52F1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2972" y="1655043"/>
              <a:ext cx="4679951" cy="1639889"/>
              <a:chOff x="2899" y="903"/>
              <a:chExt cx="2948" cy="1033"/>
            </a:xfrm>
          </p:grpSpPr>
          <p:sp>
            <p:nvSpPr>
              <p:cNvPr id="136" name="Rectangle 41">
                <a:extLst>
                  <a:ext uri="{FF2B5EF4-FFF2-40B4-BE49-F238E27FC236}">
                    <a16:creationId xmlns:a16="http://schemas.microsoft.com/office/drawing/2014/main" xmlns="" id="{1C592E58-CF36-1C40-A0FA-08F6B8498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148"/>
                <a:ext cx="2892" cy="7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use header info to deliver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received segments to correct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</a:t>
                </a:r>
              </a:p>
            </p:txBody>
          </p:sp>
          <p:grpSp>
            <p:nvGrpSpPr>
              <p:cNvPr id="137" name="Group 42">
                <a:extLst>
                  <a:ext uri="{FF2B5EF4-FFF2-40B4-BE49-F238E27FC236}">
                    <a16:creationId xmlns:a16="http://schemas.microsoft.com/office/drawing/2014/main" xmlns="" id="{4D9CEE39-3F97-1346-9C27-5F6F930F2A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9" y="903"/>
                <a:ext cx="2553" cy="348"/>
                <a:chOff x="905" y="3594"/>
                <a:chExt cx="2049" cy="348"/>
              </a:xfrm>
            </p:grpSpPr>
            <p:sp>
              <p:nvSpPr>
                <p:cNvPr id="138" name="Rectangle 43">
                  <a:extLst>
                    <a:ext uri="{FF2B5EF4-FFF2-40B4-BE49-F238E27FC236}">
                      <a16:creationId xmlns:a16="http://schemas.microsoft.com/office/drawing/2014/main" xmlns="" id="{8DE7A6B0-1014-184E-9108-23C65807C2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2" cy="2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39" name="Text Box 44">
                  <a:extLst>
                    <a:ext uri="{FF2B5EF4-FFF2-40B4-BE49-F238E27FC236}">
                      <a16:creationId xmlns:a16="http://schemas.microsoft.com/office/drawing/2014/main" xmlns="" id="{88457A8D-2DB2-C848-9B52-93F5252D0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05" y="3594"/>
                  <a:ext cx="2049" cy="3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demultiplexing as receiver:</a:t>
                  </a:r>
                </a:p>
              </p:txBody>
            </p:sp>
          </p:grpSp>
        </p:grpSp>
      </p:grpSp>
      <p:grpSp>
        <p:nvGrpSpPr>
          <p:cNvPr id="140" name="Group 57">
            <a:extLst>
              <a:ext uri="{FF2B5EF4-FFF2-40B4-BE49-F238E27FC236}">
                <a16:creationId xmlns:a16="http://schemas.microsoft.com/office/drawing/2014/main" xmlns="" id="{AE84E6CF-C8B6-044E-92D9-9754C3253112}"/>
              </a:ext>
            </a:extLst>
          </p:cNvPr>
          <p:cNvGrpSpPr>
            <a:grpSpLocks/>
          </p:cNvGrpSpPr>
          <p:nvPr/>
        </p:nvGrpSpPr>
        <p:grpSpPr bwMode="auto">
          <a:xfrm>
            <a:off x="9823306" y="4171232"/>
            <a:ext cx="533400" cy="206375"/>
            <a:chOff x="344" y="1846"/>
            <a:chExt cx="336" cy="130"/>
          </a:xfrm>
        </p:grpSpPr>
        <p:sp>
          <p:nvSpPr>
            <p:cNvPr id="141" name="Rectangle 35">
              <a:extLst>
                <a:ext uri="{FF2B5EF4-FFF2-40B4-BE49-F238E27FC236}">
                  <a16:creationId xmlns:a16="http://schemas.microsoft.com/office/drawing/2014/main" xmlns="" id="{7D4B092F-0804-EE4A-94E0-8271C510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2" name="Rectangle 54">
              <a:extLst>
                <a:ext uri="{FF2B5EF4-FFF2-40B4-BE49-F238E27FC236}">
                  <a16:creationId xmlns:a16="http://schemas.microsoft.com/office/drawing/2014/main" xmlns="" id="{8FBA6612-C2CB-7A4A-BDE1-C5A9430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55">
              <a:extLst>
                <a:ext uri="{FF2B5EF4-FFF2-40B4-BE49-F238E27FC236}">
                  <a16:creationId xmlns:a16="http://schemas.microsoft.com/office/drawing/2014/main" xmlns="" id="{CB6C4329-1870-6D47-94B8-AB8D08DC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4" name="Rectangle 56">
              <a:extLst>
                <a:ext uri="{FF2B5EF4-FFF2-40B4-BE49-F238E27FC236}">
                  <a16:creationId xmlns:a16="http://schemas.microsoft.com/office/drawing/2014/main" xmlns="" id="{7506EAD6-B400-9A41-8C08-BA0829851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Rectangle 23">
            <a:extLst>
              <a:ext uri="{FF2B5EF4-FFF2-40B4-BE49-F238E27FC236}">
                <a16:creationId xmlns:a16="http://schemas.microsoft.com/office/drawing/2014/main" xmlns="" id="{F1314FFD-BA11-A042-BA84-1061E372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118" y="362354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Rectangle 24">
            <a:extLst>
              <a:ext uri="{FF2B5EF4-FFF2-40B4-BE49-F238E27FC236}">
                <a16:creationId xmlns:a16="http://schemas.microsoft.com/office/drawing/2014/main" xmlns="" id="{89D8A59C-E128-B74A-B94F-06FAC9DB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3" y="3677519"/>
            <a:ext cx="1473200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5">
            <a:extLst>
              <a:ext uri="{FF2B5EF4-FFF2-40B4-BE49-F238E27FC236}">
                <a16:creationId xmlns:a16="http://schemas.microsoft.com/office/drawing/2014/main" xmlns="" id="{B922FB1F-8B1A-1843-A740-29E910EB3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7543" y="4447457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xmlns="" id="{BE3B5056-5F96-5946-AEC3-17140DB1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981" y="44299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9" name="Line 27">
            <a:extLst>
              <a:ext uri="{FF2B5EF4-FFF2-40B4-BE49-F238E27FC236}">
                <a16:creationId xmlns:a16="http://schemas.microsoft.com/office/drawing/2014/main" xmlns="" id="{FF1A214D-FBCE-7342-8332-F3FA9C577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131" y="47649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xmlns="" id="{975D136A-FEFB-9E40-BA33-B33E9122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806" y="36441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xmlns="" id="{50D62C6A-4C80-854F-A4B8-723E99A5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3348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2" name="Text Box 26">
            <a:extLst>
              <a:ext uri="{FF2B5EF4-FFF2-40B4-BE49-F238E27FC236}">
                <a16:creationId xmlns:a16="http://schemas.microsoft.com/office/drawing/2014/main" xmlns="" id="{A79D3A45-C33B-7046-9088-A02FAACC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50491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3" name="Text Box 26">
            <a:extLst>
              <a:ext uri="{FF2B5EF4-FFF2-40B4-BE49-F238E27FC236}">
                <a16:creationId xmlns:a16="http://schemas.microsoft.com/office/drawing/2014/main" xmlns="" id="{F3520259-D4C5-3340-8000-3B8C746A7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631" y="47506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4" name="Oval 120">
            <a:extLst>
              <a:ext uri="{FF2B5EF4-FFF2-40B4-BE49-F238E27FC236}">
                <a16:creationId xmlns:a16="http://schemas.microsoft.com/office/drawing/2014/main" xmlns="" id="{A77294DB-DD97-F741-82FD-F8B94839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71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155" name="Line 27">
            <a:extLst>
              <a:ext uri="{FF2B5EF4-FFF2-40B4-BE49-F238E27FC236}">
                <a16:creationId xmlns:a16="http://schemas.microsoft.com/office/drawing/2014/main" xmlns="" id="{E1326351-38D1-A440-A7B8-5079367D5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5956" y="507610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6" name="Line 27">
            <a:extLst>
              <a:ext uri="{FF2B5EF4-FFF2-40B4-BE49-F238E27FC236}">
                <a16:creationId xmlns:a16="http://schemas.microsoft.com/office/drawing/2014/main" xmlns="" id="{891B0B5D-A14D-1A40-B291-CC1A04A0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781" y="5374557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7" name="Oval 128">
            <a:extLst>
              <a:ext uri="{FF2B5EF4-FFF2-40B4-BE49-F238E27FC236}">
                <a16:creationId xmlns:a16="http://schemas.microsoft.com/office/drawing/2014/main" xmlns="" id="{AAD00A20-9526-2F4E-9C87-C3B249C8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868" y="40188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58" name="Group 134">
            <a:extLst>
              <a:ext uri="{FF2B5EF4-FFF2-40B4-BE49-F238E27FC236}">
                <a16:creationId xmlns:a16="http://schemas.microsoft.com/office/drawing/2014/main" xmlns="" id="{015BC705-D8E3-EA41-A198-6A8DDB031BE2}"/>
              </a:ext>
            </a:extLst>
          </p:cNvPr>
          <p:cNvGrpSpPr>
            <a:grpSpLocks/>
          </p:cNvGrpSpPr>
          <p:nvPr/>
        </p:nvGrpSpPr>
        <p:grpSpPr bwMode="auto">
          <a:xfrm>
            <a:off x="6468918" y="4377607"/>
            <a:ext cx="412750" cy="158750"/>
            <a:chOff x="1383" y="2620"/>
            <a:chExt cx="260" cy="100"/>
          </a:xfrm>
        </p:grpSpPr>
        <p:sp>
          <p:nvSpPr>
            <p:cNvPr id="159" name="Rectangle 130">
              <a:extLst>
                <a:ext uri="{FF2B5EF4-FFF2-40B4-BE49-F238E27FC236}">
                  <a16:creationId xmlns:a16="http://schemas.microsoft.com/office/drawing/2014/main" xmlns="" id="{617E09BE-67A7-E846-8718-4C5F4E894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Rectangle 131">
              <a:extLst>
                <a:ext uri="{FF2B5EF4-FFF2-40B4-BE49-F238E27FC236}">
                  <a16:creationId xmlns:a16="http://schemas.microsoft.com/office/drawing/2014/main" xmlns="" id="{DAEC0345-B8B5-6942-9E07-837C51C1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1" name="Rectangle 132">
              <a:extLst>
                <a:ext uri="{FF2B5EF4-FFF2-40B4-BE49-F238E27FC236}">
                  <a16:creationId xmlns:a16="http://schemas.microsoft.com/office/drawing/2014/main" xmlns="" id="{CBC575E8-9188-C944-A373-1BE60CED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2" name="Rectangle 133">
              <a:extLst>
                <a:ext uri="{FF2B5EF4-FFF2-40B4-BE49-F238E27FC236}">
                  <a16:creationId xmlns:a16="http://schemas.microsoft.com/office/drawing/2014/main" xmlns="" id="{5CBAC889-4624-214B-8DD0-1C5D2121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3" name="Group 135">
            <a:extLst>
              <a:ext uri="{FF2B5EF4-FFF2-40B4-BE49-F238E27FC236}">
                <a16:creationId xmlns:a16="http://schemas.microsoft.com/office/drawing/2014/main" xmlns="" id="{E0C06B10-B8DE-5649-9DA7-1C38410338CA}"/>
              </a:ext>
            </a:extLst>
          </p:cNvPr>
          <p:cNvGrpSpPr>
            <a:grpSpLocks/>
          </p:cNvGrpSpPr>
          <p:nvPr/>
        </p:nvGrpSpPr>
        <p:grpSpPr bwMode="auto">
          <a:xfrm>
            <a:off x="5767243" y="4369669"/>
            <a:ext cx="412750" cy="158750"/>
            <a:chOff x="1383" y="2620"/>
            <a:chExt cx="260" cy="100"/>
          </a:xfrm>
        </p:grpSpPr>
        <p:sp>
          <p:nvSpPr>
            <p:cNvPr id="164" name="Rectangle 136">
              <a:extLst>
                <a:ext uri="{FF2B5EF4-FFF2-40B4-BE49-F238E27FC236}">
                  <a16:creationId xmlns:a16="http://schemas.microsoft.com/office/drawing/2014/main" xmlns="" id="{90DDD937-6604-0E4A-BC22-D30869333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5" name="Rectangle 137">
              <a:extLst>
                <a:ext uri="{FF2B5EF4-FFF2-40B4-BE49-F238E27FC236}">
                  <a16:creationId xmlns:a16="http://schemas.microsoft.com/office/drawing/2014/main" xmlns="" id="{12ACDF7C-B3D8-9B4A-BD4A-D8CF4A028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138">
              <a:extLst>
                <a:ext uri="{FF2B5EF4-FFF2-40B4-BE49-F238E27FC236}">
                  <a16:creationId xmlns:a16="http://schemas.microsoft.com/office/drawing/2014/main" xmlns="" id="{BBABF61C-A52E-5440-86D9-57F0C4530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7" name="Rectangle 139">
              <a:extLst>
                <a:ext uri="{FF2B5EF4-FFF2-40B4-BE49-F238E27FC236}">
                  <a16:creationId xmlns:a16="http://schemas.microsoft.com/office/drawing/2014/main" xmlns="" id="{32461327-4600-6E4F-AB44-FD06E8C3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0" name="Rectangle 23">
            <a:extLst>
              <a:ext uri="{FF2B5EF4-FFF2-40B4-BE49-F238E27FC236}">
                <a16:creationId xmlns:a16="http://schemas.microsoft.com/office/drawing/2014/main" xmlns="" id="{18A5F7E9-E597-8A49-8FBA-5EBCB6131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306" y="399343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Rectangle 24">
            <a:extLst>
              <a:ext uri="{FF2B5EF4-FFF2-40B4-BE49-F238E27FC236}">
                <a16:creationId xmlns:a16="http://schemas.microsoft.com/office/drawing/2014/main" xmlns="" id="{5DFFE03C-FB1C-D742-84E9-52CBDDB98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206" y="404740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25">
            <a:extLst>
              <a:ext uri="{FF2B5EF4-FFF2-40B4-BE49-F238E27FC236}">
                <a16:creationId xmlns:a16="http://schemas.microsoft.com/office/drawing/2014/main" xmlns="" id="{5AD7BC14-F444-E745-8910-70D580A77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731" y="480781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Text Box 26">
            <a:extLst>
              <a:ext uri="{FF2B5EF4-FFF2-40B4-BE49-F238E27FC236}">
                <a16:creationId xmlns:a16="http://schemas.microsoft.com/office/drawing/2014/main" xmlns="" id="{1058B2AB-1EA8-1A46-9E03-D8FFDD9E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479035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4" name="Line 27">
            <a:extLst>
              <a:ext uri="{FF2B5EF4-FFF2-40B4-BE49-F238E27FC236}">
                <a16:creationId xmlns:a16="http://schemas.microsoft.com/office/drawing/2014/main" xmlns="" id="{3A83CA24-DF84-F740-B870-F5C298378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7668" y="51284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28">
            <a:extLst>
              <a:ext uri="{FF2B5EF4-FFF2-40B4-BE49-F238E27FC236}">
                <a16:creationId xmlns:a16="http://schemas.microsoft.com/office/drawing/2014/main" xmlns="" id="{1D5846CF-9A4C-784A-A5A4-98F8F1486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4380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9">
            <a:extLst>
              <a:ext uri="{FF2B5EF4-FFF2-40B4-BE49-F238E27FC236}">
                <a16:creationId xmlns:a16="http://schemas.microsoft.com/office/drawing/2014/main" xmlns="" id="{987AF988-33D7-A644-9737-1635D99E9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381" y="572380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Text Box 26">
            <a:extLst>
              <a:ext uri="{FF2B5EF4-FFF2-40B4-BE49-F238E27FC236}">
                <a16:creationId xmlns:a16="http://schemas.microsoft.com/office/drawing/2014/main" xmlns="" id="{DC53D19A-63B2-7141-9008-9BC3F678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93" y="40378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xmlns="" id="{668FFB30-2FA6-AE41-99EF-4D74E37F3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7343" y="569523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79" name="Text Box 26">
            <a:extLst>
              <a:ext uri="{FF2B5EF4-FFF2-40B4-BE49-F238E27FC236}">
                <a16:creationId xmlns:a16="http://schemas.microsoft.com/office/drawing/2014/main" xmlns="" id="{9646084A-4EA0-5345-8A3E-91D347535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6393" y="540948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0" name="Text Box 26">
            <a:extLst>
              <a:ext uri="{FF2B5EF4-FFF2-40B4-BE49-F238E27FC236}">
                <a16:creationId xmlns:a16="http://schemas.microsoft.com/office/drawing/2014/main" xmlns="" id="{9FDE009F-BD4C-6B4C-A66D-690533C0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68" y="511420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1" name="Oval 101">
            <a:extLst>
              <a:ext uri="{FF2B5EF4-FFF2-40B4-BE49-F238E27FC236}">
                <a16:creationId xmlns:a16="http://schemas.microsoft.com/office/drawing/2014/main" xmlns="" id="{092F802C-72A1-EE41-9CEB-72883AD3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756" y="4379194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2" name="Freeform 103">
            <a:extLst>
              <a:ext uri="{FF2B5EF4-FFF2-40B4-BE49-F238E27FC236}">
                <a16:creationId xmlns:a16="http://schemas.microsoft.com/office/drawing/2014/main" xmlns="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9166081" y="4025182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xmlns="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2976418" y="4045819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Rectangle 23">
            <a:extLst>
              <a:ext uri="{FF2B5EF4-FFF2-40B4-BE49-F238E27FC236}">
                <a16:creationId xmlns:a16="http://schemas.microsoft.com/office/drawing/2014/main" xmlns="" id="{AC94A5E0-4794-4246-825A-61CE4127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318" y="400136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Rectangle 24">
            <a:extLst>
              <a:ext uri="{FF2B5EF4-FFF2-40B4-BE49-F238E27FC236}">
                <a16:creationId xmlns:a16="http://schemas.microsoft.com/office/drawing/2014/main" xmlns="" id="{6F8DDC46-C4B7-DF4E-8AF5-C602B6EA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218" y="4055344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Line 25">
            <a:extLst>
              <a:ext uri="{FF2B5EF4-FFF2-40B4-BE49-F238E27FC236}">
                <a16:creationId xmlns:a16="http://schemas.microsoft.com/office/drawing/2014/main" xmlns="" id="{DBA82451-A905-D646-87C3-445C7FB4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4743" y="481575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26">
            <a:extLst>
              <a:ext uri="{FF2B5EF4-FFF2-40B4-BE49-F238E27FC236}">
                <a16:creationId xmlns:a16="http://schemas.microsoft.com/office/drawing/2014/main" xmlns="" id="{20A57016-2D36-9945-9BC2-7F8B32341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479829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xmlns="" id="{C4DE758D-2140-4D46-8462-D030054EF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2681" y="513643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Line 28">
            <a:extLst>
              <a:ext uri="{FF2B5EF4-FFF2-40B4-BE49-F238E27FC236}">
                <a16:creationId xmlns:a16="http://schemas.microsoft.com/office/drawing/2014/main" xmlns="" id="{54E984A7-4546-6E49-B9F8-528EAF4E1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44599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Line 29">
            <a:extLst>
              <a:ext uri="{FF2B5EF4-FFF2-40B4-BE49-F238E27FC236}">
                <a16:creationId xmlns:a16="http://schemas.microsoft.com/office/drawing/2014/main" xmlns="" id="{85DE9E64-476F-6F4E-8BFA-3205F1E59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8393" y="573174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26">
            <a:extLst>
              <a:ext uri="{FF2B5EF4-FFF2-40B4-BE49-F238E27FC236}">
                <a16:creationId xmlns:a16="http://schemas.microsoft.com/office/drawing/2014/main" xmlns="" id="{A1B9282E-64F8-1442-8F95-7A9813CE8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806" y="40458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92" name="Text Box 26">
            <a:extLst>
              <a:ext uri="{FF2B5EF4-FFF2-40B4-BE49-F238E27FC236}">
                <a16:creationId xmlns:a16="http://schemas.microsoft.com/office/drawing/2014/main" xmlns="" id="{83782313-46E0-BE46-BEED-BDC4F6A0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356" y="570316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93" name="Text Box 26">
            <a:extLst>
              <a:ext uri="{FF2B5EF4-FFF2-40B4-BE49-F238E27FC236}">
                <a16:creationId xmlns:a16="http://schemas.microsoft.com/office/drawing/2014/main" xmlns="" id="{E3A71501-A89A-D249-84FB-20D98047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406" y="5417419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94" name="Text Box 26">
            <a:extLst>
              <a:ext uri="{FF2B5EF4-FFF2-40B4-BE49-F238E27FC236}">
                <a16:creationId xmlns:a16="http://schemas.microsoft.com/office/drawing/2014/main" xmlns="" id="{6C7F0039-C145-9D4F-92E4-1AF9B0406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1881" y="5122144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95" name="Oval 23">
            <a:extLst>
              <a:ext uri="{FF2B5EF4-FFF2-40B4-BE49-F238E27FC236}">
                <a16:creationId xmlns:a16="http://schemas.microsoft.com/office/drawing/2014/main" xmlns="" id="{34D7692A-81D8-4D48-8FE7-F92A1F474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768" y="438713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96" name="Group 149">
            <a:extLst>
              <a:ext uri="{FF2B5EF4-FFF2-40B4-BE49-F238E27FC236}">
                <a16:creationId xmlns:a16="http://schemas.microsoft.com/office/drawing/2014/main" xmlns="" id="{21881EDC-E749-4F46-8C1C-B44DD21BA9AD}"/>
              </a:ext>
            </a:extLst>
          </p:cNvPr>
          <p:cNvGrpSpPr>
            <a:grpSpLocks/>
          </p:cNvGrpSpPr>
          <p:nvPr/>
        </p:nvGrpSpPr>
        <p:grpSpPr bwMode="auto">
          <a:xfrm>
            <a:off x="3962256" y="4725269"/>
            <a:ext cx="412750" cy="158750"/>
            <a:chOff x="1287" y="2524"/>
            <a:chExt cx="260" cy="100"/>
          </a:xfrm>
        </p:grpSpPr>
        <p:sp>
          <p:nvSpPr>
            <p:cNvPr id="197" name="Rectangle 73">
              <a:extLst>
                <a:ext uri="{FF2B5EF4-FFF2-40B4-BE49-F238E27FC236}">
                  <a16:creationId xmlns:a16="http://schemas.microsoft.com/office/drawing/2014/main" xmlns="" id="{F3D0248D-63A0-3447-AD45-C92BA38B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8" name="Rectangle 74">
              <a:extLst>
                <a:ext uri="{FF2B5EF4-FFF2-40B4-BE49-F238E27FC236}">
                  <a16:creationId xmlns:a16="http://schemas.microsoft.com/office/drawing/2014/main" xmlns="" id="{A8C44BD4-B473-EA48-B1D2-4212120D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5">
              <a:extLst>
                <a:ext uri="{FF2B5EF4-FFF2-40B4-BE49-F238E27FC236}">
                  <a16:creationId xmlns:a16="http://schemas.microsoft.com/office/drawing/2014/main" xmlns="" id="{08B6F9A7-9AD7-B040-B431-D7898B4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29">
              <a:extLst>
                <a:ext uri="{FF2B5EF4-FFF2-40B4-BE49-F238E27FC236}">
                  <a16:creationId xmlns:a16="http://schemas.microsoft.com/office/drawing/2014/main" xmlns="" id="{310C322C-F672-7946-BD16-DA4CE50EE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1" name="Group 150">
            <a:extLst>
              <a:ext uri="{FF2B5EF4-FFF2-40B4-BE49-F238E27FC236}">
                <a16:creationId xmlns:a16="http://schemas.microsoft.com/office/drawing/2014/main" xmlns="" id="{C5660C67-80CE-084B-8B8D-F5CCCDA73638}"/>
              </a:ext>
            </a:extLst>
          </p:cNvPr>
          <p:cNvGrpSpPr>
            <a:grpSpLocks/>
          </p:cNvGrpSpPr>
          <p:nvPr/>
        </p:nvGrpSpPr>
        <p:grpSpPr bwMode="auto">
          <a:xfrm>
            <a:off x="8302481" y="4723682"/>
            <a:ext cx="412750" cy="158750"/>
            <a:chOff x="1287" y="2524"/>
            <a:chExt cx="260" cy="100"/>
          </a:xfrm>
        </p:grpSpPr>
        <p:sp>
          <p:nvSpPr>
            <p:cNvPr id="202" name="Rectangle 151">
              <a:extLst>
                <a:ext uri="{FF2B5EF4-FFF2-40B4-BE49-F238E27FC236}">
                  <a16:creationId xmlns:a16="http://schemas.microsoft.com/office/drawing/2014/main" xmlns="" id="{E39443DC-01F4-7A42-BC3B-BD48B195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3" name="Rectangle 152">
              <a:extLst>
                <a:ext uri="{FF2B5EF4-FFF2-40B4-BE49-F238E27FC236}">
                  <a16:creationId xmlns:a16="http://schemas.microsoft.com/office/drawing/2014/main" xmlns="" id="{810BA023-C5B8-434B-9FF4-507BAFBB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4" name="Rectangle 153">
              <a:extLst>
                <a:ext uri="{FF2B5EF4-FFF2-40B4-BE49-F238E27FC236}">
                  <a16:creationId xmlns:a16="http://schemas.microsoft.com/office/drawing/2014/main" xmlns="" id="{48739CB2-AA1C-8B4E-8D0B-CFBBB2A4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5" name="Rectangle 154">
              <a:extLst>
                <a:ext uri="{FF2B5EF4-FFF2-40B4-BE49-F238E27FC236}">
                  <a16:creationId xmlns:a16="http://schemas.microsoft.com/office/drawing/2014/main" xmlns="" id="{435BB581-5D52-C345-BA75-358EC9A4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06" name="Freeform 146">
            <a:extLst>
              <a:ext uri="{FF2B5EF4-FFF2-40B4-BE49-F238E27FC236}">
                <a16:creationId xmlns:a16="http://schemas.microsoft.com/office/drawing/2014/main" xmlns="" id="{8EB20ED3-9276-204C-BA00-A485E0531DD2}"/>
              </a:ext>
            </a:extLst>
          </p:cNvPr>
          <p:cNvSpPr>
            <a:spLocks/>
          </p:cNvSpPr>
          <p:nvPr/>
        </p:nvSpPr>
        <p:spPr bwMode="auto">
          <a:xfrm>
            <a:off x="6349856" y="4425232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7" name="Freeform 147">
            <a:extLst>
              <a:ext uri="{FF2B5EF4-FFF2-40B4-BE49-F238E27FC236}">
                <a16:creationId xmlns:a16="http://schemas.microsoft.com/office/drawing/2014/main" xmlns="" id="{911482D4-C931-F64A-A760-F208DA9E7FB6}"/>
              </a:ext>
            </a:extLst>
          </p:cNvPr>
          <p:cNvSpPr>
            <a:spLocks/>
          </p:cNvSpPr>
          <p:nvPr/>
        </p:nvSpPr>
        <p:spPr bwMode="auto">
          <a:xfrm>
            <a:off x="6468918" y="4456982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8" name="Oval 36">
            <a:extLst>
              <a:ext uri="{FF2B5EF4-FFF2-40B4-BE49-F238E27FC236}">
                <a16:creationId xmlns:a16="http://schemas.microsoft.com/office/drawing/2014/main" xmlns="" id="{6C459D77-5631-504A-9CB0-A48BD9C6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018" y="453635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0931" y="4663331"/>
            <a:ext cx="555332" cy="71510"/>
            <a:chOff x="1420065" y="5012608"/>
            <a:chExt cx="555332" cy="71510"/>
          </a:xfrm>
        </p:grpSpPr>
        <p:sp>
          <p:nvSpPr>
            <p:cNvPr id="210" name="Oval 166">
              <a:extLst>
                <a:ext uri="{FF2B5EF4-FFF2-40B4-BE49-F238E27FC236}">
                  <a16:creationId xmlns:a16="http://schemas.microsoft.com/office/drawing/2014/main" xmlns="" id="{ADD1825C-C7DB-6844-A3DF-BCF2BA1F0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065" y="501260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Oval 167">
              <a:extLst>
                <a:ext uri="{FF2B5EF4-FFF2-40B4-BE49-F238E27FC236}">
                  <a16:creationId xmlns:a16="http://schemas.microsoft.com/office/drawing/2014/main" xmlns="" id="{0600B33C-3B3C-0646-85DB-B042B7A87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547" y="5014268"/>
              <a:ext cx="196850" cy="69850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12" name="Freeform 168">
            <a:extLst>
              <a:ext uri="{FF2B5EF4-FFF2-40B4-BE49-F238E27FC236}">
                <a16:creationId xmlns:a16="http://schemas.microsoft.com/office/drawing/2014/main" xmlns="" id="{202E5E96-F7A0-1448-90F0-6A79F4073978}"/>
              </a:ext>
            </a:extLst>
          </p:cNvPr>
          <p:cNvSpPr>
            <a:spLocks/>
          </p:cNvSpPr>
          <p:nvPr/>
        </p:nvSpPr>
        <p:spPr bwMode="auto">
          <a:xfrm>
            <a:off x="5311630" y="3275882"/>
            <a:ext cx="688975" cy="1435100"/>
          </a:xfrm>
          <a:custGeom>
            <a:avLst/>
            <a:gdLst>
              <a:gd name="T0" fmla="*/ 434 w 434"/>
              <a:gd name="T1" fmla="*/ 904 h 904"/>
              <a:gd name="T2" fmla="*/ 2 w 434"/>
              <a:gd name="T3" fmla="*/ 902 h 904"/>
              <a:gd name="T4" fmla="*/ 0 w 434"/>
              <a:gd name="T5" fmla="*/ 0 h 9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4" h="904">
                <a:moveTo>
                  <a:pt x="434" y="904"/>
                </a:moveTo>
                <a:lnTo>
                  <a:pt x="2" y="902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3" name="Group 172">
            <a:extLst>
              <a:ext uri="{FF2B5EF4-FFF2-40B4-BE49-F238E27FC236}">
                <a16:creationId xmlns:a16="http://schemas.microsoft.com/office/drawing/2014/main" xmlns="" id="{A2D29F5F-484F-7547-9B9A-8974E37BD10F}"/>
              </a:ext>
            </a:extLst>
          </p:cNvPr>
          <p:cNvGrpSpPr>
            <a:grpSpLocks/>
          </p:cNvGrpSpPr>
          <p:nvPr/>
        </p:nvGrpSpPr>
        <p:grpSpPr bwMode="auto">
          <a:xfrm>
            <a:off x="6211743" y="3239369"/>
            <a:ext cx="1047750" cy="1441450"/>
            <a:chOff x="2432" y="1758"/>
            <a:chExt cx="660" cy="908"/>
          </a:xfrm>
        </p:grpSpPr>
        <p:sp>
          <p:nvSpPr>
            <p:cNvPr id="214" name="Oval 170">
              <a:extLst>
                <a:ext uri="{FF2B5EF4-FFF2-40B4-BE49-F238E27FC236}">
                  <a16:creationId xmlns:a16="http://schemas.microsoft.com/office/drawing/2014/main" xmlns="" id="{E03C7F13-7247-C24D-85C2-723A1405F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Freeform 171">
              <a:extLst>
                <a:ext uri="{FF2B5EF4-FFF2-40B4-BE49-F238E27FC236}">
                  <a16:creationId xmlns:a16="http://schemas.microsoft.com/office/drawing/2014/main" xmlns="" id="{9BC6BA8A-16A3-F446-97F4-767748284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6" name="Group 179">
            <a:extLst>
              <a:ext uri="{FF2B5EF4-FFF2-40B4-BE49-F238E27FC236}">
                <a16:creationId xmlns:a16="http://schemas.microsoft.com/office/drawing/2014/main" xmlns="" id="{D0DD382B-DAC3-2346-B02D-B07D99212014}"/>
              </a:ext>
            </a:extLst>
          </p:cNvPr>
          <p:cNvGrpSpPr>
            <a:grpSpLocks/>
          </p:cNvGrpSpPr>
          <p:nvPr/>
        </p:nvGrpSpPr>
        <p:grpSpPr bwMode="auto">
          <a:xfrm>
            <a:off x="2511281" y="5555532"/>
            <a:ext cx="800100" cy="828675"/>
            <a:chOff x="-44" y="1473"/>
            <a:chExt cx="981" cy="1105"/>
          </a:xfrm>
        </p:grpSpPr>
        <p:pic>
          <p:nvPicPr>
            <p:cNvPr id="217" name="Picture 180" descr="desktop_computer_stylized_medium">
              <a:extLst>
                <a:ext uri="{FF2B5EF4-FFF2-40B4-BE49-F238E27FC236}">
                  <a16:creationId xmlns:a16="http://schemas.microsoft.com/office/drawing/2014/main" xmlns="" id="{DED124CB-DBF2-BA4A-A3F5-D0D2EE2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" name="Freeform 181">
              <a:extLst>
                <a:ext uri="{FF2B5EF4-FFF2-40B4-BE49-F238E27FC236}">
                  <a16:creationId xmlns:a16="http://schemas.microsoft.com/office/drawing/2014/main" xmlns="" id="{45C70753-F80F-0E44-A5BE-EA6A0103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9" name="Group 182">
            <a:extLst>
              <a:ext uri="{FF2B5EF4-FFF2-40B4-BE49-F238E27FC236}">
                <a16:creationId xmlns:a16="http://schemas.microsoft.com/office/drawing/2014/main" xmlns="" id="{8C1F52F1-3DCD-D94D-B922-F8CEBAB5F0B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93106" y="5469807"/>
            <a:ext cx="788987" cy="782637"/>
            <a:chOff x="-44" y="1473"/>
            <a:chExt cx="981" cy="1105"/>
          </a:xfrm>
        </p:grpSpPr>
        <p:pic>
          <p:nvPicPr>
            <p:cNvPr id="220" name="Picture 183" descr="desktop_computer_stylized_medium">
              <a:extLst>
                <a:ext uri="{FF2B5EF4-FFF2-40B4-BE49-F238E27FC236}">
                  <a16:creationId xmlns:a16="http://schemas.microsoft.com/office/drawing/2014/main" xmlns="" id="{E6083DB7-3B07-6F40-9810-0033E2E06F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1" name="Freeform 184">
              <a:extLst>
                <a:ext uri="{FF2B5EF4-FFF2-40B4-BE49-F238E27FC236}">
                  <a16:creationId xmlns:a16="http://schemas.microsoft.com/office/drawing/2014/main" xmlns="" id="{28CB0DC7-F192-5840-BCC3-B9D6621060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2" name="Group 185">
            <a:extLst>
              <a:ext uri="{FF2B5EF4-FFF2-40B4-BE49-F238E27FC236}">
                <a16:creationId xmlns:a16="http://schemas.microsoft.com/office/drawing/2014/main" xmlns="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5083031" y="5055469"/>
            <a:ext cx="358775" cy="704850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xmlns="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xmlns="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xmlns="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xmlns="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xmlns="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xmlns="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xmlns="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xmlns="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xmlns="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xmlns="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xmlns="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xmlns="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xmlns="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xmlns="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xmlns="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xmlns="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xmlns="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xmlns="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xmlns="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xmlns="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xmlns="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xmlns="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xmlns="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xmlns="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xmlns="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xmlns="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xmlns="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xmlns="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xmlns="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xmlns="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xmlns="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xmlns="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5" name="Group 176">
            <a:extLst>
              <a:ext uri="{FF2B5EF4-FFF2-40B4-BE49-F238E27FC236}">
                <a16:creationId xmlns:a16="http://schemas.microsoft.com/office/drawing/2014/main" xmlns="" id="{A688A9DA-2CE4-9245-B0CF-12C3AB6DA03D}"/>
              </a:ext>
            </a:extLst>
          </p:cNvPr>
          <p:cNvGrpSpPr>
            <a:grpSpLocks/>
          </p:cNvGrpSpPr>
          <p:nvPr/>
        </p:nvGrpSpPr>
        <p:grpSpPr bwMode="auto">
          <a:xfrm>
            <a:off x="1183088" y="1563001"/>
            <a:ext cx="4826032" cy="1719654"/>
            <a:chOff x="5" y="727"/>
            <a:chExt cx="2460" cy="1047"/>
          </a:xfrm>
        </p:grpSpPr>
        <p:sp>
          <p:nvSpPr>
            <p:cNvPr id="256" name="Text Box 45">
              <a:extLst>
                <a:ext uri="{FF2B5EF4-FFF2-40B4-BE49-F238E27FC236}">
                  <a16:creationId xmlns:a16="http://schemas.microsoft.com/office/drawing/2014/main" xmlns="" id="{08227C49-D6DA-834A-88D1-4F61E7C3A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1101"/>
              <a:ext cx="2332" cy="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handle data from multiple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sockets, add transport header (later used for demultiplexing)</a:t>
              </a:r>
            </a:p>
          </p:txBody>
        </p:sp>
        <p:sp>
          <p:nvSpPr>
            <p:cNvPr id="257" name="Rectangle 46">
              <a:extLst>
                <a:ext uri="{FF2B5EF4-FFF2-40B4-BE49-F238E27FC236}">
                  <a16:creationId xmlns:a16="http://schemas.microsoft.com/office/drawing/2014/main" xmlns="" id="{3B2C1C25-63A3-9D42-A34A-56DE5B3A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" y="901"/>
              <a:ext cx="2298" cy="873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47">
              <a:extLst>
                <a:ext uri="{FF2B5EF4-FFF2-40B4-BE49-F238E27FC236}">
                  <a16:creationId xmlns:a16="http://schemas.microsoft.com/office/drawing/2014/main" xmlns="" id="{9141C6D7-5B52-C14E-B286-0BE1FAEACC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" y="727"/>
              <a:ext cx="1854" cy="375"/>
              <a:chOff x="869" y="3567"/>
              <a:chExt cx="1780" cy="375"/>
            </a:xfrm>
          </p:grpSpPr>
          <p:sp>
            <p:nvSpPr>
              <p:cNvPr id="259" name="Rectangle 48">
                <a:extLst>
                  <a:ext uri="{FF2B5EF4-FFF2-40B4-BE49-F238E27FC236}">
                    <a16:creationId xmlns:a16="http://schemas.microsoft.com/office/drawing/2014/main" xmlns="" id="{9B8AF1CA-3C6F-F243-9464-0DF4CA71C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Text Box 49">
                <a:extLst>
                  <a:ext uri="{FF2B5EF4-FFF2-40B4-BE49-F238E27FC236}">
                    <a16:creationId xmlns:a16="http://schemas.microsoft.com/office/drawing/2014/main" xmlns="" id="{70A5AF43-DDA0-2A40-9B92-B39F35826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" y="3567"/>
                <a:ext cx="1780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multiplexing as sender:</a:t>
                </a:r>
              </a:p>
            </p:txBody>
          </p:sp>
        </p:grpSp>
      </p:grpSp>
      <p:sp>
        <p:nvSpPr>
          <p:cNvPr id="169" name="Freeform 142">
            <a:extLst>
              <a:ext uri="{FF2B5EF4-FFF2-40B4-BE49-F238E27FC236}">
                <a16:creationId xmlns:a16="http://schemas.microsoft.com/office/drawing/2014/main" xmlns="" id="{9633E13F-8D02-CA4B-A3EB-E64D4EB42802}"/>
              </a:ext>
            </a:extLst>
          </p:cNvPr>
          <p:cNvSpPr>
            <a:spLocks/>
          </p:cNvSpPr>
          <p:nvPr/>
        </p:nvSpPr>
        <p:spPr bwMode="auto">
          <a:xfrm>
            <a:off x="4198793" y="4458569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Freeform 141">
            <a:extLst>
              <a:ext uri="{FF2B5EF4-FFF2-40B4-BE49-F238E27FC236}">
                <a16:creationId xmlns:a16="http://schemas.microsoft.com/office/drawing/2014/main" xmlns="" id="{68E70704-F4BA-164C-AD06-3859E25D67E2}"/>
              </a:ext>
            </a:extLst>
          </p:cNvPr>
          <p:cNvSpPr>
            <a:spLocks/>
          </p:cNvSpPr>
          <p:nvPr/>
        </p:nvSpPr>
        <p:spPr bwMode="auto">
          <a:xfrm>
            <a:off x="4135293" y="4433169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50940" y="4321755"/>
            <a:ext cx="3748969" cy="114880"/>
            <a:chOff x="4450940" y="4321755"/>
            <a:chExt cx="3748969" cy="114880"/>
          </a:xfrm>
        </p:grpSpPr>
        <p:sp>
          <p:nvSpPr>
            <p:cNvPr id="6" name="Left-Right Arrow 5"/>
            <p:cNvSpPr/>
            <p:nvPr/>
          </p:nvSpPr>
          <p:spPr>
            <a:xfrm rot="20821812">
              <a:off x="4450940" y="4321755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1" name="Left-Right Arrow 260"/>
            <p:cNvSpPr/>
            <p:nvPr/>
          </p:nvSpPr>
          <p:spPr>
            <a:xfrm rot="778188" flipV="1">
              <a:off x="6983757" y="4337631"/>
              <a:ext cx="1216152" cy="99004"/>
            </a:xfrm>
            <a:prstGeom prst="leftRightArrow">
              <a:avLst/>
            </a:prstGeom>
            <a:solidFill>
              <a:srgbClr val="000090"/>
            </a:solidFill>
            <a:ln>
              <a:solidFill>
                <a:srgbClr val="00009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9" name="Slide Number Placeholder 2">
            <a:extLst>
              <a:ext uri="{FF2B5EF4-FFF2-40B4-BE49-F238E27FC236}">
                <a16:creationId xmlns:a16="http://schemas.microsoft.com/office/drawing/2014/main" xmlns="" id="{1BB112E7-9179-7C48-99F0-38E45F5BC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4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  <p:bldP spid="212" grpId="0" animBg="1"/>
      <p:bldP spid="212" grpId="1" animBg="1"/>
      <p:bldP spid="169" grpId="0" animBg="1"/>
      <p:bldP spid="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AF567B-A744-BF46-B80D-389C2E4393B6}"/>
              </a:ext>
            </a:extLst>
          </p:cNvPr>
          <p:cNvGrpSpPr/>
          <p:nvPr/>
        </p:nvGrpSpPr>
        <p:grpSpPr>
          <a:xfrm>
            <a:off x="141514" y="827314"/>
            <a:ext cx="11908971" cy="4739615"/>
            <a:chOff x="2511281" y="3262667"/>
            <a:chExt cx="7770812" cy="3121540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xmlns="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xmlns="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xmlns="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xmlns="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xmlns="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xmlns="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xmlns="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xmlns="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xmlns="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xmlns="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xmlns="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xmlns="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xmlns="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xmlns="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xmlns="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xmlns="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xmlns="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xmlns="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xmlns="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xmlns="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xmlns="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xmlns="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xmlns="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xmlns="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xmlns="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xmlns="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xmlns="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xmlns="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xmlns="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xmlns="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xmlns="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xmlns="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xmlns="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xmlns="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xmlns="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xmlns="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xmlns="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xmlns="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xmlns="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xmlns="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xmlns="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xmlns="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xmlns="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xmlns="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xmlns="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xmlns="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xmlns="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xmlns="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xmlns="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xmlns="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xmlns="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xmlns="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xmlns="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xmlns="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xmlns="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xmlns="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xmlns="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xmlns="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xmlns="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xmlns="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xmlns="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xmlns="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xmlns="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xmlns="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xmlns="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xmlns="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xmlns="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xmlns="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xmlns="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xmlns="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xmlns="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xmlns="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xmlns="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xmlns="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xmlns="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95E1F04B-A3B3-534D-A252-A4AC29C657DE}"/>
                </a:ext>
              </a:extLst>
            </p:cNvPr>
            <p:cNvSpPr txBox="1"/>
            <p:nvPr/>
          </p:nvSpPr>
          <p:spPr>
            <a:xfrm>
              <a:off x="5723493" y="3262667"/>
              <a:ext cx="126581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server</a:t>
              </a:r>
            </a:p>
          </p:txBody>
        </p:sp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xmlns="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xmlns="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xmlns="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xmlns="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xmlns="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xmlns="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480C6A1-B418-BAFF-0A9B-DF3373520BD3}"/>
              </a:ext>
            </a:extLst>
          </p:cNvPr>
          <p:cNvGrpSpPr/>
          <p:nvPr/>
        </p:nvGrpSpPr>
        <p:grpSpPr>
          <a:xfrm>
            <a:off x="5844802" y="2291678"/>
            <a:ext cx="1108206" cy="369332"/>
            <a:chOff x="5844802" y="2291678"/>
            <a:chExt cx="1108206" cy="36933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4FFEBBBB-2623-A645-BE22-49AB28379D36}"/>
                </a:ext>
              </a:extLst>
            </p:cNvPr>
            <p:cNvSpPr/>
            <p:nvPr/>
          </p:nvSpPr>
          <p:spPr>
            <a:xfrm>
              <a:off x="5864224" y="2340021"/>
              <a:ext cx="1063879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BE6AB7BA-7EC8-0044-B495-B5FBC9F37B18}"/>
                </a:ext>
              </a:extLst>
            </p:cNvPr>
            <p:cNvSpPr txBox="1"/>
            <p:nvPr/>
          </p:nvSpPr>
          <p:spPr>
            <a:xfrm>
              <a:off x="5844802" y="2291678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Slide Number Placeholder 2">
            <a:extLst>
              <a:ext uri="{FF2B5EF4-FFF2-40B4-BE49-F238E27FC236}">
                <a16:creationId xmlns:a16="http://schemas.microsoft.com/office/drawing/2014/main" xmlns="" id="{065CB0E2-E88A-814E-8D57-5A55C91AE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8F1E19D-C79D-0399-56EA-1548EEA2BB22}"/>
              </a:ext>
            </a:extLst>
          </p:cNvPr>
          <p:cNvGrpSpPr/>
          <p:nvPr/>
        </p:nvGrpSpPr>
        <p:grpSpPr>
          <a:xfrm>
            <a:off x="5528837" y="2685375"/>
            <a:ext cx="1404036" cy="384588"/>
            <a:chOff x="8597346" y="692270"/>
            <a:chExt cx="1404036" cy="3845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45E4894-255A-88E4-2AC9-82A2C51C90CE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8C4C298-170E-3D5D-F527-651548E2EB1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4315BD13-0EBF-E48C-A912-8A2018D96B53}"/>
                </a:ext>
              </a:extLst>
            </p:cNvPr>
            <p:cNvSpPr txBox="1"/>
            <p:nvPr/>
          </p:nvSpPr>
          <p:spPr>
            <a:xfrm>
              <a:off x="8597346" y="692270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D8A7E22-A105-49C5-2F08-CFBB2A4F7EB3}"/>
              </a:ext>
            </a:extLst>
          </p:cNvPr>
          <p:cNvGrpSpPr/>
          <p:nvPr/>
        </p:nvGrpSpPr>
        <p:grpSpPr>
          <a:xfrm>
            <a:off x="5272320" y="3145339"/>
            <a:ext cx="1651423" cy="389371"/>
            <a:chOff x="8349959" y="687487"/>
            <a:chExt cx="1651423" cy="38937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C55FC8CA-9850-2897-FDF7-32850A59AD47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A67C767-1F5A-6342-E5A6-3154E7B6B33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121B5BB-BA6A-F414-E84E-3101842ACD4B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0750AC3-5B88-E099-CDDB-3E6C13E05DE3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6CF77B7B-CAA6-5EE4-F51C-9FA3BA7AE0EA}"/>
              </a:ext>
            </a:extLst>
          </p:cNvPr>
          <p:cNvGrpSpPr/>
          <p:nvPr/>
        </p:nvGrpSpPr>
        <p:grpSpPr>
          <a:xfrm>
            <a:off x="4107096" y="5561831"/>
            <a:ext cx="1651423" cy="389371"/>
            <a:chOff x="8349959" y="687487"/>
            <a:chExt cx="1651423" cy="38937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362B2F3C-1A2C-22DE-11C6-35EF01FB4964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63BA422A-055D-83BF-7614-2A6490E1E42A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47F086F-8EE5-B65B-F3AD-B90AC3BAA993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A767B5E6-9B62-1E9F-8ECC-7C6440F2D722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C50FCAC8-2BD7-5831-502D-460A2985C4FB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3B86B99E-8B69-2971-9DBA-1E90AD4CFFA5}"/>
              </a:ext>
            </a:extLst>
          </p:cNvPr>
          <p:cNvCxnSpPr/>
          <p:nvPr/>
        </p:nvCxnSpPr>
        <p:spPr>
          <a:xfrm flipH="1">
            <a:off x="3701909" y="5774614"/>
            <a:ext cx="30026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0F2BD8D8-9D10-8B19-1C62-4230F283322B}"/>
              </a:ext>
            </a:extLst>
          </p:cNvPr>
          <p:cNvGrpSpPr/>
          <p:nvPr/>
        </p:nvGrpSpPr>
        <p:grpSpPr>
          <a:xfrm>
            <a:off x="1825736" y="3693979"/>
            <a:ext cx="1651423" cy="389371"/>
            <a:chOff x="8349959" y="687487"/>
            <a:chExt cx="1651423" cy="389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C37143D8-5E22-4921-A36A-DE7F809ACE66}"/>
                </a:ext>
              </a:extLst>
            </p:cNvPr>
            <p:cNvSpPr/>
            <p:nvPr/>
          </p:nvSpPr>
          <p:spPr>
            <a:xfrm>
              <a:off x="8369532" y="756182"/>
              <a:ext cx="1631850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2C57A99-F5E8-A08D-D8C0-7C5182504E89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F5073EDC-3591-CB08-2DDA-368C690C6706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C979AAC8-CBF1-2DA6-B365-73E019AA038B}"/>
                </a:ext>
              </a:extLst>
            </p:cNvPr>
            <p:cNvSpPr txBox="1"/>
            <p:nvPr/>
          </p:nvSpPr>
          <p:spPr>
            <a:xfrm>
              <a:off x="8349959" y="687487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05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8AF567B-A744-BF46-B80D-389C2E4393B6}"/>
              </a:ext>
            </a:extLst>
          </p:cNvPr>
          <p:cNvGrpSpPr/>
          <p:nvPr/>
        </p:nvGrpSpPr>
        <p:grpSpPr>
          <a:xfrm>
            <a:off x="141514" y="1298122"/>
            <a:ext cx="11908971" cy="4268807"/>
            <a:chOff x="2511281" y="3572744"/>
            <a:chExt cx="7770812" cy="2811463"/>
          </a:xfrm>
        </p:grpSpPr>
        <p:sp>
          <p:nvSpPr>
            <p:cNvPr id="132" name="Freeform 157">
              <a:extLst>
                <a:ext uri="{FF2B5EF4-FFF2-40B4-BE49-F238E27FC236}">
                  <a16:creationId xmlns:a16="http://schemas.microsoft.com/office/drawing/2014/main" xmlns="" id="{511A693F-4BF3-344C-BDC6-28BAA9839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431" y="3572744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xmlns="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6118" y="3623544"/>
              <a:ext cx="1497013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xmlns="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193" y="3677519"/>
              <a:ext cx="1473200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xmlns="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7543" y="4447457"/>
              <a:ext cx="146050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xmlns="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8981" y="4480178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xmlns="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9131" y="47649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xmlns="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3778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xmlns="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5084965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xmlns="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31" y="479368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xmlns="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5956" y="507610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xmlns="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22781" y="5374557"/>
              <a:ext cx="14573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23">
              <a:extLst>
                <a:ext uri="{FF2B5EF4-FFF2-40B4-BE49-F238E27FC236}">
                  <a16:creationId xmlns:a16="http://schemas.microsoft.com/office/drawing/2014/main" xmlns="" id="{18A5F7E9-E597-8A49-8FBA-5EBCB613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306" y="3993432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24">
              <a:extLst>
                <a:ext uri="{FF2B5EF4-FFF2-40B4-BE49-F238E27FC236}">
                  <a16:creationId xmlns:a16="http://schemas.microsoft.com/office/drawing/2014/main" xmlns="" id="{5DFFE03C-FB1C-D742-84E9-52CBDDB98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0206" y="4047407"/>
              <a:ext cx="1273175" cy="19796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25">
              <a:extLst>
                <a:ext uri="{FF2B5EF4-FFF2-40B4-BE49-F238E27FC236}">
                  <a16:creationId xmlns:a16="http://schemas.microsoft.com/office/drawing/2014/main" xmlns="" id="{5AD7BC14-F444-E745-8910-70D580A77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9731" y="4807819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Text Box 26">
              <a:extLst>
                <a:ext uri="{FF2B5EF4-FFF2-40B4-BE49-F238E27FC236}">
                  <a16:creationId xmlns:a16="http://schemas.microsoft.com/office/drawing/2014/main" xmlns="" id="{1058B2AB-1EA8-1A46-9E03-D8FFDD9E5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483337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xmlns="" id="{3A83CA24-DF84-F740-B870-F5C298378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7668" y="51284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xmlns="" id="{1D5846CF-9A4C-784A-A5A4-98F8F1486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4380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xmlns="" id="{987AF988-33D7-A644-9737-1635D9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3381" y="572380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Text Box 26">
              <a:extLst>
                <a:ext uri="{FF2B5EF4-FFF2-40B4-BE49-F238E27FC236}">
                  <a16:creationId xmlns:a16="http://schemas.microsoft.com/office/drawing/2014/main" xmlns="" id="{DC53D19A-63B2-7141-9008-9BC3F6780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1793" y="4037882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78" name="Text Box 26">
              <a:extLst>
                <a:ext uri="{FF2B5EF4-FFF2-40B4-BE49-F238E27FC236}">
                  <a16:creationId xmlns:a16="http://schemas.microsoft.com/office/drawing/2014/main" xmlns="" id="{668FFB30-2FA6-AE41-99EF-4D74E37F3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7343" y="574541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9" name="Text Box 26">
              <a:extLst>
                <a:ext uri="{FF2B5EF4-FFF2-40B4-BE49-F238E27FC236}">
                  <a16:creationId xmlns:a16="http://schemas.microsoft.com/office/drawing/2014/main" xmlns="" id="{9646084A-4EA0-5345-8A3E-91D3475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9290" y="543815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80" name="Text Box 26">
              <a:extLst>
                <a:ext uri="{FF2B5EF4-FFF2-40B4-BE49-F238E27FC236}">
                  <a16:creationId xmlns:a16="http://schemas.microsoft.com/office/drawing/2014/main" xmlns="" id="{9FDE009F-BD4C-6B4C-A66D-690533C0F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6868" y="5150053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82" name="Freeform 103">
              <a:extLst>
                <a:ext uri="{FF2B5EF4-FFF2-40B4-BE49-F238E27FC236}">
                  <a16:creationId xmlns:a16="http://schemas.microsoft.com/office/drawing/2014/main" xmlns="" id="{DEF6D5D3-E4DA-4B46-BBC5-93311E11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6081" y="4025182"/>
              <a:ext cx="581025" cy="2038350"/>
            </a:xfrm>
            <a:custGeom>
              <a:avLst/>
              <a:gdLst>
                <a:gd name="T0" fmla="*/ 2147483647 w 366"/>
                <a:gd name="T1" fmla="*/ 2147483647 h 1284"/>
                <a:gd name="T2" fmla="*/ 2147483647 w 366"/>
                <a:gd name="T3" fmla="*/ 0 h 1284"/>
                <a:gd name="T4" fmla="*/ 0 w 366"/>
                <a:gd name="T5" fmla="*/ 2147483647 h 1284"/>
                <a:gd name="T6" fmla="*/ 2147483647 w 366"/>
                <a:gd name="T7" fmla="*/ 2147483647 h 1284"/>
                <a:gd name="T8" fmla="*/ 2147483647 w 366"/>
                <a:gd name="T9" fmla="*/ 2147483647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xmlns="" id="{4A88383C-61F9-1949-9D88-EC83EDA3F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418" y="4045819"/>
              <a:ext cx="552450" cy="2082800"/>
            </a:xfrm>
            <a:custGeom>
              <a:avLst/>
              <a:gdLst>
                <a:gd name="T0" fmla="*/ 0 w 348"/>
                <a:gd name="T1" fmla="*/ 2147483647 h 1312"/>
                <a:gd name="T2" fmla="*/ 2147483647 w 348"/>
                <a:gd name="T3" fmla="*/ 0 h 1312"/>
                <a:gd name="T4" fmla="*/ 2147483647 w 348"/>
                <a:gd name="T5" fmla="*/ 2147483647 h 1312"/>
                <a:gd name="T6" fmla="*/ 2147483647 w 348"/>
                <a:gd name="T7" fmla="*/ 2147483647 h 1312"/>
                <a:gd name="T8" fmla="*/ 0 w 348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8" h="1312">
                  <a:moveTo>
                    <a:pt x="0" y="1306"/>
                  </a:moveTo>
                  <a:lnTo>
                    <a:pt x="348" y="0"/>
                  </a:lnTo>
                  <a:lnTo>
                    <a:pt x="342" y="1258"/>
                  </a:lnTo>
                  <a:lnTo>
                    <a:pt x="180" y="1312"/>
                  </a:lnTo>
                  <a:lnTo>
                    <a:pt x="0" y="1306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Rectangle 23">
              <a:extLst>
                <a:ext uri="{FF2B5EF4-FFF2-40B4-BE49-F238E27FC236}">
                  <a16:creationId xmlns:a16="http://schemas.microsoft.com/office/drawing/2014/main" xmlns="" id="{AC94A5E0-4794-4246-825A-61CE4127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3318" y="4001369"/>
              <a:ext cx="1296988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Rectangle 24">
              <a:extLst>
                <a:ext uri="{FF2B5EF4-FFF2-40B4-BE49-F238E27FC236}">
                  <a16:creationId xmlns:a16="http://schemas.microsoft.com/office/drawing/2014/main" xmlns="" id="{6F8DDC46-C4B7-DF4E-8AF5-C602B6EAA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218" y="4055344"/>
              <a:ext cx="1273175" cy="19796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Line 25">
              <a:extLst>
                <a:ext uri="{FF2B5EF4-FFF2-40B4-BE49-F238E27FC236}">
                  <a16:creationId xmlns:a16="http://schemas.microsoft.com/office/drawing/2014/main" xmlns="" id="{DBA82451-A905-D646-87C3-445C7FB42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743" y="4815757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Text Box 26">
              <a:extLst>
                <a:ext uri="{FF2B5EF4-FFF2-40B4-BE49-F238E27FC236}">
                  <a16:creationId xmlns:a16="http://schemas.microsoft.com/office/drawing/2014/main" xmlns="" id="{20A57016-2D36-9945-9BC2-7F8B32341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484130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  <p:sp>
          <p:nvSpPr>
            <p:cNvPr id="188" name="Line 27">
              <a:extLst>
                <a:ext uri="{FF2B5EF4-FFF2-40B4-BE49-F238E27FC236}">
                  <a16:creationId xmlns:a16="http://schemas.microsoft.com/office/drawing/2014/main" xmlns="" id="{C4DE758D-2140-4D46-8462-D030054E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681" y="5136432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28">
              <a:extLst>
                <a:ext uri="{FF2B5EF4-FFF2-40B4-BE49-F238E27FC236}">
                  <a16:creationId xmlns:a16="http://schemas.microsoft.com/office/drawing/2014/main" xmlns="" id="{54E984A7-4546-6E49-B9F8-528EAF4E1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44599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29">
              <a:extLst>
                <a:ext uri="{FF2B5EF4-FFF2-40B4-BE49-F238E27FC236}">
                  <a16:creationId xmlns:a16="http://schemas.microsoft.com/office/drawing/2014/main" xmlns="" id="{85DE9E64-476F-6F4E-8BFA-3205F1E59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393" y="5731744"/>
              <a:ext cx="1263650" cy="31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Text Box 26">
              <a:extLst>
                <a:ext uri="{FF2B5EF4-FFF2-40B4-BE49-F238E27FC236}">
                  <a16:creationId xmlns:a16="http://schemas.microsoft.com/office/drawing/2014/main" xmlns="" id="{A1B9282E-64F8-1442-8F95-7A9813CE8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806" y="4045819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  <p:sp>
          <p:nvSpPr>
            <p:cNvPr id="192" name="Text Box 26">
              <a:extLst>
                <a:ext uri="{FF2B5EF4-FFF2-40B4-BE49-F238E27FC236}">
                  <a16:creationId xmlns:a16="http://schemas.microsoft.com/office/drawing/2014/main" xmlns="" id="{83782313-46E0-BE46-BEED-BDC4F6A0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356" y="5746184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93" name="Text Box 26">
              <a:extLst>
                <a:ext uri="{FF2B5EF4-FFF2-40B4-BE49-F238E27FC236}">
                  <a16:creationId xmlns:a16="http://schemas.microsoft.com/office/drawing/2014/main" xmlns="" id="{E3A71501-A89A-D249-84FB-20D98047A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406" y="5453266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94" name="Text Box 26">
              <a:extLst>
                <a:ext uri="{FF2B5EF4-FFF2-40B4-BE49-F238E27FC236}">
                  <a16:creationId xmlns:a16="http://schemas.microsoft.com/office/drawing/2014/main" xmlns="" id="{6C7F0039-C145-9D4F-92E4-1AF9B0406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881" y="5157990"/>
              <a:ext cx="1317625" cy="289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grpSp>
          <p:nvGrpSpPr>
            <p:cNvPr id="216" name="Group 179">
              <a:extLst>
                <a:ext uri="{FF2B5EF4-FFF2-40B4-BE49-F238E27FC236}">
                  <a16:creationId xmlns:a16="http://schemas.microsoft.com/office/drawing/2014/main" xmlns="" id="{D0DD382B-DAC3-2346-B02D-B07D9921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1281" y="5555532"/>
              <a:ext cx="800100" cy="828675"/>
              <a:chOff x="-44" y="1473"/>
              <a:chExt cx="981" cy="1105"/>
            </a:xfrm>
          </p:grpSpPr>
          <p:pic>
            <p:nvPicPr>
              <p:cNvPr id="217" name="Picture 180" descr="desktop_computer_stylized_medium">
                <a:extLst>
                  <a:ext uri="{FF2B5EF4-FFF2-40B4-BE49-F238E27FC236}">
                    <a16:creationId xmlns:a16="http://schemas.microsoft.com/office/drawing/2014/main" xmlns="" id="{DED124CB-DBF2-BA4A-A3F5-D0D2EE27E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81">
                <a:extLst>
                  <a:ext uri="{FF2B5EF4-FFF2-40B4-BE49-F238E27FC236}">
                    <a16:creationId xmlns:a16="http://schemas.microsoft.com/office/drawing/2014/main" xmlns="" id="{45C70753-F80F-0E44-A5BE-EA6A010301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19" name="Group 182">
              <a:extLst>
                <a:ext uri="{FF2B5EF4-FFF2-40B4-BE49-F238E27FC236}">
                  <a16:creationId xmlns:a16="http://schemas.microsoft.com/office/drawing/2014/main" xmlns="" id="{8C1F52F1-3DCD-D94D-B922-F8CEBAB5F0B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93106" y="5469807"/>
              <a:ext cx="788987" cy="782637"/>
              <a:chOff x="-44" y="1473"/>
              <a:chExt cx="981" cy="1105"/>
            </a:xfrm>
          </p:grpSpPr>
          <p:pic>
            <p:nvPicPr>
              <p:cNvPr id="220" name="Picture 183" descr="desktop_computer_stylized_medium">
                <a:extLst>
                  <a:ext uri="{FF2B5EF4-FFF2-40B4-BE49-F238E27FC236}">
                    <a16:creationId xmlns:a16="http://schemas.microsoft.com/office/drawing/2014/main" xmlns="" id="{E6083DB7-3B07-6F40-9810-0033E2E06F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1" name="Freeform 184">
                <a:extLst>
                  <a:ext uri="{FF2B5EF4-FFF2-40B4-BE49-F238E27FC236}">
                    <a16:creationId xmlns:a16="http://schemas.microsoft.com/office/drawing/2014/main" xmlns="" id="{28CB0DC7-F192-5840-BCC3-B9D6621060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2" name="Group 185">
              <a:extLst>
                <a:ext uri="{FF2B5EF4-FFF2-40B4-BE49-F238E27FC236}">
                  <a16:creationId xmlns:a16="http://schemas.microsoft.com/office/drawing/2014/main" xmlns="" id="{7750F2FB-96FA-374A-AF56-26502EF04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3031" y="5055469"/>
              <a:ext cx="358775" cy="704850"/>
              <a:chOff x="4140" y="429"/>
              <a:chExt cx="1425" cy="2396"/>
            </a:xfrm>
          </p:grpSpPr>
          <p:sp>
            <p:nvSpPr>
              <p:cNvPr id="223" name="Freeform 186">
                <a:extLst>
                  <a:ext uri="{FF2B5EF4-FFF2-40B4-BE49-F238E27FC236}">
                    <a16:creationId xmlns:a16="http://schemas.microsoft.com/office/drawing/2014/main" xmlns="" id="{E441858B-A566-F746-B48C-912CA3020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4" name="Rectangle 187">
                <a:extLst>
                  <a:ext uri="{FF2B5EF4-FFF2-40B4-BE49-F238E27FC236}">
                    <a16:creationId xmlns:a16="http://schemas.microsoft.com/office/drawing/2014/main" xmlns="" id="{20003129-35A4-1E46-8065-8AF4C6403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5" name="Freeform 188">
                <a:extLst>
                  <a:ext uri="{FF2B5EF4-FFF2-40B4-BE49-F238E27FC236}">
                    <a16:creationId xmlns:a16="http://schemas.microsoft.com/office/drawing/2014/main" xmlns="" id="{6F94D7AE-C4D1-AF4A-B970-086B7D245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6" name="Freeform 189">
                <a:extLst>
                  <a:ext uri="{FF2B5EF4-FFF2-40B4-BE49-F238E27FC236}">
                    <a16:creationId xmlns:a16="http://schemas.microsoft.com/office/drawing/2014/main" xmlns="" id="{EAFC03EF-54DF-8942-9852-25739DA15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Rectangle 190">
                <a:extLst>
                  <a:ext uri="{FF2B5EF4-FFF2-40B4-BE49-F238E27FC236}">
                    <a16:creationId xmlns:a16="http://schemas.microsoft.com/office/drawing/2014/main" xmlns="" id="{2241F7B6-5281-A74E-8DCB-3BE3777E9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28" name="Group 191">
                <a:extLst>
                  <a:ext uri="{FF2B5EF4-FFF2-40B4-BE49-F238E27FC236}">
                    <a16:creationId xmlns:a16="http://schemas.microsoft.com/office/drawing/2014/main" xmlns="" id="{02DB0249-6EBB-FF4B-B17F-CC771B255D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3" name="AutoShape 192">
                  <a:extLst>
                    <a:ext uri="{FF2B5EF4-FFF2-40B4-BE49-F238E27FC236}">
                      <a16:creationId xmlns:a16="http://schemas.microsoft.com/office/drawing/2014/main" xmlns="" id="{BE55370E-BC12-1B42-9E3C-C950033EE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4" name="AutoShape 193">
                  <a:extLst>
                    <a:ext uri="{FF2B5EF4-FFF2-40B4-BE49-F238E27FC236}">
                      <a16:creationId xmlns:a16="http://schemas.microsoft.com/office/drawing/2014/main" xmlns="" id="{1BBB99EB-2FFB-5942-9855-24BEE1C689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29" name="Rectangle 194">
                <a:extLst>
                  <a:ext uri="{FF2B5EF4-FFF2-40B4-BE49-F238E27FC236}">
                    <a16:creationId xmlns:a16="http://schemas.microsoft.com/office/drawing/2014/main" xmlns="" id="{9C5699FC-2B4E-BD46-B9CC-CA578E2EA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0" name="Group 195">
                <a:extLst>
                  <a:ext uri="{FF2B5EF4-FFF2-40B4-BE49-F238E27FC236}">
                    <a16:creationId xmlns:a16="http://schemas.microsoft.com/office/drawing/2014/main" xmlns="" id="{676615F3-A30A-9740-8080-AFEE6BAAEF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1" name="AutoShape 196">
                  <a:extLst>
                    <a:ext uri="{FF2B5EF4-FFF2-40B4-BE49-F238E27FC236}">
                      <a16:creationId xmlns:a16="http://schemas.microsoft.com/office/drawing/2014/main" xmlns="" id="{D31569A0-2CDC-3B4B-B7FA-067BF2CB0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2" name="AutoShape 197">
                  <a:extLst>
                    <a:ext uri="{FF2B5EF4-FFF2-40B4-BE49-F238E27FC236}">
                      <a16:creationId xmlns:a16="http://schemas.microsoft.com/office/drawing/2014/main" xmlns="" id="{5D70C5E6-3DFB-1D45-8469-DE5EA96E13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1" name="Rectangle 198">
                <a:extLst>
                  <a:ext uri="{FF2B5EF4-FFF2-40B4-BE49-F238E27FC236}">
                    <a16:creationId xmlns:a16="http://schemas.microsoft.com/office/drawing/2014/main" xmlns="" id="{AE060187-10EA-1F4E-AEDE-8C6C0E835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Rectangle 199">
                <a:extLst>
                  <a:ext uri="{FF2B5EF4-FFF2-40B4-BE49-F238E27FC236}">
                    <a16:creationId xmlns:a16="http://schemas.microsoft.com/office/drawing/2014/main" xmlns="" id="{32874526-51C0-C749-BDC8-3D9F62AF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33" name="Group 200">
                <a:extLst>
                  <a:ext uri="{FF2B5EF4-FFF2-40B4-BE49-F238E27FC236}">
                    <a16:creationId xmlns:a16="http://schemas.microsoft.com/office/drawing/2014/main" xmlns="" id="{09E63F43-E74F-6045-A673-3756891EE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9" name="AutoShape 201">
                  <a:extLst>
                    <a:ext uri="{FF2B5EF4-FFF2-40B4-BE49-F238E27FC236}">
                      <a16:creationId xmlns:a16="http://schemas.microsoft.com/office/drawing/2014/main" xmlns="" id="{0296B9BB-82CD-2A45-8E56-F4ACF6FCC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50" name="AutoShape 202">
                  <a:extLst>
                    <a:ext uri="{FF2B5EF4-FFF2-40B4-BE49-F238E27FC236}">
                      <a16:creationId xmlns:a16="http://schemas.microsoft.com/office/drawing/2014/main" xmlns="" id="{DD3C3254-A817-B449-AE0F-31BEFF504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4" name="Freeform 203">
                <a:extLst>
                  <a:ext uri="{FF2B5EF4-FFF2-40B4-BE49-F238E27FC236}">
                    <a16:creationId xmlns:a16="http://schemas.microsoft.com/office/drawing/2014/main" xmlns="" id="{D05041BE-8046-EB49-A23A-C7FEB06D9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35" name="Group 204">
                <a:extLst>
                  <a:ext uri="{FF2B5EF4-FFF2-40B4-BE49-F238E27FC236}">
                    <a16:creationId xmlns:a16="http://schemas.microsoft.com/office/drawing/2014/main" xmlns="" id="{BD1D997D-F690-4C4E-9473-F0433427C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7" name="AutoShape 205">
                  <a:extLst>
                    <a:ext uri="{FF2B5EF4-FFF2-40B4-BE49-F238E27FC236}">
                      <a16:creationId xmlns:a16="http://schemas.microsoft.com/office/drawing/2014/main" xmlns="" id="{631C3D3D-8F7D-6F44-AD56-665A5242B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48" name="AutoShape 206">
                  <a:extLst>
                    <a:ext uri="{FF2B5EF4-FFF2-40B4-BE49-F238E27FC236}">
                      <a16:creationId xmlns:a16="http://schemas.microsoft.com/office/drawing/2014/main" xmlns="" id="{E7F87D38-4528-0F45-9911-B79B599D2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236" name="Rectangle 207">
                <a:extLst>
                  <a:ext uri="{FF2B5EF4-FFF2-40B4-BE49-F238E27FC236}">
                    <a16:creationId xmlns:a16="http://schemas.microsoft.com/office/drawing/2014/main" xmlns="" id="{60B24777-81BE-BC42-AC64-6F2229E5F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Freeform 208">
                <a:extLst>
                  <a:ext uri="{FF2B5EF4-FFF2-40B4-BE49-F238E27FC236}">
                    <a16:creationId xmlns:a16="http://schemas.microsoft.com/office/drawing/2014/main" xmlns="" id="{FD1049FD-ADAC-FC43-A186-6585ECAE4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8" name="Freeform 209">
                <a:extLst>
                  <a:ext uri="{FF2B5EF4-FFF2-40B4-BE49-F238E27FC236}">
                    <a16:creationId xmlns:a16="http://schemas.microsoft.com/office/drawing/2014/main" xmlns="" id="{A25585BA-2AFC-3047-B9D5-7CC45D5DB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9" name="Oval 210">
                <a:extLst>
                  <a:ext uri="{FF2B5EF4-FFF2-40B4-BE49-F238E27FC236}">
                    <a16:creationId xmlns:a16="http://schemas.microsoft.com/office/drawing/2014/main" xmlns="" id="{78C608B6-FCB9-3F43-A504-D33DD7782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Freeform 211">
                <a:extLst>
                  <a:ext uri="{FF2B5EF4-FFF2-40B4-BE49-F238E27FC236}">
                    <a16:creationId xmlns:a16="http://schemas.microsoft.com/office/drawing/2014/main" xmlns="" id="{F24BE4FA-86B6-5840-8B76-BF70EF006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1" name="AutoShape 212">
                <a:extLst>
                  <a:ext uri="{FF2B5EF4-FFF2-40B4-BE49-F238E27FC236}">
                    <a16:creationId xmlns:a16="http://schemas.microsoft.com/office/drawing/2014/main" xmlns="" id="{22C6B4EC-00C6-BA43-95E2-370E8204D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2" name="AutoShape 213">
                <a:extLst>
                  <a:ext uri="{FF2B5EF4-FFF2-40B4-BE49-F238E27FC236}">
                    <a16:creationId xmlns:a16="http://schemas.microsoft.com/office/drawing/2014/main" xmlns="" id="{7B9210ED-D802-C84E-8A67-93399801B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3" name="Oval 214">
                <a:extLst>
                  <a:ext uri="{FF2B5EF4-FFF2-40B4-BE49-F238E27FC236}">
                    <a16:creationId xmlns:a16="http://schemas.microsoft.com/office/drawing/2014/main" xmlns="" id="{552E77C8-7BFE-BF4D-8F0B-DF6513BE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Oval 215">
                <a:extLst>
                  <a:ext uri="{FF2B5EF4-FFF2-40B4-BE49-F238E27FC236}">
                    <a16:creationId xmlns:a16="http://schemas.microsoft.com/office/drawing/2014/main" xmlns="" id="{86496A7E-E21F-444D-B883-E410329FF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5" name="Oval 216">
                <a:extLst>
                  <a:ext uri="{FF2B5EF4-FFF2-40B4-BE49-F238E27FC236}">
                    <a16:creationId xmlns:a16="http://schemas.microsoft.com/office/drawing/2014/main" xmlns="" id="{555E4B0D-EDB2-D04B-B9AD-93FA92DDA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6" name="Rectangle 217">
                <a:extLst>
                  <a:ext uri="{FF2B5EF4-FFF2-40B4-BE49-F238E27FC236}">
                    <a16:creationId xmlns:a16="http://schemas.microsoft.com/office/drawing/2014/main" xmlns="" id="{DE659B39-E72A-634A-A2AC-C4BA4DC9C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xmlns="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6336" y="4363319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apache web server logo">
              <a:extLst>
                <a:ext uri="{FF2B5EF4-FFF2-40B4-BE49-F238E27FC236}">
                  <a16:creationId xmlns:a16="http://schemas.microsoft.com/office/drawing/2014/main" xmlns="" id="{2DA3452A-DE33-3D41-95D5-C755A41915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399" y="3712220"/>
              <a:ext cx="1425575" cy="629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2" name="Picture 2" descr="Image result for firefox logo">
              <a:extLst>
                <a:ext uri="{FF2B5EF4-FFF2-40B4-BE49-F238E27FC236}">
                  <a16:creationId xmlns:a16="http://schemas.microsoft.com/office/drawing/2014/main" xmlns="" id="{E576EC8B-3CC8-044B-BD3B-8A4342C698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7699" y="4326644"/>
              <a:ext cx="387318" cy="36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xmlns="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515" y="4091654"/>
              <a:ext cx="387318" cy="392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xmlns="" id="{DC4B02DA-C340-9945-87C2-952E1901FB43}"/>
                </a:ext>
              </a:extLst>
            </p:cNvPr>
            <p:cNvSpPr txBox="1"/>
            <p:nvPr/>
          </p:nvSpPr>
          <p:spPr>
            <a:xfrm>
              <a:off x="3822815" y="3627317"/>
              <a:ext cx="642362" cy="3803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client</a:t>
              </a:r>
            </a:p>
          </p:txBody>
        </p:sp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xmlns="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2599" y="4424842"/>
              <a:ext cx="691469" cy="388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1" name="Freeform 296">
            <a:extLst>
              <a:ext uri="{FF2B5EF4-FFF2-40B4-BE49-F238E27FC236}">
                <a16:creationId xmlns:a16="http://schemas.microsoft.com/office/drawing/2014/main" xmlns="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356586" y="4965666"/>
            <a:ext cx="3127375" cy="1498600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C19030B-5BD3-114F-B249-57401BFC96FB}"/>
              </a:ext>
            </a:extLst>
          </p:cNvPr>
          <p:cNvSpPr/>
          <p:nvPr/>
        </p:nvSpPr>
        <p:spPr>
          <a:xfrm>
            <a:off x="4944218" y="2675931"/>
            <a:ext cx="2194145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80C9D10E-5651-A74C-93AC-3C99ACEB97DA}"/>
              </a:ext>
            </a:extLst>
          </p:cNvPr>
          <p:cNvCxnSpPr>
            <a:cxnSpLocks/>
          </p:cNvCxnSpPr>
          <p:nvPr/>
        </p:nvCxnSpPr>
        <p:spPr>
          <a:xfrm flipV="1">
            <a:off x="3204457" y="2995594"/>
            <a:ext cx="0" cy="2502331"/>
          </a:xfrm>
          <a:prstGeom prst="line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55BCE33F-AF9C-9244-A84E-ABFE39D35FDD}"/>
              </a:ext>
            </a:extLst>
          </p:cNvPr>
          <p:cNvGrpSpPr/>
          <p:nvPr/>
        </p:nvGrpSpPr>
        <p:grpSpPr>
          <a:xfrm>
            <a:off x="5525255" y="2683797"/>
            <a:ext cx="1407618" cy="386166"/>
            <a:chOff x="8593764" y="690692"/>
            <a:chExt cx="1407618" cy="386166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xmlns="" id="{3181679B-461D-F54E-B35C-1F26F43C0389}"/>
                </a:ext>
              </a:extLst>
            </p:cNvPr>
            <p:cNvSpPr/>
            <p:nvPr/>
          </p:nvSpPr>
          <p:spPr>
            <a:xfrm>
              <a:off x="8597936" y="756182"/>
              <a:ext cx="1403446" cy="26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3C8C24D3-DD36-2249-9CAB-AD499E2FCA24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A5E8010F-AACF-1444-9E25-B05D5044AA5A}"/>
                </a:ext>
              </a:extLst>
            </p:cNvPr>
            <p:cNvSpPr txBox="1"/>
            <p:nvPr/>
          </p:nvSpPr>
          <p:spPr>
            <a:xfrm>
              <a:off x="8593764" y="690692"/>
              <a:ext cx="380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xmlns="" id="{4FFEBBBB-2623-A645-BE22-49AB28379D36}"/>
              </a:ext>
            </a:extLst>
          </p:cNvPr>
          <p:cNvSpPr/>
          <p:nvPr/>
        </p:nvSpPr>
        <p:spPr>
          <a:xfrm>
            <a:off x="5864224" y="2340021"/>
            <a:ext cx="1063879" cy="266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BE6AB7BA-7EC8-0044-B495-B5FBC9F37B18}"/>
              </a:ext>
            </a:extLst>
          </p:cNvPr>
          <p:cNvSpPr txBox="1"/>
          <p:nvPr/>
        </p:nvSpPr>
        <p:spPr>
          <a:xfrm>
            <a:off x="5819897" y="2291365"/>
            <a:ext cx="110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 msg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xmlns="" id="{8F458F2E-0B98-1741-9C0D-ECC805BD8799}"/>
              </a:ext>
            </a:extLst>
          </p:cNvPr>
          <p:cNvCxnSpPr>
            <a:cxnSpLocks/>
          </p:cNvCxnSpPr>
          <p:nvPr/>
        </p:nvCxnSpPr>
        <p:spPr>
          <a:xfrm>
            <a:off x="7011397" y="2484139"/>
            <a:ext cx="0" cy="301378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xmlns="" id="{143591F4-8564-6A44-BC41-A0C901C7BC9C}"/>
              </a:ext>
            </a:extLst>
          </p:cNvPr>
          <p:cNvCxnSpPr>
            <a:cxnSpLocks/>
          </p:cNvCxnSpPr>
          <p:nvPr/>
        </p:nvCxnSpPr>
        <p:spPr>
          <a:xfrm>
            <a:off x="3184573" y="5478673"/>
            <a:ext cx="3851736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xmlns="" id="{7E44E6E3-ED5F-EA46-A3F3-2FC71EED50CF}"/>
              </a:ext>
            </a:extLst>
          </p:cNvPr>
          <p:cNvSpPr/>
          <p:nvPr/>
        </p:nvSpPr>
        <p:spPr>
          <a:xfrm>
            <a:off x="5864224" y="2291365"/>
            <a:ext cx="1063879" cy="30054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xmlns="" id="{33F974F9-F1CB-EB4F-9996-B0CAF21D948C}"/>
              </a:ext>
            </a:extLst>
          </p:cNvPr>
          <p:cNvSpPr/>
          <p:nvPr/>
        </p:nvSpPr>
        <p:spPr>
          <a:xfrm>
            <a:off x="5474955" y="2744519"/>
            <a:ext cx="1478052" cy="2842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Slide Number Placeholder 2">
            <a:extLst>
              <a:ext uri="{FF2B5EF4-FFF2-40B4-BE49-F238E27FC236}">
                <a16:creationId xmlns:a16="http://schemas.microsoft.com/office/drawing/2014/main" xmlns="" id="{763B7DCD-B52F-3E47-BEBE-99834B40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6B048DEA-97AB-1F43-8741-12645B01C3F5}"/>
              </a:ext>
            </a:extLst>
          </p:cNvPr>
          <p:cNvSpPr/>
          <p:nvPr/>
        </p:nvSpPr>
        <p:spPr>
          <a:xfrm>
            <a:off x="1776642" y="3222226"/>
            <a:ext cx="1824687" cy="1745839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A739BD94-0F47-854B-9CF2-AB21F1755B7E}"/>
              </a:ext>
            </a:extLst>
          </p:cNvPr>
          <p:cNvGrpSpPr/>
          <p:nvPr/>
        </p:nvGrpSpPr>
        <p:grpSpPr>
          <a:xfrm>
            <a:off x="3073015" y="2669125"/>
            <a:ext cx="1108206" cy="369332"/>
            <a:chOff x="8893175" y="707526"/>
            <a:chExt cx="1108206" cy="36933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74E14681-F8C2-E943-9036-9B66F8026102}"/>
                </a:ext>
              </a:extLst>
            </p:cNvPr>
            <p:cNvSpPr/>
            <p:nvPr/>
          </p:nvSpPr>
          <p:spPr>
            <a:xfrm>
              <a:off x="8934834" y="756182"/>
              <a:ext cx="1066547" cy="26616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9FE05029-2B07-9140-B651-352A9EE32350}"/>
                </a:ext>
              </a:extLst>
            </p:cNvPr>
            <p:cNvSpPr txBox="1"/>
            <p:nvPr/>
          </p:nvSpPr>
          <p:spPr>
            <a:xfrm>
              <a:off x="8893175" y="707526"/>
              <a:ext cx="1108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HTTP msg</a:t>
              </a:r>
            </a:p>
          </p:txBody>
        </p:sp>
      </p:grpSp>
      <p:pic>
        <p:nvPicPr>
          <p:cNvPr id="111" name="Picture 8" descr="Image result for blue question mark icon">
            <a:extLst>
              <a:ext uri="{FF2B5EF4-FFF2-40B4-BE49-F238E27FC236}">
                <a16:creationId xmlns:a16="http://schemas.microsoft.com/office/drawing/2014/main" xmlns="" id="{7A8F5C24-D5BC-6046-A8A9-E43B225E4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55" y="104889"/>
            <a:ext cx="1624375" cy="16243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617D77-5487-F243-B8B2-CF4CA1D7049C}"/>
              </a:ext>
            </a:extLst>
          </p:cNvPr>
          <p:cNvSpPr txBox="1"/>
          <p:nvPr/>
        </p:nvSpPr>
        <p:spPr>
          <a:xfrm>
            <a:off x="2209800" y="266700"/>
            <a:ext cx="9664700" cy="82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how did transport layer know to deliver message to Firefox browser process rather then Netflix process or Skype process?</a:t>
            </a:r>
          </a:p>
        </p:txBody>
      </p:sp>
    </p:spTree>
    <p:extLst>
      <p:ext uri="{BB962C8B-B14F-4D97-AF65-F5344CB8AC3E}">
        <p14:creationId xmlns:p14="http://schemas.microsoft.com/office/powerpoint/2010/main" val="76564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216816" y="1873503"/>
            <a:ext cx="2790948" cy="3309399"/>
            <a:chOff x="5478735" y="1883160"/>
            <a:chExt cx="2790948" cy="3309399"/>
          </a:xfrm>
        </p:grpSpPr>
        <p:grpSp>
          <p:nvGrpSpPr>
            <p:cNvPr id="10" name="Group 9"/>
            <p:cNvGrpSpPr/>
            <p:nvPr/>
          </p:nvGrpSpPr>
          <p:grpSpPr>
            <a:xfrm>
              <a:off x="5901165" y="1883160"/>
              <a:ext cx="2008556" cy="2443958"/>
              <a:chOff x="5901165" y="1883160"/>
              <a:chExt cx="2008556" cy="2443958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6581083" y="2834918"/>
                <a:ext cx="648720" cy="64138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6878224" y="3527614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6690618" y="2768416"/>
                <a:ext cx="4223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/>
                  <a:t>?</a:t>
                </a:r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H="1" flipV="1">
                <a:off x="5901165" y="2086013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7229803" y="2090667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6874209" y="1883160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5478735" y="4607783"/>
              <a:ext cx="27909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de-multiplexing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1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19164" y="2825261"/>
            <a:ext cx="648720" cy="641384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616305" y="3517957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28699" y="2758759"/>
            <a:ext cx="4223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?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4639246" y="2076356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5967884" y="2081010"/>
            <a:ext cx="679918" cy="682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612290" y="1873503"/>
            <a:ext cx="0" cy="79950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16816" y="4598126"/>
            <a:ext cx="279094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de-multiplexing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26482" y="1134776"/>
            <a:ext cx="4710462" cy="2780838"/>
            <a:chOff x="3726482" y="1134776"/>
            <a:chExt cx="4710462" cy="2780838"/>
          </a:xfrm>
        </p:grpSpPr>
        <p:pic>
          <p:nvPicPr>
            <p:cNvPr id="261" name="Picture 2" descr="Image result for firefox logo">
              <a:extLst>
                <a:ext uri="{FF2B5EF4-FFF2-40B4-BE49-F238E27FC236}">
                  <a16:creationId xmlns:a16="http://schemas.microsoft.com/office/drawing/2014/main" xmlns="" id="{51A92539-D075-5644-9056-10960E514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6466" y="1134776"/>
              <a:ext cx="593575" cy="550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mage result for skype logo">
              <a:extLst>
                <a:ext uri="{FF2B5EF4-FFF2-40B4-BE49-F238E27FC236}">
                  <a16:creationId xmlns:a16="http://schemas.microsoft.com/office/drawing/2014/main" xmlns="" id="{44A9474D-942F-134E-B292-6ADA4675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4338" y="1410111"/>
              <a:ext cx="593575" cy="59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netflix logo png">
              <a:extLst>
                <a:ext uri="{FF2B5EF4-FFF2-40B4-BE49-F238E27FC236}">
                  <a16:creationId xmlns:a16="http://schemas.microsoft.com/office/drawing/2014/main" xmlns="" id="{9F652FAF-7820-6141-9F34-FDF8AEACB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2637" y="1485789"/>
              <a:ext cx="1059694" cy="590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726482" y="3915614"/>
              <a:ext cx="392555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26482" y="2464553"/>
              <a:ext cx="4499617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867133" y="2931106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transport</a:t>
              </a:r>
              <a:endParaRPr lang="en-US" sz="3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867133" y="2025176"/>
              <a:ext cx="15698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application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2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9066</TotalTime>
  <Words>1033</Words>
  <Application>Microsoft Office PowerPoint</Application>
  <PresentationFormat>Widescreen</PresentationFormat>
  <Paragraphs>301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Comic Sans MS</vt:lpstr>
      <vt:lpstr>Courier</vt:lpstr>
      <vt:lpstr>Courier New</vt:lpstr>
      <vt:lpstr>Gill Sans MT</vt:lpstr>
      <vt:lpstr>Tahoma</vt:lpstr>
      <vt:lpstr>Times New Roman</vt:lpstr>
      <vt:lpstr>Wingdings</vt:lpstr>
      <vt:lpstr>Office Theme</vt:lpstr>
      <vt:lpstr>Computer Networks CS 3001 (BCS-5B) Lecture 3</vt:lpstr>
      <vt:lpstr>PowerPoint Presentation</vt:lpstr>
      <vt:lpstr>Chapter 3: roadmap</vt:lpstr>
      <vt:lpstr>Multiplexing/demultiplexing</vt:lpstr>
      <vt:lpstr>Multiplexing/demultiplexing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</vt:lpstr>
      <vt:lpstr>Additional Resources – Chapter 1 Videos</vt:lpstr>
      <vt:lpstr>Additional Resources – Chapter 2 Videos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419</cp:revision>
  <dcterms:created xsi:type="dcterms:W3CDTF">2020-01-18T07:24:59Z</dcterms:created>
  <dcterms:modified xsi:type="dcterms:W3CDTF">2023-09-20T07:33:57Z</dcterms:modified>
</cp:coreProperties>
</file>