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1231" r:id="rId2"/>
    <p:sldId id="1043" r:id="rId3"/>
    <p:sldId id="1069" r:id="rId4"/>
    <p:sldId id="1070" r:id="rId5"/>
    <p:sldId id="1071" r:id="rId6"/>
    <p:sldId id="1072" r:id="rId7"/>
    <p:sldId id="1073" r:id="rId8"/>
    <p:sldId id="1074" r:id="rId9"/>
    <p:sldId id="1075" r:id="rId10"/>
    <p:sldId id="1076" r:id="rId11"/>
    <p:sldId id="1204" r:id="rId12"/>
    <p:sldId id="1103" r:id="rId13"/>
    <p:sldId id="1205" r:id="rId14"/>
    <p:sldId id="1078" r:id="rId15"/>
    <p:sldId id="1079" r:id="rId16"/>
    <p:sldId id="1080" r:id="rId17"/>
    <p:sldId id="1082" r:id="rId18"/>
    <p:sldId id="1206" r:id="rId19"/>
    <p:sldId id="1081" r:id="rId20"/>
    <p:sldId id="1207" r:id="rId21"/>
    <p:sldId id="1087" r:id="rId22"/>
    <p:sldId id="1208" r:id="rId23"/>
    <p:sldId id="1090" r:id="rId24"/>
    <p:sldId id="1222" r:id="rId25"/>
    <p:sldId id="1092" r:id="rId26"/>
    <p:sldId id="1209" r:id="rId27"/>
    <p:sldId id="1210" r:id="rId28"/>
    <p:sldId id="1211" r:id="rId29"/>
    <p:sldId id="1212" r:id="rId30"/>
    <p:sldId id="123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68" autoAdjust="0"/>
    <p:restoredTop sz="95934"/>
  </p:normalViewPr>
  <p:slideViewPr>
    <p:cSldViewPr snapToGrid="0" snapToObjects="1">
      <p:cViewPr varScale="1">
        <p:scale>
          <a:sx n="73" d="100"/>
          <a:sy n="73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4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67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2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rdt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205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rdt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15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94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if RTT=30 msec, 1KB pkt every 30 msec: 33kB/sec thruput over 1 Gbps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network protocol limits use of physical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Let’s develop a formula for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6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9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03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8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17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generic forms of pipelined protocols: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go-Back-N, selective repeat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122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window size of 14, 8 have been sent but are not yet acknowledged, 6 sequence numbers are available for us. In window, but no calls from above to use them.</a:t>
            </a:r>
          </a:p>
          <a:p>
            <a:endParaRPr lang="en-US" dirty="0"/>
          </a:p>
          <a:p>
            <a:r>
              <a:rPr lang="en-US" dirty="0"/>
              <a:t>Note – we’ll skip the Go-Back-N FSM specification you can check that out in PowerPoint slides or book)</a:t>
            </a:r>
          </a:p>
          <a:p>
            <a:endParaRPr lang="en-US" dirty="0"/>
          </a:p>
          <a:p>
            <a:r>
              <a:rPr lang="en-US" dirty="0"/>
              <a:t>TCP uses cumulative 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41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 – we’ll skip the Go-Back-N FSM specification (actually it’s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117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skip FSM specification for GBN – check out the book or ppt – and let’s watch GBN sender and receivers  in action.</a:t>
            </a:r>
          </a:p>
          <a:p>
            <a:r>
              <a:rPr lang="en-US" dirty="0"/>
              <a:t>Let assume a window size of 4.  at t=0, sender sends packets 0, 1, 2 3, 4, and packet 2 will be lost</a:t>
            </a:r>
          </a:p>
          <a:p>
            <a:endParaRPr lang="en-US" dirty="0"/>
          </a:p>
          <a:p>
            <a:r>
              <a:rPr lang="en-US" dirty="0"/>
              <a:t>At the receiver:</a:t>
            </a:r>
          </a:p>
          <a:p>
            <a:r>
              <a:rPr lang="en-US" dirty="0"/>
              <a:t>Packet 0 received ACK0 generated</a:t>
            </a:r>
          </a:p>
          <a:p>
            <a:r>
              <a:rPr lang="en-US" dirty="0"/>
              <a:t>Packet 1 received ACK1 generated</a:t>
            </a:r>
          </a:p>
          <a:p>
            <a:r>
              <a:rPr lang="en-US" dirty="0"/>
              <a:t>Packet 2 is lost, and so when packet 3 is received, ACK 1 is sent – that’s the cumulative ACK, re-Acknowledging the receipt of packet 1. and in this implementation packet 3 is discarded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386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important mechanism of GBN was the use of the cumulative acknowledgements, and as we mentioned, cumulative ACKs are used in TCP</a:t>
            </a:r>
          </a:p>
          <a:p>
            <a:endParaRPr lang="en-US" dirty="0"/>
          </a:p>
          <a:p>
            <a:r>
              <a:rPr lang="en-US" dirty="0"/>
              <a:t>An alternate ACK mechanism would be for the receiver to individually acknowledge specific packets as they are received.  This mechanism is at the heart of the Selective repeat protocol.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894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147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 packet is in order, its data will be delivered, as will any buffered data that can now be delivered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124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2702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8764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30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146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92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6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1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0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91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9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 smtClean="0"/>
              <a:t>Computer Networks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 smtClean="0"/>
              <a:t>CS 3001 </a:t>
            </a:r>
            <a:r>
              <a:rPr lang="en-US" sz="4800" b="0" dirty="0"/>
              <a:t>(</a:t>
            </a:r>
            <a:r>
              <a:rPr lang="en-US" sz="4800" b="0" dirty="0" smtClean="0"/>
              <a:t>BCS-5B)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/>
              <a:t>Lecture </a:t>
            </a:r>
            <a:r>
              <a:rPr lang="en-US" sz="4800" b="0" dirty="0" smtClean="0"/>
              <a:t>3</a:t>
            </a:r>
            <a:endParaRPr lang="en-US" sz="4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260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1" name="Rectangle 3">
            <a:extLst>
              <a:ext uri="{FF2B5EF4-FFF2-40B4-BE49-F238E27FC236}">
                <a16:creationId xmlns="" xmlns:a16="http://schemas.microsoft.com/office/drawing/2014/main" id="{55B826DE-FC00-8F40-8016-039FCFE597E4}"/>
              </a:ext>
            </a:extLst>
          </p:cNvPr>
          <p:cNvSpPr txBox="1">
            <a:spLocks noChangeArrowheads="1"/>
          </p:cNvSpPr>
          <p:nvPr/>
        </p:nvSpPr>
        <p:spPr>
          <a:xfrm>
            <a:off x="700825" y="1291107"/>
            <a:ext cx="1053323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2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New channel assumption: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underlying channel can also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 (data, ACKs)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checksum, sequence #s, ACKs, retransmissions will be of help … but not quite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6D30AFD-5483-8F4A-8353-70CF76EDD8F5}"/>
              </a:ext>
            </a:extLst>
          </p:cNvPr>
          <p:cNvSpPr txBox="1"/>
          <p:nvPr/>
        </p:nvSpPr>
        <p:spPr>
          <a:xfrm>
            <a:off x="1351723" y="4023238"/>
            <a:ext cx="9435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marR="0" lvl="0" indent="-5683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handle lost sender-to-receiver words in conversation?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="" xmlns:a16="http://schemas.microsoft.com/office/drawing/2014/main" id="{B81C8263-652B-B54F-A380-A9D05ECA0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2" name="Rectangle 4">
            <a:extLst>
              <a:ext uri="{FF2B5EF4-FFF2-40B4-BE49-F238E27FC236}">
                <a16:creationId xmlns="" xmlns:a16="http://schemas.microsoft.com/office/drawing/2014/main" id="{709A56B0-0263-BE46-AEA5-8771DC7625B6}"/>
              </a:ext>
            </a:extLst>
          </p:cNvPr>
          <p:cNvSpPr txBox="1">
            <a:spLocks noChangeArrowheads="1"/>
          </p:cNvSpPr>
          <p:nvPr/>
        </p:nvSpPr>
        <p:spPr>
          <a:xfrm>
            <a:off x="751114" y="1355502"/>
            <a:ext cx="10924659" cy="507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waits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“reasonable” amount of time for ACK </a:t>
            </a:r>
          </a:p>
          <a:p>
            <a:pPr marL="406400" marR="0" lvl="0" indent="-341313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retransmits if no ACK received in this time</a:t>
            </a:r>
          </a:p>
          <a:p>
            <a:pPr marL="406400" marR="0" lvl="0" indent="-341313" algn="l" defTabSz="914400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pkt (or ACK) just delayed (not lost):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retransmission will be  duplicate, but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already handles this!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must specify seq # of packet being ACKed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7B4DB3B-FB87-7B42-8ADE-E098B4B1CDD9}"/>
              </a:ext>
            </a:extLst>
          </p:cNvPr>
          <p:cNvGrpSpPr/>
          <p:nvPr/>
        </p:nvGrpSpPr>
        <p:grpSpPr>
          <a:xfrm>
            <a:off x="3852654" y="4876800"/>
            <a:ext cx="3484723" cy="1905000"/>
            <a:chOff x="3667124" y="4359729"/>
            <a:chExt cx="3484723" cy="1905000"/>
          </a:xfrm>
        </p:grpSpPr>
        <p:pic>
          <p:nvPicPr>
            <p:cNvPr id="7170" name="Picture 2" descr="Image result for red alarm clock">
              <a:extLst>
                <a:ext uri="{FF2B5EF4-FFF2-40B4-BE49-F238E27FC236}">
                  <a16:creationId xmlns="" xmlns:a16="http://schemas.microsoft.com/office/drawing/2014/main" id="{78FD9079-5EFC-D744-A2EF-B55FD834C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4" y="4359729"/>
              <a:ext cx="33813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91">
              <a:extLst>
                <a:ext uri="{FF2B5EF4-FFF2-40B4-BE49-F238E27FC236}">
                  <a16:creationId xmlns="" xmlns:a16="http://schemas.microsoft.com/office/drawing/2014/main" id="{62219A32-C5B7-4A41-B560-B3B62A39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303" y="4757575"/>
              <a:ext cx="1219544" cy="370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C21F0D09-350B-0D4B-B0F1-02B4E8F5DB35}"/>
              </a:ext>
            </a:extLst>
          </p:cNvPr>
          <p:cNvSpPr txBox="1">
            <a:spLocks noChangeArrowheads="1"/>
          </p:cNvSpPr>
          <p:nvPr/>
        </p:nvSpPr>
        <p:spPr>
          <a:xfrm>
            <a:off x="808619" y="4059181"/>
            <a:ext cx="10924659" cy="1016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countdown timer to interrupt after “reasonable” amount of time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="" xmlns:a16="http://schemas.microsoft.com/office/drawing/2014/main" id="{BA1AE1C8-34DA-8649-8588-05545644E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=""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=""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=""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=""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=""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=""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=""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=""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=""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=""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=""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=""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=""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=""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=""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=""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=""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=""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=""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33239" cy="1239836"/>
            <a:chOff x="2638761" y="2958772"/>
            <a:chExt cx="1933239" cy="1239836"/>
          </a:xfrm>
        </p:grpSpPr>
        <p:sp>
          <p:nvSpPr>
            <p:cNvPr id="75" name="Freeform 17">
              <a:extLst>
                <a:ext uri="{FF2B5EF4-FFF2-40B4-BE49-F238E27FC236}">
                  <a16:creationId xmlns=""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9" y="3559178"/>
              <a:ext cx="1137909" cy="1409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=""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isACK(rcvpkt,1)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=""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=""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0" name="Group 42">
            <a:extLst>
              <a:ext uri="{FF2B5EF4-FFF2-40B4-BE49-F238E27FC236}">
                <a16:creationId xmlns=""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=""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=""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=""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=""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=""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="" xmlns:a16="http://schemas.microsoft.com/office/drawing/2014/main" id="{D28BBA62-6263-C843-B29E-56B49980762A}"/>
              </a:ext>
            </a:extLst>
          </p:cNvPr>
          <p:cNvSpPr/>
          <p:nvPr/>
        </p:nvSpPr>
        <p:spPr>
          <a:xfrm>
            <a:off x="3771900" y="1861459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="" xmlns:a16="http://schemas.microsoft.com/office/drawing/2014/main" id="{9E2FDDC8-8D96-114D-9DC7-646B2E492AD9}"/>
              </a:ext>
            </a:extLst>
          </p:cNvPr>
          <p:cNvSpPr/>
          <p:nvPr/>
        </p:nvSpPr>
        <p:spPr>
          <a:xfrm>
            <a:off x="3858986" y="3777345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9D7B88F9-3891-3046-A064-B332A3527756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="" xmlns:a16="http://schemas.microsoft.com/office/drawing/2014/main" id="{622A35A9-A643-7C42-B044-B85FAF6A97F9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="" xmlns:a16="http://schemas.microsoft.com/office/drawing/2014/main" id="{29138640-D128-B549-B272-9634FBE0E919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F8621F76-605F-FD4F-BBDF-20014AAFC358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="" xmlns:a16="http://schemas.microsoft.com/office/drawing/2014/main" id="{EC2E0DE7-1242-394F-B32C-D2097A456FDC}"/>
              </a:ext>
            </a:extLst>
          </p:cNvPr>
          <p:cNvSpPr/>
          <p:nvPr/>
        </p:nvSpPr>
        <p:spPr>
          <a:xfrm>
            <a:off x="4251325" y="2212996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lide Number Placeholder 2">
            <a:extLst>
              <a:ext uri="{FF2B5EF4-FFF2-40B4-BE49-F238E27FC236}">
                <a16:creationId xmlns="" xmlns:a16="http://schemas.microsoft.com/office/drawing/2014/main" id="{E51BA6D5-B9A8-EF43-ACE9-5217445F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4" grpId="0" animBg="1"/>
      <p:bldP spid="123" grpId="0" animBg="1"/>
      <p:bldP spid="121" grpId="0" animBg="1"/>
      <p:bldP spid="3" grpId="0" animBg="1"/>
      <p:bldP spid="3" grpId="1" animBg="1"/>
      <p:bldP spid="122" grpId="0" animBg="1"/>
      <p:bldP spid="122" grpId="1" animBg="1"/>
      <p:bldP spid="6" grpId="0" animBg="1"/>
      <p:bldP spid="6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=""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=""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=""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=""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=""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=""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=""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=""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=""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=""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=""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=""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=""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=""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=""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=""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=""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=""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=""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=""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=""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=""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=""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=""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45938" cy="1239836"/>
            <a:chOff x="2638761" y="2958772"/>
            <a:chExt cx="1945938" cy="1239836"/>
          </a:xfrm>
        </p:grpSpPr>
        <p:sp>
          <p:nvSpPr>
            <p:cNvPr id="75" name="Freeform 17">
              <a:extLst>
                <a:ext uri="{FF2B5EF4-FFF2-40B4-BE49-F238E27FC236}">
                  <a16:creationId xmlns=""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8" y="3546478"/>
              <a:ext cx="1150609" cy="1536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=""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isACK(rcvpkt,1)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=""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=""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9E1668F5-8EFC-FD4A-B0AD-080420B8D736}"/>
              </a:ext>
            </a:extLst>
          </p:cNvPr>
          <p:cNvGrpSpPr/>
          <p:nvPr/>
        </p:nvGrpSpPr>
        <p:grpSpPr>
          <a:xfrm>
            <a:off x="7977523" y="2372984"/>
            <a:ext cx="2447925" cy="741363"/>
            <a:chOff x="7977523" y="2372984"/>
            <a:chExt cx="2447925" cy="741363"/>
          </a:xfrm>
        </p:grpSpPr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EB74E396-3DA3-0D47-9600-2A508F79F4AE}"/>
                </a:ext>
              </a:extLst>
            </p:cNvPr>
            <p:cNvSpPr/>
            <p:nvPr/>
          </p:nvSpPr>
          <p:spPr>
            <a:xfrm>
              <a:off x="8369605" y="2404148"/>
              <a:ext cx="73251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99D5058F-6374-D346-BFD4-860774A23D0C}"/>
                </a:ext>
              </a:extLst>
            </p:cNvPr>
            <p:cNvSpPr/>
            <p:nvPr/>
          </p:nvSpPr>
          <p:spPr>
            <a:xfrm>
              <a:off x="8358054" y="2870582"/>
              <a:ext cx="1037420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="" xmlns:a16="http://schemas.microsoft.com/office/drawing/2014/main" id="{6733C237-E2DA-D542-90DF-04CF6DA2943C}"/>
                </a:ext>
              </a:extLst>
            </p:cNvPr>
            <p:cNvGrpSpPr/>
            <p:nvPr/>
          </p:nvGrpSpPr>
          <p:grpSpPr>
            <a:xfrm>
              <a:off x="7977523" y="2372984"/>
              <a:ext cx="2447925" cy="741363"/>
              <a:chOff x="7977523" y="2372984"/>
              <a:chExt cx="2447925" cy="741363"/>
            </a:xfrm>
          </p:grpSpPr>
          <p:sp>
            <p:nvSpPr>
              <p:cNvPr id="89" name="Freeform 31">
                <a:extLst>
                  <a:ext uri="{FF2B5EF4-FFF2-40B4-BE49-F238E27FC236}">
                    <a16:creationId xmlns="" xmlns:a16="http://schemas.microsoft.com/office/drawing/2014/main" id="{A8AA3B66-8A2A-3B49-946B-88E9E731F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523" y="2431722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Text Box 32">
                <a:extLst>
                  <a:ext uri="{FF2B5EF4-FFF2-40B4-BE49-F238E27FC236}">
                    <a16:creationId xmlns="" xmlns:a16="http://schemas.microsoft.com/office/drawing/2014/main" id="{E3D7CC76-E8AA-AA49-ABBA-30FB422DF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9311" y="2609522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udt_send(sndpkt)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start_timer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Text Box 33">
                <a:extLst>
                  <a:ext uri="{FF2B5EF4-FFF2-40B4-BE49-F238E27FC236}">
                    <a16:creationId xmlns="" xmlns:a16="http://schemas.microsoft.com/office/drawing/2014/main" id="{F5C6AB1D-23FF-4443-9810-5311395B1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1536" y="2372984"/>
                <a:ext cx="11144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timeout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Line 34">
                <a:extLst>
                  <a:ext uri="{FF2B5EF4-FFF2-40B4-BE49-F238E27FC236}">
                    <a16:creationId xmlns="" xmlns:a16="http://schemas.microsoft.com/office/drawing/2014/main" id="{3BCAAD42-472A-8148-88E4-7D3F77DC8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0436" y="2626984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0" name="Group 42">
            <a:extLst>
              <a:ext uri="{FF2B5EF4-FFF2-40B4-BE49-F238E27FC236}">
                <a16:creationId xmlns=""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=""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=""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=""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=""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=""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="" xmlns:a16="http://schemas.microsoft.com/office/drawing/2014/main" id="{048514FA-BA8E-D943-AFC9-DD226418CDFF}"/>
              </a:ext>
            </a:extLst>
          </p:cNvPr>
          <p:cNvGrpSpPr/>
          <p:nvPr/>
        </p:nvGrpSpPr>
        <p:grpSpPr>
          <a:xfrm>
            <a:off x="8164848" y="4466897"/>
            <a:ext cx="1760538" cy="890587"/>
            <a:chOff x="8164848" y="4466897"/>
            <a:chExt cx="1760538" cy="890587"/>
          </a:xfrm>
        </p:grpSpPr>
        <p:sp>
          <p:nvSpPr>
            <p:cNvPr id="98" name="Freeform 40">
              <a:extLst>
                <a:ext uri="{FF2B5EF4-FFF2-40B4-BE49-F238E27FC236}">
                  <a16:creationId xmlns="" xmlns:a16="http://schemas.microsoft.com/office/drawing/2014/main" id="{21CF03A5-6247-4A4D-98BD-C95EEB4D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848" y="44668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="" xmlns:a16="http://schemas.microsoft.com/office/drawing/2014/main" id="{484B8E27-7DE4-CB47-A590-09E8450BC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3361" y="4946322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="" xmlns:a16="http://schemas.microsoft.com/office/drawing/2014/main" id="{76FB8285-1E6A-C149-ACDD-D65AED4A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6636" y="4697084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Line 52">
              <a:extLst>
                <a:ext uri="{FF2B5EF4-FFF2-40B4-BE49-F238E27FC236}">
                  <a16:creationId xmlns="" xmlns:a16="http://schemas.microsoft.com/office/drawing/2014/main" id="{FDB9192F-D2B4-314B-A907-3B13FA86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948" y="4982834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77C829E3-6E50-184B-81B3-EC50B4767377}"/>
              </a:ext>
            </a:extLst>
          </p:cNvPr>
          <p:cNvGrpSpPr/>
          <p:nvPr/>
        </p:nvGrpSpPr>
        <p:grpSpPr>
          <a:xfrm>
            <a:off x="7807661" y="1290309"/>
            <a:ext cx="2117725" cy="1144588"/>
            <a:chOff x="7807661" y="1290309"/>
            <a:chExt cx="2117725" cy="1144588"/>
          </a:xfrm>
        </p:grpSpPr>
        <p:sp>
          <p:nvSpPr>
            <p:cNvPr id="69" name="Freeform 11">
              <a:extLst>
                <a:ext uri="{FF2B5EF4-FFF2-40B4-BE49-F238E27FC236}">
                  <a16:creationId xmlns="" xmlns:a16="http://schemas.microsoft.com/office/drawing/2014/main" id="{98783A91-2889-6D49-9155-F35869E8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661" y="1768147"/>
              <a:ext cx="871537" cy="666750"/>
            </a:xfrm>
            <a:custGeom>
              <a:avLst/>
              <a:gdLst>
                <a:gd name="T0" fmla="*/ 0 w 549"/>
                <a:gd name="T1" fmla="*/ 2147483647 h 420"/>
                <a:gd name="T2" fmla="*/ 2147483647 w 549"/>
                <a:gd name="T3" fmla="*/ 2147483647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9" h="420">
                  <a:moveTo>
                    <a:pt x="0" y="306"/>
                  </a:moveTo>
                  <a:cubicBezTo>
                    <a:pt x="78" y="0"/>
                    <a:pt x="549" y="315"/>
                    <a:pt x="87" y="42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12">
              <a:extLst>
                <a:ext uri="{FF2B5EF4-FFF2-40B4-BE49-F238E27FC236}">
                  <a16:creationId xmlns="" xmlns:a16="http://schemas.microsoft.com/office/drawing/2014/main" id="{B01D87F9-D3B9-694E-886A-C09A4372D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411" y="1290309"/>
              <a:ext cx="17049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corrupt(rcvpkt)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isACK(rcvpkt,1)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Line 13">
              <a:extLst>
                <a:ext uri="{FF2B5EF4-FFF2-40B4-BE49-F238E27FC236}">
                  <a16:creationId xmlns="" xmlns:a16="http://schemas.microsoft.com/office/drawing/2014/main" id="{C888F6AB-BF4C-964C-B636-FA26DBB58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961" y="1991984"/>
              <a:ext cx="13509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 Box 53">
              <a:extLst>
                <a:ext uri="{FF2B5EF4-FFF2-40B4-BE49-F238E27FC236}">
                  <a16:creationId xmlns="" xmlns:a16="http://schemas.microsoft.com/office/drawing/2014/main" id="{8CBF020D-F9F7-8547-9CDC-153180321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6523" y="194118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="" xmlns:a16="http://schemas.microsoft.com/office/drawing/2014/main" id="{EF73E473-D8D9-5A4C-A7EE-F4558FFF6B0D}"/>
              </a:ext>
            </a:extLst>
          </p:cNvPr>
          <p:cNvGrpSpPr/>
          <p:nvPr/>
        </p:nvGrpSpPr>
        <p:grpSpPr>
          <a:xfrm>
            <a:off x="2775286" y="1876097"/>
            <a:ext cx="1549400" cy="890587"/>
            <a:chOff x="2775286" y="1876097"/>
            <a:chExt cx="1549400" cy="890587"/>
          </a:xfrm>
        </p:grpSpPr>
        <p:sp>
          <p:nvSpPr>
            <p:cNvPr id="99" name="Text Box 41">
              <a:extLst>
                <a:ext uri="{FF2B5EF4-FFF2-40B4-BE49-F238E27FC236}">
                  <a16:creationId xmlns="" xmlns:a16="http://schemas.microsoft.com/office/drawing/2014/main" id="{7500D6B3-E554-BE43-BA3B-2B5D8EDA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286" y="1968172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Line 45">
              <a:extLst>
                <a:ext uri="{FF2B5EF4-FFF2-40B4-BE49-F238E27FC236}">
                  <a16:creationId xmlns="" xmlns:a16="http://schemas.microsoft.com/office/drawing/2014/main" id="{2B03FA9C-455E-7848-98B1-6FE6D8F59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598" y="2253922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Freeform 49">
              <a:extLst>
                <a:ext uri="{FF2B5EF4-FFF2-40B4-BE49-F238E27FC236}">
                  <a16:creationId xmlns="" xmlns:a16="http://schemas.microsoft.com/office/drawing/2014/main" id="{7A343767-85F1-3648-8F20-92F8EB9C9CB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45248" y="18760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54">
              <a:extLst>
                <a:ext uri="{FF2B5EF4-FFF2-40B4-BE49-F238E27FC236}">
                  <a16:creationId xmlns="" xmlns:a16="http://schemas.microsoft.com/office/drawing/2014/main" id="{1534562D-4479-5A4D-84B6-08652054F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023" y="22174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B0F4E74-4AD1-1841-A169-2F112B1736DB}"/>
              </a:ext>
            </a:extLst>
          </p:cNvPr>
          <p:cNvGrpSpPr/>
          <p:nvPr/>
        </p:nvGrpSpPr>
        <p:grpSpPr>
          <a:xfrm>
            <a:off x="2367298" y="4307189"/>
            <a:ext cx="1973263" cy="725996"/>
            <a:chOff x="2367298" y="4307189"/>
            <a:chExt cx="1973263" cy="725996"/>
          </a:xfrm>
        </p:grpSpPr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7362BA78-E18A-7D4D-AF99-520876B19387}"/>
                </a:ext>
              </a:extLst>
            </p:cNvPr>
            <p:cNvSpPr/>
            <p:nvPr/>
          </p:nvSpPr>
          <p:spPr>
            <a:xfrm>
              <a:off x="2418382" y="4342649"/>
              <a:ext cx="76965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9FED6727-6FB3-674C-AEA1-A6238E143030}"/>
                </a:ext>
              </a:extLst>
            </p:cNvPr>
            <p:cNvSpPr/>
            <p:nvPr/>
          </p:nvSpPr>
          <p:spPr>
            <a:xfrm>
              <a:off x="2418337" y="4809347"/>
              <a:ext cx="909161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36">
              <a:extLst>
                <a:ext uri="{FF2B5EF4-FFF2-40B4-BE49-F238E27FC236}">
                  <a16:creationId xmlns="" xmlns:a16="http://schemas.microsoft.com/office/drawing/2014/main" id="{10A63C01-2F70-9440-BFFE-695DC6555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061" y="4506584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37">
              <a:extLst>
                <a:ext uri="{FF2B5EF4-FFF2-40B4-BE49-F238E27FC236}">
                  <a16:creationId xmlns="" xmlns:a16="http://schemas.microsoft.com/office/drawing/2014/main" id="{E4751D98-46BF-E946-A08A-A6011C8F6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298" y="4554209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Text Box 38">
              <a:extLst>
                <a:ext uri="{FF2B5EF4-FFF2-40B4-BE49-F238E27FC236}">
                  <a16:creationId xmlns="" xmlns:a16="http://schemas.microsoft.com/office/drawing/2014/main" id="{2672D5C9-CBC9-104B-A755-475CF44C9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86" y="4307189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timeout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39">
              <a:extLst>
                <a:ext uri="{FF2B5EF4-FFF2-40B4-BE49-F238E27FC236}">
                  <a16:creationId xmlns="" xmlns:a16="http://schemas.microsoft.com/office/drawing/2014/main" id="{3544B3A0-4F92-734D-9797-12F4E1F2C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773" y="45827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F3A5F505-AA20-9E41-BC6C-D76DEB8319CC}"/>
              </a:ext>
            </a:extLst>
          </p:cNvPr>
          <p:cNvGrpSpPr/>
          <p:nvPr/>
        </p:nvGrpSpPr>
        <p:grpSpPr>
          <a:xfrm>
            <a:off x="3029286" y="4795509"/>
            <a:ext cx="1631950" cy="1428750"/>
            <a:chOff x="3029286" y="4795509"/>
            <a:chExt cx="1631950" cy="1428750"/>
          </a:xfrm>
        </p:grpSpPr>
        <p:sp>
          <p:nvSpPr>
            <p:cNvPr id="83" name="Text Box 25">
              <a:extLst>
                <a:ext uri="{FF2B5EF4-FFF2-40B4-BE49-F238E27FC236}">
                  <a16:creationId xmlns="" xmlns:a16="http://schemas.microsoft.com/office/drawing/2014/main" id="{811DFA52-8CA5-7E4E-AC44-4428D977D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286" y="5155872"/>
              <a:ext cx="16224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corrupt(rcvpkt)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isACK(rcvpkt,0)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Line 26">
              <a:extLst>
                <a:ext uri="{FF2B5EF4-FFF2-40B4-BE49-F238E27FC236}">
                  <a16:creationId xmlns="" xmlns:a16="http://schemas.microsoft.com/office/drawing/2014/main" id="{1EF37371-5507-6442-83AF-60C8BD73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473" y="5881359"/>
              <a:ext cx="12541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Freeform 35">
              <a:extLst>
                <a:ext uri="{FF2B5EF4-FFF2-40B4-BE49-F238E27FC236}">
                  <a16:creationId xmlns="" xmlns:a16="http://schemas.microsoft.com/office/drawing/2014/main" id="{575C5970-3813-5745-B4AE-91D5DAA0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086" y="4795509"/>
              <a:ext cx="692150" cy="631825"/>
            </a:xfrm>
            <a:custGeom>
              <a:avLst/>
              <a:gdLst>
                <a:gd name="T0" fmla="*/ 2147483647 w 436"/>
                <a:gd name="T1" fmla="*/ 2147483647 h 398"/>
                <a:gd name="T2" fmla="*/ 2147483647 w 436"/>
                <a:gd name="T3" fmla="*/ 0 h 39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6" h="398">
                  <a:moveTo>
                    <a:pt x="436" y="101"/>
                  </a:moveTo>
                  <a:cubicBezTo>
                    <a:pt x="367" y="398"/>
                    <a:pt x="0" y="31"/>
                    <a:pt x="30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55">
              <a:extLst>
                <a:ext uri="{FF2B5EF4-FFF2-40B4-BE49-F238E27FC236}">
                  <a16:creationId xmlns="" xmlns:a16="http://schemas.microsoft.com/office/drawing/2014/main" id="{25E61481-833B-6040-B00D-1012EEB0C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248" y="58877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="" xmlns:a16="http://schemas.microsoft.com/office/drawing/2014/main" id="{9AA3E79A-2611-F844-92F5-7AB7F51F61A6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="" xmlns:a16="http://schemas.microsoft.com/office/drawing/2014/main" id="{36E5B91E-BBFD-F34D-BA3F-9A04F2B92A2B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="" xmlns:a16="http://schemas.microsoft.com/office/drawing/2014/main" id="{CD4FE554-65E6-F444-AA3B-AD082AB372FD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="" xmlns:a16="http://schemas.microsoft.com/office/drawing/2014/main" id="{3A129D4A-C779-424D-B5D4-282E5C7184B2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Slide Number Placeholder 2">
            <a:extLst>
              <a:ext uri="{FF2B5EF4-FFF2-40B4-BE49-F238E27FC236}">
                <a16:creationId xmlns="" xmlns:a16="http://schemas.microsoft.com/office/drawing/2014/main" id="{7A5F6544-E291-2540-84CA-0893797A7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7" name="Text Box 5">
            <a:extLst>
              <a:ext uri="{FF2B5EF4-FFF2-40B4-BE49-F238E27FC236}">
                <a16:creationId xmlns="" xmlns:a16="http://schemas.microsoft.com/office/drawing/2014/main" id="{4235D7CC-76F0-404E-861B-E1B3C4CC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148" y="15124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8" name="Text Box 6">
            <a:extLst>
              <a:ext uri="{FF2B5EF4-FFF2-40B4-BE49-F238E27FC236}">
                <a16:creationId xmlns="" xmlns:a16="http://schemas.microsoft.com/office/drawing/2014/main" id="{953F5FAC-08AE-194D-B2CE-9B6B600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136" y="1507725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99" name="Text Box 8">
            <a:extLst>
              <a:ext uri="{FF2B5EF4-FFF2-40B4-BE49-F238E27FC236}">
                <a16:creationId xmlns="" xmlns:a16="http://schemas.microsoft.com/office/drawing/2014/main" id="{2DF62C54-7EE2-504E-9ED2-FD3BAEEB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1317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00" name="Text Box 10">
            <a:extLst>
              <a:ext uri="{FF2B5EF4-FFF2-40B4-BE49-F238E27FC236}">
                <a16:creationId xmlns="" xmlns:a16="http://schemas.microsoft.com/office/drawing/2014/main" id="{F5B1E309-F4E4-3E42-B8AD-EA1C2D48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661" y="39874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01" name="Text Box 11">
            <a:extLst>
              <a:ext uri="{FF2B5EF4-FFF2-40B4-BE49-F238E27FC236}">
                <a16:creationId xmlns="" xmlns:a16="http://schemas.microsoft.com/office/drawing/2014/main" id="{74D64A46-9479-E449-9C31-02C5EA83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86" y="24459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2" name="Text Box 12">
            <a:extLst>
              <a:ext uri="{FF2B5EF4-FFF2-40B4-BE49-F238E27FC236}">
                <a16:creationId xmlns="" xmlns:a16="http://schemas.microsoft.com/office/drawing/2014/main" id="{FBDCC4E2-EF23-6A40-BE13-E84BE9B5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3571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03" name="Text Box 13">
            <a:extLst>
              <a:ext uri="{FF2B5EF4-FFF2-40B4-BE49-F238E27FC236}">
                <a16:creationId xmlns="" xmlns:a16="http://schemas.microsoft.com/office/drawing/2014/main" id="{CF703E46-2D8D-D04C-903D-4C602583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41826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4" name="Text Box 14">
            <a:extLst>
              <a:ext uri="{FF2B5EF4-FFF2-40B4-BE49-F238E27FC236}">
                <a16:creationId xmlns="" xmlns:a16="http://schemas.microsoft.com/office/drawing/2014/main" id="{07E7A3F6-47D9-9847-BA58-BF9687C8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11" y="26951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05" name="Text Box 15">
            <a:extLst>
              <a:ext uri="{FF2B5EF4-FFF2-40B4-BE49-F238E27FC236}">
                <a16:creationId xmlns="" xmlns:a16="http://schemas.microsoft.com/office/drawing/2014/main" id="{7C6243EA-A0F0-0449-95A0-3D473292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378896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6" name="Text Box 17">
            <a:extLst>
              <a:ext uri="{FF2B5EF4-FFF2-40B4-BE49-F238E27FC236}">
                <a16:creationId xmlns="" xmlns:a16="http://schemas.microsoft.com/office/drawing/2014/main" id="{C58AD36B-83D7-F945-860A-84F900A5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29142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07" name="Text Box 18">
            <a:extLst>
              <a:ext uri="{FF2B5EF4-FFF2-40B4-BE49-F238E27FC236}">
                <a16:creationId xmlns="" xmlns:a16="http://schemas.microsoft.com/office/drawing/2014/main" id="{095222A4-B6FD-9943-8053-5736B6B3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8" y="3549250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08" name="Text Box 7">
            <a:extLst>
              <a:ext uri="{FF2B5EF4-FFF2-40B4-BE49-F238E27FC236}">
                <a16:creationId xmlns="" xmlns:a16="http://schemas.microsoft.com/office/drawing/2014/main" id="{6AF201BE-3F74-FC4D-95DC-C10707E5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023" y="19522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9" name="Text Box 9">
            <a:extLst>
              <a:ext uri="{FF2B5EF4-FFF2-40B4-BE49-F238E27FC236}">
                <a16:creationId xmlns="" xmlns:a16="http://schemas.microsoft.com/office/drawing/2014/main" id="{853C3A29-6F14-6A4A-ADF9-EDBEBC72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48" y="22348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10" name="Group 37">
            <a:extLst>
              <a:ext uri="{FF2B5EF4-FFF2-40B4-BE49-F238E27FC236}">
                <a16:creationId xmlns="" xmlns:a16="http://schemas.microsoft.com/office/drawing/2014/main" id="{09358D04-CB4E-924F-B392-361B873A9C36}"/>
              </a:ext>
            </a:extLst>
          </p:cNvPr>
          <p:cNvGrpSpPr>
            <a:grpSpLocks/>
          </p:cNvGrpSpPr>
          <p:nvPr/>
        </p:nvGrpSpPr>
        <p:grpSpPr bwMode="auto">
          <a:xfrm>
            <a:off x="2341048" y="2022075"/>
            <a:ext cx="1471613" cy="512762"/>
            <a:chOff x="850" y="1159"/>
            <a:chExt cx="927" cy="323"/>
          </a:xfrm>
        </p:grpSpPr>
        <p:sp>
          <p:nvSpPr>
            <p:cNvPr id="211" name="Line 19">
              <a:extLst>
                <a:ext uri="{FF2B5EF4-FFF2-40B4-BE49-F238E27FC236}">
                  <a16:creationId xmlns="" xmlns:a16="http://schemas.microsoft.com/office/drawing/2014/main" id="{E1536B10-88F6-7D46-8019-79777721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28">
              <a:extLst>
                <a:ext uri="{FF2B5EF4-FFF2-40B4-BE49-F238E27FC236}">
                  <a16:creationId xmlns="" xmlns:a16="http://schemas.microsoft.com/office/drawing/2014/main" id="{A675AD5E-AFEE-4949-B39C-59B23A449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3" name="Group 43">
            <a:extLst>
              <a:ext uri="{FF2B5EF4-FFF2-40B4-BE49-F238E27FC236}">
                <a16:creationId xmlns="" xmlns:a16="http://schemas.microsoft.com/office/drawing/2014/main" id="{166F1C07-BDF7-5D4C-9BC8-70CDD30FC5D1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758800"/>
            <a:ext cx="1471613" cy="487362"/>
            <a:chOff x="846" y="2253"/>
            <a:chExt cx="927" cy="307"/>
          </a:xfrm>
        </p:grpSpPr>
        <p:sp>
          <p:nvSpPr>
            <p:cNvPr id="214" name="Line 24">
              <a:extLst>
                <a:ext uri="{FF2B5EF4-FFF2-40B4-BE49-F238E27FC236}">
                  <a16:creationId xmlns="" xmlns:a16="http://schemas.microsoft.com/office/drawing/2014/main" id="{65D4B99D-08A4-684C-BFAA-D46F7BDF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Text Box 29">
              <a:extLst>
                <a:ext uri="{FF2B5EF4-FFF2-40B4-BE49-F238E27FC236}">
                  <a16:creationId xmlns="" xmlns:a16="http://schemas.microsoft.com/office/drawing/2014/main" id="{E39C763F-76C0-A342-980A-D2DA1340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6" name="Group 39">
            <a:extLst>
              <a:ext uri="{FF2B5EF4-FFF2-40B4-BE49-F238E27FC236}">
                <a16:creationId xmlns="" xmlns:a16="http://schemas.microsoft.com/office/drawing/2014/main" id="{E7B3DCA6-7A30-6E4A-B749-D291EA9179F9}"/>
              </a:ext>
            </a:extLst>
          </p:cNvPr>
          <p:cNvGrpSpPr>
            <a:grpSpLocks/>
          </p:cNvGrpSpPr>
          <p:nvPr/>
        </p:nvGrpSpPr>
        <p:grpSpPr bwMode="auto">
          <a:xfrm>
            <a:off x="2348986" y="2896787"/>
            <a:ext cx="1471612" cy="504825"/>
            <a:chOff x="855" y="1710"/>
            <a:chExt cx="927" cy="318"/>
          </a:xfrm>
        </p:grpSpPr>
        <p:sp>
          <p:nvSpPr>
            <p:cNvPr id="217" name="Line 23">
              <a:extLst>
                <a:ext uri="{FF2B5EF4-FFF2-40B4-BE49-F238E27FC236}">
                  <a16:creationId xmlns="" xmlns:a16="http://schemas.microsoft.com/office/drawing/2014/main" id="{F48A2643-A8C6-1A4D-95B1-E19CDFD6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30">
              <a:extLst>
                <a:ext uri="{FF2B5EF4-FFF2-40B4-BE49-F238E27FC236}">
                  <a16:creationId xmlns="" xmlns:a16="http://schemas.microsoft.com/office/drawing/2014/main" id="{7B926EE6-52D5-3840-851B-CF35806F0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19" name="Group 40">
            <a:extLst>
              <a:ext uri="{FF2B5EF4-FFF2-40B4-BE49-F238E27FC236}">
                <a16:creationId xmlns="" xmlns:a16="http://schemas.microsoft.com/office/drawing/2014/main" id="{A3009243-363B-554D-BAFE-7119F17A8E3E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361925"/>
            <a:ext cx="1471613" cy="471487"/>
            <a:chOff x="846" y="2003"/>
            <a:chExt cx="927" cy="297"/>
          </a:xfrm>
        </p:grpSpPr>
        <p:sp>
          <p:nvSpPr>
            <p:cNvPr id="220" name="Line 26">
              <a:extLst>
                <a:ext uri="{FF2B5EF4-FFF2-40B4-BE49-F238E27FC236}">
                  <a16:creationId xmlns="" xmlns:a16="http://schemas.microsoft.com/office/drawing/2014/main" id="{D3AA85D2-AF11-984A-9EAB-8E45BC86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Text Box 31">
              <a:extLst>
                <a:ext uri="{FF2B5EF4-FFF2-40B4-BE49-F238E27FC236}">
                  <a16:creationId xmlns="" xmlns:a16="http://schemas.microsoft.com/office/drawing/2014/main" id="{7037D874-E673-BB42-9499-C5B48BC33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22" name="Group 38">
            <a:extLst>
              <a:ext uri="{FF2B5EF4-FFF2-40B4-BE49-F238E27FC236}">
                <a16:creationId xmlns="" xmlns:a16="http://schemas.microsoft.com/office/drawing/2014/main" id="{132C8471-3B30-C44D-B74D-246FC786F37F}"/>
              </a:ext>
            </a:extLst>
          </p:cNvPr>
          <p:cNvGrpSpPr>
            <a:grpSpLocks/>
          </p:cNvGrpSpPr>
          <p:nvPr/>
        </p:nvGrpSpPr>
        <p:grpSpPr bwMode="auto">
          <a:xfrm>
            <a:off x="2326761" y="2522137"/>
            <a:ext cx="1471612" cy="455613"/>
            <a:chOff x="841" y="1474"/>
            <a:chExt cx="927" cy="287"/>
          </a:xfrm>
        </p:grpSpPr>
        <p:sp>
          <p:nvSpPr>
            <p:cNvPr id="223" name="Line 25">
              <a:extLst>
                <a:ext uri="{FF2B5EF4-FFF2-40B4-BE49-F238E27FC236}">
                  <a16:creationId xmlns="" xmlns:a16="http://schemas.microsoft.com/office/drawing/2014/main" id="{6959994A-0B95-094C-9702-6ACA4337E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Text Box 32">
              <a:extLst>
                <a:ext uri="{FF2B5EF4-FFF2-40B4-BE49-F238E27FC236}">
                  <a16:creationId xmlns="" xmlns:a16="http://schemas.microsoft.com/office/drawing/2014/main" id="{DCF9302E-EEF0-B04C-A3CA-B6C1A008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="" xmlns:a16="http://schemas.microsoft.com/office/drawing/2014/main" id="{6DBBBBE3-388C-C24B-A7D7-89C703BC089D}"/>
              </a:ext>
            </a:extLst>
          </p:cNvPr>
          <p:cNvGrpSpPr>
            <a:grpSpLocks/>
          </p:cNvGrpSpPr>
          <p:nvPr/>
        </p:nvGrpSpPr>
        <p:grpSpPr bwMode="auto">
          <a:xfrm>
            <a:off x="2320411" y="4214412"/>
            <a:ext cx="1471612" cy="461963"/>
            <a:chOff x="837" y="2540"/>
            <a:chExt cx="927" cy="291"/>
          </a:xfrm>
        </p:grpSpPr>
        <p:sp>
          <p:nvSpPr>
            <p:cNvPr id="226" name="Line 27">
              <a:extLst>
                <a:ext uri="{FF2B5EF4-FFF2-40B4-BE49-F238E27FC236}">
                  <a16:creationId xmlns="" xmlns:a16="http://schemas.microsoft.com/office/drawing/2014/main" id="{7E664FD8-996B-124A-B106-386F80EF5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7" name="Text Box 33">
              <a:extLst>
                <a:ext uri="{FF2B5EF4-FFF2-40B4-BE49-F238E27FC236}">
                  <a16:creationId xmlns="" xmlns:a16="http://schemas.microsoft.com/office/drawing/2014/main" id="{E9D2F746-6389-2444-A5E1-6FB42FF57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28" name="Text Box 45">
            <a:extLst>
              <a:ext uri="{FF2B5EF4-FFF2-40B4-BE49-F238E27FC236}">
                <a16:creationId xmlns="" xmlns:a16="http://schemas.microsoft.com/office/drawing/2014/main" id="{0A93A727-0C76-DB44-9B3D-D9D92A7D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86" y="5293912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loss</a:t>
            </a:r>
          </a:p>
        </p:txBody>
      </p:sp>
      <p:sp>
        <p:nvSpPr>
          <p:cNvPr id="229" name="Text Box 46">
            <a:extLst>
              <a:ext uri="{FF2B5EF4-FFF2-40B4-BE49-F238E27FC236}">
                <a16:creationId xmlns="" xmlns:a16="http://schemas.microsoft.com/office/drawing/2014/main" id="{B77F9079-0CCA-744D-9DFE-229523FF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959" y="14616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0" name="Text Box 47">
            <a:extLst>
              <a:ext uri="{FF2B5EF4-FFF2-40B4-BE49-F238E27FC236}">
                <a16:creationId xmlns="" xmlns:a16="http://schemas.microsoft.com/office/drawing/2014/main" id="{B39810E0-29DE-BE4C-BF65-C4554F0C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946" y="1456925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31" name="Text Box 48">
            <a:extLst>
              <a:ext uri="{FF2B5EF4-FFF2-40B4-BE49-F238E27FC236}">
                <a16:creationId xmlns="" xmlns:a16="http://schemas.microsoft.com/office/drawing/2014/main" id="{C93070BC-AD37-CE48-8113-A4251366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34" y="4373162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32" name="Text Box 49">
            <a:extLst>
              <a:ext uri="{FF2B5EF4-FFF2-40B4-BE49-F238E27FC236}">
                <a16:creationId xmlns="" xmlns:a16="http://schemas.microsoft.com/office/drawing/2014/main" id="{BAC5BE6B-684D-294E-91C5-DD7058B1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471" y="52145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33" name="Text Box 50">
            <a:extLst>
              <a:ext uri="{FF2B5EF4-FFF2-40B4-BE49-F238E27FC236}">
                <a16:creationId xmlns="" xmlns:a16="http://schemas.microsoft.com/office/drawing/2014/main" id="{38A95A95-ECA6-1F4F-BB93-8A237B9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296" y="23951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4" name="Text Box 51">
            <a:extLst>
              <a:ext uri="{FF2B5EF4-FFF2-40B4-BE49-F238E27FC236}">
                <a16:creationId xmlns="" xmlns:a16="http://schemas.microsoft.com/office/drawing/2014/main" id="{E34E5A4F-7761-E54D-9493-85E43D4F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45843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35" name="Text Box 52">
            <a:extLst>
              <a:ext uri="{FF2B5EF4-FFF2-40B4-BE49-F238E27FC236}">
                <a16:creationId xmlns="" xmlns:a16="http://schemas.microsoft.com/office/drawing/2014/main" id="{D16E11FB-EE35-2140-B6B1-8BA74CDF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54098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6" name="Text Box 53">
            <a:extLst>
              <a:ext uri="{FF2B5EF4-FFF2-40B4-BE49-F238E27FC236}">
                <a16:creationId xmlns="" xmlns:a16="http://schemas.microsoft.com/office/drawing/2014/main" id="{7C3E4221-F85D-7A47-8A21-C9CAD5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521" y="26443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37" name="Text Box 54">
            <a:extLst>
              <a:ext uri="{FF2B5EF4-FFF2-40B4-BE49-F238E27FC236}">
                <a16:creationId xmlns="" xmlns:a16="http://schemas.microsoft.com/office/drawing/2014/main" id="{5EBBB81F-0421-D749-BA75-69B42968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501610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38" name="Text Box 55">
            <a:extLst>
              <a:ext uri="{FF2B5EF4-FFF2-40B4-BE49-F238E27FC236}">
                <a16:creationId xmlns="" xmlns:a16="http://schemas.microsoft.com/office/drawing/2014/main" id="{D284D67E-01F5-D942-9024-5147EB6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28634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39" name="Text Box 56">
            <a:extLst>
              <a:ext uri="{FF2B5EF4-FFF2-40B4-BE49-F238E27FC236}">
                <a16:creationId xmlns="" xmlns:a16="http://schemas.microsoft.com/office/drawing/2014/main" id="{A96E3C21-E923-6641-9449-C311D500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409" y="4776387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40" name="Text Box 57">
            <a:extLst>
              <a:ext uri="{FF2B5EF4-FFF2-40B4-BE49-F238E27FC236}">
                <a16:creationId xmlns="" xmlns:a16="http://schemas.microsoft.com/office/drawing/2014/main" id="{B3857487-8C16-8749-B6F0-A61DA784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834" y="19014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41" name="Text Box 58">
            <a:extLst>
              <a:ext uri="{FF2B5EF4-FFF2-40B4-BE49-F238E27FC236}">
                <a16:creationId xmlns="" xmlns:a16="http://schemas.microsoft.com/office/drawing/2014/main" id="{09BE22F1-E2C7-F840-9EDB-010AB997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359" y="21840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42" name="Group 59">
            <a:extLst>
              <a:ext uri="{FF2B5EF4-FFF2-40B4-BE49-F238E27FC236}">
                <a16:creationId xmlns="" xmlns:a16="http://schemas.microsoft.com/office/drawing/2014/main" id="{E96023CD-98EA-4D46-A675-AEE190E94DA3}"/>
              </a:ext>
            </a:extLst>
          </p:cNvPr>
          <p:cNvGrpSpPr>
            <a:grpSpLocks/>
          </p:cNvGrpSpPr>
          <p:nvPr/>
        </p:nvGrpSpPr>
        <p:grpSpPr bwMode="auto">
          <a:xfrm>
            <a:off x="8057859" y="1971275"/>
            <a:ext cx="1471612" cy="512762"/>
            <a:chOff x="850" y="1159"/>
            <a:chExt cx="927" cy="323"/>
          </a:xfrm>
        </p:grpSpPr>
        <p:sp>
          <p:nvSpPr>
            <p:cNvPr id="243" name="Line 60">
              <a:extLst>
                <a:ext uri="{FF2B5EF4-FFF2-40B4-BE49-F238E27FC236}">
                  <a16:creationId xmlns="" xmlns:a16="http://schemas.microsoft.com/office/drawing/2014/main" id="{3DC88CCC-5C5E-6A40-BBC7-416C5ED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Text Box 61">
              <a:extLst>
                <a:ext uri="{FF2B5EF4-FFF2-40B4-BE49-F238E27FC236}">
                  <a16:creationId xmlns="" xmlns:a16="http://schemas.microsoft.com/office/drawing/2014/main" id="{15663F65-17E3-8A4B-A7CB-12678A320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5" name="Group 62">
            <a:extLst>
              <a:ext uri="{FF2B5EF4-FFF2-40B4-BE49-F238E27FC236}">
                <a16:creationId xmlns="" xmlns:a16="http://schemas.microsoft.com/office/drawing/2014/main" id="{A3E86C2E-1598-F746-90BA-375EC32E7F63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985937"/>
            <a:ext cx="1471612" cy="487363"/>
            <a:chOff x="846" y="2253"/>
            <a:chExt cx="927" cy="307"/>
          </a:xfrm>
        </p:grpSpPr>
        <p:sp>
          <p:nvSpPr>
            <p:cNvPr id="246" name="Line 63">
              <a:extLst>
                <a:ext uri="{FF2B5EF4-FFF2-40B4-BE49-F238E27FC236}">
                  <a16:creationId xmlns="" xmlns:a16="http://schemas.microsoft.com/office/drawing/2014/main" id="{0290E24F-CA8A-7D41-AD89-945F9061C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64">
              <a:extLst>
                <a:ext uri="{FF2B5EF4-FFF2-40B4-BE49-F238E27FC236}">
                  <a16:creationId xmlns="" xmlns:a16="http://schemas.microsoft.com/office/drawing/2014/main" id="{95787234-AC16-C64F-BAAF-6116E3A1C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8" name="Group 68">
            <a:extLst>
              <a:ext uri="{FF2B5EF4-FFF2-40B4-BE49-F238E27FC236}">
                <a16:creationId xmlns="" xmlns:a16="http://schemas.microsoft.com/office/drawing/2014/main" id="{8F7C7CC8-14B9-8842-9B0D-6DB644B899AA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589062"/>
            <a:ext cx="1471612" cy="471488"/>
            <a:chOff x="846" y="2003"/>
            <a:chExt cx="927" cy="297"/>
          </a:xfrm>
        </p:grpSpPr>
        <p:sp>
          <p:nvSpPr>
            <p:cNvPr id="249" name="Line 69">
              <a:extLst>
                <a:ext uri="{FF2B5EF4-FFF2-40B4-BE49-F238E27FC236}">
                  <a16:creationId xmlns="" xmlns:a16="http://schemas.microsoft.com/office/drawing/2014/main" id="{DC51DCB8-7F03-FF43-8481-0BB950FB4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70">
              <a:extLst>
                <a:ext uri="{FF2B5EF4-FFF2-40B4-BE49-F238E27FC236}">
                  <a16:creationId xmlns="" xmlns:a16="http://schemas.microsoft.com/office/drawing/2014/main" id="{2CACB117-AF7D-BF48-9824-6A98B369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51" name="Group 71">
            <a:extLst>
              <a:ext uri="{FF2B5EF4-FFF2-40B4-BE49-F238E27FC236}">
                <a16:creationId xmlns="" xmlns:a16="http://schemas.microsoft.com/office/drawing/2014/main" id="{F9559054-8E07-D140-B2BF-83D78FFEDE1F}"/>
              </a:ext>
            </a:extLst>
          </p:cNvPr>
          <p:cNvGrpSpPr>
            <a:grpSpLocks/>
          </p:cNvGrpSpPr>
          <p:nvPr/>
        </p:nvGrpSpPr>
        <p:grpSpPr bwMode="auto">
          <a:xfrm>
            <a:off x="8043571" y="2471337"/>
            <a:ext cx="1471613" cy="455613"/>
            <a:chOff x="841" y="1474"/>
            <a:chExt cx="927" cy="287"/>
          </a:xfrm>
        </p:grpSpPr>
        <p:sp>
          <p:nvSpPr>
            <p:cNvPr id="252" name="Line 72">
              <a:extLst>
                <a:ext uri="{FF2B5EF4-FFF2-40B4-BE49-F238E27FC236}">
                  <a16:creationId xmlns="" xmlns:a16="http://schemas.microsoft.com/office/drawing/2014/main" id="{EC1868E2-1895-8348-966C-93D06CFC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Text Box 73">
              <a:extLst>
                <a:ext uri="{FF2B5EF4-FFF2-40B4-BE49-F238E27FC236}">
                  <a16:creationId xmlns="" xmlns:a16="http://schemas.microsoft.com/office/drawing/2014/main" id="{DF711AA0-D78D-444E-9703-4A59DF12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54" name="Group 74">
            <a:extLst>
              <a:ext uri="{FF2B5EF4-FFF2-40B4-BE49-F238E27FC236}">
                <a16:creationId xmlns="" xmlns:a16="http://schemas.microsoft.com/office/drawing/2014/main" id="{07374028-39C8-2B49-A708-435D85A50ED2}"/>
              </a:ext>
            </a:extLst>
          </p:cNvPr>
          <p:cNvGrpSpPr>
            <a:grpSpLocks/>
          </p:cNvGrpSpPr>
          <p:nvPr/>
        </p:nvGrpSpPr>
        <p:grpSpPr bwMode="auto">
          <a:xfrm>
            <a:off x="8037221" y="5436787"/>
            <a:ext cx="1471613" cy="466725"/>
            <a:chOff x="837" y="2537"/>
            <a:chExt cx="927" cy="294"/>
          </a:xfrm>
        </p:grpSpPr>
        <p:sp>
          <p:nvSpPr>
            <p:cNvPr id="255" name="Line 75">
              <a:extLst>
                <a:ext uri="{FF2B5EF4-FFF2-40B4-BE49-F238E27FC236}">
                  <a16:creationId xmlns="" xmlns:a16="http://schemas.microsoft.com/office/drawing/2014/main" id="{1B77C38B-89D8-4841-83E6-E0FE3FC2B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Text Box 76">
              <a:extLst>
                <a:ext uri="{FF2B5EF4-FFF2-40B4-BE49-F238E27FC236}">
                  <a16:creationId xmlns="" xmlns:a16="http://schemas.microsoft.com/office/drawing/2014/main" id="{5D036972-8C50-0C4C-9765-18BFA21A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57" name="Text Box 78">
            <a:extLst>
              <a:ext uri="{FF2B5EF4-FFF2-40B4-BE49-F238E27FC236}">
                <a16:creationId xmlns="" xmlns:a16="http://schemas.microsoft.com/office/drawing/2014/main" id="{369CE47E-1D71-7744-95BB-CAB6F57A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4" y="6207345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packet loss</a:t>
            </a:r>
          </a:p>
        </p:txBody>
      </p:sp>
      <p:grpSp>
        <p:nvGrpSpPr>
          <p:cNvPr id="258" name="Group 81">
            <a:extLst>
              <a:ext uri="{FF2B5EF4-FFF2-40B4-BE49-F238E27FC236}">
                <a16:creationId xmlns="" xmlns:a16="http://schemas.microsoft.com/office/drawing/2014/main" id="{58D1FC7F-D1DB-9742-BCDA-95EAEA7F7541}"/>
              </a:ext>
            </a:extLst>
          </p:cNvPr>
          <p:cNvGrpSpPr>
            <a:grpSpLocks/>
          </p:cNvGrpSpPr>
          <p:nvPr/>
        </p:nvGrpSpPr>
        <p:grpSpPr bwMode="auto">
          <a:xfrm>
            <a:off x="8065796" y="2845987"/>
            <a:ext cx="1157288" cy="738188"/>
            <a:chOff x="3726" y="1687"/>
            <a:chExt cx="729" cy="465"/>
          </a:xfrm>
        </p:grpSpPr>
        <p:sp>
          <p:nvSpPr>
            <p:cNvPr id="259" name="Line 66">
              <a:extLst>
                <a:ext uri="{FF2B5EF4-FFF2-40B4-BE49-F238E27FC236}">
                  <a16:creationId xmlns="" xmlns:a16="http://schemas.microsoft.com/office/drawing/2014/main" id="{8586B367-BD51-F743-AED9-6217A75B9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Text Box 67">
              <a:extLst>
                <a:ext uri="{FF2B5EF4-FFF2-40B4-BE49-F238E27FC236}">
                  <a16:creationId xmlns="" xmlns:a16="http://schemas.microsoft.com/office/drawing/2014/main" id="{45395DCC-EA5A-E34D-854F-760FBAD5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261" name="Text Box 79">
              <a:extLst>
                <a:ext uri="{FF2B5EF4-FFF2-40B4-BE49-F238E27FC236}">
                  <a16:creationId xmlns="" xmlns:a16="http://schemas.microsoft.com/office/drawing/2014/main" id="{28259E79-639E-E24B-A02E-4313B3CA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62" name="Text Box 80">
              <a:extLst>
                <a:ext uri="{FF2B5EF4-FFF2-40B4-BE49-F238E27FC236}">
                  <a16:creationId xmlns="" xmlns:a16="http://schemas.microsoft.com/office/drawing/2014/main" id="{8928A415-686E-1940-B399-6DD126A2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263" name="Group 86">
            <a:extLst>
              <a:ext uri="{FF2B5EF4-FFF2-40B4-BE49-F238E27FC236}">
                <a16:creationId xmlns="" xmlns:a16="http://schemas.microsoft.com/office/drawing/2014/main" id="{0751228C-C56A-4145-9744-AA4B5D7B422B}"/>
              </a:ext>
            </a:extLst>
          </p:cNvPr>
          <p:cNvGrpSpPr>
            <a:grpSpLocks/>
          </p:cNvGrpSpPr>
          <p:nvPr/>
        </p:nvGrpSpPr>
        <p:grpSpPr bwMode="auto">
          <a:xfrm>
            <a:off x="7946734" y="3149200"/>
            <a:ext cx="122237" cy="1033462"/>
            <a:chOff x="3651" y="1878"/>
            <a:chExt cx="78" cy="963"/>
          </a:xfrm>
        </p:grpSpPr>
        <p:sp>
          <p:nvSpPr>
            <p:cNvPr id="264" name="Line 82">
              <a:extLst>
                <a:ext uri="{FF2B5EF4-FFF2-40B4-BE49-F238E27FC236}">
                  <a16:creationId xmlns="" xmlns:a16="http://schemas.microsoft.com/office/drawing/2014/main" id="{3C08A3AA-5F97-BA41-9BF4-A9FAFC6B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Line 84">
              <a:extLst>
                <a:ext uri="{FF2B5EF4-FFF2-40B4-BE49-F238E27FC236}">
                  <a16:creationId xmlns="" xmlns:a16="http://schemas.microsoft.com/office/drawing/2014/main" id="{4B808BC0-C4AA-8A47-AD7A-9C138A93A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Line 85">
              <a:extLst>
                <a:ext uri="{FF2B5EF4-FFF2-40B4-BE49-F238E27FC236}">
                  <a16:creationId xmlns="" xmlns:a16="http://schemas.microsoft.com/office/drawing/2014/main" id="{2D5E6195-4AC0-E644-96BD-40B80CE7C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67" name="Group 88">
            <a:extLst>
              <a:ext uri="{FF2B5EF4-FFF2-40B4-BE49-F238E27FC236}">
                <a16:creationId xmlns="" xmlns:a16="http://schemas.microsoft.com/office/drawing/2014/main" id="{932E32A0-5C3E-3046-BAAA-21A55DF9DD28}"/>
              </a:ext>
            </a:extLst>
          </p:cNvPr>
          <p:cNvGrpSpPr>
            <a:grpSpLocks/>
          </p:cNvGrpSpPr>
          <p:nvPr/>
        </p:nvGrpSpPr>
        <p:grpSpPr bwMode="auto">
          <a:xfrm>
            <a:off x="8075321" y="4138212"/>
            <a:ext cx="1471613" cy="504825"/>
            <a:chOff x="855" y="1710"/>
            <a:chExt cx="927" cy="318"/>
          </a:xfrm>
        </p:grpSpPr>
        <p:sp>
          <p:nvSpPr>
            <p:cNvPr id="268" name="Line 89">
              <a:extLst>
                <a:ext uri="{FF2B5EF4-FFF2-40B4-BE49-F238E27FC236}">
                  <a16:creationId xmlns="" xmlns:a16="http://schemas.microsoft.com/office/drawing/2014/main" id="{B54BB22F-1388-EC44-AB1D-26D45131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Text Box 90">
              <a:extLst>
                <a:ext uri="{FF2B5EF4-FFF2-40B4-BE49-F238E27FC236}">
                  <a16:creationId xmlns="" xmlns:a16="http://schemas.microsoft.com/office/drawing/2014/main" id="{0D178261-4D19-EB46-A4F7-AB511FAB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70" name="Group 92">
            <a:extLst>
              <a:ext uri="{FF2B5EF4-FFF2-40B4-BE49-F238E27FC236}">
                <a16:creationId xmlns="" xmlns:a16="http://schemas.microsoft.com/office/drawing/2014/main" id="{2F31B7A3-D271-8245-A7D0-64CC20F4CE34}"/>
              </a:ext>
            </a:extLst>
          </p:cNvPr>
          <p:cNvGrpSpPr>
            <a:grpSpLocks/>
          </p:cNvGrpSpPr>
          <p:nvPr/>
        </p:nvGrpSpPr>
        <p:grpSpPr bwMode="auto">
          <a:xfrm>
            <a:off x="6643396" y="3761975"/>
            <a:ext cx="1377950" cy="731837"/>
            <a:chOff x="2802" y="2348"/>
            <a:chExt cx="868" cy="461"/>
          </a:xfrm>
        </p:grpSpPr>
        <p:pic>
          <p:nvPicPr>
            <p:cNvPr id="271" name="Picture 87" descr="alarm_clock_ringing">
              <a:extLst>
                <a:ext uri="{FF2B5EF4-FFF2-40B4-BE49-F238E27FC236}">
                  <a16:creationId xmlns="" xmlns:a16="http://schemas.microsoft.com/office/drawing/2014/main" id="{DE9E1E05-3488-EE4B-92F6-451228ABA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91">
              <a:extLst>
                <a:ext uri="{FF2B5EF4-FFF2-40B4-BE49-F238E27FC236}">
                  <a16:creationId xmlns="" xmlns:a16="http://schemas.microsoft.com/office/drawing/2014/main" id="{1CAC9FAC-E321-AF48-8EE2-DEA4784F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79" name="Slide Number Placeholder 2">
            <a:extLst>
              <a:ext uri="{FF2B5EF4-FFF2-40B4-BE49-F238E27FC236}">
                <a16:creationId xmlns="" xmlns:a16="http://schemas.microsoft.com/office/drawing/2014/main" id="{F263271F-70B3-0945-8ECC-7ADB5445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4" grpId="0"/>
      <p:bldP spid="205" grpId="0"/>
      <p:bldP spid="206" grpId="0"/>
      <p:bldP spid="207" grpId="0"/>
      <p:bldP spid="232" grpId="0"/>
      <p:bldP spid="233" grpId="0"/>
      <p:bldP spid="234" grpId="0"/>
      <p:bldP spid="236" grpId="0"/>
      <p:bldP spid="237" grpId="0"/>
      <p:bldP spid="238" grpId="0"/>
      <p:bldP spid="2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5" name="Text Box 6">
            <a:extLst>
              <a:ext uri="{FF2B5EF4-FFF2-40B4-BE49-F238E27FC236}">
                <a16:creationId xmlns="" xmlns:a16="http://schemas.microsoft.com/office/drawing/2014/main" id="{5A635095-B168-6547-905F-EEE95C49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116226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196" name="Text Box 9">
            <a:extLst>
              <a:ext uri="{FF2B5EF4-FFF2-40B4-BE49-F238E27FC236}">
                <a16:creationId xmlns="" xmlns:a16="http://schemas.microsoft.com/office/drawing/2014/main" id="{1E7311AC-A147-DB41-AA1F-73BD95A3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3416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73" name="Text Box 14">
            <a:extLst>
              <a:ext uri="{FF2B5EF4-FFF2-40B4-BE49-F238E27FC236}">
                <a16:creationId xmlns="" xmlns:a16="http://schemas.microsoft.com/office/drawing/2014/main" id="{409D0892-9C8F-2149-B834-184894F3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20" y="4532276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274" name="Group 23">
            <a:extLst>
              <a:ext uri="{FF2B5EF4-FFF2-40B4-BE49-F238E27FC236}">
                <a16:creationId xmlns="" xmlns:a16="http://schemas.microsoft.com/office/drawing/2014/main" id="{8D20C6C0-28A0-C246-9D35-B42FDBBFDD8A}"/>
              </a:ext>
            </a:extLst>
          </p:cNvPr>
          <p:cNvGrpSpPr>
            <a:grpSpLocks/>
          </p:cNvGrpSpPr>
          <p:nvPr/>
        </p:nvGrpSpPr>
        <p:grpSpPr bwMode="auto">
          <a:xfrm>
            <a:off x="2340033" y="2889213"/>
            <a:ext cx="1471612" cy="504825"/>
            <a:chOff x="855" y="1710"/>
            <a:chExt cx="927" cy="318"/>
          </a:xfrm>
        </p:grpSpPr>
        <p:sp>
          <p:nvSpPr>
            <p:cNvPr id="275" name="Line 24">
              <a:extLst>
                <a:ext uri="{FF2B5EF4-FFF2-40B4-BE49-F238E27FC236}">
                  <a16:creationId xmlns="" xmlns:a16="http://schemas.microsoft.com/office/drawing/2014/main" id="{AB2C7FF5-194E-424E-A678-F27614F6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Text Box 25">
              <a:extLst>
                <a:ext uri="{FF2B5EF4-FFF2-40B4-BE49-F238E27FC236}">
                  <a16:creationId xmlns="" xmlns:a16="http://schemas.microsoft.com/office/drawing/2014/main" id="{91B56F05-73A0-CA48-A68C-D3D878B4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277" name="Text Box 36">
            <a:extLst>
              <a:ext uri="{FF2B5EF4-FFF2-40B4-BE49-F238E27FC236}">
                <a16:creationId xmlns="" xmlns:a16="http://schemas.microsoft.com/office/drawing/2014/main" id="{A10D19C6-F703-1A41-91CC-A3820207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8" y="15080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78" name="Text Box 37">
            <a:extLst>
              <a:ext uri="{FF2B5EF4-FFF2-40B4-BE49-F238E27FC236}">
                <a16:creationId xmlns="" xmlns:a16="http://schemas.microsoft.com/office/drawing/2014/main" id="{4D23E56F-4BAF-244A-8268-3064BA9B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95" y="1503326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79" name="Text Box 38">
            <a:extLst>
              <a:ext uri="{FF2B5EF4-FFF2-40B4-BE49-F238E27FC236}">
                <a16:creationId xmlns="" xmlns:a16="http://schemas.microsoft.com/office/drawing/2014/main" id="{BCD18C35-AE28-B84F-8B95-BD8971D6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95" y="426398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80" name="Text Box 39">
            <a:extLst>
              <a:ext uri="{FF2B5EF4-FFF2-40B4-BE49-F238E27FC236}">
                <a16:creationId xmlns="" xmlns:a16="http://schemas.microsoft.com/office/drawing/2014/main" id="{E1A9B504-FFF2-AA46-A3DC-EBAD335B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120" y="52609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81" name="Text Box 40">
            <a:extLst>
              <a:ext uri="{FF2B5EF4-FFF2-40B4-BE49-F238E27FC236}">
                <a16:creationId xmlns="" xmlns:a16="http://schemas.microsoft.com/office/drawing/2014/main" id="{A05E70F9-FA7E-6B48-AC70-41697A63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945" y="2441538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2" name="Text Box 41">
            <a:extLst>
              <a:ext uri="{FF2B5EF4-FFF2-40B4-BE49-F238E27FC236}">
                <a16:creationId xmlns="" xmlns:a16="http://schemas.microsoft.com/office/drawing/2014/main" id="{E564A8A2-3558-EE42-9AC7-2523324B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95" y="46862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83" name="Text Box 42">
            <a:extLst>
              <a:ext uri="{FF2B5EF4-FFF2-40B4-BE49-F238E27FC236}">
                <a16:creationId xmlns="" xmlns:a16="http://schemas.microsoft.com/office/drawing/2014/main" id="{DEF916D1-809A-BA40-A5B1-34E2FDDE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70" y="545620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4" name="Text Box 43">
            <a:extLst>
              <a:ext uri="{FF2B5EF4-FFF2-40B4-BE49-F238E27FC236}">
                <a16:creationId xmlns="" xmlns:a16="http://schemas.microsoft.com/office/drawing/2014/main" id="{5231F227-2FF2-3443-8341-ED4D7B87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70" y="2690776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85" name="Text Box 44">
            <a:extLst>
              <a:ext uri="{FF2B5EF4-FFF2-40B4-BE49-F238E27FC236}">
                <a16:creationId xmlns="" xmlns:a16="http://schemas.microsoft.com/office/drawing/2014/main" id="{57F09442-8520-6346-9555-BA6B88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506250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6" name="Text Box 45">
            <a:extLst>
              <a:ext uri="{FF2B5EF4-FFF2-40B4-BE49-F238E27FC236}">
                <a16:creationId xmlns="" xmlns:a16="http://schemas.microsoft.com/office/drawing/2014/main" id="{6246AD45-20D9-A842-8A93-203B089C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290985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87" name="Text Box 46">
            <a:extLst>
              <a:ext uri="{FF2B5EF4-FFF2-40B4-BE49-F238E27FC236}">
                <a16:creationId xmlns="" xmlns:a16="http://schemas.microsoft.com/office/drawing/2014/main" id="{B3446ADC-6E33-9A4A-8580-704E895E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58" y="48227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88" name="Text Box 47">
            <a:extLst>
              <a:ext uri="{FF2B5EF4-FFF2-40B4-BE49-F238E27FC236}">
                <a16:creationId xmlns="" xmlns:a16="http://schemas.microsoft.com/office/drawing/2014/main" id="{1584F6F9-F103-DA4E-8931-3BF82548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83" y="1947826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9" name="Text Box 48">
            <a:extLst>
              <a:ext uri="{FF2B5EF4-FFF2-40B4-BE49-F238E27FC236}">
                <a16:creationId xmlns="" xmlns:a16="http://schemas.microsoft.com/office/drawing/2014/main" id="{383B815A-927A-6E4B-999F-39A6ADC8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08" y="22304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90" name="Group 49">
            <a:extLst>
              <a:ext uri="{FF2B5EF4-FFF2-40B4-BE49-F238E27FC236}">
                <a16:creationId xmlns="" xmlns:a16="http://schemas.microsoft.com/office/drawing/2014/main" id="{8562259A-164F-BC42-B6F5-14769677AAE8}"/>
              </a:ext>
            </a:extLst>
          </p:cNvPr>
          <p:cNvGrpSpPr>
            <a:grpSpLocks/>
          </p:cNvGrpSpPr>
          <p:nvPr/>
        </p:nvGrpSpPr>
        <p:grpSpPr bwMode="auto">
          <a:xfrm>
            <a:off x="2330508" y="2017676"/>
            <a:ext cx="1471612" cy="512762"/>
            <a:chOff x="850" y="1159"/>
            <a:chExt cx="927" cy="323"/>
          </a:xfrm>
        </p:grpSpPr>
        <p:sp>
          <p:nvSpPr>
            <p:cNvPr id="291" name="Line 50">
              <a:extLst>
                <a:ext uri="{FF2B5EF4-FFF2-40B4-BE49-F238E27FC236}">
                  <a16:creationId xmlns="" xmlns:a16="http://schemas.microsoft.com/office/drawing/2014/main" id="{DED07D6B-2A85-524C-803C-3B4D7CAF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51">
              <a:extLst>
                <a:ext uri="{FF2B5EF4-FFF2-40B4-BE49-F238E27FC236}">
                  <a16:creationId xmlns="" xmlns:a16="http://schemas.microsoft.com/office/drawing/2014/main" id="{CD69A5B9-BD2D-004E-9C70-23F87476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3" name="Group 52">
            <a:extLst>
              <a:ext uri="{FF2B5EF4-FFF2-40B4-BE49-F238E27FC236}">
                <a16:creationId xmlns="" xmlns:a16="http://schemas.microsoft.com/office/drawing/2014/main" id="{4B96DCED-77AA-4D43-95F9-63AB2DDBE966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5032338"/>
            <a:ext cx="1471612" cy="487363"/>
            <a:chOff x="846" y="2253"/>
            <a:chExt cx="927" cy="307"/>
          </a:xfrm>
        </p:grpSpPr>
        <p:sp>
          <p:nvSpPr>
            <p:cNvPr id="294" name="Line 53">
              <a:extLst>
                <a:ext uri="{FF2B5EF4-FFF2-40B4-BE49-F238E27FC236}">
                  <a16:creationId xmlns="" xmlns:a16="http://schemas.microsoft.com/office/drawing/2014/main" id="{AAD90053-D3F5-F24C-92AC-BBDD51806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5" name="Text Box 54">
              <a:extLst>
                <a:ext uri="{FF2B5EF4-FFF2-40B4-BE49-F238E27FC236}">
                  <a16:creationId xmlns="" xmlns:a16="http://schemas.microsoft.com/office/drawing/2014/main" id="{D8FC3F0C-42E9-D444-ACA6-A378F3C2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6" name="Group 55">
            <a:extLst>
              <a:ext uri="{FF2B5EF4-FFF2-40B4-BE49-F238E27FC236}">
                <a16:creationId xmlns="" xmlns:a16="http://schemas.microsoft.com/office/drawing/2014/main" id="{24203F03-FCBF-6540-BB8B-EC539536546D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4635463"/>
            <a:ext cx="1471612" cy="471488"/>
            <a:chOff x="846" y="2003"/>
            <a:chExt cx="927" cy="297"/>
          </a:xfrm>
        </p:grpSpPr>
        <p:sp>
          <p:nvSpPr>
            <p:cNvPr id="297" name="Line 56">
              <a:extLst>
                <a:ext uri="{FF2B5EF4-FFF2-40B4-BE49-F238E27FC236}">
                  <a16:creationId xmlns="" xmlns:a16="http://schemas.microsoft.com/office/drawing/2014/main" id="{503FC297-DE1B-4C41-A8CE-1137B0A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8" name="Text Box 57">
              <a:extLst>
                <a:ext uri="{FF2B5EF4-FFF2-40B4-BE49-F238E27FC236}">
                  <a16:creationId xmlns="" xmlns:a16="http://schemas.microsoft.com/office/drawing/2014/main" id="{8F988178-9347-4A46-8B60-8D8AF00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99" name="Group 58">
            <a:extLst>
              <a:ext uri="{FF2B5EF4-FFF2-40B4-BE49-F238E27FC236}">
                <a16:creationId xmlns="" xmlns:a16="http://schemas.microsoft.com/office/drawing/2014/main" id="{1CE09882-0DDF-F14F-827F-637288F4016A}"/>
              </a:ext>
            </a:extLst>
          </p:cNvPr>
          <p:cNvGrpSpPr>
            <a:grpSpLocks/>
          </p:cNvGrpSpPr>
          <p:nvPr/>
        </p:nvGrpSpPr>
        <p:grpSpPr bwMode="auto">
          <a:xfrm>
            <a:off x="2316220" y="2517738"/>
            <a:ext cx="1471613" cy="455613"/>
            <a:chOff x="841" y="1474"/>
            <a:chExt cx="927" cy="287"/>
          </a:xfrm>
        </p:grpSpPr>
        <p:sp>
          <p:nvSpPr>
            <p:cNvPr id="300" name="Line 59">
              <a:extLst>
                <a:ext uri="{FF2B5EF4-FFF2-40B4-BE49-F238E27FC236}">
                  <a16:creationId xmlns="" xmlns:a16="http://schemas.microsoft.com/office/drawing/2014/main" id="{B7E84F08-D45F-3E4B-BF03-DAEF18A24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60">
              <a:extLst>
                <a:ext uri="{FF2B5EF4-FFF2-40B4-BE49-F238E27FC236}">
                  <a16:creationId xmlns="" xmlns:a16="http://schemas.microsoft.com/office/drawing/2014/main" id="{CE717B46-7D6B-DF45-A6E9-79E5D502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302" name="Group 61">
            <a:extLst>
              <a:ext uri="{FF2B5EF4-FFF2-40B4-BE49-F238E27FC236}">
                <a16:creationId xmlns="" xmlns:a16="http://schemas.microsoft.com/office/drawing/2014/main" id="{3E6AD5AC-94ED-974B-873C-94815E36AD2F}"/>
              </a:ext>
            </a:extLst>
          </p:cNvPr>
          <p:cNvGrpSpPr>
            <a:grpSpLocks/>
          </p:cNvGrpSpPr>
          <p:nvPr/>
        </p:nvGrpSpPr>
        <p:grpSpPr bwMode="auto">
          <a:xfrm>
            <a:off x="2309870" y="5487951"/>
            <a:ext cx="1471613" cy="461962"/>
            <a:chOff x="837" y="2540"/>
            <a:chExt cx="927" cy="291"/>
          </a:xfrm>
        </p:grpSpPr>
        <p:sp>
          <p:nvSpPr>
            <p:cNvPr id="303" name="Line 62">
              <a:extLst>
                <a:ext uri="{FF2B5EF4-FFF2-40B4-BE49-F238E27FC236}">
                  <a16:creationId xmlns="" xmlns:a16="http://schemas.microsoft.com/office/drawing/2014/main" id="{38E324B9-A111-5A40-AC68-D6C9C91F6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63">
              <a:extLst>
                <a:ext uri="{FF2B5EF4-FFF2-40B4-BE49-F238E27FC236}">
                  <a16:creationId xmlns="" xmlns:a16="http://schemas.microsoft.com/office/drawing/2014/main" id="{7A059B4B-B11C-B640-906E-CE9430C8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05" name="Text Box 64">
            <a:extLst>
              <a:ext uri="{FF2B5EF4-FFF2-40B4-BE49-F238E27FC236}">
                <a16:creationId xmlns="" xmlns:a16="http://schemas.microsoft.com/office/drawing/2014/main" id="{B354EC4B-A0CC-554E-9AF4-6B26CE89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58" y="6200738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(c) ACK loss</a:t>
            </a:r>
          </a:p>
        </p:txBody>
      </p:sp>
      <p:grpSp>
        <p:nvGrpSpPr>
          <p:cNvPr id="306" name="Group 81">
            <a:extLst>
              <a:ext uri="{FF2B5EF4-FFF2-40B4-BE49-F238E27FC236}">
                <a16:creationId xmlns="" xmlns:a16="http://schemas.microsoft.com/office/drawing/2014/main" id="{F0BA1E0C-D158-AD48-808B-0CA4BE37C566}"/>
              </a:ext>
            </a:extLst>
          </p:cNvPr>
          <p:cNvGrpSpPr>
            <a:grpSpLocks/>
          </p:cNvGrpSpPr>
          <p:nvPr/>
        </p:nvGrpSpPr>
        <p:grpSpPr bwMode="auto">
          <a:xfrm>
            <a:off x="2595620" y="3289263"/>
            <a:ext cx="1212850" cy="719138"/>
            <a:chOff x="1324" y="1931"/>
            <a:chExt cx="764" cy="453"/>
          </a:xfrm>
        </p:grpSpPr>
        <p:sp>
          <p:nvSpPr>
            <p:cNvPr id="307" name="Line 27">
              <a:extLst>
                <a:ext uri="{FF2B5EF4-FFF2-40B4-BE49-F238E27FC236}">
                  <a16:creationId xmlns="" xmlns:a16="http://schemas.microsoft.com/office/drawing/2014/main" id="{22D759EC-1570-E14E-A705-1C29B01A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8" name="Text Box 28">
              <a:extLst>
                <a:ext uri="{FF2B5EF4-FFF2-40B4-BE49-F238E27FC236}">
                  <a16:creationId xmlns="" xmlns:a16="http://schemas.microsoft.com/office/drawing/2014/main" id="{EC8706FB-0F57-5F44-9CC9-6AD3D0C5C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  <p:sp>
          <p:nvSpPr>
            <p:cNvPr id="309" name="Text Box 68">
              <a:extLst>
                <a:ext uri="{FF2B5EF4-FFF2-40B4-BE49-F238E27FC236}">
                  <a16:creationId xmlns="" xmlns:a16="http://schemas.microsoft.com/office/drawing/2014/main" id="{FA39AC61-1540-1D40-8578-6A512366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10" name="Text Box 69">
              <a:extLst>
                <a:ext uri="{FF2B5EF4-FFF2-40B4-BE49-F238E27FC236}">
                  <a16:creationId xmlns="" xmlns:a16="http://schemas.microsoft.com/office/drawing/2014/main" id="{DD1F8E52-8BD2-B048-B07C-1EE5ECD6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311" name="Group 70">
            <a:extLst>
              <a:ext uri="{FF2B5EF4-FFF2-40B4-BE49-F238E27FC236}">
                <a16:creationId xmlns="" xmlns:a16="http://schemas.microsoft.com/office/drawing/2014/main" id="{0F4BECD0-A491-8F40-BFEC-E8C9A042D61A}"/>
              </a:ext>
            </a:extLst>
          </p:cNvPr>
          <p:cNvGrpSpPr>
            <a:grpSpLocks/>
          </p:cNvGrpSpPr>
          <p:nvPr/>
        </p:nvGrpSpPr>
        <p:grpSpPr bwMode="auto">
          <a:xfrm>
            <a:off x="2219383" y="3195601"/>
            <a:ext cx="122237" cy="1033462"/>
            <a:chOff x="3651" y="1878"/>
            <a:chExt cx="78" cy="963"/>
          </a:xfrm>
        </p:grpSpPr>
        <p:sp>
          <p:nvSpPr>
            <p:cNvPr id="312" name="Line 71">
              <a:extLst>
                <a:ext uri="{FF2B5EF4-FFF2-40B4-BE49-F238E27FC236}">
                  <a16:creationId xmlns="" xmlns:a16="http://schemas.microsoft.com/office/drawing/2014/main" id="{3800A286-BA79-AD44-9BC2-67E3AA25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Line 72">
              <a:extLst>
                <a:ext uri="{FF2B5EF4-FFF2-40B4-BE49-F238E27FC236}">
                  <a16:creationId xmlns="" xmlns:a16="http://schemas.microsoft.com/office/drawing/2014/main" id="{EECA67B2-EE21-9647-A7E2-99B65DF6B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73">
              <a:extLst>
                <a:ext uri="{FF2B5EF4-FFF2-40B4-BE49-F238E27FC236}">
                  <a16:creationId xmlns="" xmlns:a16="http://schemas.microsoft.com/office/drawing/2014/main" id="{C7DAF5BE-8E96-1645-A520-09432F543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74">
            <a:extLst>
              <a:ext uri="{FF2B5EF4-FFF2-40B4-BE49-F238E27FC236}">
                <a16:creationId xmlns="" xmlns:a16="http://schemas.microsoft.com/office/drawing/2014/main" id="{1BEFF8A5-9012-6D4A-9013-3C02315FB8E9}"/>
              </a:ext>
            </a:extLst>
          </p:cNvPr>
          <p:cNvGrpSpPr>
            <a:grpSpLocks/>
          </p:cNvGrpSpPr>
          <p:nvPr/>
        </p:nvGrpSpPr>
        <p:grpSpPr bwMode="auto">
          <a:xfrm>
            <a:off x="2347970" y="4184613"/>
            <a:ext cx="1471613" cy="504825"/>
            <a:chOff x="855" y="1710"/>
            <a:chExt cx="927" cy="318"/>
          </a:xfrm>
        </p:grpSpPr>
        <p:sp>
          <p:nvSpPr>
            <p:cNvPr id="316" name="Line 75">
              <a:extLst>
                <a:ext uri="{FF2B5EF4-FFF2-40B4-BE49-F238E27FC236}">
                  <a16:creationId xmlns="" xmlns:a16="http://schemas.microsoft.com/office/drawing/2014/main" id="{31B804E1-5043-E048-A6C7-2C9ABAF1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Text Box 76">
              <a:extLst>
                <a:ext uri="{FF2B5EF4-FFF2-40B4-BE49-F238E27FC236}">
                  <a16:creationId xmlns="" xmlns:a16="http://schemas.microsoft.com/office/drawing/2014/main" id="{F8255321-E596-D34A-BD87-A23F4355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18" name="Group 77">
            <a:extLst>
              <a:ext uri="{FF2B5EF4-FFF2-40B4-BE49-F238E27FC236}">
                <a16:creationId xmlns="" xmlns:a16="http://schemas.microsoft.com/office/drawing/2014/main" id="{D0861418-8DD8-9E45-9C41-C33C40AF1238}"/>
              </a:ext>
            </a:extLst>
          </p:cNvPr>
          <p:cNvGrpSpPr>
            <a:grpSpLocks/>
          </p:cNvGrpSpPr>
          <p:nvPr/>
        </p:nvGrpSpPr>
        <p:grpSpPr bwMode="auto">
          <a:xfrm>
            <a:off x="916045" y="3808376"/>
            <a:ext cx="1377950" cy="731837"/>
            <a:chOff x="2802" y="2348"/>
            <a:chExt cx="868" cy="461"/>
          </a:xfrm>
        </p:grpSpPr>
        <p:pic>
          <p:nvPicPr>
            <p:cNvPr id="319" name="Picture 78" descr="alarm_clock_ringing">
              <a:extLst>
                <a:ext uri="{FF2B5EF4-FFF2-40B4-BE49-F238E27FC236}">
                  <a16:creationId xmlns="" xmlns:a16="http://schemas.microsoft.com/office/drawing/2014/main" id="{CA0CA6DF-4FBE-6743-93FF-E0C9F335D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Text Box 79">
              <a:extLst>
                <a:ext uri="{FF2B5EF4-FFF2-40B4-BE49-F238E27FC236}">
                  <a16:creationId xmlns="" xmlns:a16="http://schemas.microsoft.com/office/drawing/2014/main" id="{82C9EDC8-20F1-B14C-A40E-35B14CA33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321" name="Text Box 82">
            <a:extLst>
              <a:ext uri="{FF2B5EF4-FFF2-40B4-BE49-F238E27FC236}">
                <a16:creationId xmlns="" xmlns:a16="http://schemas.microsoft.com/office/drawing/2014/main" id="{C3BC6622-0188-3B48-9C96-F9E517E26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6447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22" name="Text Box 83">
            <a:extLst>
              <a:ext uri="{FF2B5EF4-FFF2-40B4-BE49-F238E27FC236}">
                <a16:creationId xmlns="" xmlns:a16="http://schemas.microsoft.com/office/drawing/2014/main" id="{E5238B09-CD9D-F446-B43E-64ED2305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8701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323" name="Text Box 84">
            <a:extLst>
              <a:ext uri="{FF2B5EF4-FFF2-40B4-BE49-F238E27FC236}">
                <a16:creationId xmlns="" xmlns:a16="http://schemas.microsoft.com/office/drawing/2014/main" id="{E3231EF7-5B96-594B-87F0-6BCB45F9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63" y="4166394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324" name="Group 85">
            <a:extLst>
              <a:ext uri="{FF2B5EF4-FFF2-40B4-BE49-F238E27FC236}">
                <a16:creationId xmlns="" xmlns:a16="http://schemas.microsoft.com/office/drawing/2014/main" id="{66501723-D8A6-084B-9A24-1F0DB083080C}"/>
              </a:ext>
            </a:extLst>
          </p:cNvPr>
          <p:cNvGrpSpPr>
            <a:grpSpLocks/>
          </p:cNvGrpSpPr>
          <p:nvPr/>
        </p:nvGrpSpPr>
        <p:grpSpPr bwMode="auto">
          <a:xfrm>
            <a:off x="8023963" y="2517742"/>
            <a:ext cx="1471612" cy="404813"/>
            <a:chOff x="855" y="1773"/>
            <a:chExt cx="927" cy="255"/>
          </a:xfrm>
        </p:grpSpPr>
        <p:sp>
          <p:nvSpPr>
            <p:cNvPr id="325" name="Line 86">
              <a:extLst>
                <a:ext uri="{FF2B5EF4-FFF2-40B4-BE49-F238E27FC236}">
                  <a16:creationId xmlns="" xmlns:a16="http://schemas.microsoft.com/office/drawing/2014/main" id="{359487AF-0120-2342-A4AE-46F977FFF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Text Box 87">
              <a:extLst>
                <a:ext uri="{FF2B5EF4-FFF2-40B4-BE49-F238E27FC236}">
                  <a16:creationId xmlns="" xmlns:a16="http://schemas.microsoft.com/office/drawing/2014/main" id="{FFBC575A-0945-E543-9B9D-B6458E74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73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327" name="Text Box 88">
            <a:extLst>
              <a:ext uri="{FF2B5EF4-FFF2-40B4-BE49-F238E27FC236}">
                <a16:creationId xmlns="" xmlns:a16="http://schemas.microsoft.com/office/drawing/2014/main" id="{14273DE0-71B8-4647-B8BB-454BDE0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38" y="10366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328" name="Text Box 89">
            <a:extLst>
              <a:ext uri="{FF2B5EF4-FFF2-40B4-BE49-F238E27FC236}">
                <a16:creationId xmlns="" xmlns:a16="http://schemas.microsoft.com/office/drawing/2014/main" id="{AE034630-EC82-F846-80B5-78E6A28D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525" y="10318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329" name="Text Box 90">
            <a:extLst>
              <a:ext uri="{FF2B5EF4-FFF2-40B4-BE49-F238E27FC236}">
                <a16:creationId xmlns="" xmlns:a16="http://schemas.microsoft.com/office/drawing/2014/main" id="{EC7192DE-620F-2C47-A0BA-1234EA1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5" y="38865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30" name="Text Box 92">
            <a:extLst>
              <a:ext uri="{FF2B5EF4-FFF2-40B4-BE49-F238E27FC236}">
                <a16:creationId xmlns="" xmlns:a16="http://schemas.microsoft.com/office/drawing/2014/main" id="{98A83875-EF54-F448-ABB1-BD64BDA4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875" y="19700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331" name="Text Box 95">
            <a:extLst>
              <a:ext uri="{FF2B5EF4-FFF2-40B4-BE49-F238E27FC236}">
                <a16:creationId xmlns="" xmlns:a16="http://schemas.microsoft.com/office/drawing/2014/main" id="{37B1F438-FDEF-B347-8509-9B348C62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22192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332" name="Text Box 97">
            <a:extLst>
              <a:ext uri="{FF2B5EF4-FFF2-40B4-BE49-F238E27FC236}">
                <a16:creationId xmlns="" xmlns:a16="http://schemas.microsoft.com/office/drawing/2014/main" id="{81910B15-5127-7D44-BEAC-A0E4CE19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525" y="243836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333" name="Text Box 99">
            <a:extLst>
              <a:ext uri="{FF2B5EF4-FFF2-40B4-BE49-F238E27FC236}">
                <a16:creationId xmlns="" xmlns:a16="http://schemas.microsoft.com/office/drawing/2014/main" id="{D1B7D9CA-3570-4040-A714-50B92DB3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13" y="147633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334" name="Text Box 100">
            <a:extLst>
              <a:ext uri="{FF2B5EF4-FFF2-40B4-BE49-F238E27FC236}">
                <a16:creationId xmlns="" xmlns:a16="http://schemas.microsoft.com/office/drawing/2014/main" id="{3B58509A-B160-2248-9833-A4B82A2E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38" y="1758913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335" name="Group 101">
            <a:extLst>
              <a:ext uri="{FF2B5EF4-FFF2-40B4-BE49-F238E27FC236}">
                <a16:creationId xmlns="" xmlns:a16="http://schemas.microsoft.com/office/drawing/2014/main" id="{C65F9F6B-9C52-A645-BBA1-4B4911D27DAB}"/>
              </a:ext>
            </a:extLst>
          </p:cNvPr>
          <p:cNvGrpSpPr>
            <a:grpSpLocks/>
          </p:cNvGrpSpPr>
          <p:nvPr/>
        </p:nvGrpSpPr>
        <p:grpSpPr bwMode="auto">
          <a:xfrm>
            <a:off x="8014438" y="1658899"/>
            <a:ext cx="1471612" cy="400050"/>
            <a:chOff x="850" y="1230"/>
            <a:chExt cx="927" cy="252"/>
          </a:xfrm>
        </p:grpSpPr>
        <p:sp>
          <p:nvSpPr>
            <p:cNvPr id="336" name="Line 102">
              <a:extLst>
                <a:ext uri="{FF2B5EF4-FFF2-40B4-BE49-F238E27FC236}">
                  <a16:creationId xmlns="" xmlns:a16="http://schemas.microsoft.com/office/drawing/2014/main" id="{5A223C03-CC68-654E-9A77-795B0F83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03">
              <a:extLst>
                <a:ext uri="{FF2B5EF4-FFF2-40B4-BE49-F238E27FC236}">
                  <a16:creationId xmlns="" xmlns:a16="http://schemas.microsoft.com/office/drawing/2014/main" id="{591D93B9-CEB9-B448-93B7-CBCC3D56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230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338" name="Group 110">
            <a:extLst>
              <a:ext uri="{FF2B5EF4-FFF2-40B4-BE49-F238E27FC236}">
                <a16:creationId xmlns="" xmlns:a16="http://schemas.microsoft.com/office/drawing/2014/main" id="{5327191E-BAE7-194F-AD6B-E343DF47D015}"/>
              </a:ext>
            </a:extLst>
          </p:cNvPr>
          <p:cNvGrpSpPr>
            <a:grpSpLocks/>
          </p:cNvGrpSpPr>
          <p:nvPr/>
        </p:nvGrpSpPr>
        <p:grpSpPr bwMode="auto">
          <a:xfrm>
            <a:off x="8000150" y="2131982"/>
            <a:ext cx="1471613" cy="369888"/>
            <a:chOff x="841" y="1528"/>
            <a:chExt cx="927" cy="233"/>
          </a:xfrm>
        </p:grpSpPr>
        <p:sp>
          <p:nvSpPr>
            <p:cNvPr id="339" name="Line 111">
              <a:extLst>
                <a:ext uri="{FF2B5EF4-FFF2-40B4-BE49-F238E27FC236}">
                  <a16:creationId xmlns="" xmlns:a16="http://schemas.microsoft.com/office/drawing/2014/main" id="{AC100DD9-0DC5-4040-8A3A-1923DC14B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Text Box 112">
              <a:extLst>
                <a:ext uri="{FF2B5EF4-FFF2-40B4-BE49-F238E27FC236}">
                  <a16:creationId xmlns="" xmlns:a16="http://schemas.microsoft.com/office/drawing/2014/main" id="{BD326CF1-CC46-8A42-BB2F-F6ECEEBE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528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41" name="Text Box 116">
            <a:extLst>
              <a:ext uri="{FF2B5EF4-FFF2-40B4-BE49-F238E27FC236}">
                <a16:creationId xmlns="" xmlns:a16="http://schemas.microsoft.com/office/drawing/2014/main" id="{C179E490-5BA4-5340-B780-1B5B090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6200644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(d) premature timeout/ delayed ACK</a:t>
            </a:r>
          </a:p>
        </p:txBody>
      </p:sp>
      <p:grpSp>
        <p:nvGrpSpPr>
          <p:cNvPr id="342" name="Group 122">
            <a:extLst>
              <a:ext uri="{FF2B5EF4-FFF2-40B4-BE49-F238E27FC236}">
                <a16:creationId xmlns="" xmlns:a16="http://schemas.microsoft.com/office/drawing/2014/main" id="{688804A7-0649-2A4D-B422-8C5736350BF8}"/>
              </a:ext>
            </a:extLst>
          </p:cNvPr>
          <p:cNvGrpSpPr>
            <a:grpSpLocks/>
          </p:cNvGrpSpPr>
          <p:nvPr/>
        </p:nvGrpSpPr>
        <p:grpSpPr bwMode="auto">
          <a:xfrm>
            <a:off x="7903313" y="2724113"/>
            <a:ext cx="122237" cy="1033463"/>
            <a:chOff x="3651" y="1878"/>
            <a:chExt cx="78" cy="963"/>
          </a:xfrm>
        </p:grpSpPr>
        <p:sp>
          <p:nvSpPr>
            <p:cNvPr id="343" name="Line 123">
              <a:extLst>
                <a:ext uri="{FF2B5EF4-FFF2-40B4-BE49-F238E27FC236}">
                  <a16:creationId xmlns="" xmlns:a16="http://schemas.microsoft.com/office/drawing/2014/main" id="{BF323BE9-D061-6D4A-B1D7-D5E84F9B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Line 124">
              <a:extLst>
                <a:ext uri="{FF2B5EF4-FFF2-40B4-BE49-F238E27FC236}">
                  <a16:creationId xmlns="" xmlns:a16="http://schemas.microsoft.com/office/drawing/2014/main" id="{10D5C035-1EBE-4A4B-B8F1-CF66C5C41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Line 125">
              <a:extLst>
                <a:ext uri="{FF2B5EF4-FFF2-40B4-BE49-F238E27FC236}">
                  <a16:creationId xmlns="" xmlns:a16="http://schemas.microsoft.com/office/drawing/2014/main" id="{0EBA7DAD-11A2-F14D-A517-3B3F7222A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26">
            <a:extLst>
              <a:ext uri="{FF2B5EF4-FFF2-40B4-BE49-F238E27FC236}">
                <a16:creationId xmlns="" xmlns:a16="http://schemas.microsoft.com/office/drawing/2014/main" id="{B70BA022-65A5-4B43-BE01-DB5029C7BB0A}"/>
              </a:ext>
            </a:extLst>
          </p:cNvPr>
          <p:cNvGrpSpPr>
            <a:grpSpLocks/>
          </p:cNvGrpSpPr>
          <p:nvPr/>
        </p:nvGrpSpPr>
        <p:grpSpPr bwMode="auto">
          <a:xfrm>
            <a:off x="8031900" y="3854417"/>
            <a:ext cx="1471613" cy="363538"/>
            <a:chOff x="855" y="1799"/>
            <a:chExt cx="927" cy="229"/>
          </a:xfrm>
        </p:grpSpPr>
        <p:sp>
          <p:nvSpPr>
            <p:cNvPr id="347" name="Line 127">
              <a:extLst>
                <a:ext uri="{FF2B5EF4-FFF2-40B4-BE49-F238E27FC236}">
                  <a16:creationId xmlns="" xmlns:a16="http://schemas.microsoft.com/office/drawing/2014/main" id="{AD191456-37D1-A040-995D-0B74A7DC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Text Box 128">
              <a:extLst>
                <a:ext uri="{FF2B5EF4-FFF2-40B4-BE49-F238E27FC236}">
                  <a16:creationId xmlns="" xmlns:a16="http://schemas.microsoft.com/office/drawing/2014/main" id="{84500C9D-A61F-374E-AC7B-DB3E0262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49" name="Group 129">
            <a:extLst>
              <a:ext uri="{FF2B5EF4-FFF2-40B4-BE49-F238E27FC236}">
                <a16:creationId xmlns="" xmlns:a16="http://schemas.microsoft.com/office/drawing/2014/main" id="{06ADBC4E-4170-0642-9773-7507C6CC3A52}"/>
              </a:ext>
            </a:extLst>
          </p:cNvPr>
          <p:cNvGrpSpPr>
            <a:grpSpLocks/>
          </p:cNvGrpSpPr>
          <p:nvPr/>
        </p:nvGrpSpPr>
        <p:grpSpPr bwMode="auto">
          <a:xfrm>
            <a:off x="6599975" y="3336888"/>
            <a:ext cx="1377950" cy="731838"/>
            <a:chOff x="2802" y="2348"/>
            <a:chExt cx="868" cy="461"/>
          </a:xfrm>
        </p:grpSpPr>
        <p:pic>
          <p:nvPicPr>
            <p:cNvPr id="350" name="Picture 130" descr="alarm_clock_ringing">
              <a:extLst>
                <a:ext uri="{FF2B5EF4-FFF2-40B4-BE49-F238E27FC236}">
                  <a16:creationId xmlns="" xmlns:a16="http://schemas.microsoft.com/office/drawing/2014/main" id="{52E16AA2-A1DE-B149-8FC7-03FD3D9B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" name="Text Box 131">
              <a:extLst>
                <a:ext uri="{FF2B5EF4-FFF2-40B4-BE49-F238E27FC236}">
                  <a16:creationId xmlns="" xmlns:a16="http://schemas.microsoft.com/office/drawing/2014/main" id="{0A05FBC0-8C50-6F4D-9F72-5369556DE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grpSp>
        <p:nvGrpSpPr>
          <p:cNvPr id="352" name="Group 133">
            <a:extLst>
              <a:ext uri="{FF2B5EF4-FFF2-40B4-BE49-F238E27FC236}">
                <a16:creationId xmlns="" xmlns:a16="http://schemas.microsoft.com/office/drawing/2014/main" id="{4FAA3600-FCAA-8B42-84D1-FB85323188F4}"/>
              </a:ext>
            </a:extLst>
          </p:cNvPr>
          <p:cNvGrpSpPr>
            <a:grpSpLocks/>
          </p:cNvGrpSpPr>
          <p:nvPr/>
        </p:nvGrpSpPr>
        <p:grpSpPr bwMode="auto">
          <a:xfrm>
            <a:off x="8580889" y="2976526"/>
            <a:ext cx="911514" cy="752475"/>
            <a:chOff x="4186" y="1705"/>
            <a:chExt cx="598" cy="453"/>
          </a:xfrm>
        </p:grpSpPr>
        <p:sp>
          <p:nvSpPr>
            <p:cNvPr id="353" name="Line 118">
              <a:extLst>
                <a:ext uri="{FF2B5EF4-FFF2-40B4-BE49-F238E27FC236}">
                  <a16:creationId xmlns="" xmlns:a16="http://schemas.microsoft.com/office/drawing/2014/main" id="{AE11BC12-265B-1C4B-8FAB-0FA75A29E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Line 132">
              <a:extLst>
                <a:ext uri="{FF2B5EF4-FFF2-40B4-BE49-F238E27FC236}">
                  <a16:creationId xmlns="" xmlns:a16="http://schemas.microsoft.com/office/drawing/2014/main" id="{BFF7F0A8-A357-7748-BD1E-51A7A3E59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119">
              <a:extLst>
                <a:ext uri="{FF2B5EF4-FFF2-40B4-BE49-F238E27FC236}">
                  <a16:creationId xmlns="" xmlns:a16="http://schemas.microsoft.com/office/drawing/2014/main" id="{D0B7F72D-FD32-8D47-B9FD-0C7A1B80B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846"/>
              <a:ext cx="460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sp>
        <p:nvSpPr>
          <p:cNvPr id="356" name="Line 136">
            <a:extLst>
              <a:ext uri="{FF2B5EF4-FFF2-40B4-BE49-F238E27FC236}">
                <a16:creationId xmlns="" xmlns:a16="http://schemas.microsoft.com/office/drawing/2014/main" id="{61D6DAB1-4B37-C740-BD43-4568C5241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363" y="3521038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4E4C24E-2B71-FB43-956D-60F8AEF3370B}"/>
              </a:ext>
            </a:extLst>
          </p:cNvPr>
          <p:cNvGrpSpPr/>
          <p:nvPr/>
        </p:nvGrpSpPr>
        <p:grpSpPr>
          <a:xfrm>
            <a:off x="8012670" y="4309460"/>
            <a:ext cx="2667702" cy="714018"/>
            <a:chOff x="8162097" y="4679496"/>
            <a:chExt cx="2667702" cy="714018"/>
          </a:xfrm>
        </p:grpSpPr>
        <p:grpSp>
          <p:nvGrpSpPr>
            <p:cNvPr id="362" name="Group 150">
              <a:extLst>
                <a:ext uri="{FF2B5EF4-FFF2-40B4-BE49-F238E27FC236}">
                  <a16:creationId xmlns="" xmlns:a16="http://schemas.microsoft.com/office/drawing/2014/main" id="{8A649C16-501A-A644-A5FA-AE7129DDC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097" y="4974413"/>
              <a:ext cx="1471613" cy="419101"/>
              <a:chOff x="2229" y="3467"/>
              <a:chExt cx="927" cy="264"/>
            </a:xfrm>
          </p:grpSpPr>
          <p:sp>
            <p:nvSpPr>
              <p:cNvPr id="382" name="Line 108">
                <a:extLst>
                  <a:ext uri="{FF2B5EF4-FFF2-40B4-BE49-F238E27FC236}">
                    <a16:creationId xmlns="" xmlns:a16="http://schemas.microsoft.com/office/drawing/2014/main" id="{DB733CF3-EAC6-CC4F-B21E-9FB8C5502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Text Box 109">
                <a:extLst>
                  <a:ext uri="{FF2B5EF4-FFF2-40B4-BE49-F238E27FC236}">
                    <a16:creationId xmlns="" xmlns:a16="http://schemas.microsoft.com/office/drawing/2014/main" id="{BB517B3D-28EB-8444-8C05-95403AFF5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519"/>
                <a:ext cx="386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ack1</a:t>
                </a:r>
              </a:p>
            </p:txBody>
          </p:sp>
        </p:grpSp>
        <p:sp>
          <p:nvSpPr>
            <p:cNvPr id="358" name="Text Box 93">
              <a:extLst>
                <a:ext uri="{FF2B5EF4-FFF2-40B4-BE49-F238E27FC236}">
                  <a16:creationId xmlns="" xmlns:a16="http://schemas.microsoft.com/office/drawing/2014/main" id="{0A5BAC0E-26A7-304A-9845-BD850E80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824" y="4679496"/>
              <a:ext cx="11969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31C21A72-3E29-1946-B909-D85D4A552D56}"/>
              </a:ext>
            </a:extLst>
          </p:cNvPr>
          <p:cNvGrpSpPr/>
          <p:nvPr/>
        </p:nvGrpSpPr>
        <p:grpSpPr>
          <a:xfrm>
            <a:off x="6804583" y="4153524"/>
            <a:ext cx="3833816" cy="1104906"/>
            <a:chOff x="6954010" y="4523560"/>
            <a:chExt cx="3833816" cy="1104906"/>
          </a:xfrm>
        </p:grpSpPr>
        <p:grpSp>
          <p:nvGrpSpPr>
            <p:cNvPr id="364" name="Group 137">
              <a:extLst>
                <a:ext uri="{FF2B5EF4-FFF2-40B4-BE49-F238E27FC236}">
                  <a16:creationId xmlns="" xmlns:a16="http://schemas.microsoft.com/office/drawing/2014/main" id="{3BF75B33-1A77-E24B-AABE-7E5C56D0D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010" y="4523560"/>
              <a:ext cx="1174750" cy="609601"/>
              <a:chOff x="2830" y="3285"/>
              <a:chExt cx="740" cy="384"/>
            </a:xfrm>
          </p:grpSpPr>
          <p:sp>
            <p:nvSpPr>
              <p:cNvPr id="378" name="Text Box 134">
                <a:extLst>
                  <a:ext uri="{FF2B5EF4-FFF2-40B4-BE49-F238E27FC236}">
                    <a16:creationId xmlns="" xmlns:a16="http://schemas.microsoft.com/office/drawing/2014/main" id="{057A15E3-B733-174D-BE7C-2996FC26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3438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pkt0</a:t>
                </a:r>
              </a:p>
            </p:txBody>
          </p:sp>
          <p:sp>
            <p:nvSpPr>
              <p:cNvPr id="379" name="Text Box 135">
                <a:extLst>
                  <a:ext uri="{FF2B5EF4-FFF2-40B4-BE49-F238E27FC236}">
                    <a16:creationId xmlns="" xmlns:a16="http://schemas.microsoft.com/office/drawing/2014/main" id="{D294B6DF-F9F6-C245-9C1E-7E3DCD5BF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ack1</a:t>
                </a:r>
              </a:p>
            </p:txBody>
          </p:sp>
        </p:grpSp>
        <p:grpSp>
          <p:nvGrpSpPr>
            <p:cNvPr id="365" name="Group 138">
              <a:extLst>
                <a:ext uri="{FF2B5EF4-FFF2-40B4-BE49-F238E27FC236}">
                  <a16:creationId xmlns="" xmlns:a16="http://schemas.microsoft.com/office/drawing/2014/main" id="{CAC9BF03-EEEF-2846-B090-FAE6750AF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3197" y="4747083"/>
              <a:ext cx="1547813" cy="446403"/>
              <a:chOff x="850" y="1229"/>
              <a:chExt cx="927" cy="253"/>
            </a:xfrm>
          </p:grpSpPr>
          <p:sp>
            <p:nvSpPr>
              <p:cNvPr id="376" name="Line 139">
                <a:extLst>
                  <a:ext uri="{FF2B5EF4-FFF2-40B4-BE49-F238E27FC236}">
                    <a16:creationId xmlns="" xmlns:a16="http://schemas.microsoft.com/office/drawing/2014/main" id="{908F9E2B-E1F1-0444-8DD2-B8396679E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140">
                <a:extLst>
                  <a:ext uri="{FF2B5EF4-FFF2-40B4-BE49-F238E27FC236}">
                    <a16:creationId xmlns="" xmlns:a16="http://schemas.microsoft.com/office/drawing/2014/main" id="{74AAB4FF-F9B2-8644-9770-40F6B7F6D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1229"/>
                <a:ext cx="34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6" name="Group 142">
              <a:extLst>
                <a:ext uri="{FF2B5EF4-FFF2-40B4-BE49-F238E27FC236}">
                  <a16:creationId xmlns="" xmlns:a16="http://schemas.microsoft.com/office/drawing/2014/main" id="{61F81DDD-D8CA-1E44-9759-5F540FE71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2913" y="5037915"/>
              <a:ext cx="1204913" cy="590551"/>
              <a:chOff x="4762" y="2985"/>
              <a:chExt cx="759" cy="372"/>
            </a:xfrm>
          </p:grpSpPr>
          <p:sp>
            <p:nvSpPr>
              <p:cNvPr id="374" name="Text Box 143">
                <a:extLst>
                  <a:ext uri="{FF2B5EF4-FFF2-40B4-BE49-F238E27FC236}">
                    <a16:creationId xmlns="" xmlns:a16="http://schemas.microsoft.com/office/drawing/2014/main" id="{6C499832-2FEA-2247-A1D4-C7CE568C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985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pkt0</a:t>
                </a:r>
              </a:p>
            </p:txBody>
          </p:sp>
          <p:sp>
            <p:nvSpPr>
              <p:cNvPr id="375" name="Text Box 144">
                <a:extLst>
                  <a:ext uri="{FF2B5EF4-FFF2-40B4-BE49-F238E27FC236}">
                    <a16:creationId xmlns="" xmlns:a16="http://schemas.microsoft.com/office/drawing/2014/main" id="{23A45435-E6D5-7641-819A-FA71E59CB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7" y="3126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ack0</a:t>
                </a:r>
              </a:p>
            </p:txBody>
          </p:sp>
        </p:grpSp>
      </p:grpSp>
      <p:grpSp>
        <p:nvGrpSpPr>
          <p:cNvPr id="367" name="Group 149">
            <a:extLst>
              <a:ext uri="{FF2B5EF4-FFF2-40B4-BE49-F238E27FC236}">
                <a16:creationId xmlns="" xmlns:a16="http://schemas.microsoft.com/office/drawing/2014/main" id="{69EE8DE9-3381-624C-9ABB-652457E2824C}"/>
              </a:ext>
            </a:extLst>
          </p:cNvPr>
          <p:cNvGrpSpPr>
            <a:grpSpLocks/>
          </p:cNvGrpSpPr>
          <p:nvPr/>
        </p:nvGrpSpPr>
        <p:grpSpPr bwMode="auto">
          <a:xfrm>
            <a:off x="8034892" y="4967903"/>
            <a:ext cx="1457325" cy="488950"/>
            <a:chOff x="3839" y="2850"/>
            <a:chExt cx="918" cy="308"/>
          </a:xfrm>
        </p:grpSpPr>
        <p:sp>
          <p:nvSpPr>
            <p:cNvPr id="372" name="Line 146">
              <a:extLst>
                <a:ext uri="{FF2B5EF4-FFF2-40B4-BE49-F238E27FC236}">
                  <a16:creationId xmlns="" xmlns:a16="http://schemas.microsoft.com/office/drawing/2014/main" id="{B42EE784-BAAA-7648-8C27-518F3E7E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2850"/>
              <a:ext cx="918" cy="3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Text Box 147">
              <a:extLst>
                <a:ext uri="{FF2B5EF4-FFF2-40B4-BE49-F238E27FC236}">
                  <a16:creationId xmlns="" xmlns:a16="http://schemas.microsoft.com/office/drawing/2014/main" id="{0E52013C-7BAA-344E-9018-CA884EE4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873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120" name="Group 85">
            <a:extLst>
              <a:ext uri="{FF2B5EF4-FFF2-40B4-BE49-F238E27FC236}">
                <a16:creationId xmlns="" xmlns:a16="http://schemas.microsoft.com/office/drawing/2014/main" id="{EF03F5C0-9E1B-6F4D-827D-841E2D21FDD8}"/>
              </a:ext>
            </a:extLst>
          </p:cNvPr>
          <p:cNvGrpSpPr>
            <a:grpSpLocks/>
          </p:cNvGrpSpPr>
          <p:nvPr/>
        </p:nvGrpSpPr>
        <p:grpSpPr bwMode="auto">
          <a:xfrm>
            <a:off x="8026461" y="5469606"/>
            <a:ext cx="1471612" cy="363538"/>
            <a:chOff x="855" y="1799"/>
            <a:chExt cx="927" cy="229"/>
          </a:xfrm>
        </p:grpSpPr>
        <p:sp>
          <p:nvSpPr>
            <p:cNvPr id="121" name="Line 86">
              <a:extLst>
                <a:ext uri="{FF2B5EF4-FFF2-40B4-BE49-F238E27FC236}">
                  <a16:creationId xmlns="" xmlns:a16="http://schemas.microsoft.com/office/drawing/2014/main" id="{CFBE0624-2276-5A40-AD6C-765B8E1D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87">
              <a:extLst>
                <a:ext uri="{FF2B5EF4-FFF2-40B4-BE49-F238E27FC236}">
                  <a16:creationId xmlns="" xmlns:a16="http://schemas.microsoft.com/office/drawing/2014/main" id="{6E5D70F9-C765-DD43-99D5-1E3FD4E8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2D39F4C-0ABF-C94E-A0DB-A97913E78570}"/>
              </a:ext>
            </a:extLst>
          </p:cNvPr>
          <p:cNvGrpSpPr/>
          <p:nvPr/>
        </p:nvGrpSpPr>
        <p:grpSpPr>
          <a:xfrm>
            <a:off x="6993934" y="4806637"/>
            <a:ext cx="1022350" cy="553607"/>
            <a:chOff x="6289259" y="5452590"/>
            <a:chExt cx="1022350" cy="553607"/>
          </a:xfrm>
        </p:grpSpPr>
        <p:sp>
          <p:nvSpPr>
            <p:cNvPr id="359" name="Text Box 96">
              <a:extLst>
                <a:ext uri="{FF2B5EF4-FFF2-40B4-BE49-F238E27FC236}">
                  <a16:creationId xmlns="" xmlns:a16="http://schemas.microsoft.com/office/drawing/2014/main" id="{0B9EBE4A-F7AC-D14C-AD4E-0FA449FA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123" y="5698420"/>
              <a:ext cx="81945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(ignore)</a:t>
              </a:r>
            </a:p>
          </p:txBody>
        </p:sp>
        <p:sp>
          <p:nvSpPr>
            <p:cNvPr id="123" name="Text Box 98">
              <a:extLst>
                <a:ext uri="{FF2B5EF4-FFF2-40B4-BE49-F238E27FC236}">
                  <a16:creationId xmlns="" xmlns:a16="http://schemas.microsoft.com/office/drawing/2014/main" id="{0DE35C6C-6D99-814C-B88E-A2943030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9259" y="5452590"/>
              <a:ext cx="1022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</a:t>
              </a:r>
            </a:p>
          </p:txBody>
        </p:sp>
      </p:grpSp>
      <p:sp>
        <p:nvSpPr>
          <p:cNvPr id="113" name="Slide Number Placeholder 2">
            <a:extLst>
              <a:ext uri="{FF2B5EF4-FFF2-40B4-BE49-F238E27FC236}">
                <a16:creationId xmlns="" xmlns:a16="http://schemas.microsoft.com/office/drawing/2014/main" id="{7706DBAD-0F0D-AC43-90D8-C4A8FC723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73" grpId="0"/>
      <p:bldP spid="280" grpId="0"/>
      <p:bldP spid="281" grpId="0"/>
      <p:bldP spid="282" grpId="0"/>
      <p:bldP spid="284" grpId="0"/>
      <p:bldP spid="285" grpId="0"/>
      <p:bldP spid="286" grpId="0"/>
      <p:bldP spid="287" grpId="0"/>
      <p:bldP spid="322" grpId="0"/>
      <p:bldP spid="323" grpId="0"/>
      <p:bldP spid="330" grpId="0"/>
      <p:bldP spid="331" grpId="0"/>
      <p:bldP spid="3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Performance of rdt3.0 </a:t>
            </a:r>
            <a:r>
              <a:rPr lang="en-US" sz="3200" dirty="0"/>
              <a:t>(stop-and-wait)</a:t>
            </a:r>
            <a:endParaRPr lang="en-US" sz="4400" dirty="0"/>
          </a:p>
        </p:txBody>
      </p:sp>
      <p:sp>
        <p:nvSpPr>
          <p:cNvPr id="121" name="Rectangle 3">
            <a:extLst>
              <a:ext uri="{FF2B5EF4-FFF2-40B4-BE49-F238E27FC236}">
                <a16:creationId xmlns="" xmlns:a16="http://schemas.microsoft.com/office/drawing/2014/main" id="{FDDA46F1-23DA-904A-99AA-BA36ED7A6857}"/>
              </a:ext>
            </a:extLst>
          </p:cNvPr>
          <p:cNvSpPr txBox="1">
            <a:spLocks noChangeArrowheads="1"/>
          </p:cNvSpPr>
          <p:nvPr/>
        </p:nvSpPr>
        <p:spPr>
          <a:xfrm>
            <a:off x="870314" y="2451713"/>
            <a:ext cx="10532792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1 Gbps link, 15 ms prop. delay, 8000 bit packet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4">
            <a:extLst>
              <a:ext uri="{FF2B5EF4-FFF2-40B4-BE49-F238E27FC236}">
                <a16:creationId xmlns="" xmlns:a16="http://schemas.microsoft.com/office/drawing/2014/main" id="{04DE9E77-9329-F04E-A15C-5F38550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27" y="1472895"/>
            <a:ext cx="107525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 </a:t>
            </a:r>
            <a:r>
              <a:rPr kumimoji="0" lang="en-US" alt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utilization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fraction of time sender busy sending</a:t>
            </a:r>
          </a:p>
        </p:txBody>
      </p:sp>
      <p:grpSp>
        <p:nvGrpSpPr>
          <p:cNvPr id="125" name="Group 24">
            <a:extLst>
              <a:ext uri="{FF2B5EF4-FFF2-40B4-BE49-F238E27FC236}">
                <a16:creationId xmlns="" xmlns:a16="http://schemas.microsoft.com/office/drawing/2014/main" id="{276312A9-6509-DC4A-B34D-FF403C6ACCF6}"/>
              </a:ext>
            </a:extLst>
          </p:cNvPr>
          <p:cNvGrpSpPr>
            <a:grpSpLocks/>
          </p:cNvGrpSpPr>
          <p:nvPr/>
        </p:nvGrpSpPr>
        <p:grpSpPr bwMode="auto">
          <a:xfrm>
            <a:off x="1782678" y="3526869"/>
            <a:ext cx="5724525" cy="812800"/>
            <a:chOff x="137" y="1675"/>
            <a:chExt cx="3606" cy="512"/>
          </a:xfrm>
        </p:grpSpPr>
        <p:sp>
          <p:nvSpPr>
            <p:cNvPr id="126" name="Text Box 10">
              <a:extLst>
                <a:ext uri="{FF2B5EF4-FFF2-40B4-BE49-F238E27FC236}">
                  <a16:creationId xmlns="" xmlns:a16="http://schemas.microsoft.com/office/drawing/2014/main" id="{F8134D58-7EAB-C542-A474-3D41F6C9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=</a:t>
              </a:r>
            </a:p>
          </p:txBody>
        </p:sp>
        <p:grpSp>
          <p:nvGrpSpPr>
            <p:cNvPr id="127" name="Group 14">
              <a:extLst>
                <a:ext uri="{FF2B5EF4-FFF2-40B4-BE49-F238E27FC236}">
                  <a16:creationId xmlns="" xmlns:a16="http://schemas.microsoft.com/office/drawing/2014/main" id="{A1CD218D-EFB4-7747-AA6F-A8CADF318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136" name="Text Box 11">
                <a:extLst>
                  <a:ext uri="{FF2B5EF4-FFF2-40B4-BE49-F238E27FC236}">
                    <a16:creationId xmlns="" xmlns:a16="http://schemas.microsoft.com/office/drawing/2014/main" id="{212B965A-7A53-E448-A951-4473C08E3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37" name="Text Box 12">
                <a:extLst>
                  <a:ext uri="{FF2B5EF4-FFF2-40B4-BE49-F238E27FC236}">
                    <a16:creationId xmlns="" xmlns:a16="http://schemas.microsoft.com/office/drawing/2014/main" id="{C0714D4B-8571-E443-B70B-3B39AC0A6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</a:t>
                </a:r>
              </a:p>
            </p:txBody>
          </p:sp>
          <p:sp>
            <p:nvSpPr>
              <p:cNvPr id="138" name="Line 13">
                <a:extLst>
                  <a:ext uri="{FF2B5EF4-FFF2-40B4-BE49-F238E27FC236}">
                    <a16:creationId xmlns="" xmlns:a16="http://schemas.microsoft.com/office/drawing/2014/main" id="{487E8E54-B689-7340-8E19-EEBA8D6E7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28" name="Group 19">
              <a:extLst>
                <a:ext uri="{FF2B5EF4-FFF2-40B4-BE49-F238E27FC236}">
                  <a16:creationId xmlns="" xmlns:a16="http://schemas.microsoft.com/office/drawing/2014/main" id="{458C4EA2-733B-9843-BEDB-1D21ADD2E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32" name="Text Box 6">
                <a:extLst>
                  <a:ext uri="{FF2B5EF4-FFF2-40B4-BE49-F238E27FC236}">
                    <a16:creationId xmlns="" xmlns:a16="http://schemas.microsoft.com/office/drawing/2014/main" id="{9DB04C83-679A-3C40-AE3F-F5626A9A4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" name="Text Box 16">
                <a:extLst>
                  <a:ext uri="{FF2B5EF4-FFF2-40B4-BE49-F238E27FC236}">
                    <a16:creationId xmlns="" xmlns:a16="http://schemas.microsoft.com/office/drawing/2014/main" id="{9A4E21FE-242E-F24A-8DFD-378A92E72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134" name="Text Box 17">
                <a:extLst>
                  <a:ext uri="{FF2B5EF4-FFF2-40B4-BE49-F238E27FC236}">
                    <a16:creationId xmlns="" xmlns:a16="http://schemas.microsoft.com/office/drawing/2014/main" id="{261ED350-3F07-A542-906D-6B34A19F5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bits/sec</a:t>
                </a:r>
              </a:p>
            </p:txBody>
          </p:sp>
          <p:sp>
            <p:nvSpPr>
              <p:cNvPr id="135" name="Line 18">
                <a:extLst>
                  <a:ext uri="{FF2B5EF4-FFF2-40B4-BE49-F238E27FC236}">
                    <a16:creationId xmlns="" xmlns:a16="http://schemas.microsoft.com/office/drawing/2014/main" id="{EDB1D7D2-C87C-9F49-A2A1-833D85EAB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9" name="Text Box 20">
              <a:extLst>
                <a:ext uri="{FF2B5EF4-FFF2-40B4-BE49-F238E27FC236}">
                  <a16:creationId xmlns="" xmlns:a16="http://schemas.microsoft.com/office/drawing/2014/main" id="{93AC931A-E76C-A440-8E87-B489914F3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="" xmlns:a16="http://schemas.microsoft.com/office/drawing/2014/main" id="{14ADD697-C49B-F141-9DE7-07AC5BD2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="" xmlns:a16="http://schemas.microsoft.com/office/drawing/2014/main" id="{108AD146-F5D0-F14B-AF3A-D8ADCB55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0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 microsecs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="" xmlns:a16="http://schemas.microsoft.com/office/drawing/2014/main" id="{B3DFFB42-6FBF-BC4B-ABC2-8ADE611947F8}"/>
              </a:ext>
            </a:extLst>
          </p:cNvPr>
          <p:cNvSpPr txBox="1">
            <a:spLocks noChangeArrowheads="1"/>
          </p:cNvSpPr>
          <p:nvPr/>
        </p:nvSpPr>
        <p:spPr>
          <a:xfrm>
            <a:off x="829076" y="3163511"/>
            <a:ext cx="9723349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0275" marR="0" lvl="1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to transmit packet into channel: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="" xmlns:a16="http://schemas.microsoft.com/office/drawing/2014/main" id="{5A944CFA-EDBD-154A-A022-BFEE848C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2" grpId="0"/>
      <p:bldP spid="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1E77F652-670F-A845-B285-3845722C99C1}"/>
              </a:ext>
            </a:extLst>
          </p:cNvPr>
          <p:cNvGrpSpPr/>
          <p:nvPr/>
        </p:nvGrpSpPr>
        <p:grpSpPr>
          <a:xfrm>
            <a:off x="3188111" y="1436688"/>
            <a:ext cx="8729662" cy="3249612"/>
            <a:chOff x="1660525" y="1638643"/>
            <a:chExt cx="8729662" cy="3249612"/>
          </a:xfrm>
        </p:grpSpPr>
        <p:sp>
          <p:nvSpPr>
            <p:cNvPr id="50" name="Line 3">
              <a:extLst>
                <a:ext uri="{FF2B5EF4-FFF2-40B4-BE49-F238E27FC236}">
                  <a16:creationId xmlns="" xmlns:a16="http://schemas.microsoft.com/office/drawing/2014/main" id="{65EF62F5-AF0F-154C-9C6E-93BB5189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2194268"/>
              <a:ext cx="2227262" cy="92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Text Box 4">
              <a:extLst>
                <a:ext uri="{FF2B5EF4-FFF2-40B4-BE49-F238E27FC236}">
                  <a16:creationId xmlns="" xmlns:a16="http://schemas.microsoft.com/office/drawing/2014/main" id="{9C568413-E7C8-034A-A01A-070E583EF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525" y="1989480"/>
              <a:ext cx="323215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transmitted, t = 0</a:t>
              </a:r>
            </a:p>
          </p:txBody>
        </p:sp>
        <p:sp>
          <p:nvSpPr>
            <p:cNvPr id="52" name="Line 5">
              <a:extLst>
                <a:ext uri="{FF2B5EF4-FFF2-40B4-BE49-F238E27FC236}">
                  <a16:creationId xmlns="" xmlns:a16="http://schemas.microsoft.com/office/drawing/2014/main" id="{1F5607F9-D0CE-8742-843E-05AFCDCA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637" y="1975193"/>
              <a:ext cx="23813" cy="2913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="" xmlns:a16="http://schemas.microsoft.com/office/drawing/2014/main" id="{D5AC1D3D-9418-5F46-82ED-FBA189A7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987893"/>
              <a:ext cx="22225" cy="2890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="" xmlns:a16="http://schemas.microsoft.com/office/drawing/2014/main" id="{1AA39350-7ADC-E840-B7FD-CAF65C7E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0" y="1638643"/>
              <a:ext cx="885825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="" xmlns:a16="http://schemas.microsoft.com/office/drawing/2014/main" id="{388F41A8-01FA-884F-8140-E9FD1F2C6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50" y="1638643"/>
              <a:ext cx="946150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receiver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="" xmlns:a16="http://schemas.microsoft.com/office/drawing/2014/main" id="{4E1B3F21-B373-CA48-9AD5-5632396C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2189505"/>
              <a:ext cx="219075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="" xmlns:a16="http://schemas.microsoft.com/office/drawing/2014/main" id="{89DD14FE-5B5B-3B43-8920-2EDFA30D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2212" y="4300880"/>
              <a:ext cx="2192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="" xmlns:a16="http://schemas.microsoft.com/office/drawing/2014/main" id="{0833BE20-CC42-354E-8D97-D533E108B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2212" y="3357905"/>
              <a:ext cx="2209800" cy="92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="" xmlns:a16="http://schemas.microsoft.com/office/drawing/2014/main" id="{6DCE969D-C1B5-6B4F-8E82-11FE1720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7" y="2187918"/>
              <a:ext cx="2232025" cy="11557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="" xmlns:a16="http://schemas.microsoft.com/office/drawing/2014/main" id="{71ECF681-371C-214F-B431-3EBF5FCA5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1879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="" xmlns:a16="http://schemas.microsoft.com/office/drawing/2014/main" id="{D5FC9E24-2362-D949-AD1B-27FDE1813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4292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="" xmlns:a16="http://schemas.microsoft.com/office/drawing/2014/main" id="{8E885B36-6DC7-A647-8328-79BA2FEF9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6637" y="4288180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=""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=""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=""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20">
              <a:extLst>
                <a:ext uri="{FF2B5EF4-FFF2-40B4-BE49-F238E27FC236}">
                  <a16:creationId xmlns="" xmlns:a16="http://schemas.microsoft.com/office/drawing/2014/main" id="{F450D6B2-ED0C-2A4C-8BFC-156E65F4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0" y="3102318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21">
              <a:extLst>
                <a:ext uri="{FF2B5EF4-FFF2-40B4-BE49-F238E27FC236}">
                  <a16:creationId xmlns="" xmlns:a16="http://schemas.microsoft.com/office/drawing/2014/main" id="{08BE5E72-86FD-8A42-9396-059DB3F7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162" y="2926105"/>
              <a:ext cx="24257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arrives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22">
              <a:extLst>
                <a:ext uri="{FF2B5EF4-FFF2-40B4-BE49-F238E27FC236}">
                  <a16:creationId xmlns="" xmlns:a16="http://schemas.microsoft.com/office/drawing/2014/main" id="{B416D5CF-1045-E44E-A7DD-0F2BA9A2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2012" y="3351555"/>
              <a:ext cx="127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Text Box 23">
              <a:extLst>
                <a:ext uri="{FF2B5EF4-FFF2-40B4-BE49-F238E27FC236}">
                  <a16:creationId xmlns="" xmlns:a16="http://schemas.microsoft.com/office/drawing/2014/main" id="{EA1933E4-20F7-C442-A192-A24ACB88B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5512" y="3178518"/>
              <a:ext cx="3114675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last packet bit arrives, send ACK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4">
              <a:extLst>
                <a:ext uri="{FF2B5EF4-FFF2-40B4-BE49-F238E27FC236}">
                  <a16:creationId xmlns="" xmlns:a16="http://schemas.microsoft.com/office/drawing/2014/main" id="{E280E208-423C-5A4D-B4AD-4087BED29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662" y="3961155"/>
              <a:ext cx="268605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ACK arrives, send next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packet,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 = RTT + L / R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="" xmlns:a16="http://schemas.microsoft.com/office/drawing/2014/main" id="{A4A7A1DD-E270-2148-B390-9D3198E6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4296118"/>
              <a:ext cx="1419225" cy="577850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2147483647 h 592"/>
                <a:gd name="T4" fmla="*/ 2147483647 w 1845"/>
                <a:gd name="T5" fmla="*/ 2147483647 h 592"/>
                <a:gd name="T6" fmla="*/ 0 w 1845"/>
                <a:gd name="T7" fmla="*/ 21474836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26">
              <a:extLst>
                <a:ext uri="{FF2B5EF4-FFF2-40B4-BE49-F238E27FC236}">
                  <a16:creationId xmlns="" xmlns:a16="http://schemas.microsoft.com/office/drawing/2014/main" id="{9CA64688-75A8-D347-9FA8-19BC93D4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100" y="4288180"/>
              <a:ext cx="1281112" cy="534988"/>
              <a:chOff x="12315" y="13225"/>
              <a:chExt cx="2775" cy="913"/>
            </a:xfrm>
          </p:grpSpPr>
          <p:sp>
            <p:nvSpPr>
              <p:cNvPr id="73" name="Line 27">
                <a:extLst>
                  <a:ext uri="{FF2B5EF4-FFF2-40B4-BE49-F238E27FC236}">
                    <a16:creationId xmlns="" xmlns:a16="http://schemas.microsoft.com/office/drawing/2014/main" id="{3615449C-C628-4A4E-8FD9-6CEA1CB5A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="" xmlns:a16="http://schemas.microsoft.com/office/drawing/2014/main" id="{BC197F6C-E6E2-CC4F-B4CD-24052A68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Line 29">
              <a:extLst>
                <a:ext uri="{FF2B5EF4-FFF2-40B4-BE49-F238E27FC236}">
                  <a16:creationId xmlns="" xmlns:a16="http://schemas.microsoft.com/office/drawing/2014/main" id="{C09632D7-180D-4B4F-9D42-55DC28E6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4529480"/>
              <a:ext cx="317500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30">
              <a:extLst>
                <a:ext uri="{FF2B5EF4-FFF2-40B4-BE49-F238E27FC236}">
                  <a16:creationId xmlns="" xmlns:a16="http://schemas.microsoft.com/office/drawing/2014/main" id="{0C325B2C-A250-0F40-9312-8A731645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0" y="4653305"/>
              <a:ext cx="541337" cy="23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="" xmlns:a16="http://schemas.microsoft.com/office/drawing/2014/main" id="{144B575B-9218-5E41-8DF6-C242B94C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sp>
        <p:nvSpPr>
          <p:cNvPr id="50" name="Line 3">
            <a:extLst>
              <a:ext uri="{FF2B5EF4-FFF2-40B4-BE49-F238E27FC236}">
                <a16:creationId xmlns=""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=""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=""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=""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=""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=""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=""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=""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=""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=""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=""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=""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=""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=""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=""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=""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=""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=""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=""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=""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=""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=""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=""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=""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=""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=""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=""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=""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rdt 3.0 protocol performance stinks!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 limits performance of underlying infrastructure (channel)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2">
            <a:extLst>
              <a:ext uri="{FF2B5EF4-FFF2-40B4-BE49-F238E27FC236}">
                <a16:creationId xmlns=""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pipelined protocols operation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="" xmlns:a16="http://schemas.microsoft.com/office/drawing/2014/main" id="{58138FEE-B5E2-DF48-8378-96F53EA03F37}"/>
              </a:ext>
            </a:extLst>
          </p:cNvPr>
          <p:cNvSpPr txBox="1">
            <a:spLocks noChangeArrowheads="1"/>
          </p:cNvSpPr>
          <p:nvPr/>
        </p:nvSpPr>
        <p:spPr>
          <a:xfrm>
            <a:off x="722556" y="1312877"/>
            <a:ext cx="10988826" cy="203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sender allows multiple,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in-flight”, yet-to-be-acknowledged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range of sequence numbers must be increased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buffering at sender and/or receiver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B5D14E0-A0D3-934D-BBAE-EEDB9CC51924}"/>
              </a:ext>
            </a:extLst>
          </p:cNvPr>
          <p:cNvGrpSpPr/>
          <p:nvPr/>
        </p:nvGrpSpPr>
        <p:grpSpPr>
          <a:xfrm>
            <a:off x="2916237" y="2993267"/>
            <a:ext cx="6359525" cy="2370138"/>
            <a:chOff x="1673403" y="3019025"/>
            <a:chExt cx="6359525" cy="2370138"/>
          </a:xfrm>
        </p:grpSpPr>
        <p:pic>
          <p:nvPicPr>
            <p:cNvPr id="80" name="Picture 5" descr="rdt_pipelined1">
              <a:extLst>
                <a:ext uri="{FF2B5EF4-FFF2-40B4-BE49-F238E27FC236}">
                  <a16:creationId xmlns="" xmlns:a16="http://schemas.microsoft.com/office/drawing/2014/main" id="{2F295627-AEBF-DA46-A59F-B81177F03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403" y="3019025"/>
              <a:ext cx="6105525" cy="23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44">
              <a:extLst>
                <a:ext uri="{FF2B5EF4-FFF2-40B4-BE49-F238E27FC236}">
                  <a16:creationId xmlns="" xmlns:a16="http://schemas.microsoft.com/office/drawing/2014/main" id="{1111BB3D-3EE3-524B-ADDE-3374E7ACC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403" y="3696888"/>
              <a:ext cx="469900" cy="465137"/>
              <a:chOff x="881" y="2283"/>
              <a:chExt cx="296" cy="293"/>
            </a:xfrm>
          </p:grpSpPr>
          <p:sp>
            <p:nvSpPr>
              <p:cNvPr id="82" name="Rectangle 43">
                <a:extLst>
                  <a:ext uri="{FF2B5EF4-FFF2-40B4-BE49-F238E27FC236}">
                    <a16:creationId xmlns="" xmlns:a16="http://schemas.microsoft.com/office/drawing/2014/main" id="{10716B48-25E1-7F4D-87AA-377041B56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3" name="Group 36">
                <a:extLst>
                  <a:ext uri="{FF2B5EF4-FFF2-40B4-BE49-F238E27FC236}">
                    <a16:creationId xmlns="" xmlns:a16="http://schemas.microsoft.com/office/drawing/2014/main" id="{F805DF4F-95A4-BD4D-AD9B-A0F477F1C3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84" name="Picture 37" descr="desktop_computer_stylized_medium">
                  <a:extLst>
                    <a:ext uri="{FF2B5EF4-FFF2-40B4-BE49-F238E27FC236}">
                      <a16:creationId xmlns="" xmlns:a16="http://schemas.microsoft.com/office/drawing/2014/main" id="{85D0573B-AA1D-C647-947D-E75FC498BE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5" name="Freeform 38">
                  <a:extLst>
                    <a:ext uri="{FF2B5EF4-FFF2-40B4-BE49-F238E27FC236}">
                      <a16:creationId xmlns="" xmlns:a16="http://schemas.microsoft.com/office/drawing/2014/main" id="{D280CE14-8944-254D-8B1F-894AD27B6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6" name="Freeform 48">
              <a:extLst>
                <a:ext uri="{FF2B5EF4-FFF2-40B4-BE49-F238E27FC236}">
                  <a16:creationId xmlns="" xmlns:a16="http://schemas.microsoft.com/office/drawing/2014/main" id="{A1C3D94C-83E9-0F40-97E5-B369E086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828" y="3709588"/>
              <a:ext cx="185737" cy="431800"/>
            </a:xfrm>
            <a:custGeom>
              <a:avLst/>
              <a:gdLst>
                <a:gd name="T0" fmla="*/ 2147483647 w 117"/>
                <a:gd name="T1" fmla="*/ 2147483647 h 272"/>
                <a:gd name="T2" fmla="*/ 2147483647 w 117"/>
                <a:gd name="T3" fmla="*/ 2147483647 h 272"/>
                <a:gd name="T4" fmla="*/ 2147483647 w 117"/>
                <a:gd name="T5" fmla="*/ 2147483647 h 272"/>
                <a:gd name="T6" fmla="*/ 0 w 117"/>
                <a:gd name="T7" fmla="*/ 2147483647 h 272"/>
                <a:gd name="T8" fmla="*/ 2147483647 w 117"/>
                <a:gd name="T9" fmla="*/ 2147483647 h 272"/>
                <a:gd name="T10" fmla="*/ 2147483647 w 117"/>
                <a:gd name="T11" fmla="*/ 2147483647 h 272"/>
                <a:gd name="T12" fmla="*/ 2147483647 w 117"/>
                <a:gd name="T13" fmla="*/ 0 h 272"/>
                <a:gd name="T14" fmla="*/ 2147483647 w 117"/>
                <a:gd name="T15" fmla="*/ 2147483647 h 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7" h="272">
                  <a:moveTo>
                    <a:pt x="6" y="6"/>
                  </a:moveTo>
                  <a:lnTo>
                    <a:pt x="3" y="77"/>
                  </a:lnTo>
                  <a:lnTo>
                    <a:pt x="59" y="120"/>
                  </a:lnTo>
                  <a:lnTo>
                    <a:pt x="0" y="146"/>
                  </a:lnTo>
                  <a:lnTo>
                    <a:pt x="3" y="270"/>
                  </a:lnTo>
                  <a:lnTo>
                    <a:pt x="117" y="272"/>
                  </a:lnTo>
                  <a:lnTo>
                    <a:pt x="114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50">
              <a:extLst>
                <a:ext uri="{FF2B5EF4-FFF2-40B4-BE49-F238E27FC236}">
                  <a16:creationId xmlns="" xmlns:a16="http://schemas.microsoft.com/office/drawing/2014/main" id="{605457C9-55E9-234B-AF40-1C2CEC7BD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4903" y="3714350"/>
              <a:ext cx="469900" cy="465138"/>
              <a:chOff x="881" y="2283"/>
              <a:chExt cx="296" cy="293"/>
            </a:xfrm>
          </p:grpSpPr>
          <p:sp>
            <p:nvSpPr>
              <p:cNvPr id="88" name="Rectangle 51">
                <a:extLst>
                  <a:ext uri="{FF2B5EF4-FFF2-40B4-BE49-F238E27FC236}">
                    <a16:creationId xmlns="" xmlns:a16="http://schemas.microsoft.com/office/drawing/2014/main" id="{5A66C211-A318-FD43-B1DC-494380C21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9" name="Group 52">
                <a:extLst>
                  <a:ext uri="{FF2B5EF4-FFF2-40B4-BE49-F238E27FC236}">
                    <a16:creationId xmlns="" xmlns:a16="http://schemas.microsoft.com/office/drawing/2014/main" id="{028FC7D3-7EE7-2840-8091-94C524E05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90" name="Picture 53" descr="desktop_computer_stylized_medium">
                  <a:extLst>
                    <a:ext uri="{FF2B5EF4-FFF2-40B4-BE49-F238E27FC236}">
                      <a16:creationId xmlns="" xmlns:a16="http://schemas.microsoft.com/office/drawing/2014/main" id="{5DF1881B-0BF4-AD42-A217-8A59265F13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Freeform 54">
                  <a:extLst>
                    <a:ext uri="{FF2B5EF4-FFF2-40B4-BE49-F238E27FC236}">
                      <a16:creationId xmlns="" xmlns:a16="http://schemas.microsoft.com/office/drawing/2014/main" id="{70153128-AD53-344E-AC41-31C4A7A688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" name="Group 55">
              <a:extLst>
                <a:ext uri="{FF2B5EF4-FFF2-40B4-BE49-F238E27FC236}">
                  <a16:creationId xmlns="" xmlns:a16="http://schemas.microsoft.com/office/drawing/2014/main" id="{BC8220C0-F289-EA49-A8E3-C57D20507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3546" y="3633388"/>
              <a:ext cx="223838" cy="501650"/>
              <a:chOff x="4140" y="429"/>
              <a:chExt cx="1425" cy="2396"/>
            </a:xfrm>
          </p:grpSpPr>
          <p:sp>
            <p:nvSpPr>
              <p:cNvPr id="93" name="Freeform 56">
                <a:extLst>
                  <a:ext uri="{FF2B5EF4-FFF2-40B4-BE49-F238E27FC236}">
                    <a16:creationId xmlns="" xmlns:a16="http://schemas.microsoft.com/office/drawing/2014/main" id="{4F76258E-0BBD-8E40-98DF-823F02EF9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57">
                <a:extLst>
                  <a:ext uri="{FF2B5EF4-FFF2-40B4-BE49-F238E27FC236}">
                    <a16:creationId xmlns="" xmlns:a16="http://schemas.microsoft.com/office/drawing/2014/main" id="{7ED94245-5F5F-444B-9321-EDC0812D8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="" xmlns:a16="http://schemas.microsoft.com/office/drawing/2014/main" id="{1F9330A9-C80A-E34C-9993-F9F6EFA2E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="" xmlns:a16="http://schemas.microsoft.com/office/drawing/2014/main" id="{EED46AB6-5210-284B-BD15-CC7F3CC06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60">
                <a:extLst>
                  <a:ext uri="{FF2B5EF4-FFF2-40B4-BE49-F238E27FC236}">
                    <a16:creationId xmlns="" xmlns:a16="http://schemas.microsoft.com/office/drawing/2014/main" id="{FCD372CD-8E16-EB40-BCB5-6518B2E5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98" name="Group 61">
                <a:extLst>
                  <a:ext uri="{FF2B5EF4-FFF2-40B4-BE49-F238E27FC236}">
                    <a16:creationId xmlns="" xmlns:a16="http://schemas.microsoft.com/office/drawing/2014/main" id="{A9F56FC0-6211-5447-8838-1C3E5659D8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1" name="AutoShape 62">
                  <a:extLst>
                    <a:ext uri="{FF2B5EF4-FFF2-40B4-BE49-F238E27FC236}">
                      <a16:creationId xmlns="" xmlns:a16="http://schemas.microsoft.com/office/drawing/2014/main" id="{B2006563-73E3-C341-BE69-A2D714EE0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63">
                  <a:extLst>
                    <a:ext uri="{FF2B5EF4-FFF2-40B4-BE49-F238E27FC236}">
                      <a16:creationId xmlns="" xmlns:a16="http://schemas.microsoft.com/office/drawing/2014/main" id="{452EDF48-634C-DC4E-976C-1E4013FE6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99" name="Rectangle 64">
                <a:extLst>
                  <a:ext uri="{FF2B5EF4-FFF2-40B4-BE49-F238E27FC236}">
                    <a16:creationId xmlns="" xmlns:a16="http://schemas.microsoft.com/office/drawing/2014/main" id="{517F2B13-C563-4E43-B2A5-C5BD2544B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0" name="Group 65">
                <a:extLst>
                  <a:ext uri="{FF2B5EF4-FFF2-40B4-BE49-F238E27FC236}">
                    <a16:creationId xmlns="" xmlns:a16="http://schemas.microsoft.com/office/drawing/2014/main" id="{4ED80E09-23D9-1444-A08C-74DBBD9F3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9" name="AutoShape 66">
                  <a:extLst>
                    <a:ext uri="{FF2B5EF4-FFF2-40B4-BE49-F238E27FC236}">
                      <a16:creationId xmlns="" xmlns:a16="http://schemas.microsoft.com/office/drawing/2014/main" id="{BD5E8DEF-A6A7-524F-A3E8-38105351E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0" name="AutoShape 67">
                  <a:extLst>
                    <a:ext uri="{FF2B5EF4-FFF2-40B4-BE49-F238E27FC236}">
                      <a16:creationId xmlns="" xmlns:a16="http://schemas.microsoft.com/office/drawing/2014/main" id="{83CE605A-8B9B-FF4A-ADD9-77EFF07CE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1" name="Rectangle 68">
                <a:extLst>
                  <a:ext uri="{FF2B5EF4-FFF2-40B4-BE49-F238E27FC236}">
                    <a16:creationId xmlns="" xmlns:a16="http://schemas.microsoft.com/office/drawing/2014/main" id="{13298108-AEB2-9C4B-9F8E-E0273C39A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2" name="Rectangle 69">
                <a:extLst>
                  <a:ext uri="{FF2B5EF4-FFF2-40B4-BE49-F238E27FC236}">
                    <a16:creationId xmlns="" xmlns:a16="http://schemas.microsoft.com/office/drawing/2014/main" id="{998350A7-0615-C644-9F45-39D62BDB9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3" name="Group 70">
                <a:extLst>
                  <a:ext uri="{FF2B5EF4-FFF2-40B4-BE49-F238E27FC236}">
                    <a16:creationId xmlns="" xmlns:a16="http://schemas.microsoft.com/office/drawing/2014/main" id="{B66F256F-0190-C34D-B1CF-5EC3FBA6E0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9" name="AutoShape 71">
                  <a:extLst>
                    <a:ext uri="{FF2B5EF4-FFF2-40B4-BE49-F238E27FC236}">
                      <a16:creationId xmlns="" xmlns:a16="http://schemas.microsoft.com/office/drawing/2014/main" id="{B44DED58-257C-B64B-BAD6-1093812EF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20" name="AutoShape 72">
                  <a:extLst>
                    <a:ext uri="{FF2B5EF4-FFF2-40B4-BE49-F238E27FC236}">
                      <a16:creationId xmlns="" xmlns:a16="http://schemas.microsoft.com/office/drawing/2014/main" id="{17264758-5A11-0143-AA34-8D5FF585E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4" name="Freeform 73">
                <a:extLst>
                  <a:ext uri="{FF2B5EF4-FFF2-40B4-BE49-F238E27FC236}">
                    <a16:creationId xmlns="" xmlns:a16="http://schemas.microsoft.com/office/drawing/2014/main" id="{F9396AFF-50A0-E543-85ED-A1775DCAB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5" name="Group 74">
                <a:extLst>
                  <a:ext uri="{FF2B5EF4-FFF2-40B4-BE49-F238E27FC236}">
                    <a16:creationId xmlns="" xmlns:a16="http://schemas.microsoft.com/office/drawing/2014/main" id="{EFAA059B-DB96-6A46-B4E6-8F3321F531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7" name="AutoShape 75">
                  <a:extLst>
                    <a:ext uri="{FF2B5EF4-FFF2-40B4-BE49-F238E27FC236}">
                      <a16:creationId xmlns="" xmlns:a16="http://schemas.microsoft.com/office/drawing/2014/main" id="{83348DAB-4511-F04F-BD32-D337DF959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18" name="AutoShape 76">
                  <a:extLst>
                    <a:ext uri="{FF2B5EF4-FFF2-40B4-BE49-F238E27FC236}">
                      <a16:creationId xmlns="" xmlns:a16="http://schemas.microsoft.com/office/drawing/2014/main" id="{A1C8B31D-3D51-2648-9688-2AEA89487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6" name="Rectangle 77">
                <a:extLst>
                  <a:ext uri="{FF2B5EF4-FFF2-40B4-BE49-F238E27FC236}">
                    <a16:creationId xmlns="" xmlns:a16="http://schemas.microsoft.com/office/drawing/2014/main" id="{7EF69E7C-0C67-7148-8FE3-54101303E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7" name="Freeform 78">
                <a:extLst>
                  <a:ext uri="{FF2B5EF4-FFF2-40B4-BE49-F238E27FC236}">
                    <a16:creationId xmlns="" xmlns:a16="http://schemas.microsoft.com/office/drawing/2014/main" id="{FBDFC7A2-78F6-6B42-8CB8-7F23EE4E3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79">
                <a:extLst>
                  <a:ext uri="{FF2B5EF4-FFF2-40B4-BE49-F238E27FC236}">
                    <a16:creationId xmlns="" xmlns:a16="http://schemas.microsoft.com/office/drawing/2014/main" id="{CC939040-7BF3-9046-BF6A-0458E0E2E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80">
                <a:extLst>
                  <a:ext uri="{FF2B5EF4-FFF2-40B4-BE49-F238E27FC236}">
                    <a16:creationId xmlns="" xmlns:a16="http://schemas.microsoft.com/office/drawing/2014/main" id="{D3889CB4-554F-C549-9233-410F2A702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="" xmlns:a16="http://schemas.microsoft.com/office/drawing/2014/main" id="{01CB4D71-6B24-D14B-8E88-E20AA937E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AutoShape 82">
                <a:extLst>
                  <a:ext uri="{FF2B5EF4-FFF2-40B4-BE49-F238E27FC236}">
                    <a16:creationId xmlns="" xmlns:a16="http://schemas.microsoft.com/office/drawing/2014/main" id="{765BBEDF-3C6B-1040-8B52-503C49ECE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AutoShape 83">
                <a:extLst>
                  <a:ext uri="{FF2B5EF4-FFF2-40B4-BE49-F238E27FC236}">
                    <a16:creationId xmlns="" xmlns:a16="http://schemas.microsoft.com/office/drawing/2014/main" id="{6FAE78A0-65F7-5C4E-B7EA-70A78571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3" name="Oval 84">
                <a:extLst>
                  <a:ext uri="{FF2B5EF4-FFF2-40B4-BE49-F238E27FC236}">
                    <a16:creationId xmlns="" xmlns:a16="http://schemas.microsoft.com/office/drawing/2014/main" id="{AABAB6CF-26FB-E547-93D6-6BFF6717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4" name="Oval 85">
                <a:extLst>
                  <a:ext uri="{FF2B5EF4-FFF2-40B4-BE49-F238E27FC236}">
                    <a16:creationId xmlns="" xmlns:a16="http://schemas.microsoft.com/office/drawing/2014/main" id="{EE66FB07-9865-0B46-8669-F1B01050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5" name="Oval 86">
                <a:extLst>
                  <a:ext uri="{FF2B5EF4-FFF2-40B4-BE49-F238E27FC236}">
                    <a16:creationId xmlns="" xmlns:a16="http://schemas.microsoft.com/office/drawing/2014/main" id="{5A789240-A8CA-A84D-A9E3-BD6D37173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Rectangle 87">
                <a:extLst>
                  <a:ext uri="{FF2B5EF4-FFF2-40B4-BE49-F238E27FC236}">
                    <a16:creationId xmlns="" xmlns:a16="http://schemas.microsoft.com/office/drawing/2014/main" id="{A762B790-F441-E240-934E-A9664B2F5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3" name="Group 88">
              <a:extLst>
                <a:ext uri="{FF2B5EF4-FFF2-40B4-BE49-F238E27FC236}">
                  <a16:creationId xmlns="" xmlns:a16="http://schemas.microsoft.com/office/drawing/2014/main" id="{17DC5732-628F-6741-852D-2CBD1EC0F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9865" y="3576238"/>
              <a:ext cx="223838" cy="501650"/>
              <a:chOff x="4140" y="429"/>
              <a:chExt cx="1425" cy="2396"/>
            </a:xfrm>
          </p:grpSpPr>
          <p:sp>
            <p:nvSpPr>
              <p:cNvPr id="144" name="Freeform 89">
                <a:extLst>
                  <a:ext uri="{FF2B5EF4-FFF2-40B4-BE49-F238E27FC236}">
                    <a16:creationId xmlns="" xmlns:a16="http://schemas.microsoft.com/office/drawing/2014/main" id="{66258626-CF43-4144-AFB5-A001FE5B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90">
                <a:extLst>
                  <a:ext uri="{FF2B5EF4-FFF2-40B4-BE49-F238E27FC236}">
                    <a16:creationId xmlns="" xmlns:a16="http://schemas.microsoft.com/office/drawing/2014/main" id="{75E92CB8-71C3-E048-84D7-F08068A4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Freeform 91">
                <a:extLst>
                  <a:ext uri="{FF2B5EF4-FFF2-40B4-BE49-F238E27FC236}">
                    <a16:creationId xmlns="" xmlns:a16="http://schemas.microsoft.com/office/drawing/2014/main" id="{71C22EB9-D8A4-F04F-A304-D772EEAB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92">
                <a:extLst>
                  <a:ext uri="{FF2B5EF4-FFF2-40B4-BE49-F238E27FC236}">
                    <a16:creationId xmlns="" xmlns:a16="http://schemas.microsoft.com/office/drawing/2014/main" id="{A649EF14-8235-8B4A-8B8B-3AC2B2B64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93">
                <a:extLst>
                  <a:ext uri="{FF2B5EF4-FFF2-40B4-BE49-F238E27FC236}">
                    <a16:creationId xmlns="" xmlns:a16="http://schemas.microsoft.com/office/drawing/2014/main" id="{2C3B9489-DBCD-1B41-A1E0-9939F842A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49" name="Group 94">
                <a:extLst>
                  <a:ext uri="{FF2B5EF4-FFF2-40B4-BE49-F238E27FC236}">
                    <a16:creationId xmlns="" xmlns:a16="http://schemas.microsoft.com/office/drawing/2014/main" id="{5EA53608-D5A4-FB4B-8294-6D9D65EFF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4" name="AutoShape 95">
                  <a:extLst>
                    <a:ext uri="{FF2B5EF4-FFF2-40B4-BE49-F238E27FC236}">
                      <a16:creationId xmlns="" xmlns:a16="http://schemas.microsoft.com/office/drawing/2014/main" id="{AED3F1D5-BB8C-254E-83E5-6EAB6528B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5" name="AutoShape 96">
                  <a:extLst>
                    <a:ext uri="{FF2B5EF4-FFF2-40B4-BE49-F238E27FC236}">
                      <a16:creationId xmlns="" xmlns:a16="http://schemas.microsoft.com/office/drawing/2014/main" id="{942D2E9F-6E36-084E-9FBC-AD82CA243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0" name="Rectangle 97">
                <a:extLst>
                  <a:ext uri="{FF2B5EF4-FFF2-40B4-BE49-F238E27FC236}">
                    <a16:creationId xmlns="" xmlns:a16="http://schemas.microsoft.com/office/drawing/2014/main" id="{E8FF0B53-6745-A84C-89E0-B850FA20B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1" name="Group 98">
                <a:extLst>
                  <a:ext uri="{FF2B5EF4-FFF2-40B4-BE49-F238E27FC236}">
                    <a16:creationId xmlns="" xmlns:a16="http://schemas.microsoft.com/office/drawing/2014/main" id="{3E1DFAB8-85DC-9B47-A3FC-17FA76E4DB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2" name="AutoShape 99">
                  <a:extLst>
                    <a:ext uri="{FF2B5EF4-FFF2-40B4-BE49-F238E27FC236}">
                      <a16:creationId xmlns="" xmlns:a16="http://schemas.microsoft.com/office/drawing/2014/main" id="{9B63DA8A-7611-6449-A57A-B40172E56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3" name="AutoShape 100">
                  <a:extLst>
                    <a:ext uri="{FF2B5EF4-FFF2-40B4-BE49-F238E27FC236}">
                      <a16:creationId xmlns="" xmlns:a16="http://schemas.microsoft.com/office/drawing/2014/main" id="{AB3060D8-D09B-3F4B-AEE4-AEE61862C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2" name="Rectangle 101">
                <a:extLst>
                  <a:ext uri="{FF2B5EF4-FFF2-40B4-BE49-F238E27FC236}">
                    <a16:creationId xmlns="" xmlns:a16="http://schemas.microsoft.com/office/drawing/2014/main" id="{3C0F1872-3B7D-4A41-8B0C-E81E4AC4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Rectangle 102">
                <a:extLst>
                  <a:ext uri="{FF2B5EF4-FFF2-40B4-BE49-F238E27FC236}">
                    <a16:creationId xmlns="" xmlns:a16="http://schemas.microsoft.com/office/drawing/2014/main" id="{660918F1-C396-1647-B4E6-234CB13D9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4" name="Group 103">
                <a:extLst>
                  <a:ext uri="{FF2B5EF4-FFF2-40B4-BE49-F238E27FC236}">
                    <a16:creationId xmlns="" xmlns:a16="http://schemas.microsoft.com/office/drawing/2014/main" id="{A148F5A9-0478-8F4F-89E7-8C3944634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0" name="AutoShape 104">
                  <a:extLst>
                    <a:ext uri="{FF2B5EF4-FFF2-40B4-BE49-F238E27FC236}">
                      <a16:creationId xmlns="" xmlns:a16="http://schemas.microsoft.com/office/drawing/2014/main" id="{80F9D10C-B532-B14A-B8EA-13E7BE80A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1" name="AutoShape 105">
                  <a:extLst>
                    <a:ext uri="{FF2B5EF4-FFF2-40B4-BE49-F238E27FC236}">
                      <a16:creationId xmlns="" xmlns:a16="http://schemas.microsoft.com/office/drawing/2014/main" id="{88383691-0F9A-5544-9926-129A049B8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5" name="Freeform 106">
                <a:extLst>
                  <a:ext uri="{FF2B5EF4-FFF2-40B4-BE49-F238E27FC236}">
                    <a16:creationId xmlns="" xmlns:a16="http://schemas.microsoft.com/office/drawing/2014/main" id="{5F307D13-C702-C846-AAC3-1F59F5B96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6" name="Group 107">
                <a:extLst>
                  <a:ext uri="{FF2B5EF4-FFF2-40B4-BE49-F238E27FC236}">
                    <a16:creationId xmlns="" xmlns:a16="http://schemas.microsoft.com/office/drawing/2014/main" id="{26FB1383-43C2-B14E-B7B3-0D43473DA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8" name="AutoShape 108">
                  <a:extLst>
                    <a:ext uri="{FF2B5EF4-FFF2-40B4-BE49-F238E27FC236}">
                      <a16:creationId xmlns="" xmlns:a16="http://schemas.microsoft.com/office/drawing/2014/main" id="{D061EDA9-2C53-BE45-915E-589037D84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9" name="AutoShape 109">
                  <a:extLst>
                    <a:ext uri="{FF2B5EF4-FFF2-40B4-BE49-F238E27FC236}">
                      <a16:creationId xmlns="" xmlns:a16="http://schemas.microsoft.com/office/drawing/2014/main" id="{998AB447-94FE-834C-84AB-CB37AB303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7" name="Rectangle 110">
                <a:extLst>
                  <a:ext uri="{FF2B5EF4-FFF2-40B4-BE49-F238E27FC236}">
                    <a16:creationId xmlns="" xmlns:a16="http://schemas.microsoft.com/office/drawing/2014/main" id="{7E161FDF-4931-A54D-9200-97C2E9F03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Freeform 111">
                <a:extLst>
                  <a:ext uri="{FF2B5EF4-FFF2-40B4-BE49-F238E27FC236}">
                    <a16:creationId xmlns="" xmlns:a16="http://schemas.microsoft.com/office/drawing/2014/main" id="{6F205231-B042-214A-BAF1-BBBFAAE86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12">
                <a:extLst>
                  <a:ext uri="{FF2B5EF4-FFF2-40B4-BE49-F238E27FC236}">
                    <a16:creationId xmlns="" xmlns:a16="http://schemas.microsoft.com/office/drawing/2014/main" id="{2C9F0014-AAE6-1E42-B6A0-5FDBFB094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13">
                <a:extLst>
                  <a:ext uri="{FF2B5EF4-FFF2-40B4-BE49-F238E27FC236}">
                    <a16:creationId xmlns="" xmlns:a16="http://schemas.microsoft.com/office/drawing/2014/main" id="{8553CA72-700C-7E4C-96EA-C8E02AC51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1" name="Freeform 114">
                <a:extLst>
                  <a:ext uri="{FF2B5EF4-FFF2-40B4-BE49-F238E27FC236}">
                    <a16:creationId xmlns="" xmlns:a16="http://schemas.microsoft.com/office/drawing/2014/main" id="{E1B0C7DC-C796-224B-95BB-EA9A64983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AutoShape 115">
                <a:extLst>
                  <a:ext uri="{FF2B5EF4-FFF2-40B4-BE49-F238E27FC236}">
                    <a16:creationId xmlns="" xmlns:a16="http://schemas.microsoft.com/office/drawing/2014/main" id="{38969B4B-14F8-4C4B-9F4D-1C9709448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AutoShape 116">
                <a:extLst>
                  <a:ext uri="{FF2B5EF4-FFF2-40B4-BE49-F238E27FC236}">
                    <a16:creationId xmlns="" xmlns:a16="http://schemas.microsoft.com/office/drawing/2014/main" id="{20FB94C7-96EF-D64F-9AEA-E2F1422FE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4" name="Oval 117">
                <a:extLst>
                  <a:ext uri="{FF2B5EF4-FFF2-40B4-BE49-F238E27FC236}">
                    <a16:creationId xmlns="" xmlns:a16="http://schemas.microsoft.com/office/drawing/2014/main" id="{307DF5A4-259A-DC44-9789-8EE924382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5" name="Oval 118">
                <a:extLst>
                  <a:ext uri="{FF2B5EF4-FFF2-40B4-BE49-F238E27FC236}">
                    <a16:creationId xmlns="" xmlns:a16="http://schemas.microsoft.com/office/drawing/2014/main" id="{6D1DB86E-92BD-2544-B8B1-844EDAE57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6" name="Oval 119">
                <a:extLst>
                  <a:ext uri="{FF2B5EF4-FFF2-40B4-BE49-F238E27FC236}">
                    <a16:creationId xmlns="" xmlns:a16="http://schemas.microsoft.com/office/drawing/2014/main" id="{B13B6B0E-57D8-B54A-814C-263EB46D9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20">
                <a:extLst>
                  <a:ext uri="{FF2B5EF4-FFF2-40B4-BE49-F238E27FC236}">
                    <a16:creationId xmlns="" xmlns:a16="http://schemas.microsoft.com/office/drawing/2014/main" id="{270171A8-F5A4-F640-8B20-2A908A8BA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E31BA10A-DEA2-4D4B-AB0D-89FB36E5C7B3}"/>
              </a:ext>
            </a:extLst>
          </p:cNvPr>
          <p:cNvSpPr/>
          <p:nvPr/>
        </p:nvSpPr>
        <p:spPr>
          <a:xfrm>
            <a:off x="6069496" y="2941983"/>
            <a:ext cx="3750365" cy="2491408"/>
          </a:xfrm>
          <a:custGeom>
            <a:avLst/>
            <a:gdLst>
              <a:gd name="connsiteX0" fmla="*/ 331304 w 3750365"/>
              <a:gd name="connsiteY0" fmla="*/ 0 h 2491408"/>
              <a:gd name="connsiteX1" fmla="*/ 0 w 3750365"/>
              <a:gd name="connsiteY1" fmla="*/ 861391 h 2491408"/>
              <a:gd name="connsiteX2" fmla="*/ 13252 w 3750365"/>
              <a:gd name="connsiteY2" fmla="*/ 1378226 h 2491408"/>
              <a:gd name="connsiteX3" fmla="*/ 26504 w 3750365"/>
              <a:gd name="connsiteY3" fmla="*/ 2491408 h 2491408"/>
              <a:gd name="connsiteX4" fmla="*/ 3750365 w 3750365"/>
              <a:gd name="connsiteY4" fmla="*/ 2451652 h 2491408"/>
              <a:gd name="connsiteX5" fmla="*/ 3723861 w 3750365"/>
              <a:gd name="connsiteY5" fmla="*/ 79513 h 2491408"/>
              <a:gd name="connsiteX6" fmla="*/ 331304 w 3750365"/>
              <a:gd name="connsiteY6" fmla="*/ 0 h 249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0365" h="2491408">
                <a:moveTo>
                  <a:pt x="331304" y="0"/>
                </a:moveTo>
                <a:lnTo>
                  <a:pt x="0" y="861391"/>
                </a:lnTo>
                <a:lnTo>
                  <a:pt x="13252" y="1378226"/>
                </a:lnTo>
                <a:lnTo>
                  <a:pt x="26504" y="2491408"/>
                </a:lnTo>
                <a:lnTo>
                  <a:pt x="3750365" y="2451652"/>
                </a:lnTo>
                <a:lnTo>
                  <a:pt x="3723861" y="79513"/>
                </a:lnTo>
                <a:lnTo>
                  <a:pt x="331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Slide Number Placeholder 2">
            <a:extLst>
              <a:ext uri="{FF2B5EF4-FFF2-40B4-BE49-F238E27FC236}">
                <a16:creationId xmlns="" xmlns:a16="http://schemas.microsoft.com/office/drawing/2014/main" id="{1DCC9415-F6BD-EB4B-8CBA-8543440A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6D691E7-EAAE-3346-9874-13E19E433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DC958F9-547C-2644-99EE-6ECDE636E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4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Pipelining: increased utilization</a:t>
            </a:r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F2D9612C-CE0F-6C45-B7EC-FE1D2900506E}"/>
              </a:ext>
            </a:extLst>
          </p:cNvPr>
          <p:cNvGrpSpPr/>
          <p:nvPr/>
        </p:nvGrpSpPr>
        <p:grpSpPr>
          <a:xfrm>
            <a:off x="1436915" y="1417186"/>
            <a:ext cx="9144000" cy="3759200"/>
            <a:chOff x="1436915" y="1417186"/>
            <a:chExt cx="9144000" cy="3759200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F0C3BE89-6F62-424C-BFB2-28F71C43CE69}"/>
                </a:ext>
              </a:extLst>
            </p:cNvPr>
            <p:cNvGrpSpPr/>
            <p:nvPr/>
          </p:nvGrpSpPr>
          <p:grpSpPr>
            <a:xfrm>
              <a:off x="1436915" y="1744211"/>
              <a:ext cx="5265738" cy="3432175"/>
              <a:chOff x="1436915" y="1744211"/>
              <a:chExt cx="5265738" cy="3432175"/>
            </a:xfrm>
          </p:grpSpPr>
          <p:sp>
            <p:nvSpPr>
              <p:cNvPr id="271" name="Text Box 4">
                <a:extLst>
                  <a:ext uri="{FF2B5EF4-FFF2-40B4-BE49-F238E27FC236}">
                    <a16:creationId xmlns="" xmlns:a16="http://schemas.microsoft.com/office/drawing/2014/main" id="{8A9D06FA-5302-274C-84A9-DD1CED459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915" y="1760086"/>
                <a:ext cx="3086100" cy="3540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transmitted, t = 0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2" name="Line 5">
                <a:extLst>
                  <a:ext uri="{FF2B5EF4-FFF2-40B4-BE49-F238E27FC236}">
                    <a16:creationId xmlns="" xmlns:a16="http://schemas.microsoft.com/office/drawing/2014/main" id="{EBE74238-0C8D-D64B-8C2E-687BBF22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9215" y="1744211"/>
                <a:ext cx="20638" cy="3284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Line 6">
                <a:extLst>
                  <a:ext uri="{FF2B5EF4-FFF2-40B4-BE49-F238E27FC236}">
                    <a16:creationId xmlns="" xmlns:a16="http://schemas.microsoft.com/office/drawing/2014/main" id="{0C9FFAAE-DCDE-8044-9CE7-6F8A7B2FC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0428" y="1756911"/>
                <a:ext cx="22225" cy="3351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90" name="Group 23">
                <a:extLst>
                  <a:ext uri="{FF2B5EF4-FFF2-40B4-BE49-F238E27FC236}">
                    <a16:creationId xmlns="" xmlns:a16="http://schemas.microsoft.com/office/drawing/2014/main" id="{C2DCCE27-7917-EA41-B0D5-20716F45FD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081011"/>
                <a:ext cx="1466850" cy="608013"/>
                <a:chOff x="12502" y="21425"/>
                <a:chExt cx="3400" cy="1025"/>
              </a:xfrm>
            </p:grpSpPr>
            <p:sp>
              <p:nvSpPr>
                <p:cNvPr id="291" name="Line 24">
                  <a:extLst>
                    <a:ext uri="{FF2B5EF4-FFF2-40B4-BE49-F238E27FC236}">
                      <a16:creationId xmlns="" xmlns:a16="http://schemas.microsoft.com/office/drawing/2014/main" id="{A9FA2FEB-7650-5B42-A31A-A637A45CA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Freeform 25">
                  <a:extLst>
                    <a:ext uri="{FF2B5EF4-FFF2-40B4-BE49-F238E27FC236}">
                      <a16:creationId xmlns="" xmlns:a16="http://schemas.microsoft.com/office/drawing/2014/main" id="{5BCD89AD-C50C-6545-ADEB-A57C6CDD9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3" name="Group 26">
                  <a:extLst>
                    <a:ext uri="{FF2B5EF4-FFF2-40B4-BE49-F238E27FC236}">
                      <a16:creationId xmlns="" xmlns:a16="http://schemas.microsoft.com/office/drawing/2014/main" id="{CD5FB7C7-CD97-554F-9528-260B821760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296" name="Line 27">
                    <a:extLst>
                      <a:ext uri="{FF2B5EF4-FFF2-40B4-BE49-F238E27FC236}">
                        <a16:creationId xmlns="" xmlns:a16="http://schemas.microsoft.com/office/drawing/2014/main" id="{73F94F66-30C4-DD47-A1F3-8FC6B19EB6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7" name="Line 28">
                    <a:extLst>
                      <a:ext uri="{FF2B5EF4-FFF2-40B4-BE49-F238E27FC236}">
                        <a16:creationId xmlns="" xmlns:a16="http://schemas.microsoft.com/office/drawing/2014/main" id="{5CF9459B-BF29-474D-BD49-51BFB74A1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94" name="Line 29">
                  <a:extLst>
                    <a:ext uri="{FF2B5EF4-FFF2-40B4-BE49-F238E27FC236}">
                      <a16:creationId xmlns="" xmlns:a16="http://schemas.microsoft.com/office/drawing/2014/main" id="{C83DFF49-AFA9-B447-8725-97F2F7C26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Line 30">
                  <a:extLst>
                    <a:ext uri="{FF2B5EF4-FFF2-40B4-BE49-F238E27FC236}">
                      <a16:creationId xmlns="" xmlns:a16="http://schemas.microsoft.com/office/drawing/2014/main" id="{9326AF50-13D7-574E-AFF2-CD2DDBD17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2" name="Group 35">
                <a:extLst>
                  <a:ext uri="{FF2B5EF4-FFF2-40B4-BE49-F238E27FC236}">
                    <a16:creationId xmlns="" xmlns:a16="http://schemas.microsoft.com/office/drawing/2014/main" id="{22FDE4C6-35BE-AD41-8733-199E0B0C39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9040" y="4319136"/>
                <a:ext cx="1466850" cy="606425"/>
                <a:chOff x="12502" y="21425"/>
                <a:chExt cx="3400" cy="1025"/>
              </a:xfrm>
            </p:grpSpPr>
            <p:sp>
              <p:nvSpPr>
                <p:cNvPr id="303" name="Line 36">
                  <a:extLst>
                    <a:ext uri="{FF2B5EF4-FFF2-40B4-BE49-F238E27FC236}">
                      <a16:creationId xmlns="" xmlns:a16="http://schemas.microsoft.com/office/drawing/2014/main" id="{C65011A2-C10F-4E4E-950F-6344F3BFE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Freeform 37">
                  <a:extLst>
                    <a:ext uri="{FF2B5EF4-FFF2-40B4-BE49-F238E27FC236}">
                      <a16:creationId xmlns="" xmlns:a16="http://schemas.microsoft.com/office/drawing/2014/main" id="{4BC1F15A-0B55-9B41-BB0E-8078C84D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5" name="Group 38">
                  <a:extLst>
                    <a:ext uri="{FF2B5EF4-FFF2-40B4-BE49-F238E27FC236}">
                      <a16:creationId xmlns="" xmlns:a16="http://schemas.microsoft.com/office/drawing/2014/main" id="{C74149F6-2BD9-1547-B14C-69B2E641BD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08" name="Line 39">
                    <a:extLst>
                      <a:ext uri="{FF2B5EF4-FFF2-40B4-BE49-F238E27FC236}">
                        <a16:creationId xmlns="" xmlns:a16="http://schemas.microsoft.com/office/drawing/2014/main" id="{59CC4175-88B4-8C40-B032-807D24CE24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9" name="Line 40">
                    <a:extLst>
                      <a:ext uri="{FF2B5EF4-FFF2-40B4-BE49-F238E27FC236}">
                        <a16:creationId xmlns="" xmlns:a16="http://schemas.microsoft.com/office/drawing/2014/main" id="{2A62733E-86E9-C64F-8671-78D818E6BE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06" name="Line 41">
                  <a:extLst>
                    <a:ext uri="{FF2B5EF4-FFF2-40B4-BE49-F238E27FC236}">
                      <a16:creationId xmlns="" xmlns:a16="http://schemas.microsoft.com/office/drawing/2014/main" id="{11893E37-487E-1C43-93FA-50C9B2770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Line 42">
                  <a:extLst>
                    <a:ext uri="{FF2B5EF4-FFF2-40B4-BE49-F238E27FC236}">
                      <a16:creationId xmlns="" xmlns:a16="http://schemas.microsoft.com/office/drawing/2014/main" id="{30CC5948-C914-3749-A6FB-7CBA6CEFC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0" name="Group 43">
                <a:extLst>
                  <a:ext uri="{FF2B5EF4-FFF2-40B4-BE49-F238E27FC236}">
                    <a16:creationId xmlns="" xmlns:a16="http://schemas.microsoft.com/office/drawing/2014/main" id="{EF1CBAE6-6435-1B41-BF0D-D5BDA59F7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569961"/>
                <a:ext cx="1466850" cy="606425"/>
                <a:chOff x="12502" y="21425"/>
                <a:chExt cx="3400" cy="1025"/>
              </a:xfrm>
            </p:grpSpPr>
            <p:sp>
              <p:nvSpPr>
                <p:cNvPr id="311" name="Line 44">
                  <a:extLst>
                    <a:ext uri="{FF2B5EF4-FFF2-40B4-BE49-F238E27FC236}">
                      <a16:creationId xmlns="" xmlns:a16="http://schemas.microsoft.com/office/drawing/2014/main" id="{F14701CF-76F1-2A4D-B2B4-A5BD8ECC3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Freeform 45">
                  <a:extLst>
                    <a:ext uri="{FF2B5EF4-FFF2-40B4-BE49-F238E27FC236}">
                      <a16:creationId xmlns="" xmlns:a16="http://schemas.microsoft.com/office/drawing/2014/main" id="{731F34A3-5536-D645-BFF8-86128FA9A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13" name="Group 46">
                  <a:extLst>
                    <a:ext uri="{FF2B5EF4-FFF2-40B4-BE49-F238E27FC236}">
                      <a16:creationId xmlns="" xmlns:a16="http://schemas.microsoft.com/office/drawing/2014/main" id="{85521E25-61DD-F442-81A5-F4A019724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16" name="Line 47">
                    <a:extLst>
                      <a:ext uri="{FF2B5EF4-FFF2-40B4-BE49-F238E27FC236}">
                        <a16:creationId xmlns="" xmlns:a16="http://schemas.microsoft.com/office/drawing/2014/main" id="{1A001C50-CAEA-3442-AFBA-E51180AC4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7" name="Line 48">
                    <a:extLst>
                      <a:ext uri="{FF2B5EF4-FFF2-40B4-BE49-F238E27FC236}">
                        <a16:creationId xmlns="" xmlns:a16="http://schemas.microsoft.com/office/drawing/2014/main" id="{37926C33-0CD4-CD45-BDFA-BADA6AC2C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14" name="Line 49">
                  <a:extLst>
                    <a:ext uri="{FF2B5EF4-FFF2-40B4-BE49-F238E27FC236}">
                      <a16:creationId xmlns="" xmlns:a16="http://schemas.microsoft.com/office/drawing/2014/main" id="{2F091D1F-079B-8B42-8F5F-7A038D533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5" name="Line 50">
                  <a:extLst>
                    <a:ext uri="{FF2B5EF4-FFF2-40B4-BE49-F238E27FC236}">
                      <a16:creationId xmlns="" xmlns:a16="http://schemas.microsoft.com/office/drawing/2014/main" id="{5D3DE632-11F8-E547-996E-81F2B81B1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18" name="Line 51">
                <a:extLst>
                  <a:ext uri="{FF2B5EF4-FFF2-40B4-BE49-F238E27FC236}">
                    <a16:creationId xmlns="" xmlns:a16="http://schemas.microsoft.com/office/drawing/2014/main" id="{DB7CC19A-0A6A-DC4D-BED1-5955B5949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0965" y="3646036"/>
                <a:ext cx="2065338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5DE6FBFC-B25F-574B-9C74-BFE13D65297A}"/>
                </a:ext>
              </a:extLst>
            </p:cNvPr>
            <p:cNvGrpSpPr/>
            <p:nvPr/>
          </p:nvGrpSpPr>
          <p:grpSpPr>
            <a:xfrm>
              <a:off x="1782990" y="1417186"/>
              <a:ext cx="8797925" cy="2974975"/>
              <a:chOff x="1782990" y="1417186"/>
              <a:chExt cx="8797925" cy="2974975"/>
            </a:xfrm>
          </p:grpSpPr>
          <p:sp>
            <p:nvSpPr>
              <p:cNvPr id="270" name="Line 3">
                <a:extLst>
                  <a:ext uri="{FF2B5EF4-FFF2-40B4-BE49-F238E27FC236}">
                    <a16:creationId xmlns="" xmlns:a16="http://schemas.microsoft.com/office/drawing/2014/main" id="{8578E745-D056-4142-B481-0269A6134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740" y="1966461"/>
                <a:ext cx="2082800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Text Box 7">
                <a:extLst>
                  <a:ext uri="{FF2B5EF4-FFF2-40B4-BE49-F238E27FC236}">
                    <a16:creationId xmlns="" xmlns:a16="http://schemas.microsoft.com/office/drawing/2014/main" id="{275A02AE-605A-8841-9D53-53820A5CF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840" y="1417186"/>
                <a:ext cx="1042988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sender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Text Box 8">
                <a:extLst>
                  <a:ext uri="{FF2B5EF4-FFF2-40B4-BE49-F238E27FC236}">
                    <a16:creationId xmlns="" xmlns:a16="http://schemas.microsoft.com/office/drawing/2014/main" id="{27A750B8-38FA-9A48-B75F-4D9DAA80B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7665" y="1417186"/>
                <a:ext cx="1108075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receiver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Line 9">
                <a:extLst>
                  <a:ext uri="{FF2B5EF4-FFF2-40B4-BE49-F238E27FC236}">
                    <a16:creationId xmlns="" xmlns:a16="http://schemas.microsoft.com/office/drawing/2014/main" id="{9EF9145B-0631-6D40-844E-0FEE146AD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9853" y="1961699"/>
                <a:ext cx="2049462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0">
                <a:extLst>
                  <a:ext uri="{FF2B5EF4-FFF2-40B4-BE49-F238E27FC236}">
                    <a16:creationId xmlns="" xmlns:a16="http://schemas.microsoft.com/office/drawing/2014/main" id="{89818B7B-1767-9D41-8631-8A3B93FF6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6203" y="4093711"/>
                <a:ext cx="2049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Freeform 11">
                <a:extLst>
                  <a:ext uri="{FF2B5EF4-FFF2-40B4-BE49-F238E27FC236}">
                    <a16:creationId xmlns="" xmlns:a16="http://schemas.microsoft.com/office/drawing/2014/main" id="{7C53C3B4-7876-5B43-ABD7-074C37F12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978" y="1958524"/>
                <a:ext cx="2087562" cy="1169987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9" name="Line 12">
                <a:extLst>
                  <a:ext uri="{FF2B5EF4-FFF2-40B4-BE49-F238E27FC236}">
                    <a16:creationId xmlns="" xmlns:a16="http://schemas.microsoft.com/office/drawing/2014/main" id="{A956E0A5-AC1B-5447-84D9-4593A3E93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1958524"/>
                <a:ext cx="123825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Line 13">
                <a:extLst>
                  <a:ext uri="{FF2B5EF4-FFF2-40B4-BE49-F238E27FC236}">
                    <a16:creationId xmlns="" xmlns:a16="http://schemas.microsoft.com/office/drawing/2014/main" id="{4E911566-59D1-CB47-B826-2D5CA791D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2202999"/>
                <a:ext cx="1238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Text Box 14">
                <a:extLst>
                  <a:ext uri="{FF2B5EF4-FFF2-40B4-BE49-F238E27FC236}">
                    <a16:creationId xmlns="" xmlns:a16="http://schemas.microsoft.com/office/drawing/2014/main" id="{445CA97C-CB18-2644-916B-02A60272C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7990" y="2942774"/>
                <a:ext cx="9652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RTT 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Line 15">
                <a:extLst>
                  <a:ext uri="{FF2B5EF4-FFF2-40B4-BE49-F238E27FC236}">
                    <a16:creationId xmlns="" xmlns:a16="http://schemas.microsoft.com/office/drawing/2014/main" id="{05D08CE0-2B2A-6943-A3AF-E51CE2FDF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2378" y="3253924"/>
                <a:ext cx="9525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16">
                <a:extLst>
                  <a:ext uri="{FF2B5EF4-FFF2-40B4-BE49-F238E27FC236}">
                    <a16:creationId xmlns="" xmlns:a16="http://schemas.microsoft.com/office/drawing/2014/main" id="{E60C4BA4-F185-6C4D-81D1-73276FF1E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140" y="2225224"/>
                <a:ext cx="1588" cy="776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4" name="Text Box 17">
                <a:extLst>
                  <a:ext uri="{FF2B5EF4-FFF2-40B4-BE49-F238E27FC236}">
                    <a16:creationId xmlns="" xmlns:a16="http://schemas.microsoft.com/office/drawing/2014/main" id="{2D2A4BCC-1CF4-BE4F-9159-6547BADEC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2990" y="2041074"/>
                <a:ext cx="2740025" cy="354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transmitted, t = L / 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5" name="Line 18">
                <a:extLst>
                  <a:ext uri="{FF2B5EF4-FFF2-40B4-BE49-F238E27FC236}">
                    <a16:creationId xmlns="" xmlns:a16="http://schemas.microsoft.com/office/drawing/2014/main" id="{7DA72F70-6275-E44B-B3B2-867A077BB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69315" y="2884036"/>
                <a:ext cx="1254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Text Box 19">
                <a:extLst>
                  <a:ext uri="{FF2B5EF4-FFF2-40B4-BE49-F238E27FC236}">
                    <a16:creationId xmlns="" xmlns:a16="http://schemas.microsoft.com/office/drawing/2014/main" id="{090538B9-64B8-8249-A097-902A990BD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5515" y="2706236"/>
                <a:ext cx="26416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arrives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Line 20">
                <a:extLst>
                  <a:ext uri="{FF2B5EF4-FFF2-40B4-BE49-F238E27FC236}">
                    <a16:creationId xmlns="" xmlns:a16="http://schemas.microsoft.com/office/drawing/2014/main" id="{43859A12-C8B1-7F4C-996B-A2335F971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1540" y="3134861"/>
                <a:ext cx="1190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Text Box 21">
                <a:extLst>
                  <a:ext uri="{FF2B5EF4-FFF2-40B4-BE49-F238E27FC236}">
                    <a16:creationId xmlns="" xmlns:a16="http://schemas.microsoft.com/office/drawing/2014/main" id="{D5887813-0036-6B4B-A7D4-5F561E3F1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0278" y="2958649"/>
                <a:ext cx="358140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packet bit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22">
                <a:extLst>
                  <a:ext uri="{FF2B5EF4-FFF2-40B4-BE49-F238E27FC236}">
                    <a16:creationId xmlns="" xmlns:a16="http://schemas.microsoft.com/office/drawing/2014/main" id="{FCD4E8AC-1B13-DA41-948F-91A838649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0628" y="3750811"/>
                <a:ext cx="2635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ACK arrives, send next 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packet, t = RTT + L / R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Freeform 31">
                <a:extLst>
                  <a:ext uri="{FF2B5EF4-FFF2-40B4-BE49-F238E27FC236}">
                    <a16:creationId xmlns="" xmlns:a16="http://schemas.microsoft.com/office/drawing/2014/main" id="{F38321EB-FAE2-904A-9B81-21D0186CB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210936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Freeform 32">
                <a:extLst>
                  <a:ext uri="{FF2B5EF4-FFF2-40B4-BE49-F238E27FC236}">
                    <a16:creationId xmlns="" xmlns:a16="http://schemas.microsoft.com/office/drawing/2014/main" id="{FBE57882-6BB0-FB42-8297-3020DB77F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461761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33">
                <a:extLst>
                  <a:ext uri="{FF2B5EF4-FFF2-40B4-BE49-F238E27FC236}">
                    <a16:creationId xmlns="" xmlns:a16="http://schemas.microsoft.com/office/drawing/2014/main" id="{FEACB0C4-D684-9C47-A7A0-8FB12C2D6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142799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34">
                <a:extLst>
                  <a:ext uri="{FF2B5EF4-FFF2-40B4-BE49-F238E27FC236}">
                    <a16:creationId xmlns="" xmlns:a16="http://schemas.microsoft.com/office/drawing/2014/main" id="{B381B3DB-0359-7246-93D3-750B1DF80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393624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52">
                <a:extLst>
                  <a:ext uri="{FF2B5EF4-FFF2-40B4-BE49-F238E27FC236}">
                    <a16:creationId xmlns="" xmlns:a16="http://schemas.microsoft.com/office/drawing/2014/main" id="{7C41A37A-EA25-6B42-B8A7-D7B83D33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7103" y="3212649"/>
                <a:ext cx="3833812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2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Line 53">
                <a:extLst>
                  <a:ext uri="{FF2B5EF4-FFF2-40B4-BE49-F238E27FC236}">
                    <a16:creationId xmlns="" xmlns:a16="http://schemas.microsoft.com/office/drawing/2014/main" id="{87E7DB36-E98C-7E44-A72B-F7EAC66CB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91540" y="3371399"/>
                <a:ext cx="1127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Line 54">
                <a:extLst>
                  <a:ext uri="{FF2B5EF4-FFF2-40B4-BE49-F238E27FC236}">
                    <a16:creationId xmlns="" xmlns:a16="http://schemas.microsoft.com/office/drawing/2014/main" id="{6F1B7C9A-215A-474C-BA01-5D7C97271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2653" y="3623811"/>
                <a:ext cx="112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Text Box 55">
                <a:extLst>
                  <a:ext uri="{FF2B5EF4-FFF2-40B4-BE49-F238E27FC236}">
                    <a16:creationId xmlns="" xmlns:a16="http://schemas.microsoft.com/office/drawing/2014/main" id="{2CD16A00-05F1-344E-A3E7-C5304F7F9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2340" y="3446011"/>
                <a:ext cx="3838575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3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B6176C9-7176-F240-9157-3D2494A14415}"/>
              </a:ext>
            </a:extLst>
          </p:cNvPr>
          <p:cNvGrpSpPr/>
          <p:nvPr/>
        </p:nvGrpSpPr>
        <p:grpSpPr>
          <a:xfrm>
            <a:off x="6955065" y="4341361"/>
            <a:ext cx="3460750" cy="1145039"/>
            <a:chOff x="6955065" y="4341361"/>
            <a:chExt cx="3460750" cy="1145039"/>
          </a:xfrm>
        </p:grpSpPr>
        <p:sp>
          <p:nvSpPr>
            <p:cNvPr id="323" name="Text Box 57">
              <a:extLst>
                <a:ext uri="{FF2B5EF4-FFF2-40B4-BE49-F238E27FC236}">
                  <a16:creationId xmlns="" xmlns:a16="http://schemas.microsoft.com/office/drawing/2014/main" id="{FB511FDF-D49A-204F-9558-B726F99E6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065" y="4341361"/>
              <a:ext cx="34607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3-packet pipelining increases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utilization by a factor of 3!</a:t>
              </a:r>
            </a:p>
          </p:txBody>
        </p:sp>
        <p:sp>
          <p:nvSpPr>
            <p:cNvPr id="324" name="Line 58">
              <a:extLst>
                <a:ext uri="{FF2B5EF4-FFF2-40B4-BE49-F238E27FC236}">
                  <a16:creationId xmlns="" xmlns:a16="http://schemas.microsoft.com/office/drawing/2014/main" id="{D6D6E111-408F-FB4E-BDCF-4A37A9DB3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8840" y="5009699"/>
              <a:ext cx="1360" cy="47670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aphicFrame>
        <p:nvGraphicFramePr>
          <p:cNvPr id="325" name="Object 61">
            <a:extLst>
              <a:ext uri="{FF2B5EF4-FFF2-40B4-BE49-F238E27FC236}">
                <a16:creationId xmlns="" xmlns:a16="http://schemas.microsoft.com/office/drawing/2014/main" id="{A3FC3780-5690-F049-A6E0-28EEB6C29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665" y="5276399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Picture" r:id="rId4" imgW="2578100" imgH="355600" progId="Word.Picture.8">
                  <p:embed/>
                </p:oleObj>
              </mc:Choice>
              <mc:Fallback>
                <p:oleObj name="Picture" r:id="rId4" imgW="2578100" imgH="355600" progId="Word.Picture.8">
                  <p:embed/>
                  <p:pic>
                    <p:nvPicPr>
                      <p:cNvPr id="325" name="Object 61">
                        <a:extLst>
                          <a:ext uri="{FF2B5EF4-FFF2-40B4-BE49-F238E27FC236}">
                            <a16:creationId xmlns="" xmlns:a16="http://schemas.microsoft.com/office/drawing/2014/main" id="{A3FC3780-5690-F049-A6E0-28EEB6C29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665" y="5276399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Slide Number Placeholder 2">
            <a:extLst>
              <a:ext uri="{FF2B5EF4-FFF2-40B4-BE49-F238E27FC236}">
                <a16:creationId xmlns="" xmlns:a16="http://schemas.microsoft.com/office/drawing/2014/main" id="{5140CCE3-35CF-C249-B39A-9608764C9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C7A046D-38A0-4C4D-89C5-98A73D6176B8}"/>
              </a:ext>
            </a:extLst>
          </p:cNvPr>
          <p:cNvSpPr/>
          <p:nvPr/>
        </p:nvSpPr>
        <p:spPr>
          <a:xfrm>
            <a:off x="2766060" y="3200400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1D02EA8C-0D47-4345-907B-176DCE82FE33}"/>
              </a:ext>
            </a:extLst>
          </p:cNvPr>
          <p:cNvSpPr txBox="1">
            <a:spLocks noChangeArrowheads="1"/>
          </p:cNvSpPr>
          <p:nvPr/>
        </p:nvSpPr>
        <p:spPr>
          <a:xfrm>
            <a:off x="938540" y="1295239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8" name="Picture 4" descr="gbn_seqnum">
            <a:extLst>
              <a:ext uri="{FF2B5EF4-FFF2-40B4-BE49-F238E27FC236}">
                <a16:creationId xmlns="" xmlns:a16="http://schemas.microsoft.com/office/drawing/2014/main" id="{7F787B9F-F0D5-184B-849D-6DD1215C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51" y="2576024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5CC992CE-9CC7-5B4F-A0DC-4AE1FB2B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4782281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="" xmlns:a16="http://schemas.microsoft.com/office/drawing/2014/main" id="{FDEE9FF9-C882-024E-8974-9BAEDEEE0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receiver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4D350FA-D6D7-FD41-A9BE-7C8ADB1B89FE}"/>
              </a:ext>
            </a:extLst>
          </p:cNvPr>
          <p:cNvSpPr txBox="1">
            <a:spLocks noChangeArrowheads="1"/>
          </p:cNvSpPr>
          <p:nvPr/>
        </p:nvSpPr>
        <p:spPr>
          <a:xfrm>
            <a:off x="803389" y="1374775"/>
            <a:ext cx="10318069" cy="2854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ACK-only: always send ACK for correctly-received packet so far, with highest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seq #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generate duplicate 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need only remember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rcv_base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receipt of out-of-order packet: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discard (don’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buffer) or buffer: an implementation decision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re-ACK pkt with highest in-order seq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721F1563-4EE6-624A-B419-51472DAFC422}"/>
              </a:ext>
            </a:extLst>
          </p:cNvPr>
          <p:cNvGrpSpPr/>
          <p:nvPr/>
        </p:nvGrpSpPr>
        <p:grpSpPr>
          <a:xfrm>
            <a:off x="965200" y="4368800"/>
            <a:ext cx="10131689" cy="2135212"/>
            <a:chOff x="965200" y="4368800"/>
            <a:chExt cx="10131689" cy="2135212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B5C749AC-5A6B-CE44-BD87-CDEAD30D68DC}"/>
                </a:ext>
              </a:extLst>
            </p:cNvPr>
            <p:cNvSpPr/>
            <p:nvPr/>
          </p:nvSpPr>
          <p:spPr>
            <a:xfrm>
              <a:off x="2412281" y="487799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B7AB02A-A4B7-9D4F-A1D7-19D810FD4F54}"/>
                </a:ext>
              </a:extLst>
            </p:cNvPr>
            <p:cNvSpPr/>
            <p:nvPr/>
          </p:nvSpPr>
          <p:spPr>
            <a:xfrm>
              <a:off x="2603500" y="4878537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6DFBB702-FA2B-A04A-B08F-95DFA12C7EDD}"/>
                </a:ext>
              </a:extLst>
            </p:cNvPr>
            <p:cNvSpPr/>
            <p:nvPr/>
          </p:nvSpPr>
          <p:spPr>
            <a:xfrm>
              <a:off x="2777467" y="4879975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7C745A3-C7DB-3942-A271-0A92B4788494}"/>
                </a:ext>
              </a:extLst>
            </p:cNvPr>
            <p:cNvSpPr/>
            <p:nvPr/>
          </p:nvSpPr>
          <p:spPr>
            <a:xfrm>
              <a:off x="2951434" y="487823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242AB67-120B-794E-928E-64266D32C52D}"/>
                </a:ext>
              </a:extLst>
            </p:cNvPr>
            <p:cNvSpPr/>
            <p:nvPr/>
          </p:nvSpPr>
          <p:spPr>
            <a:xfrm>
              <a:off x="3125401" y="4879676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E626C37-8D68-3743-89DE-5821F910BA38}"/>
                </a:ext>
              </a:extLst>
            </p:cNvPr>
            <p:cNvSpPr/>
            <p:nvPr/>
          </p:nvSpPr>
          <p:spPr>
            <a:xfrm>
              <a:off x="3312307" y="4876800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713FA41E-5B3A-9E42-85D0-F244A9CA09BA}"/>
                </a:ext>
              </a:extLst>
            </p:cNvPr>
            <p:cNvSpPr/>
            <p:nvPr/>
          </p:nvSpPr>
          <p:spPr>
            <a:xfrm>
              <a:off x="4042679" y="487709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DC459346-9ED9-4045-B9EF-F21C877F5C71}"/>
                </a:ext>
              </a:extLst>
            </p:cNvPr>
            <p:cNvSpPr/>
            <p:nvPr/>
          </p:nvSpPr>
          <p:spPr>
            <a:xfrm>
              <a:off x="4216646" y="48773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F0135D84-780D-1C4B-B705-7166D92BFCB2}"/>
                </a:ext>
              </a:extLst>
            </p:cNvPr>
            <p:cNvSpPr/>
            <p:nvPr/>
          </p:nvSpPr>
          <p:spPr>
            <a:xfrm>
              <a:off x="4394926" y="4877695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4C92DF50-BC76-3348-AFB6-0E120E535E9F}"/>
                </a:ext>
              </a:extLst>
            </p:cNvPr>
            <p:cNvSpPr/>
            <p:nvPr/>
          </p:nvSpPr>
          <p:spPr>
            <a:xfrm>
              <a:off x="4573204" y="48770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BD359C03-4942-1F4E-9943-A4770ABD7A5C}"/>
                </a:ext>
              </a:extLst>
            </p:cNvPr>
            <p:cNvSpPr/>
            <p:nvPr/>
          </p:nvSpPr>
          <p:spPr>
            <a:xfrm>
              <a:off x="4738544" y="488260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4FB1D15-C716-6642-9A8C-FF574649B132}"/>
                </a:ext>
              </a:extLst>
            </p:cNvPr>
            <p:cNvSpPr txBox="1"/>
            <p:nvPr/>
          </p:nvSpPr>
          <p:spPr>
            <a:xfrm>
              <a:off x="3200400" y="587872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rcv_base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FFDA1BD1-92DD-964D-A4AD-4395424A812F}"/>
                </a:ext>
              </a:extLst>
            </p:cNvPr>
            <p:cNvCxnSpPr/>
            <p:nvPr/>
          </p:nvCxnSpPr>
          <p:spPr>
            <a:xfrm flipV="1">
              <a:off x="3340100" y="5523122"/>
              <a:ext cx="0" cy="4699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814D852D-4652-CD46-A032-5387C52666B7}"/>
                </a:ext>
              </a:extLst>
            </p:cNvPr>
            <p:cNvGrpSpPr/>
            <p:nvPr/>
          </p:nvGrpSpPr>
          <p:grpSpPr>
            <a:xfrm>
              <a:off x="7035081" y="4522877"/>
              <a:ext cx="4061808" cy="1981135"/>
              <a:chOff x="7797081" y="4179977"/>
              <a:chExt cx="4061808" cy="19811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06E499E9-05E0-2848-A525-BB3AC2E78B77}"/>
                  </a:ext>
                </a:extLst>
              </p:cNvPr>
              <p:cNvSpPr/>
              <p:nvPr/>
            </p:nvSpPr>
            <p:spPr>
              <a:xfrm>
                <a:off x="7797081" y="4179977"/>
                <a:ext cx="81951" cy="5952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="" xmlns:a16="http://schemas.microsoft.com/office/drawing/2014/main" id="{75E59F90-0AC1-D949-8CB5-B7E829DBDF1B}"/>
                  </a:ext>
                </a:extLst>
              </p:cNvPr>
              <p:cNvSpPr/>
              <p:nvPr/>
            </p:nvSpPr>
            <p:spPr>
              <a:xfrm>
                <a:off x="7797081" y="5565889"/>
                <a:ext cx="81951" cy="5952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0D5C9899-6096-4643-8719-DE793696866F}"/>
                  </a:ext>
                </a:extLst>
              </p:cNvPr>
              <p:cNvSpPr txBox="1"/>
              <p:nvPr/>
            </p:nvSpPr>
            <p:spPr>
              <a:xfrm>
                <a:off x="8089900" y="4279900"/>
                <a:ext cx="209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 and ACKed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B3F847CB-3827-2544-8543-6EF3912864FB}"/>
                  </a:ext>
                </a:extLst>
              </p:cNvPr>
              <p:cNvSpPr txBox="1"/>
              <p:nvPr/>
            </p:nvSpPr>
            <p:spPr>
              <a:xfrm>
                <a:off x="8115300" y="4965700"/>
                <a:ext cx="374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Out-of-order: received but not  ACKed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79AF6502-A49B-FB42-8066-694FB04355A3}"/>
                  </a:ext>
                </a:extLst>
              </p:cNvPr>
              <p:cNvSpPr txBox="1"/>
              <p:nvPr/>
            </p:nvSpPr>
            <p:spPr>
              <a:xfrm>
                <a:off x="8089900" y="5664200"/>
                <a:ext cx="138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 received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8AE8A9EC-F9D6-AD41-BDA3-40B447572E22}"/>
                </a:ext>
              </a:extLst>
            </p:cNvPr>
            <p:cNvSpPr txBox="1"/>
            <p:nvPr/>
          </p:nvSpPr>
          <p:spPr>
            <a:xfrm>
              <a:off x="965200" y="4368800"/>
              <a:ext cx="541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 view of sequence number space: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7C6C7DB5-7268-0B44-A56E-B28CC92134BC}"/>
                </a:ext>
              </a:extLst>
            </p:cNvPr>
            <p:cNvSpPr/>
            <p:nvPr/>
          </p:nvSpPr>
          <p:spPr>
            <a:xfrm>
              <a:off x="7043594" y="5225507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AA046972-9F03-F944-BC25-0B2150456151}"/>
                </a:ext>
              </a:extLst>
            </p:cNvPr>
            <p:cNvSpPr/>
            <p:nvPr/>
          </p:nvSpPr>
          <p:spPr>
            <a:xfrm>
              <a:off x="38558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E2CC5FA3-3D8B-6548-BA93-1DA3D5DF3E6E}"/>
                </a:ext>
              </a:extLst>
            </p:cNvPr>
            <p:cNvSpPr/>
            <p:nvPr/>
          </p:nvSpPr>
          <p:spPr>
            <a:xfrm>
              <a:off x="35002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BB5F6F20-040F-1941-B33E-7134B25528B8}"/>
                </a:ext>
              </a:extLst>
            </p:cNvPr>
            <p:cNvSpPr/>
            <p:nvPr/>
          </p:nvSpPr>
          <p:spPr>
            <a:xfrm>
              <a:off x="368444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27974E79-9D0E-3745-ABD9-0984B3110ABE}"/>
                </a:ext>
              </a:extLst>
            </p:cNvPr>
            <p:cNvSpPr txBox="1"/>
            <p:nvPr/>
          </p:nvSpPr>
          <p:spPr>
            <a:xfrm>
              <a:off x="18923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E72C8E0E-B0A1-2140-BDEC-22D5E69331DA}"/>
                </a:ext>
              </a:extLst>
            </p:cNvPr>
            <p:cNvSpPr txBox="1"/>
            <p:nvPr/>
          </p:nvSpPr>
          <p:spPr>
            <a:xfrm>
              <a:off x="48768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="" xmlns:a16="http://schemas.microsoft.com/office/drawing/2014/main" id="{D2730539-5138-AA4F-8FB6-75E508098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=""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=""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=""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=""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2" name="Text Box 15">
            <a:extLst>
              <a:ext uri="{FF2B5EF4-FFF2-40B4-BE49-F238E27FC236}">
                <a16:creationId xmlns="" xmlns:a16="http://schemas.microsoft.com/office/drawing/2014/main" id="{AF86798F-8D3B-3F46-8E9A-88A423CB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1973262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16" name="Text Box 36">
            <a:extLst>
              <a:ext uri="{FF2B5EF4-FFF2-40B4-BE49-F238E27FC236}">
                <a16:creationId xmlns=""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4713287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pkt5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=""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=""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=""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=""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=""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=""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=""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=""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=""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=""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=""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=""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=""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=""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=""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=""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=""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B43C2478-ADE4-9940-A00F-07B0A8A168AB}"/>
              </a:ext>
            </a:extLst>
          </p:cNvPr>
          <p:cNvGrpSpPr/>
          <p:nvPr/>
        </p:nvGrpSpPr>
        <p:grpSpPr>
          <a:xfrm>
            <a:off x="6061075" y="4884737"/>
            <a:ext cx="2114550" cy="1179513"/>
            <a:chOff x="6061075" y="4884737"/>
            <a:chExt cx="2114550" cy="1179513"/>
          </a:xfrm>
        </p:grpSpPr>
        <p:sp>
          <p:nvSpPr>
            <p:cNvPr id="132" name="Line 37">
              <a:extLst>
                <a:ext uri="{FF2B5EF4-FFF2-40B4-BE49-F238E27FC236}">
                  <a16:creationId xmlns="" xmlns:a16="http://schemas.microsoft.com/office/drawing/2014/main" id="{87F3997F-AC6F-E94C-BDDA-D675458B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4884737"/>
              <a:ext cx="2100263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Line 38">
              <a:extLst>
                <a:ext uri="{FF2B5EF4-FFF2-40B4-BE49-F238E27FC236}">
                  <a16:creationId xmlns="" xmlns:a16="http://schemas.microsoft.com/office/drawing/2014/main" id="{F145FE1E-AA9A-9247-82EE-3228DB0DB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51292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9">
              <a:extLst>
                <a:ext uri="{FF2B5EF4-FFF2-40B4-BE49-F238E27FC236}">
                  <a16:creationId xmlns="" xmlns:a16="http://schemas.microsoft.com/office/drawing/2014/main" id="{A6917865-5501-404F-B05D-FD50B31DA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5362575"/>
              <a:ext cx="2101850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40">
              <a:extLst>
                <a:ext uri="{FF2B5EF4-FFF2-40B4-BE49-F238E27FC236}">
                  <a16:creationId xmlns="" xmlns:a16="http://schemas.microsoft.com/office/drawing/2014/main" id="{C1F71149-521E-A245-80B1-E26288E6E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4250" y="5595937"/>
              <a:ext cx="2100262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6" name="Text Box 41">
            <a:extLst>
              <a:ext uri="{FF2B5EF4-FFF2-40B4-BE49-F238E27FC236}">
                <a16:creationId xmlns="" xmlns:a16="http://schemas.microsoft.com/office/drawing/2014/main" id="{C2E1F2DD-A0AF-3A4F-84ED-5EB921B7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7" y="34972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="" xmlns:a16="http://schemas.microsoft.com/office/drawing/2014/main" id="{9460E1DE-6181-0944-8A7F-243E2C94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7" y="40179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8" name="Text Box 43">
            <a:extLst>
              <a:ext uri="{FF2B5EF4-FFF2-40B4-BE49-F238E27FC236}">
                <a16:creationId xmlns="" xmlns:a16="http://schemas.microsoft.com/office/drawing/2014/main" id="{9372D8AC-242E-6F41-B4F3-7282D16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5172075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pkt5, deliver, send ack5</a:t>
            </a:r>
          </a:p>
        </p:txBody>
      </p:sp>
      <p:sp>
        <p:nvSpPr>
          <p:cNvPr id="139" name="Text Box 44">
            <a:extLst>
              <a:ext uri="{FF2B5EF4-FFF2-40B4-BE49-F238E27FC236}">
                <a16:creationId xmlns="" xmlns:a16="http://schemas.microsoft.com/office/drawing/2014/main" id="{3FF05DAC-881F-5A4C-85B0-7DEC9D8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4000500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ignore duplicate ACK</a:t>
            </a:r>
          </a:p>
        </p:txBody>
      </p:sp>
      <p:sp>
        <p:nvSpPr>
          <p:cNvPr id="143" name="Text Box 59">
            <a:extLst>
              <a:ext uri="{FF2B5EF4-FFF2-40B4-BE49-F238E27FC236}">
                <a16:creationId xmlns=""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=""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=""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=""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=""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=""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=""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=""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=""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=""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=""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=""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=""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=""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=""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=""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=""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=""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=""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=""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=""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=""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=""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=""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=""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=""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=""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=""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=""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=""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72E6ECF-EC8F-534A-B975-E7A316543BA2}"/>
              </a:ext>
            </a:extLst>
          </p:cNvPr>
          <p:cNvGrpSpPr/>
          <p:nvPr/>
        </p:nvGrpSpPr>
        <p:grpSpPr>
          <a:xfrm>
            <a:off x="7108825" y="5376862"/>
            <a:ext cx="1081087" cy="1303338"/>
            <a:chOff x="7083425" y="5376862"/>
            <a:chExt cx="1081087" cy="1303338"/>
          </a:xfrm>
        </p:grpSpPr>
        <p:sp>
          <p:nvSpPr>
            <p:cNvPr id="172" name="Line 100">
              <a:extLst>
                <a:ext uri="{FF2B5EF4-FFF2-40B4-BE49-F238E27FC236}">
                  <a16:creationId xmlns="" xmlns:a16="http://schemas.microsoft.com/office/drawing/2014/main" id="{50E2BD6B-ADC1-C84D-8DBB-656FE09D3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1050" y="5376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Line 101">
              <a:extLst>
                <a:ext uri="{FF2B5EF4-FFF2-40B4-BE49-F238E27FC236}">
                  <a16:creationId xmlns="" xmlns:a16="http://schemas.microsoft.com/office/drawing/2014/main" id="{84B4DDDE-6474-8442-BB57-A50ADD9CE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175" y="5630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Line 102">
              <a:extLst>
                <a:ext uri="{FF2B5EF4-FFF2-40B4-BE49-F238E27FC236}">
                  <a16:creationId xmlns="" xmlns:a16="http://schemas.microsoft.com/office/drawing/2014/main" id="{73C0C64C-D6E3-AC4F-B1DD-2ECA3B116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300" y="5873750"/>
              <a:ext cx="1033462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5" name="Line 103">
              <a:extLst>
                <a:ext uri="{FF2B5EF4-FFF2-40B4-BE49-F238E27FC236}">
                  <a16:creationId xmlns="" xmlns:a16="http://schemas.microsoft.com/office/drawing/2014/main" id="{2133D681-30CA-654C-AE01-4F7EF0A35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3425" y="6116637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=""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=""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=""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=""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=""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2" y="16129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Slide Number Placeholder 2">
            <a:extLst>
              <a:ext uri="{FF2B5EF4-FFF2-40B4-BE49-F238E27FC236}">
                <a16:creationId xmlns="" xmlns:a16="http://schemas.microsoft.com/office/drawing/2014/main" id="{D2E57CDD-AF57-3E45-9B83-97B06BD5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2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6" grpId="0"/>
      <p:bldP spid="137" grpId="0"/>
      <p:bldP spid="138" grpId="0"/>
      <p:bldP spid="1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the approach</a:t>
            </a:r>
            <a:endParaRPr lang="en-US" sz="4400" dirty="0"/>
          </a:p>
        </p:txBody>
      </p:sp>
      <p:sp>
        <p:nvSpPr>
          <p:cNvPr id="72" name="Rectangle 3">
            <a:extLst>
              <a:ext uri="{FF2B5EF4-FFF2-40B4-BE49-F238E27FC236}">
                <a16:creationId xmlns="" xmlns:a16="http://schemas.microsoft.com/office/drawing/2014/main" id="{09D24536-1438-724B-97D9-02D061CA29EA}"/>
              </a:ext>
            </a:extLst>
          </p:cNvPr>
          <p:cNvSpPr txBox="1">
            <a:spLocks noChangeArrowheads="1"/>
          </p:cNvSpPr>
          <p:nvPr/>
        </p:nvSpPr>
        <p:spPr>
          <a:xfrm>
            <a:off x="545687" y="1489418"/>
            <a:ext cx="1135362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multiple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 flight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individually ACKs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correctly received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buffers packets, as needed, for in-order delivery to upper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747713" lvl="1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maintains (conceptually) a timer for each unACKed pkt</a:t>
            </a:r>
          </a:p>
          <a:p>
            <a:pPr marL="1195388" lvl="2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timeout: retransmits single unACKed packet  associated with timeout</a:t>
            </a:r>
          </a:p>
          <a:p>
            <a:pPr marL="746125" lvl="1" indent="-223838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maintains (conceptually) “window” over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consecutive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lvl="2" indent="-231775">
              <a:buClr>
                <a:srgbClr val="0000A8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limits pipelined, “in flight” packets to be within this window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="" xmlns:a16="http://schemas.microsoft.com/office/drawing/2014/main" id="{0DFB6A67-ADC6-9C4B-84A6-543096C4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52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sender, receiver windows</a:t>
            </a:r>
            <a:endParaRPr lang="en-US" sz="4400" dirty="0"/>
          </a:p>
        </p:txBody>
      </p:sp>
      <p:pic>
        <p:nvPicPr>
          <p:cNvPr id="6" name="Picture 3" descr="sr_seqnum">
            <a:extLst>
              <a:ext uri="{FF2B5EF4-FFF2-40B4-BE49-F238E27FC236}">
                <a16:creationId xmlns="" xmlns:a16="http://schemas.microsoft.com/office/drawing/2014/main" id="{B408F707-79A8-7C45-92D6-B9D41955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526602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7A9314B-F457-C74F-8B5C-8B9FBE998696}"/>
              </a:ext>
            </a:extLst>
          </p:cNvPr>
          <p:cNvSpPr/>
          <p:nvPr/>
        </p:nvSpPr>
        <p:spPr>
          <a:xfrm>
            <a:off x="2150592" y="4671612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0F38C4F-2B96-9546-A76A-EDC479247B21}"/>
              </a:ext>
            </a:extLst>
          </p:cNvPr>
          <p:cNvSpPr/>
          <p:nvPr/>
        </p:nvSpPr>
        <p:spPr>
          <a:xfrm>
            <a:off x="2299806" y="4667895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32BD7889-A737-7D4B-971C-3750988F6013}"/>
              </a:ext>
            </a:extLst>
          </p:cNvPr>
          <p:cNvSpPr/>
          <p:nvPr/>
        </p:nvSpPr>
        <p:spPr>
          <a:xfrm>
            <a:off x="2452206" y="466736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43AD1DC-A49B-E740-9378-AEE45A7316AB}"/>
              </a:ext>
            </a:extLst>
          </p:cNvPr>
          <p:cNvSpPr/>
          <p:nvPr/>
        </p:nvSpPr>
        <p:spPr>
          <a:xfrm>
            <a:off x="2604606" y="466683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59C4CB6-96AA-2142-B786-5286E4736F13}"/>
              </a:ext>
            </a:extLst>
          </p:cNvPr>
          <p:cNvSpPr/>
          <p:nvPr/>
        </p:nvSpPr>
        <p:spPr>
          <a:xfrm>
            <a:off x="2760192" y="4663116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3D401EB-5081-DE4D-B48D-957376A4A1E9}"/>
              </a:ext>
            </a:extLst>
          </p:cNvPr>
          <p:cNvSpPr/>
          <p:nvPr/>
        </p:nvSpPr>
        <p:spPr>
          <a:xfrm>
            <a:off x="2915778" y="4665771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9D2D6A3-AE73-C845-B552-42990FBA7272}"/>
              </a:ext>
            </a:extLst>
          </p:cNvPr>
          <p:cNvSpPr/>
          <p:nvPr/>
        </p:nvSpPr>
        <p:spPr>
          <a:xfrm>
            <a:off x="3064992" y="466205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B0D0AD03-5829-A84F-B214-1C5783CA72DE}"/>
              </a:ext>
            </a:extLst>
          </p:cNvPr>
          <p:cNvSpPr/>
          <p:nvPr/>
        </p:nvSpPr>
        <p:spPr>
          <a:xfrm>
            <a:off x="3220578" y="466152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20F0D8A-CE6F-474B-B2DC-9775F3C752BA}"/>
              </a:ext>
            </a:extLst>
          </p:cNvPr>
          <p:cNvSpPr/>
          <p:nvPr/>
        </p:nvSpPr>
        <p:spPr>
          <a:xfrm>
            <a:off x="3369792" y="4664178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AACE9B-6FB7-7D46-8909-5B520DE90656}"/>
              </a:ext>
            </a:extLst>
          </p:cNvPr>
          <p:cNvSpPr/>
          <p:nvPr/>
        </p:nvSpPr>
        <p:spPr>
          <a:xfrm>
            <a:off x="914400" y="3897630"/>
            <a:ext cx="10835640" cy="281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="" xmlns:a16="http://schemas.microsoft.com/office/drawing/2014/main" id="{35ADF915-960F-4549-A41A-E37050FD5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 and receiver</a:t>
            </a:r>
            <a:endParaRPr lang="en-US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5DAFC84-FD76-BE4E-9E1F-0F49401B0D9B}"/>
              </a:ext>
            </a:extLst>
          </p:cNvPr>
          <p:cNvSpPr txBox="1">
            <a:spLocks noChangeArrowheads="1"/>
          </p:cNvSpPr>
          <p:nvPr/>
        </p:nvSpPr>
        <p:spPr>
          <a:xfrm>
            <a:off x="946165" y="1698978"/>
            <a:ext cx="46512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from above: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next available seq # in window, send packet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471488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resend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restart timer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sendbase,sendbase+N-1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received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 smallest unACKed packet, advance window base to next unACKed seq #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3BD58A7C-C9C7-8442-855F-43F3A494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485900"/>
            <a:ext cx="4721106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="" xmlns:a16="http://schemas.microsoft.com/office/drawing/2014/main" id="{4B0682BD-2D45-384C-A3BE-B71A10F3C9D2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184280"/>
            <a:ext cx="1327103" cy="584201"/>
            <a:chOff x="1100" y="3896"/>
            <a:chExt cx="752" cy="368"/>
          </a:xfrm>
        </p:grpSpPr>
        <p:sp>
          <p:nvSpPr>
            <p:cNvPr id="9" name="Rectangle 6">
              <a:extLst>
                <a:ext uri="{FF2B5EF4-FFF2-40B4-BE49-F238E27FC236}">
                  <a16:creationId xmlns="" xmlns:a16="http://schemas.microsoft.com/office/drawing/2014/main" id="{E480EC05-1FA2-1449-9DA4-EE3CBEF3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="" xmlns:a16="http://schemas.microsoft.com/office/drawing/2014/main" id="{FEE55EB3-D10F-D944-85E2-05ABE9F3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1FB417EC-6705-FB4A-BE74-163FB12F88C6}"/>
              </a:ext>
            </a:extLst>
          </p:cNvPr>
          <p:cNvGrpSpPr/>
          <p:nvPr/>
        </p:nvGrpSpPr>
        <p:grpSpPr>
          <a:xfrm>
            <a:off x="6447754" y="1183947"/>
            <a:ext cx="5269467" cy="5221186"/>
            <a:chOff x="6447754" y="1183947"/>
            <a:chExt cx="5269467" cy="5221186"/>
          </a:xfrm>
        </p:grpSpPr>
        <p:sp>
          <p:nvSpPr>
            <p:cNvPr id="11" name="Rectangle 8">
              <a:extLst>
                <a:ext uri="{FF2B5EF4-FFF2-40B4-BE49-F238E27FC236}">
                  <a16:creationId xmlns="" xmlns:a16="http://schemas.microsoft.com/office/drawing/2014/main" id="{BCF7478D-ADC0-4749-9951-A140F00D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858" y="1756933"/>
              <a:ext cx="4861363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in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rcvbase, rcvbase+N-1]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 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out-of-order: buffer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in-order: deliver (also deliver buffered, in-order packets), advance window to next not-yet-received packet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n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[rcvbase-N,rcvbase-1]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otherwise: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ignore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="" xmlns:a16="http://schemas.microsoft.com/office/drawing/2014/main" id="{639FDE2D-E714-5A49-BA51-5350EC42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754" y="1495097"/>
              <a:ext cx="5129210" cy="461010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3" name="Group 10">
              <a:extLst>
                <a:ext uri="{FF2B5EF4-FFF2-40B4-BE49-F238E27FC236}">
                  <a16:creationId xmlns="" xmlns:a16="http://schemas.microsoft.com/office/drawing/2014/main" id="{B84C2084-BE83-5E42-B1FF-F6D6F4774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024" y="1183947"/>
              <a:ext cx="1531938" cy="584201"/>
              <a:chOff x="3339" y="158"/>
              <a:chExt cx="965" cy="368"/>
            </a:xfrm>
          </p:grpSpPr>
          <p:sp>
            <p:nvSpPr>
              <p:cNvPr id="14" name="Rectangle 11">
                <a:extLst>
                  <a:ext uri="{FF2B5EF4-FFF2-40B4-BE49-F238E27FC236}">
                    <a16:creationId xmlns="" xmlns:a16="http://schemas.microsoft.com/office/drawing/2014/main" id="{C313B5FA-94EA-DF4A-8CF3-F58277EB5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"/>
                <a:ext cx="82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="" xmlns:a16="http://schemas.microsoft.com/office/drawing/2014/main" id="{DDD5CA52-38FB-BF40-B64E-C5C9EE06B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158"/>
                <a:ext cx="96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receiver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7" name="Slide Number Placeholder 2">
            <a:extLst>
              <a:ext uri="{FF2B5EF4-FFF2-40B4-BE49-F238E27FC236}">
                <a16:creationId xmlns="" xmlns:a16="http://schemas.microsoft.com/office/drawing/2014/main" id="{D4E14E77-C43E-7D40-89D1-406C4092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=""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=""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=""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=""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6" name="Text Box 36">
            <a:extLst>
              <a:ext uri="{FF2B5EF4-FFF2-40B4-BE49-F238E27FC236}">
                <a16:creationId xmlns=""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13" y="4713287"/>
            <a:ext cx="1523174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(but not 3,4,5)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=""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=""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=""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=""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=""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=""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=""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=""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=""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=""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=""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=""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=""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=""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=""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=""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=""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32" name="Line 37">
            <a:extLst>
              <a:ext uri="{FF2B5EF4-FFF2-40B4-BE49-F238E27FC236}">
                <a16:creationId xmlns="" xmlns:a16="http://schemas.microsoft.com/office/drawing/2014/main" id="{87F3997F-AC6F-E94C-BDDA-D675458BE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2" y="48847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Text Box 59">
            <a:extLst>
              <a:ext uri="{FF2B5EF4-FFF2-40B4-BE49-F238E27FC236}">
                <a16:creationId xmlns=""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=""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=""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=""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=""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=""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=""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=""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=""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=""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=""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=""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=""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=""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=""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=""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=""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=""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=""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=""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=""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=""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=""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=""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=""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=""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=""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=""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=""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=""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2" name="Line 100">
            <a:extLst>
              <a:ext uri="{FF2B5EF4-FFF2-40B4-BE49-F238E27FC236}">
                <a16:creationId xmlns="" xmlns:a16="http://schemas.microsoft.com/office/drawing/2014/main" id="{50E2BD6B-ADC1-C84D-8DBB-656FE09D3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53768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=""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=""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=""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=""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=""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3" y="1612900"/>
            <a:ext cx="7938" cy="429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8">
            <a:extLst>
              <a:ext uri="{FF2B5EF4-FFF2-40B4-BE49-F238E27FC236}">
                <a16:creationId xmlns="" xmlns:a16="http://schemas.microsoft.com/office/drawing/2014/main" id="{BABEA9E2-FB48-7943-B33A-C867AB1A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331" y="2003425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ack3</a:t>
            </a:r>
          </a:p>
        </p:txBody>
      </p:sp>
      <p:sp>
        <p:nvSpPr>
          <p:cNvPr id="84" name="Text Box 36">
            <a:extLst>
              <a:ext uri="{FF2B5EF4-FFF2-40B4-BE49-F238E27FC236}">
                <a16:creationId xmlns="" xmlns:a16="http://schemas.microsoft.com/office/drawing/2014/main" id="{325F31E4-5A9D-1040-8789-38B287C1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18" y="3967162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record ack3 arrived</a:t>
            </a:r>
          </a:p>
        </p:txBody>
      </p:sp>
      <p:sp>
        <p:nvSpPr>
          <p:cNvPr id="85" name="Text Box 33">
            <a:extLst>
              <a:ext uri="{FF2B5EF4-FFF2-40B4-BE49-F238E27FC236}">
                <a16:creationId xmlns="" xmlns:a16="http://schemas.microsoft.com/office/drawing/2014/main" id="{2C93E184-20A0-D148-9427-205CD214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956" y="36036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ack4</a:t>
            </a:r>
          </a:p>
        </p:txBody>
      </p:sp>
      <p:sp>
        <p:nvSpPr>
          <p:cNvPr id="86" name="Text Box 34">
            <a:extLst>
              <a:ext uri="{FF2B5EF4-FFF2-40B4-BE49-F238E27FC236}">
                <a16:creationId xmlns="" xmlns:a16="http://schemas.microsoft.com/office/drawing/2014/main" id="{68B83592-7F50-904A-B0CC-EE81AD5F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006" y="41243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ack5</a:t>
            </a:r>
          </a:p>
        </p:txBody>
      </p:sp>
      <p:sp>
        <p:nvSpPr>
          <p:cNvPr id="87" name="Text Box 35">
            <a:extLst>
              <a:ext uri="{FF2B5EF4-FFF2-40B4-BE49-F238E27FC236}">
                <a16:creationId xmlns="" xmlns:a16="http://schemas.microsoft.com/office/drawing/2014/main" id="{CD12A2A4-73A8-BA4D-9548-DF22CB73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18" y="5189537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pkt3, pkt4, pkt5; send ack2</a:t>
            </a:r>
          </a:p>
        </p:txBody>
      </p:sp>
      <p:sp>
        <p:nvSpPr>
          <p:cNvPr id="88" name="Text Box 93">
            <a:extLst>
              <a:ext uri="{FF2B5EF4-FFF2-40B4-BE49-F238E27FC236}">
                <a16:creationId xmlns="" xmlns:a16="http://schemas.microsoft.com/office/drawing/2014/main" id="{DA7120B9-9E7A-1348-95F0-2AB8574C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68" y="5919787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Q: what happens when ack2 arrives?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="" xmlns:a16="http://schemas.microsoft.com/office/drawing/2014/main" id="{31C667D1-6F31-7340-B2B9-6B7265E4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72" grpId="0" animBg="1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5" y="408214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F9E5931-D189-1349-BB68-FDFA9711FCA5}"/>
              </a:ext>
            </a:extLst>
          </p:cNvPr>
          <p:cNvGrpSpPr/>
          <p:nvPr/>
        </p:nvGrpSpPr>
        <p:grpSpPr>
          <a:xfrm>
            <a:off x="6931293" y="4061030"/>
            <a:ext cx="4257675" cy="2225676"/>
            <a:chOff x="6909757" y="4181931"/>
            <a:chExt cx="4257675" cy="2225676"/>
          </a:xfrm>
        </p:grpSpPr>
        <p:grpSp>
          <p:nvGrpSpPr>
            <p:cNvPr id="307" name="Group 8">
              <a:extLst>
                <a:ext uri="{FF2B5EF4-FFF2-40B4-BE49-F238E27FC236}">
                  <a16:creationId xmlns="" xmlns:a16="http://schemas.microsoft.com/office/drawing/2014/main" id="{1942F5A2-ABA0-D244-B423-E46086841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341" name="Rectangle 7">
                <a:extLst>
                  <a:ext uri="{FF2B5EF4-FFF2-40B4-BE49-F238E27FC236}">
                    <a16:creationId xmlns="" xmlns:a16="http://schemas.microsoft.com/office/drawing/2014/main" id="{0EE62060-91FC-404F-BDD6-87AA7C69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2" name="Text Box 6">
                <a:extLst>
                  <a:ext uri="{FF2B5EF4-FFF2-40B4-BE49-F238E27FC236}">
                    <a16:creationId xmlns="" xmlns:a16="http://schemas.microsoft.com/office/drawing/2014/main" id="{93619256-616D-2A4C-B9B8-7455F78BF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08" name="Group 9">
              <a:extLst>
                <a:ext uri="{FF2B5EF4-FFF2-40B4-BE49-F238E27FC236}">
                  <a16:creationId xmlns="" xmlns:a16="http://schemas.microsoft.com/office/drawing/2014/main" id="{94E9A178-E13E-6D46-B99E-B3FDE88BD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339" name="Rectangle 10">
                <a:extLst>
                  <a:ext uri="{FF2B5EF4-FFF2-40B4-BE49-F238E27FC236}">
                    <a16:creationId xmlns="" xmlns:a16="http://schemas.microsoft.com/office/drawing/2014/main" id="{1D7DB47D-B4D8-DA4B-849C-0C854A639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0" name="Text Box 11">
                <a:extLst>
                  <a:ext uri="{FF2B5EF4-FFF2-40B4-BE49-F238E27FC236}">
                    <a16:creationId xmlns="" xmlns:a16="http://schemas.microsoft.com/office/drawing/2014/main" id="{66376DC4-0D4B-F448-8D81-BDEC9FFF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09" name="Group 12">
              <a:extLst>
                <a:ext uri="{FF2B5EF4-FFF2-40B4-BE49-F238E27FC236}">
                  <a16:creationId xmlns="" xmlns:a16="http://schemas.microsoft.com/office/drawing/2014/main" id="{75D0BF09-C33A-BF4B-8E6F-BD5C588B4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337" name="Rectangle 13">
                <a:extLst>
                  <a:ext uri="{FF2B5EF4-FFF2-40B4-BE49-F238E27FC236}">
                    <a16:creationId xmlns="" xmlns:a16="http://schemas.microsoft.com/office/drawing/2014/main" id="{3DC28863-C1E4-3940-A9B4-5C23D5FD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8" name="Text Box 14">
                <a:extLst>
                  <a:ext uri="{FF2B5EF4-FFF2-40B4-BE49-F238E27FC236}">
                    <a16:creationId xmlns="" xmlns:a16="http://schemas.microsoft.com/office/drawing/2014/main" id="{183D495E-EC2B-E34D-968D-949D6F983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10" name="Line 15">
              <a:extLst>
                <a:ext uri="{FF2B5EF4-FFF2-40B4-BE49-F238E27FC236}">
                  <a16:creationId xmlns="" xmlns:a16="http://schemas.microsoft.com/office/drawing/2014/main" id="{83280B47-6119-B24D-BD4C-7A570462D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1" name="Line 16">
              <a:extLst>
                <a:ext uri="{FF2B5EF4-FFF2-40B4-BE49-F238E27FC236}">
                  <a16:creationId xmlns="" xmlns:a16="http://schemas.microsoft.com/office/drawing/2014/main" id="{B4A96E1E-1FCC-8748-AE3E-6BEA13978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2" name="Line 17">
              <a:extLst>
                <a:ext uri="{FF2B5EF4-FFF2-40B4-BE49-F238E27FC236}">
                  <a16:creationId xmlns="" xmlns:a16="http://schemas.microsoft.com/office/drawing/2014/main" id="{2BCA50D6-62FE-B64C-BB19-B11FA0426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Text Box 18">
              <a:extLst>
                <a:ext uri="{FF2B5EF4-FFF2-40B4-BE49-F238E27FC236}">
                  <a16:creationId xmlns="" xmlns:a16="http://schemas.microsoft.com/office/drawing/2014/main" id="{02E658FD-889C-5340-9640-AD71BE214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14" name="Text Box 19">
              <a:extLst>
                <a:ext uri="{FF2B5EF4-FFF2-40B4-BE49-F238E27FC236}">
                  <a16:creationId xmlns="" xmlns:a16="http://schemas.microsoft.com/office/drawing/2014/main" id="{45B5E1FA-8F5B-7040-AFD4-A6F0EAFD0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15" name="Text Box 20">
              <a:extLst>
                <a:ext uri="{FF2B5EF4-FFF2-40B4-BE49-F238E27FC236}">
                  <a16:creationId xmlns="" xmlns:a16="http://schemas.microsoft.com/office/drawing/2014/main" id="{8D9B9494-8D5C-BE4F-BED0-A4F8E50D1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316" name="Group 23">
              <a:extLst>
                <a:ext uri="{FF2B5EF4-FFF2-40B4-BE49-F238E27FC236}">
                  <a16:creationId xmlns="" xmlns:a16="http://schemas.microsoft.com/office/drawing/2014/main" id="{82E7EEF6-E6E0-8B4B-B2E2-D6AFBD46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335" name="Rectangle 24">
                <a:extLst>
                  <a:ext uri="{FF2B5EF4-FFF2-40B4-BE49-F238E27FC236}">
                    <a16:creationId xmlns="" xmlns:a16="http://schemas.microsoft.com/office/drawing/2014/main" id="{863DCB74-5DAF-1847-A592-4A82497E9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6" name="Text Box 25">
                <a:extLst>
                  <a:ext uri="{FF2B5EF4-FFF2-40B4-BE49-F238E27FC236}">
                    <a16:creationId xmlns="" xmlns:a16="http://schemas.microsoft.com/office/drawing/2014/main" id="{529BD457-0C19-5348-B5FA-B02FB9614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17" name="Line 32">
              <a:extLst>
                <a:ext uri="{FF2B5EF4-FFF2-40B4-BE49-F238E27FC236}">
                  <a16:creationId xmlns="" xmlns:a16="http://schemas.microsoft.com/office/drawing/2014/main" id="{39D1ADF5-0FC0-9A45-A89C-C202445BB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8" name="Text Box 35">
              <a:extLst>
                <a:ext uri="{FF2B5EF4-FFF2-40B4-BE49-F238E27FC236}">
                  <a16:creationId xmlns="" xmlns:a16="http://schemas.microsoft.com/office/drawing/2014/main" id="{62D99CB5-14A3-E647-86CE-3B7DE5DCD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19" name="Text Box 39">
              <a:extLst>
                <a:ext uri="{FF2B5EF4-FFF2-40B4-BE49-F238E27FC236}">
                  <a16:creationId xmlns="" xmlns:a16="http://schemas.microsoft.com/office/drawing/2014/main" id="{DE3A732F-D913-5C40-8075-B3896B74B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320" name="Rectangle 45">
              <a:extLst>
                <a:ext uri="{FF2B5EF4-FFF2-40B4-BE49-F238E27FC236}">
                  <a16:creationId xmlns="" xmlns:a16="http://schemas.microsoft.com/office/drawing/2014/main" id="{3AC813D7-A587-1341-B108-1D1C3BDD4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Text Box 46">
              <a:extLst>
                <a:ext uri="{FF2B5EF4-FFF2-40B4-BE49-F238E27FC236}">
                  <a16:creationId xmlns="" xmlns:a16="http://schemas.microsoft.com/office/drawing/2014/main" id="{AD53B46B-0462-8349-BFB4-D8EE1679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322" name="Rectangle 50">
              <a:extLst>
                <a:ext uri="{FF2B5EF4-FFF2-40B4-BE49-F238E27FC236}">
                  <a16:creationId xmlns="" xmlns:a16="http://schemas.microsoft.com/office/drawing/2014/main" id="{AD80CE9F-F5D1-7B43-A091-123A5ECF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Text Box 51">
              <a:extLst>
                <a:ext uri="{FF2B5EF4-FFF2-40B4-BE49-F238E27FC236}">
                  <a16:creationId xmlns="" xmlns:a16="http://schemas.microsoft.com/office/drawing/2014/main" id="{EB22B0CE-8744-094D-B844-BAC4F3B9B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24" name="Rectangle 53">
              <a:extLst>
                <a:ext uri="{FF2B5EF4-FFF2-40B4-BE49-F238E27FC236}">
                  <a16:creationId xmlns="" xmlns:a16="http://schemas.microsoft.com/office/drawing/2014/main" id="{B4035F3F-8265-144D-A6FF-D585783A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5" name="Text Box 54">
              <a:extLst>
                <a:ext uri="{FF2B5EF4-FFF2-40B4-BE49-F238E27FC236}">
                  <a16:creationId xmlns="" xmlns:a16="http://schemas.microsoft.com/office/drawing/2014/main" id="{6E183FB6-D313-5643-AF16-2BCB05707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326" name="Line 62">
              <a:extLst>
                <a:ext uri="{FF2B5EF4-FFF2-40B4-BE49-F238E27FC236}">
                  <a16:creationId xmlns="" xmlns:a16="http://schemas.microsoft.com/office/drawing/2014/main" id="{2A5D31EF-8FFA-DA4D-8EDA-36C5F17B4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Line 63">
              <a:extLst>
                <a:ext uri="{FF2B5EF4-FFF2-40B4-BE49-F238E27FC236}">
                  <a16:creationId xmlns="" xmlns:a16="http://schemas.microsoft.com/office/drawing/2014/main" id="{EC59E951-2D9E-ED41-A941-387BCF81F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Line 64">
              <a:extLst>
                <a:ext uri="{FF2B5EF4-FFF2-40B4-BE49-F238E27FC236}">
                  <a16:creationId xmlns="" xmlns:a16="http://schemas.microsoft.com/office/drawing/2014/main" id="{20E85F7F-62CA-5046-92BB-0A98B2650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9" name="Text Box 65">
              <a:extLst>
                <a:ext uri="{FF2B5EF4-FFF2-40B4-BE49-F238E27FC236}">
                  <a16:creationId xmlns="" xmlns:a16="http://schemas.microsoft.com/office/drawing/2014/main" id="{0E3A167C-8674-7748-A55E-C8BB92906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0" name="Text Box 66">
              <a:extLst>
                <a:ext uri="{FF2B5EF4-FFF2-40B4-BE49-F238E27FC236}">
                  <a16:creationId xmlns="" xmlns:a16="http://schemas.microsoft.com/office/drawing/2014/main" id="{1F48C814-D936-5149-ABD9-EBAB7DD49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1" name="Text Box 67">
              <a:extLst>
                <a:ext uri="{FF2B5EF4-FFF2-40B4-BE49-F238E27FC236}">
                  <a16:creationId xmlns="" xmlns:a16="http://schemas.microsoft.com/office/drawing/2014/main" id="{55F809AC-7CEA-CD47-9D93-F22586E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2" name="Text Box 68">
              <a:extLst>
                <a:ext uri="{FF2B5EF4-FFF2-40B4-BE49-F238E27FC236}">
                  <a16:creationId xmlns="" xmlns:a16="http://schemas.microsoft.com/office/drawing/2014/main" id="{E3B0F057-7806-9C4B-8EB7-5C2A7E6C3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333" name="Line 69">
              <a:extLst>
                <a:ext uri="{FF2B5EF4-FFF2-40B4-BE49-F238E27FC236}">
                  <a16:creationId xmlns="" xmlns:a16="http://schemas.microsoft.com/office/drawing/2014/main" id="{14184EFC-08DC-8F48-8656-38EAFBF9A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4" name="Text Box 117">
            <a:extLst>
              <a:ext uri="{FF2B5EF4-FFF2-40B4-BE49-F238E27FC236}">
                <a16:creationId xmlns="" xmlns:a16="http://schemas.microsoft.com/office/drawing/2014/main" id="{03C18204-473B-6144-BF07-9B86DD89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07" y="6111434"/>
            <a:ext cx="1220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oops!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E24ABB9-F69F-E54C-9DFF-5CF4B1475C1B}"/>
              </a:ext>
            </a:extLst>
          </p:cNvPr>
          <p:cNvGrpSpPr/>
          <p:nvPr/>
        </p:nvGrpSpPr>
        <p:grpSpPr>
          <a:xfrm>
            <a:off x="6785932" y="351292"/>
            <a:ext cx="4410075" cy="2644775"/>
            <a:chOff x="6785932" y="351292"/>
            <a:chExt cx="4410075" cy="2644775"/>
          </a:xfrm>
        </p:grpSpPr>
        <p:sp>
          <p:nvSpPr>
            <p:cNvPr id="302" name="Text Box 40">
              <a:extLst>
                <a:ext uri="{FF2B5EF4-FFF2-40B4-BE49-F238E27FC236}">
                  <a16:creationId xmlns="" xmlns:a16="http://schemas.microsoft.com/office/drawing/2014/main" id="{7AAB2DA8-8AB9-0A42-AA24-900F507BE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303" name="Text Box 41">
              <a:extLst>
                <a:ext uri="{FF2B5EF4-FFF2-40B4-BE49-F238E27FC236}">
                  <a16:creationId xmlns="" xmlns:a16="http://schemas.microsoft.com/office/drawing/2014/main" id="{3598A985-11A7-2044-B9F4-C6844C5E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304" name="Line 58">
              <a:extLst>
                <a:ext uri="{FF2B5EF4-FFF2-40B4-BE49-F238E27FC236}">
                  <a16:creationId xmlns="" xmlns:a16="http://schemas.microsoft.com/office/drawing/2014/main" id="{D0BD8176-5A1C-2F42-A376-096BA3649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5" name="Line 59">
              <a:extLst>
                <a:ext uri="{FF2B5EF4-FFF2-40B4-BE49-F238E27FC236}">
                  <a16:creationId xmlns="" xmlns:a16="http://schemas.microsoft.com/office/drawing/2014/main" id="{5593C4C2-6D68-884B-8AE3-58E5D1DC6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4" name="Group 72">
              <a:extLst>
                <a:ext uri="{FF2B5EF4-FFF2-40B4-BE49-F238E27FC236}">
                  <a16:creationId xmlns="" xmlns:a16="http://schemas.microsoft.com/office/drawing/2014/main" id="{0A13F6C1-3774-494B-8A3C-5D027253D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378" name="Rectangle 73">
                <a:extLst>
                  <a:ext uri="{FF2B5EF4-FFF2-40B4-BE49-F238E27FC236}">
                    <a16:creationId xmlns="" xmlns:a16="http://schemas.microsoft.com/office/drawing/2014/main" id="{31A35EF5-5E84-C54D-8814-1DCE9ACB3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Text Box 74">
                <a:extLst>
                  <a:ext uri="{FF2B5EF4-FFF2-40B4-BE49-F238E27FC236}">
                    <a16:creationId xmlns="" xmlns:a16="http://schemas.microsoft.com/office/drawing/2014/main" id="{68D007B8-2247-874B-BE2A-66BD08115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45" name="Group 75">
              <a:extLst>
                <a:ext uri="{FF2B5EF4-FFF2-40B4-BE49-F238E27FC236}">
                  <a16:creationId xmlns="" xmlns:a16="http://schemas.microsoft.com/office/drawing/2014/main" id="{8AFEBDCB-F9EB-FA4B-B9DD-D18BF76F0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376" name="Rectangle 76">
                <a:extLst>
                  <a:ext uri="{FF2B5EF4-FFF2-40B4-BE49-F238E27FC236}">
                    <a16:creationId xmlns="" xmlns:a16="http://schemas.microsoft.com/office/drawing/2014/main" id="{44D312F6-1BAF-6745-9666-7EDB183FB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77">
                <a:extLst>
                  <a:ext uri="{FF2B5EF4-FFF2-40B4-BE49-F238E27FC236}">
                    <a16:creationId xmlns="" xmlns:a16="http://schemas.microsoft.com/office/drawing/2014/main" id="{FA389E1B-1FC9-174D-BE78-CB7863805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46" name="Group 78">
              <a:extLst>
                <a:ext uri="{FF2B5EF4-FFF2-40B4-BE49-F238E27FC236}">
                  <a16:creationId xmlns="" xmlns:a16="http://schemas.microsoft.com/office/drawing/2014/main" id="{65618DE4-E600-5F43-BF4D-D218CB027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374" name="Rectangle 79">
                <a:extLst>
                  <a:ext uri="{FF2B5EF4-FFF2-40B4-BE49-F238E27FC236}">
                    <a16:creationId xmlns="" xmlns:a16="http://schemas.microsoft.com/office/drawing/2014/main" id="{FCDE5993-57F4-FD43-820D-D54B24299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Text Box 80">
                <a:extLst>
                  <a:ext uri="{FF2B5EF4-FFF2-40B4-BE49-F238E27FC236}">
                    <a16:creationId xmlns="" xmlns:a16="http://schemas.microsoft.com/office/drawing/2014/main" id="{C513FF21-ED92-9444-9E53-0248290D9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47" name="Line 81">
              <a:extLst>
                <a:ext uri="{FF2B5EF4-FFF2-40B4-BE49-F238E27FC236}">
                  <a16:creationId xmlns="" xmlns:a16="http://schemas.microsoft.com/office/drawing/2014/main" id="{4DF4A6D3-1388-4140-80DA-D3AA398FE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Line 82">
              <a:extLst>
                <a:ext uri="{FF2B5EF4-FFF2-40B4-BE49-F238E27FC236}">
                  <a16:creationId xmlns="" xmlns:a16="http://schemas.microsoft.com/office/drawing/2014/main" id="{9F5B609B-A64B-AB46-BE65-3CC9EBB1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9" name="Line 83">
              <a:extLst>
                <a:ext uri="{FF2B5EF4-FFF2-40B4-BE49-F238E27FC236}">
                  <a16:creationId xmlns="" xmlns:a16="http://schemas.microsoft.com/office/drawing/2014/main" id="{27722A74-5DAE-0946-97DB-8A82FE598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Text Box 84">
              <a:extLst>
                <a:ext uri="{FF2B5EF4-FFF2-40B4-BE49-F238E27FC236}">
                  <a16:creationId xmlns="" xmlns:a16="http://schemas.microsoft.com/office/drawing/2014/main" id="{CE71F8A0-0A9C-4C4E-A305-C82195C44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51" name="Text Box 85">
              <a:extLst>
                <a:ext uri="{FF2B5EF4-FFF2-40B4-BE49-F238E27FC236}">
                  <a16:creationId xmlns="" xmlns:a16="http://schemas.microsoft.com/office/drawing/2014/main" id="{DBA88F99-7C3D-A645-A43F-445E459F8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52" name="Text Box 86">
              <a:extLst>
                <a:ext uri="{FF2B5EF4-FFF2-40B4-BE49-F238E27FC236}">
                  <a16:creationId xmlns="" xmlns:a16="http://schemas.microsoft.com/office/drawing/2014/main" id="{E00B6B45-404A-1D4B-88E9-28B3280E8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353" name="Rectangle 88">
              <a:extLst>
                <a:ext uri="{FF2B5EF4-FFF2-40B4-BE49-F238E27FC236}">
                  <a16:creationId xmlns="" xmlns:a16="http://schemas.microsoft.com/office/drawing/2014/main" id="{00D5F247-083B-9D41-8B0F-F0142DCC3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89">
              <a:extLst>
                <a:ext uri="{FF2B5EF4-FFF2-40B4-BE49-F238E27FC236}">
                  <a16:creationId xmlns="" xmlns:a16="http://schemas.microsoft.com/office/drawing/2014/main" id="{C8788A25-6EDB-1448-BC16-FF3C92668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55" name="Line 90">
              <a:extLst>
                <a:ext uri="{FF2B5EF4-FFF2-40B4-BE49-F238E27FC236}">
                  <a16:creationId xmlns="" xmlns:a16="http://schemas.microsoft.com/office/drawing/2014/main" id="{DF246AA7-F9CB-F242-9DA2-F15BE67FC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6" name="Text Box 91">
              <a:extLst>
                <a:ext uri="{FF2B5EF4-FFF2-40B4-BE49-F238E27FC236}">
                  <a16:creationId xmlns="" xmlns:a16="http://schemas.microsoft.com/office/drawing/2014/main" id="{73C28AE9-7587-A847-8F64-35A78283A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57" name="Rectangle 95">
              <a:extLst>
                <a:ext uri="{FF2B5EF4-FFF2-40B4-BE49-F238E27FC236}">
                  <a16:creationId xmlns="" xmlns:a16="http://schemas.microsoft.com/office/drawing/2014/main" id="{755DB6B7-F467-9247-B083-632289FD9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Text Box 96">
              <a:extLst>
                <a:ext uri="{FF2B5EF4-FFF2-40B4-BE49-F238E27FC236}">
                  <a16:creationId xmlns="" xmlns:a16="http://schemas.microsoft.com/office/drawing/2014/main" id="{A97EABBF-ADD6-1D49-B7F4-AAB3EB89B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359" name="Rectangle 97">
              <a:extLst>
                <a:ext uri="{FF2B5EF4-FFF2-40B4-BE49-F238E27FC236}">
                  <a16:creationId xmlns="" xmlns:a16="http://schemas.microsoft.com/office/drawing/2014/main" id="{3EE66D50-BD61-0E4A-9CF7-EF712D184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0" name="Text Box 98">
              <a:extLst>
                <a:ext uri="{FF2B5EF4-FFF2-40B4-BE49-F238E27FC236}">
                  <a16:creationId xmlns="" xmlns:a16="http://schemas.microsoft.com/office/drawing/2014/main" id="{0FDF5234-E7F1-9D4F-9A97-BD478EC2E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61" name="Rectangle 99">
              <a:extLst>
                <a:ext uri="{FF2B5EF4-FFF2-40B4-BE49-F238E27FC236}">
                  <a16:creationId xmlns="" xmlns:a16="http://schemas.microsoft.com/office/drawing/2014/main" id="{633C63B7-2909-DE47-BCBB-44897C7F8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Text Box 100">
              <a:extLst>
                <a:ext uri="{FF2B5EF4-FFF2-40B4-BE49-F238E27FC236}">
                  <a16:creationId xmlns="" xmlns:a16="http://schemas.microsoft.com/office/drawing/2014/main" id="{2812F92C-4236-294E-A0BC-A2833FCDB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363" name="Line 103">
              <a:extLst>
                <a:ext uri="{FF2B5EF4-FFF2-40B4-BE49-F238E27FC236}">
                  <a16:creationId xmlns="" xmlns:a16="http://schemas.microsoft.com/office/drawing/2014/main" id="{FF2E4D9A-CE76-6945-ACCA-B13DC728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4" name="Line 104">
              <a:extLst>
                <a:ext uri="{FF2B5EF4-FFF2-40B4-BE49-F238E27FC236}">
                  <a16:creationId xmlns="" xmlns:a16="http://schemas.microsoft.com/office/drawing/2014/main" id="{E53CC8D8-A794-8545-9766-CEE36A668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Text Box 107">
              <a:extLst>
                <a:ext uri="{FF2B5EF4-FFF2-40B4-BE49-F238E27FC236}">
                  <a16:creationId xmlns="" xmlns:a16="http://schemas.microsoft.com/office/drawing/2014/main" id="{5E4F7443-630A-5146-8A13-69B6B28A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66" name="Text Box 109">
              <a:extLst>
                <a:ext uri="{FF2B5EF4-FFF2-40B4-BE49-F238E27FC236}">
                  <a16:creationId xmlns="" xmlns:a16="http://schemas.microsoft.com/office/drawing/2014/main" id="{E330918C-EA47-534F-84FC-AD449C296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367" name="Line 110">
              <a:extLst>
                <a:ext uri="{FF2B5EF4-FFF2-40B4-BE49-F238E27FC236}">
                  <a16:creationId xmlns="" xmlns:a16="http://schemas.microsoft.com/office/drawing/2014/main" id="{5A45AB60-B76D-5A4B-8C09-04809F1E5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Line 112">
              <a:extLst>
                <a:ext uri="{FF2B5EF4-FFF2-40B4-BE49-F238E27FC236}">
                  <a16:creationId xmlns="" xmlns:a16="http://schemas.microsoft.com/office/drawing/2014/main" id="{F4CED333-2B29-5047-9987-7FF2B5DE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69" name="Group 115">
              <a:extLst>
                <a:ext uri="{FF2B5EF4-FFF2-40B4-BE49-F238E27FC236}">
                  <a16:creationId xmlns="" xmlns:a16="http://schemas.microsoft.com/office/drawing/2014/main" id="{6E7A2A89-7268-A649-8EAD-C55997BFA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372" name="Rectangle 113">
                <a:extLst>
                  <a:ext uri="{FF2B5EF4-FFF2-40B4-BE49-F238E27FC236}">
                    <a16:creationId xmlns="" xmlns:a16="http://schemas.microsoft.com/office/drawing/2014/main" id="{FB4CA816-07E8-3E4B-B5D4-D5F338142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Text Box 114">
                <a:extLst>
                  <a:ext uri="{FF2B5EF4-FFF2-40B4-BE49-F238E27FC236}">
                    <a16:creationId xmlns="" xmlns:a16="http://schemas.microsoft.com/office/drawing/2014/main" id="{20879E2F-191F-0042-ABAE-F525B0ADB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370" name="Text Box 116">
              <a:extLst>
                <a:ext uri="{FF2B5EF4-FFF2-40B4-BE49-F238E27FC236}">
                  <a16:creationId xmlns="" xmlns:a16="http://schemas.microsoft.com/office/drawing/2014/main" id="{8FD7E63C-BA27-9E4C-A8A6-56DE67BAD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371" name="Text Box 119">
            <a:extLst>
              <a:ext uri="{FF2B5EF4-FFF2-40B4-BE49-F238E27FC236}">
                <a16:creationId xmlns="" xmlns:a16="http://schemas.microsoft.com/office/drawing/2014/main" id="{5339E393-341F-2B4B-9A2F-912F5CB0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220" y="2834142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="" xmlns:a16="http://schemas.microsoft.com/office/drawing/2014/main" id="{A8BECC0D-D119-A543-A313-AE46EF8BD57C}"/>
              </a:ext>
            </a:extLst>
          </p:cNvPr>
          <p:cNvSpPr txBox="1">
            <a:spLocks noChangeArrowheads="1"/>
          </p:cNvSpPr>
          <p:nvPr/>
        </p:nvSpPr>
        <p:spPr>
          <a:xfrm>
            <a:off x="794654" y="1899557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Slide Number Placeholder 2">
            <a:extLst>
              <a:ext uri="{FF2B5EF4-FFF2-40B4-BE49-F238E27FC236}">
                <a16:creationId xmlns="" xmlns:a16="http://schemas.microsoft.com/office/drawing/2014/main" id="{0E39ABAA-753D-794D-9119-FEAB296B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7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5" y="408214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sp>
        <p:nvSpPr>
          <p:cNvPr id="71" name="Rectangle 124">
            <a:extLst>
              <a:ext uri="{FF2B5EF4-FFF2-40B4-BE49-F238E27FC236}">
                <a16:creationId xmlns="" xmlns:a16="http://schemas.microsoft.com/office/drawing/2014/main" id="{D782CDAA-0416-784F-B3B4-73D20461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97" y="3949577"/>
            <a:ext cx="5038193" cy="235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what relationship is needed between sequence # size and window size to avoid problem in scenario (b)?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F9E5931-D189-1349-BB68-FDFA9711FCA5}"/>
              </a:ext>
            </a:extLst>
          </p:cNvPr>
          <p:cNvGrpSpPr/>
          <p:nvPr/>
        </p:nvGrpSpPr>
        <p:grpSpPr>
          <a:xfrm>
            <a:off x="6931293" y="4061030"/>
            <a:ext cx="4257675" cy="2225676"/>
            <a:chOff x="6909757" y="4181931"/>
            <a:chExt cx="4257675" cy="2225676"/>
          </a:xfrm>
        </p:grpSpPr>
        <p:grpSp>
          <p:nvGrpSpPr>
            <p:cNvPr id="307" name="Group 8">
              <a:extLst>
                <a:ext uri="{FF2B5EF4-FFF2-40B4-BE49-F238E27FC236}">
                  <a16:creationId xmlns="" xmlns:a16="http://schemas.microsoft.com/office/drawing/2014/main" id="{1942F5A2-ABA0-D244-B423-E46086841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341" name="Rectangle 7">
                <a:extLst>
                  <a:ext uri="{FF2B5EF4-FFF2-40B4-BE49-F238E27FC236}">
                    <a16:creationId xmlns="" xmlns:a16="http://schemas.microsoft.com/office/drawing/2014/main" id="{0EE62060-91FC-404F-BDD6-87AA7C69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2" name="Text Box 6">
                <a:extLst>
                  <a:ext uri="{FF2B5EF4-FFF2-40B4-BE49-F238E27FC236}">
                    <a16:creationId xmlns="" xmlns:a16="http://schemas.microsoft.com/office/drawing/2014/main" id="{93619256-616D-2A4C-B9B8-7455F78BF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08" name="Group 9">
              <a:extLst>
                <a:ext uri="{FF2B5EF4-FFF2-40B4-BE49-F238E27FC236}">
                  <a16:creationId xmlns="" xmlns:a16="http://schemas.microsoft.com/office/drawing/2014/main" id="{94E9A178-E13E-6D46-B99E-B3FDE88BD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339" name="Rectangle 10">
                <a:extLst>
                  <a:ext uri="{FF2B5EF4-FFF2-40B4-BE49-F238E27FC236}">
                    <a16:creationId xmlns="" xmlns:a16="http://schemas.microsoft.com/office/drawing/2014/main" id="{1D7DB47D-B4D8-DA4B-849C-0C854A639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0" name="Text Box 11">
                <a:extLst>
                  <a:ext uri="{FF2B5EF4-FFF2-40B4-BE49-F238E27FC236}">
                    <a16:creationId xmlns="" xmlns:a16="http://schemas.microsoft.com/office/drawing/2014/main" id="{66376DC4-0D4B-F448-8D81-BDEC9FFF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09" name="Group 12">
              <a:extLst>
                <a:ext uri="{FF2B5EF4-FFF2-40B4-BE49-F238E27FC236}">
                  <a16:creationId xmlns="" xmlns:a16="http://schemas.microsoft.com/office/drawing/2014/main" id="{75D0BF09-C33A-BF4B-8E6F-BD5C588B4B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337" name="Rectangle 13">
                <a:extLst>
                  <a:ext uri="{FF2B5EF4-FFF2-40B4-BE49-F238E27FC236}">
                    <a16:creationId xmlns="" xmlns:a16="http://schemas.microsoft.com/office/drawing/2014/main" id="{3DC28863-C1E4-3940-A9B4-5C23D5FD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8" name="Text Box 14">
                <a:extLst>
                  <a:ext uri="{FF2B5EF4-FFF2-40B4-BE49-F238E27FC236}">
                    <a16:creationId xmlns="" xmlns:a16="http://schemas.microsoft.com/office/drawing/2014/main" id="{183D495E-EC2B-E34D-968D-949D6F983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10" name="Line 15">
              <a:extLst>
                <a:ext uri="{FF2B5EF4-FFF2-40B4-BE49-F238E27FC236}">
                  <a16:creationId xmlns="" xmlns:a16="http://schemas.microsoft.com/office/drawing/2014/main" id="{83280B47-6119-B24D-BD4C-7A570462D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1" name="Line 16">
              <a:extLst>
                <a:ext uri="{FF2B5EF4-FFF2-40B4-BE49-F238E27FC236}">
                  <a16:creationId xmlns="" xmlns:a16="http://schemas.microsoft.com/office/drawing/2014/main" id="{B4A96E1E-1FCC-8748-AE3E-6BEA13978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2" name="Line 17">
              <a:extLst>
                <a:ext uri="{FF2B5EF4-FFF2-40B4-BE49-F238E27FC236}">
                  <a16:creationId xmlns="" xmlns:a16="http://schemas.microsoft.com/office/drawing/2014/main" id="{2BCA50D6-62FE-B64C-BB19-B11FA0426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Text Box 18">
              <a:extLst>
                <a:ext uri="{FF2B5EF4-FFF2-40B4-BE49-F238E27FC236}">
                  <a16:creationId xmlns="" xmlns:a16="http://schemas.microsoft.com/office/drawing/2014/main" id="{02E658FD-889C-5340-9640-AD71BE214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14" name="Text Box 19">
              <a:extLst>
                <a:ext uri="{FF2B5EF4-FFF2-40B4-BE49-F238E27FC236}">
                  <a16:creationId xmlns="" xmlns:a16="http://schemas.microsoft.com/office/drawing/2014/main" id="{45B5E1FA-8F5B-7040-AFD4-A6F0EAFD0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15" name="Text Box 20">
              <a:extLst>
                <a:ext uri="{FF2B5EF4-FFF2-40B4-BE49-F238E27FC236}">
                  <a16:creationId xmlns="" xmlns:a16="http://schemas.microsoft.com/office/drawing/2014/main" id="{8D9B9494-8D5C-BE4F-BED0-A4F8E50D1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316" name="Group 23">
              <a:extLst>
                <a:ext uri="{FF2B5EF4-FFF2-40B4-BE49-F238E27FC236}">
                  <a16:creationId xmlns="" xmlns:a16="http://schemas.microsoft.com/office/drawing/2014/main" id="{82E7EEF6-E6E0-8B4B-B2E2-D6AFBD46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335" name="Rectangle 24">
                <a:extLst>
                  <a:ext uri="{FF2B5EF4-FFF2-40B4-BE49-F238E27FC236}">
                    <a16:creationId xmlns="" xmlns:a16="http://schemas.microsoft.com/office/drawing/2014/main" id="{863DCB74-5DAF-1847-A592-4A82497E9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6" name="Text Box 25">
                <a:extLst>
                  <a:ext uri="{FF2B5EF4-FFF2-40B4-BE49-F238E27FC236}">
                    <a16:creationId xmlns="" xmlns:a16="http://schemas.microsoft.com/office/drawing/2014/main" id="{529BD457-0C19-5348-B5FA-B02FB9614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17" name="Line 32">
              <a:extLst>
                <a:ext uri="{FF2B5EF4-FFF2-40B4-BE49-F238E27FC236}">
                  <a16:creationId xmlns="" xmlns:a16="http://schemas.microsoft.com/office/drawing/2014/main" id="{39D1ADF5-0FC0-9A45-A89C-C202445BB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8" name="Text Box 35">
              <a:extLst>
                <a:ext uri="{FF2B5EF4-FFF2-40B4-BE49-F238E27FC236}">
                  <a16:creationId xmlns="" xmlns:a16="http://schemas.microsoft.com/office/drawing/2014/main" id="{62D99CB5-14A3-E647-86CE-3B7DE5DCD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19" name="Text Box 39">
              <a:extLst>
                <a:ext uri="{FF2B5EF4-FFF2-40B4-BE49-F238E27FC236}">
                  <a16:creationId xmlns="" xmlns:a16="http://schemas.microsoft.com/office/drawing/2014/main" id="{DE3A732F-D913-5C40-8075-B3896B74B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320" name="Rectangle 45">
              <a:extLst>
                <a:ext uri="{FF2B5EF4-FFF2-40B4-BE49-F238E27FC236}">
                  <a16:creationId xmlns="" xmlns:a16="http://schemas.microsoft.com/office/drawing/2014/main" id="{3AC813D7-A587-1341-B108-1D1C3BDD4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Text Box 46">
              <a:extLst>
                <a:ext uri="{FF2B5EF4-FFF2-40B4-BE49-F238E27FC236}">
                  <a16:creationId xmlns="" xmlns:a16="http://schemas.microsoft.com/office/drawing/2014/main" id="{AD53B46B-0462-8349-BFB4-D8EE1679C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322" name="Rectangle 50">
              <a:extLst>
                <a:ext uri="{FF2B5EF4-FFF2-40B4-BE49-F238E27FC236}">
                  <a16:creationId xmlns="" xmlns:a16="http://schemas.microsoft.com/office/drawing/2014/main" id="{AD80CE9F-F5D1-7B43-A091-123A5ECF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Text Box 51">
              <a:extLst>
                <a:ext uri="{FF2B5EF4-FFF2-40B4-BE49-F238E27FC236}">
                  <a16:creationId xmlns="" xmlns:a16="http://schemas.microsoft.com/office/drawing/2014/main" id="{EB22B0CE-8744-094D-B844-BAC4F3B9B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24" name="Rectangle 53">
              <a:extLst>
                <a:ext uri="{FF2B5EF4-FFF2-40B4-BE49-F238E27FC236}">
                  <a16:creationId xmlns="" xmlns:a16="http://schemas.microsoft.com/office/drawing/2014/main" id="{B4035F3F-8265-144D-A6FF-D585783A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5" name="Text Box 54">
              <a:extLst>
                <a:ext uri="{FF2B5EF4-FFF2-40B4-BE49-F238E27FC236}">
                  <a16:creationId xmlns="" xmlns:a16="http://schemas.microsoft.com/office/drawing/2014/main" id="{6E183FB6-D313-5643-AF16-2BCB05707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326" name="Line 62">
              <a:extLst>
                <a:ext uri="{FF2B5EF4-FFF2-40B4-BE49-F238E27FC236}">
                  <a16:creationId xmlns="" xmlns:a16="http://schemas.microsoft.com/office/drawing/2014/main" id="{2A5D31EF-8FFA-DA4D-8EDA-36C5F17B4E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Line 63">
              <a:extLst>
                <a:ext uri="{FF2B5EF4-FFF2-40B4-BE49-F238E27FC236}">
                  <a16:creationId xmlns="" xmlns:a16="http://schemas.microsoft.com/office/drawing/2014/main" id="{EC59E951-2D9E-ED41-A941-387BCF81F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Line 64">
              <a:extLst>
                <a:ext uri="{FF2B5EF4-FFF2-40B4-BE49-F238E27FC236}">
                  <a16:creationId xmlns="" xmlns:a16="http://schemas.microsoft.com/office/drawing/2014/main" id="{20E85F7F-62CA-5046-92BB-0A98B26500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9" name="Text Box 65">
              <a:extLst>
                <a:ext uri="{FF2B5EF4-FFF2-40B4-BE49-F238E27FC236}">
                  <a16:creationId xmlns="" xmlns:a16="http://schemas.microsoft.com/office/drawing/2014/main" id="{0E3A167C-8674-7748-A55E-C8BB92906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0" name="Text Box 66">
              <a:extLst>
                <a:ext uri="{FF2B5EF4-FFF2-40B4-BE49-F238E27FC236}">
                  <a16:creationId xmlns="" xmlns:a16="http://schemas.microsoft.com/office/drawing/2014/main" id="{1F48C814-D936-5149-ABD9-EBAB7DD49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1" name="Text Box 67">
              <a:extLst>
                <a:ext uri="{FF2B5EF4-FFF2-40B4-BE49-F238E27FC236}">
                  <a16:creationId xmlns="" xmlns:a16="http://schemas.microsoft.com/office/drawing/2014/main" id="{55F809AC-7CEA-CD47-9D93-F22586EF7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32" name="Text Box 68">
              <a:extLst>
                <a:ext uri="{FF2B5EF4-FFF2-40B4-BE49-F238E27FC236}">
                  <a16:creationId xmlns="" xmlns:a16="http://schemas.microsoft.com/office/drawing/2014/main" id="{E3B0F057-7806-9C4B-8EB7-5C2A7E6C3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333" name="Line 69">
              <a:extLst>
                <a:ext uri="{FF2B5EF4-FFF2-40B4-BE49-F238E27FC236}">
                  <a16:creationId xmlns="" xmlns:a16="http://schemas.microsoft.com/office/drawing/2014/main" id="{14184EFC-08DC-8F48-8656-38EAFBF9A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4" name="Text Box 117">
            <a:extLst>
              <a:ext uri="{FF2B5EF4-FFF2-40B4-BE49-F238E27FC236}">
                <a16:creationId xmlns="" xmlns:a16="http://schemas.microsoft.com/office/drawing/2014/main" id="{03C18204-473B-6144-BF07-9B86DD89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07" y="6111434"/>
            <a:ext cx="1220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oops!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4E24ABB9-F69F-E54C-9DFF-5CF4B1475C1B}"/>
              </a:ext>
            </a:extLst>
          </p:cNvPr>
          <p:cNvGrpSpPr/>
          <p:nvPr/>
        </p:nvGrpSpPr>
        <p:grpSpPr>
          <a:xfrm>
            <a:off x="6785932" y="351292"/>
            <a:ext cx="4410075" cy="2644775"/>
            <a:chOff x="6785932" y="351292"/>
            <a:chExt cx="4410075" cy="2644775"/>
          </a:xfrm>
        </p:grpSpPr>
        <p:sp>
          <p:nvSpPr>
            <p:cNvPr id="302" name="Text Box 40">
              <a:extLst>
                <a:ext uri="{FF2B5EF4-FFF2-40B4-BE49-F238E27FC236}">
                  <a16:creationId xmlns="" xmlns:a16="http://schemas.microsoft.com/office/drawing/2014/main" id="{7AAB2DA8-8AB9-0A42-AA24-900F507BE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303" name="Text Box 41">
              <a:extLst>
                <a:ext uri="{FF2B5EF4-FFF2-40B4-BE49-F238E27FC236}">
                  <a16:creationId xmlns="" xmlns:a16="http://schemas.microsoft.com/office/drawing/2014/main" id="{3598A985-11A7-2044-B9F4-C6844C5E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304" name="Line 58">
              <a:extLst>
                <a:ext uri="{FF2B5EF4-FFF2-40B4-BE49-F238E27FC236}">
                  <a16:creationId xmlns="" xmlns:a16="http://schemas.microsoft.com/office/drawing/2014/main" id="{D0BD8176-5A1C-2F42-A376-096BA3649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5" name="Line 59">
              <a:extLst>
                <a:ext uri="{FF2B5EF4-FFF2-40B4-BE49-F238E27FC236}">
                  <a16:creationId xmlns="" xmlns:a16="http://schemas.microsoft.com/office/drawing/2014/main" id="{5593C4C2-6D68-884B-8AE3-58E5D1DC6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4" name="Group 72">
              <a:extLst>
                <a:ext uri="{FF2B5EF4-FFF2-40B4-BE49-F238E27FC236}">
                  <a16:creationId xmlns="" xmlns:a16="http://schemas.microsoft.com/office/drawing/2014/main" id="{0A13F6C1-3774-494B-8A3C-5D027253D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378" name="Rectangle 73">
                <a:extLst>
                  <a:ext uri="{FF2B5EF4-FFF2-40B4-BE49-F238E27FC236}">
                    <a16:creationId xmlns="" xmlns:a16="http://schemas.microsoft.com/office/drawing/2014/main" id="{31A35EF5-5E84-C54D-8814-1DCE9ACB3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Text Box 74">
                <a:extLst>
                  <a:ext uri="{FF2B5EF4-FFF2-40B4-BE49-F238E27FC236}">
                    <a16:creationId xmlns="" xmlns:a16="http://schemas.microsoft.com/office/drawing/2014/main" id="{68D007B8-2247-874B-BE2A-66BD08115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45" name="Group 75">
              <a:extLst>
                <a:ext uri="{FF2B5EF4-FFF2-40B4-BE49-F238E27FC236}">
                  <a16:creationId xmlns="" xmlns:a16="http://schemas.microsoft.com/office/drawing/2014/main" id="{8AFEBDCB-F9EB-FA4B-B9DD-D18BF76F0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376" name="Rectangle 76">
                <a:extLst>
                  <a:ext uri="{FF2B5EF4-FFF2-40B4-BE49-F238E27FC236}">
                    <a16:creationId xmlns="" xmlns:a16="http://schemas.microsoft.com/office/drawing/2014/main" id="{44D312F6-1BAF-6745-9666-7EDB183FB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77">
                <a:extLst>
                  <a:ext uri="{FF2B5EF4-FFF2-40B4-BE49-F238E27FC236}">
                    <a16:creationId xmlns="" xmlns:a16="http://schemas.microsoft.com/office/drawing/2014/main" id="{FA389E1B-1FC9-174D-BE78-CB7863805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346" name="Group 78">
              <a:extLst>
                <a:ext uri="{FF2B5EF4-FFF2-40B4-BE49-F238E27FC236}">
                  <a16:creationId xmlns="" xmlns:a16="http://schemas.microsoft.com/office/drawing/2014/main" id="{65618DE4-E600-5F43-BF4D-D218CB027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374" name="Rectangle 79">
                <a:extLst>
                  <a:ext uri="{FF2B5EF4-FFF2-40B4-BE49-F238E27FC236}">
                    <a16:creationId xmlns="" xmlns:a16="http://schemas.microsoft.com/office/drawing/2014/main" id="{FCDE5993-57F4-FD43-820D-D54B24299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Text Box 80">
                <a:extLst>
                  <a:ext uri="{FF2B5EF4-FFF2-40B4-BE49-F238E27FC236}">
                    <a16:creationId xmlns="" xmlns:a16="http://schemas.microsoft.com/office/drawing/2014/main" id="{C513FF21-ED92-9444-9E53-0248290D9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47" name="Line 81">
              <a:extLst>
                <a:ext uri="{FF2B5EF4-FFF2-40B4-BE49-F238E27FC236}">
                  <a16:creationId xmlns="" xmlns:a16="http://schemas.microsoft.com/office/drawing/2014/main" id="{4DF4A6D3-1388-4140-80DA-D3AA398FE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Line 82">
              <a:extLst>
                <a:ext uri="{FF2B5EF4-FFF2-40B4-BE49-F238E27FC236}">
                  <a16:creationId xmlns="" xmlns:a16="http://schemas.microsoft.com/office/drawing/2014/main" id="{9F5B609B-A64B-AB46-BE65-3CC9EBB1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9" name="Line 83">
              <a:extLst>
                <a:ext uri="{FF2B5EF4-FFF2-40B4-BE49-F238E27FC236}">
                  <a16:creationId xmlns="" xmlns:a16="http://schemas.microsoft.com/office/drawing/2014/main" id="{27722A74-5DAE-0946-97DB-8A82FE598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Text Box 84">
              <a:extLst>
                <a:ext uri="{FF2B5EF4-FFF2-40B4-BE49-F238E27FC236}">
                  <a16:creationId xmlns="" xmlns:a16="http://schemas.microsoft.com/office/drawing/2014/main" id="{CE71F8A0-0A9C-4C4E-A305-C82195C44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51" name="Text Box 85">
              <a:extLst>
                <a:ext uri="{FF2B5EF4-FFF2-40B4-BE49-F238E27FC236}">
                  <a16:creationId xmlns="" xmlns:a16="http://schemas.microsoft.com/office/drawing/2014/main" id="{DBA88F99-7C3D-A645-A43F-445E459F8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52" name="Text Box 86">
              <a:extLst>
                <a:ext uri="{FF2B5EF4-FFF2-40B4-BE49-F238E27FC236}">
                  <a16:creationId xmlns="" xmlns:a16="http://schemas.microsoft.com/office/drawing/2014/main" id="{E00B6B45-404A-1D4B-88E9-28B3280E8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353" name="Rectangle 88">
              <a:extLst>
                <a:ext uri="{FF2B5EF4-FFF2-40B4-BE49-F238E27FC236}">
                  <a16:creationId xmlns="" xmlns:a16="http://schemas.microsoft.com/office/drawing/2014/main" id="{00D5F247-083B-9D41-8B0F-F0142DCC3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89">
              <a:extLst>
                <a:ext uri="{FF2B5EF4-FFF2-40B4-BE49-F238E27FC236}">
                  <a16:creationId xmlns="" xmlns:a16="http://schemas.microsoft.com/office/drawing/2014/main" id="{C8788A25-6EDB-1448-BC16-FF3C92668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55" name="Line 90">
              <a:extLst>
                <a:ext uri="{FF2B5EF4-FFF2-40B4-BE49-F238E27FC236}">
                  <a16:creationId xmlns="" xmlns:a16="http://schemas.microsoft.com/office/drawing/2014/main" id="{DF246AA7-F9CB-F242-9DA2-F15BE67FC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6" name="Text Box 91">
              <a:extLst>
                <a:ext uri="{FF2B5EF4-FFF2-40B4-BE49-F238E27FC236}">
                  <a16:creationId xmlns="" xmlns:a16="http://schemas.microsoft.com/office/drawing/2014/main" id="{73C28AE9-7587-A847-8F64-35A78283A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57" name="Rectangle 95">
              <a:extLst>
                <a:ext uri="{FF2B5EF4-FFF2-40B4-BE49-F238E27FC236}">
                  <a16:creationId xmlns="" xmlns:a16="http://schemas.microsoft.com/office/drawing/2014/main" id="{755DB6B7-F467-9247-B083-632289FD9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Text Box 96">
              <a:extLst>
                <a:ext uri="{FF2B5EF4-FFF2-40B4-BE49-F238E27FC236}">
                  <a16:creationId xmlns="" xmlns:a16="http://schemas.microsoft.com/office/drawing/2014/main" id="{A97EABBF-ADD6-1D49-B7F4-AAB3EB89B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359" name="Rectangle 97">
              <a:extLst>
                <a:ext uri="{FF2B5EF4-FFF2-40B4-BE49-F238E27FC236}">
                  <a16:creationId xmlns="" xmlns:a16="http://schemas.microsoft.com/office/drawing/2014/main" id="{3EE66D50-BD61-0E4A-9CF7-EF712D184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0" name="Text Box 98">
              <a:extLst>
                <a:ext uri="{FF2B5EF4-FFF2-40B4-BE49-F238E27FC236}">
                  <a16:creationId xmlns="" xmlns:a16="http://schemas.microsoft.com/office/drawing/2014/main" id="{0FDF5234-E7F1-9D4F-9A97-BD478EC2E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361" name="Rectangle 99">
              <a:extLst>
                <a:ext uri="{FF2B5EF4-FFF2-40B4-BE49-F238E27FC236}">
                  <a16:creationId xmlns="" xmlns:a16="http://schemas.microsoft.com/office/drawing/2014/main" id="{633C63B7-2909-DE47-BCBB-44897C7F8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Text Box 100">
              <a:extLst>
                <a:ext uri="{FF2B5EF4-FFF2-40B4-BE49-F238E27FC236}">
                  <a16:creationId xmlns="" xmlns:a16="http://schemas.microsoft.com/office/drawing/2014/main" id="{2812F92C-4236-294E-A0BC-A2833FCDB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363" name="Line 103">
              <a:extLst>
                <a:ext uri="{FF2B5EF4-FFF2-40B4-BE49-F238E27FC236}">
                  <a16:creationId xmlns="" xmlns:a16="http://schemas.microsoft.com/office/drawing/2014/main" id="{FF2E4D9A-CE76-6945-ACCA-B13DC7285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4" name="Line 104">
              <a:extLst>
                <a:ext uri="{FF2B5EF4-FFF2-40B4-BE49-F238E27FC236}">
                  <a16:creationId xmlns="" xmlns:a16="http://schemas.microsoft.com/office/drawing/2014/main" id="{E53CC8D8-A794-8545-9766-CEE36A668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Text Box 107">
              <a:extLst>
                <a:ext uri="{FF2B5EF4-FFF2-40B4-BE49-F238E27FC236}">
                  <a16:creationId xmlns="" xmlns:a16="http://schemas.microsoft.com/office/drawing/2014/main" id="{5E4F7443-630A-5146-8A13-69B6B28A3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66" name="Text Box 109">
              <a:extLst>
                <a:ext uri="{FF2B5EF4-FFF2-40B4-BE49-F238E27FC236}">
                  <a16:creationId xmlns="" xmlns:a16="http://schemas.microsoft.com/office/drawing/2014/main" id="{E330918C-EA47-534F-84FC-AD449C296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367" name="Line 110">
              <a:extLst>
                <a:ext uri="{FF2B5EF4-FFF2-40B4-BE49-F238E27FC236}">
                  <a16:creationId xmlns="" xmlns:a16="http://schemas.microsoft.com/office/drawing/2014/main" id="{5A45AB60-B76D-5A4B-8C09-04809F1E5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Line 112">
              <a:extLst>
                <a:ext uri="{FF2B5EF4-FFF2-40B4-BE49-F238E27FC236}">
                  <a16:creationId xmlns="" xmlns:a16="http://schemas.microsoft.com/office/drawing/2014/main" id="{F4CED333-2B29-5047-9987-7FF2B5DE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69" name="Group 115">
              <a:extLst>
                <a:ext uri="{FF2B5EF4-FFF2-40B4-BE49-F238E27FC236}">
                  <a16:creationId xmlns="" xmlns:a16="http://schemas.microsoft.com/office/drawing/2014/main" id="{6E7A2A89-7268-A649-8EAD-C55997BFA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372" name="Rectangle 113">
                <a:extLst>
                  <a:ext uri="{FF2B5EF4-FFF2-40B4-BE49-F238E27FC236}">
                    <a16:creationId xmlns="" xmlns:a16="http://schemas.microsoft.com/office/drawing/2014/main" id="{FB4CA816-07E8-3E4B-B5D4-D5F338142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Text Box 114">
                <a:extLst>
                  <a:ext uri="{FF2B5EF4-FFF2-40B4-BE49-F238E27FC236}">
                    <a16:creationId xmlns="" xmlns:a16="http://schemas.microsoft.com/office/drawing/2014/main" id="{20879E2F-191F-0042-ABAE-F525B0ADB6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370" name="Text Box 116">
              <a:extLst>
                <a:ext uri="{FF2B5EF4-FFF2-40B4-BE49-F238E27FC236}">
                  <a16:creationId xmlns="" xmlns:a16="http://schemas.microsoft.com/office/drawing/2014/main" id="{8FD7E63C-BA27-9E4C-A8A6-56DE67BAD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371" name="Text Box 119">
            <a:extLst>
              <a:ext uri="{FF2B5EF4-FFF2-40B4-BE49-F238E27FC236}">
                <a16:creationId xmlns="" xmlns:a16="http://schemas.microsoft.com/office/drawing/2014/main" id="{5339E393-341F-2B4B-9A2F-912F5CB0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220" y="2834142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="" xmlns:a16="http://schemas.microsoft.com/office/drawing/2014/main" id="{A8BECC0D-D119-A543-A313-AE46EF8BD57C}"/>
              </a:ext>
            </a:extLst>
          </p:cNvPr>
          <p:cNvSpPr txBox="1">
            <a:spLocks noChangeArrowheads="1"/>
          </p:cNvSpPr>
          <p:nvPr/>
        </p:nvSpPr>
        <p:spPr>
          <a:xfrm>
            <a:off x="794654" y="1899557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36268CD-290F-C649-A065-0503FC9197DB}"/>
              </a:ext>
            </a:extLst>
          </p:cNvPr>
          <p:cNvGrpSpPr/>
          <p:nvPr/>
        </p:nvGrpSpPr>
        <p:grpSpPr>
          <a:xfrm>
            <a:off x="6612895" y="981529"/>
            <a:ext cx="2769497" cy="5564188"/>
            <a:chOff x="6612895" y="981529"/>
            <a:chExt cx="2769497" cy="5564188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2772DC8-1267-2046-8CD5-6C8C299A5017}"/>
                </a:ext>
              </a:extLst>
            </p:cNvPr>
            <p:cNvSpPr/>
            <p:nvPr/>
          </p:nvSpPr>
          <p:spPr>
            <a:xfrm>
              <a:off x="6612895" y="981529"/>
              <a:ext cx="2463800" cy="5564188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1" name="Group 122">
              <a:extLst>
                <a:ext uri="{FF2B5EF4-FFF2-40B4-BE49-F238E27FC236}">
                  <a16:creationId xmlns="" xmlns:a16="http://schemas.microsoft.com/office/drawing/2014/main" id="{E039FCAB-16C2-CA40-8F03-2E2D41DC3C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4867" y="1005799"/>
              <a:ext cx="517525" cy="5278437"/>
              <a:chOff x="3821" y="550"/>
              <a:chExt cx="326" cy="3325"/>
            </a:xfrm>
          </p:grpSpPr>
          <p:pic>
            <p:nvPicPr>
              <p:cNvPr id="382" name="Picture 5" descr="curtain">
                <a:extLst>
                  <a:ext uri="{FF2B5EF4-FFF2-40B4-BE49-F238E27FC236}">
                    <a16:creationId xmlns="" xmlns:a16="http://schemas.microsoft.com/office/drawing/2014/main" id="{403F5413-B503-FE4C-9AC1-492926543E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3" y="550"/>
                <a:ext cx="284" cy="1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3" name="Picture 111" descr="curtain">
                <a:extLst>
                  <a:ext uri="{FF2B5EF4-FFF2-40B4-BE49-F238E27FC236}">
                    <a16:creationId xmlns="" xmlns:a16="http://schemas.microsoft.com/office/drawing/2014/main" id="{21203F3F-D4DD-E848-A9F4-2C0EDDF31B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21" y="2564"/>
                <a:ext cx="326" cy="13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80" name="Text Box 121">
            <a:extLst>
              <a:ext uri="{FF2B5EF4-FFF2-40B4-BE49-F238E27FC236}">
                <a16:creationId xmlns="" xmlns:a16="http://schemas.microsoft.com/office/drawing/2014/main" id="{1D394A1F-BD9E-ED47-964B-579F38672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617" y="2358260"/>
            <a:ext cx="2107096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can’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see sender side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behavior identical in both cases!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something’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(very) wrong!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Slide Number Placeholder 2">
            <a:extLst>
              <a:ext uri="{FF2B5EF4-FFF2-40B4-BE49-F238E27FC236}">
                <a16:creationId xmlns="" xmlns:a16="http://schemas.microsoft.com/office/drawing/2014/main" id="{0AA9808B-5BBB-4C4D-B51B-5BA930FBB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rdt2.0: corrupted packet scenario</a:t>
            </a:r>
            <a:endParaRPr lang="en-US" sz="4400" dirty="0"/>
          </a:p>
        </p:txBody>
      </p:sp>
      <p:sp>
        <p:nvSpPr>
          <p:cNvPr id="133" name="Oval 3">
            <a:extLst>
              <a:ext uri="{FF2B5EF4-FFF2-40B4-BE49-F238E27FC236}">
                <a16:creationId xmlns="" xmlns:a16="http://schemas.microsoft.com/office/drawing/2014/main" id="{69A00FB9-348A-D448-9793-795F22B5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440" y="23498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" name="Text Box 4">
            <a:extLst>
              <a:ext uri="{FF2B5EF4-FFF2-40B4-BE49-F238E27FC236}">
                <a16:creationId xmlns="" xmlns:a16="http://schemas.microsoft.com/office/drawing/2014/main" id="{77096BA8-8AE7-EA4F-B0FD-7469803EA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840" y="24339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above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5">
            <a:extLst>
              <a:ext uri="{FF2B5EF4-FFF2-40B4-BE49-F238E27FC236}">
                <a16:creationId xmlns="" xmlns:a16="http://schemas.microsoft.com/office/drawing/2014/main" id="{D6DC2F34-5901-DE44-A6E9-F96497094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415" y="1630706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snkpkt = make_pkt(data, checksum)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udt_send(sndpkt)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Line 6">
            <a:extLst>
              <a:ext uri="{FF2B5EF4-FFF2-40B4-BE49-F238E27FC236}">
                <a16:creationId xmlns="" xmlns:a16="http://schemas.microsoft.com/office/drawing/2014/main" id="{D357F502-19B9-7A40-B1E5-CD7250CA9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1190" y="1675156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10">
            <a:extLst>
              <a:ext uri="{FF2B5EF4-FFF2-40B4-BE49-F238E27FC236}">
                <a16:creationId xmlns="" xmlns:a16="http://schemas.microsoft.com/office/drawing/2014/main" id="{3ADC35A3-77A4-3D42-9882-FB506CCCFA61}"/>
              </a:ext>
            </a:extLst>
          </p:cNvPr>
          <p:cNvSpPr>
            <a:spLocks/>
          </p:cNvSpPr>
          <p:nvPr/>
        </p:nvSpPr>
        <p:spPr bwMode="auto">
          <a:xfrm flipV="1">
            <a:off x="2808802" y="2119656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" name="Freeform 11">
            <a:extLst>
              <a:ext uri="{FF2B5EF4-FFF2-40B4-BE49-F238E27FC236}">
                <a16:creationId xmlns="" xmlns:a16="http://schemas.microsoft.com/office/drawing/2014/main" id="{3907903E-8186-0B48-B29F-40C6FD559F99}"/>
              </a:ext>
            </a:extLst>
          </p:cNvPr>
          <p:cNvSpPr>
            <a:spLocks/>
          </p:cNvSpPr>
          <p:nvPr/>
        </p:nvSpPr>
        <p:spPr bwMode="auto">
          <a:xfrm>
            <a:off x="2856427" y="3280118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Freeform 14">
            <a:extLst>
              <a:ext uri="{FF2B5EF4-FFF2-40B4-BE49-F238E27FC236}">
                <a16:creationId xmlns="" xmlns:a16="http://schemas.microsoft.com/office/drawing/2014/main" id="{C5D67D61-82E5-5642-B2D5-452A20671145}"/>
              </a:ext>
            </a:extLst>
          </p:cNvPr>
          <p:cNvSpPr>
            <a:spLocks/>
          </p:cNvSpPr>
          <p:nvPr/>
        </p:nvSpPr>
        <p:spPr bwMode="auto">
          <a:xfrm>
            <a:off x="5004315" y="2426043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Text Box 15">
            <a:extLst>
              <a:ext uri="{FF2B5EF4-FFF2-40B4-BE49-F238E27FC236}">
                <a16:creationId xmlns="" xmlns:a16="http://schemas.microsoft.com/office/drawing/2014/main" id="{7BABC5B8-9BD6-F145-8E9A-0912B8AE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877" y="2740368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udt_send(sndpkt)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Text Box 16">
            <a:extLst>
              <a:ext uri="{FF2B5EF4-FFF2-40B4-BE49-F238E27FC236}">
                <a16:creationId xmlns="" xmlns:a16="http://schemas.microsoft.com/office/drawing/2014/main" id="{BE38BF73-5EF1-6B42-B012-9E244200F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477" y="2154581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rdt_rcv(rcvpkt) &amp;&amp;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isNAK(rcvpkt)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17">
            <a:extLst>
              <a:ext uri="{FF2B5EF4-FFF2-40B4-BE49-F238E27FC236}">
                <a16:creationId xmlns="" xmlns:a16="http://schemas.microsoft.com/office/drawing/2014/main" id="{6082D473-667E-D744-BD55-1C35E0FE8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7540" y="274036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2" name="Group 22">
            <a:extLst>
              <a:ext uri="{FF2B5EF4-FFF2-40B4-BE49-F238E27FC236}">
                <a16:creationId xmlns="" xmlns:a16="http://schemas.microsoft.com/office/drawing/2014/main" id="{DCE40CB4-F0AE-734E-AA44-08F29CD02D52}"/>
              </a:ext>
            </a:extLst>
          </p:cNvPr>
          <p:cNvGrpSpPr>
            <a:grpSpLocks/>
          </p:cNvGrpSpPr>
          <p:nvPr/>
        </p:nvGrpSpPr>
        <p:grpSpPr bwMode="auto">
          <a:xfrm>
            <a:off x="4043877" y="2362543"/>
            <a:ext cx="1074738" cy="962025"/>
            <a:chOff x="1540" y="2116"/>
            <a:chExt cx="677" cy="606"/>
          </a:xfrm>
        </p:grpSpPr>
        <p:sp>
          <p:nvSpPr>
            <p:cNvPr id="153" name="Oval 23">
              <a:extLst>
                <a:ext uri="{FF2B5EF4-FFF2-40B4-BE49-F238E27FC236}">
                  <a16:creationId xmlns="" xmlns:a16="http://schemas.microsoft.com/office/drawing/2014/main" id="{D3BB9C31-5D9C-684A-BB70-14F20480A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4" name="Text Box 24">
              <a:extLst>
                <a:ext uri="{FF2B5EF4-FFF2-40B4-BE49-F238E27FC236}">
                  <a16:creationId xmlns="" xmlns:a16="http://schemas.microsoft.com/office/drawing/2014/main" id="{7290D8CF-233C-DA4F-8144-17F1D181B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55" name="Freeform 25">
            <a:extLst>
              <a:ext uri="{FF2B5EF4-FFF2-40B4-BE49-F238E27FC236}">
                <a16:creationId xmlns="" xmlns:a16="http://schemas.microsoft.com/office/drawing/2014/main" id="{1FC9F4AC-60DA-664B-8892-94963AC43A62}"/>
              </a:ext>
            </a:extLst>
          </p:cNvPr>
          <p:cNvSpPr>
            <a:spLocks/>
          </p:cNvSpPr>
          <p:nvPr/>
        </p:nvSpPr>
        <p:spPr bwMode="auto">
          <a:xfrm>
            <a:off x="8423790" y="3288056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Oval 26">
            <a:extLst>
              <a:ext uri="{FF2B5EF4-FFF2-40B4-BE49-F238E27FC236}">
                <a16:creationId xmlns="" xmlns:a16="http://schemas.microsoft.com/office/drawing/2014/main" id="{C6A7C088-049A-2642-9A7F-7E6B3149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865" y="3708743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Text Box 27">
            <a:extLst>
              <a:ext uri="{FF2B5EF4-FFF2-40B4-BE49-F238E27FC236}">
                <a16:creationId xmlns="" xmlns:a16="http://schemas.microsoft.com/office/drawing/2014/main" id="{579E5E2D-B23D-BF43-A731-1D8C59C7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552" y="3792881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from below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8" name="Freeform 28">
            <a:extLst>
              <a:ext uri="{FF2B5EF4-FFF2-40B4-BE49-F238E27FC236}">
                <a16:creationId xmlns="" xmlns:a16="http://schemas.microsoft.com/office/drawing/2014/main" id="{82DEFCAC-19A6-8E44-8FD1-83883629ABA7}"/>
              </a:ext>
            </a:extLst>
          </p:cNvPr>
          <p:cNvSpPr>
            <a:spLocks/>
          </p:cNvSpPr>
          <p:nvPr/>
        </p:nvSpPr>
        <p:spPr bwMode="auto">
          <a:xfrm flipV="1">
            <a:off x="8436490" y="4591214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9" name="Group 29">
            <a:extLst>
              <a:ext uri="{FF2B5EF4-FFF2-40B4-BE49-F238E27FC236}">
                <a16:creationId xmlns="" xmlns:a16="http://schemas.microsoft.com/office/drawing/2014/main" id="{C486E2AA-5514-8349-8774-4B86574332CB}"/>
              </a:ext>
            </a:extLst>
          </p:cNvPr>
          <p:cNvGrpSpPr>
            <a:grpSpLocks/>
          </p:cNvGrpSpPr>
          <p:nvPr/>
        </p:nvGrpSpPr>
        <p:grpSpPr bwMode="auto">
          <a:xfrm>
            <a:off x="2100777" y="2306981"/>
            <a:ext cx="1333500" cy="1004887"/>
            <a:chOff x="220" y="1365"/>
            <a:chExt cx="840" cy="633"/>
          </a:xfrm>
        </p:grpSpPr>
        <p:sp>
          <p:nvSpPr>
            <p:cNvPr id="160" name="Line 30">
              <a:extLst>
                <a:ext uri="{FF2B5EF4-FFF2-40B4-BE49-F238E27FC236}">
                  <a16:creationId xmlns="" xmlns:a16="http://schemas.microsoft.com/office/drawing/2014/main" id="{C0CC58D1-8C84-3E47-909F-D82E63AA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Oval 31">
              <a:extLst>
                <a:ext uri="{FF2B5EF4-FFF2-40B4-BE49-F238E27FC236}">
                  <a16:creationId xmlns="" xmlns:a16="http://schemas.microsoft.com/office/drawing/2014/main" id="{852C29BD-DA30-1D45-9733-0851CEB0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32">
            <a:extLst>
              <a:ext uri="{FF2B5EF4-FFF2-40B4-BE49-F238E27FC236}">
                <a16:creationId xmlns="" xmlns:a16="http://schemas.microsoft.com/office/drawing/2014/main" id="{A05DCA54-BB9F-EB48-8E9C-19DBD5FE15BE}"/>
              </a:ext>
            </a:extLst>
          </p:cNvPr>
          <p:cNvGrpSpPr>
            <a:grpSpLocks/>
          </p:cNvGrpSpPr>
          <p:nvPr/>
        </p:nvGrpSpPr>
        <p:grpSpPr bwMode="auto">
          <a:xfrm>
            <a:off x="8085652" y="3637306"/>
            <a:ext cx="1414463" cy="1033462"/>
            <a:chOff x="3990" y="2203"/>
            <a:chExt cx="891" cy="651"/>
          </a:xfrm>
        </p:grpSpPr>
        <p:sp>
          <p:nvSpPr>
            <p:cNvPr id="163" name="Line 33">
              <a:extLst>
                <a:ext uri="{FF2B5EF4-FFF2-40B4-BE49-F238E27FC236}">
                  <a16:creationId xmlns="" xmlns:a16="http://schemas.microsoft.com/office/drawing/2014/main" id="{E80E2DDF-EEB5-964A-90BC-641CEA2AE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Oval 34">
              <a:extLst>
                <a:ext uri="{FF2B5EF4-FFF2-40B4-BE49-F238E27FC236}">
                  <a16:creationId xmlns="" xmlns:a16="http://schemas.microsoft.com/office/drawing/2014/main" id="{1AD65A4C-E940-0B4D-BFA8-963C7F4DF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5" name="Text Box 35">
            <a:extLst>
              <a:ext uri="{FF2B5EF4-FFF2-40B4-BE49-F238E27FC236}">
                <a16:creationId xmlns="" xmlns:a16="http://schemas.microsoft.com/office/drawing/2014/main" id="{EB12FDE8-F0FD-FF44-9743-6CC34031C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815" y="1340193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rdt_send(data)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36">
            <a:extLst>
              <a:ext uri="{FF2B5EF4-FFF2-40B4-BE49-F238E27FC236}">
                <a16:creationId xmlns="" xmlns:a16="http://schemas.microsoft.com/office/drawing/2014/main" id="{EC5F8159-C72E-AD42-9E10-261F73F1A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2765" y="1429093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7" name="Freeform 37">
            <a:extLst>
              <a:ext uri="{FF2B5EF4-FFF2-40B4-BE49-F238E27FC236}">
                <a16:creationId xmlns="" xmlns:a16="http://schemas.microsoft.com/office/drawing/2014/main" id="{35077D8E-9690-5846-914B-870B57CBFFC1}"/>
              </a:ext>
            </a:extLst>
          </p:cNvPr>
          <p:cNvSpPr>
            <a:spLocks/>
          </p:cNvSpPr>
          <p:nvPr/>
        </p:nvSpPr>
        <p:spPr bwMode="auto">
          <a:xfrm>
            <a:off x="2762765" y="2146643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8" name="Group 38">
            <a:extLst>
              <a:ext uri="{FF2B5EF4-FFF2-40B4-BE49-F238E27FC236}">
                <a16:creationId xmlns="" xmlns:a16="http://schemas.microsoft.com/office/drawing/2014/main" id="{39365D95-8B18-AE4F-9CEC-9330CADCC26B}"/>
              </a:ext>
            </a:extLst>
          </p:cNvPr>
          <p:cNvGrpSpPr>
            <a:grpSpLocks/>
          </p:cNvGrpSpPr>
          <p:nvPr/>
        </p:nvGrpSpPr>
        <p:grpSpPr bwMode="auto">
          <a:xfrm>
            <a:off x="2099190" y="2306981"/>
            <a:ext cx="1333500" cy="1004887"/>
            <a:chOff x="220" y="1365"/>
            <a:chExt cx="840" cy="633"/>
          </a:xfrm>
        </p:grpSpPr>
        <p:sp>
          <p:nvSpPr>
            <p:cNvPr id="169" name="Line 39">
              <a:extLst>
                <a:ext uri="{FF2B5EF4-FFF2-40B4-BE49-F238E27FC236}">
                  <a16:creationId xmlns="" xmlns:a16="http://schemas.microsoft.com/office/drawing/2014/main" id="{68593BDB-565B-C544-A698-EAB110089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Oval 40">
              <a:extLst>
                <a:ext uri="{FF2B5EF4-FFF2-40B4-BE49-F238E27FC236}">
                  <a16:creationId xmlns="" xmlns:a16="http://schemas.microsoft.com/office/drawing/2014/main" id="{99432816-2BCC-7742-BBCC-636611297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1" name="Oval 41">
            <a:extLst>
              <a:ext uri="{FF2B5EF4-FFF2-40B4-BE49-F238E27FC236}">
                <a16:creationId xmlns="" xmlns:a16="http://schemas.microsoft.com/office/drawing/2014/main" id="{2992E4B8-7EF2-1A40-9095-9F4F00D2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565" y="2362543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42">
            <a:extLst>
              <a:ext uri="{FF2B5EF4-FFF2-40B4-BE49-F238E27FC236}">
                <a16:creationId xmlns="" xmlns:a16="http://schemas.microsoft.com/office/drawing/2014/main" id="{FBE55EA3-B145-414B-A6FF-0F0EE400CF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2627" y="5042243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3" name="Freeform 43">
            <a:extLst>
              <a:ext uri="{FF2B5EF4-FFF2-40B4-BE49-F238E27FC236}">
                <a16:creationId xmlns="" xmlns:a16="http://schemas.microsoft.com/office/drawing/2014/main" id="{59879249-0649-F24B-B236-6C80F47AAC2E}"/>
              </a:ext>
            </a:extLst>
          </p:cNvPr>
          <p:cNvSpPr>
            <a:spLocks/>
          </p:cNvSpPr>
          <p:nvPr/>
        </p:nvSpPr>
        <p:spPr bwMode="auto">
          <a:xfrm>
            <a:off x="2353297" y="3858893"/>
            <a:ext cx="7272844" cy="2363522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connsiteX0" fmla="*/ 10000 w 10000"/>
              <a:gd name="connsiteY0" fmla="*/ 10000 h 10000"/>
              <a:gd name="connsiteX1" fmla="*/ 7637 w 10000"/>
              <a:gd name="connsiteY1" fmla="*/ 9715 h 10000"/>
              <a:gd name="connsiteX2" fmla="*/ 4476 w 10000"/>
              <a:gd name="connsiteY2" fmla="*/ 0 h 10000"/>
              <a:gd name="connsiteX3" fmla="*/ 0 w 10000"/>
              <a:gd name="connsiteY3" fmla="*/ 0 h 10000"/>
              <a:gd name="connsiteX0" fmla="*/ 10058 w 10058"/>
              <a:gd name="connsiteY0" fmla="*/ 9601 h 9715"/>
              <a:gd name="connsiteX1" fmla="*/ 7637 w 10058"/>
              <a:gd name="connsiteY1" fmla="*/ 9715 h 9715"/>
              <a:gd name="connsiteX2" fmla="*/ 4476 w 10058"/>
              <a:gd name="connsiteY2" fmla="*/ 0 h 9715"/>
              <a:gd name="connsiteX3" fmla="*/ 0 w 10058"/>
              <a:gd name="connsiteY3" fmla="*/ 0 h 9715"/>
              <a:gd name="connsiteX0" fmla="*/ 10000 w 10000"/>
              <a:gd name="connsiteY0" fmla="*/ 10059 h 10059"/>
              <a:gd name="connsiteX1" fmla="*/ 7593 w 10000"/>
              <a:gd name="connsiteY1" fmla="*/ 10000 h 10059"/>
              <a:gd name="connsiteX2" fmla="*/ 4450 w 10000"/>
              <a:gd name="connsiteY2" fmla="*/ 0 h 10059"/>
              <a:gd name="connsiteX3" fmla="*/ 0 w 10000"/>
              <a:gd name="connsiteY3" fmla="*/ 0 h 10059"/>
              <a:gd name="connsiteX0" fmla="*/ 10019 w 10019"/>
              <a:gd name="connsiteY0" fmla="*/ 10000 h 10000"/>
              <a:gd name="connsiteX1" fmla="*/ 7593 w 10019"/>
              <a:gd name="connsiteY1" fmla="*/ 10000 h 10000"/>
              <a:gd name="connsiteX2" fmla="*/ 4450 w 10019"/>
              <a:gd name="connsiteY2" fmla="*/ 0 h 10000"/>
              <a:gd name="connsiteX3" fmla="*/ 0 w 10019"/>
              <a:gd name="connsiteY3" fmla="*/ 0 h 10000"/>
              <a:gd name="connsiteX0" fmla="*/ 10019 w 10019"/>
              <a:gd name="connsiteY0" fmla="*/ 10586 h 10586"/>
              <a:gd name="connsiteX1" fmla="*/ 7593 w 10019"/>
              <a:gd name="connsiteY1" fmla="*/ 10586 h 10586"/>
              <a:gd name="connsiteX2" fmla="*/ 3989 w 10019"/>
              <a:gd name="connsiteY2" fmla="*/ 0 h 10586"/>
              <a:gd name="connsiteX3" fmla="*/ 0 w 10019"/>
              <a:gd name="connsiteY3" fmla="*/ 586 h 10586"/>
              <a:gd name="connsiteX0" fmla="*/ 10845 w 10845"/>
              <a:gd name="connsiteY0" fmla="*/ 10762 h 10762"/>
              <a:gd name="connsiteX1" fmla="*/ 8419 w 10845"/>
              <a:gd name="connsiteY1" fmla="*/ 10762 h 10762"/>
              <a:gd name="connsiteX2" fmla="*/ 4815 w 10845"/>
              <a:gd name="connsiteY2" fmla="*/ 176 h 10762"/>
              <a:gd name="connsiteX3" fmla="*/ 0 w 10845"/>
              <a:gd name="connsiteY3" fmla="*/ 0 h 10762"/>
              <a:gd name="connsiteX0" fmla="*/ 10845 w 10845"/>
              <a:gd name="connsiteY0" fmla="*/ 10762 h 10762"/>
              <a:gd name="connsiteX1" fmla="*/ 8419 w 10845"/>
              <a:gd name="connsiteY1" fmla="*/ 10762 h 10762"/>
              <a:gd name="connsiteX2" fmla="*/ 4911 w 10845"/>
              <a:gd name="connsiteY2" fmla="*/ 0 h 10762"/>
              <a:gd name="connsiteX3" fmla="*/ 0 w 10845"/>
              <a:gd name="connsiteY3" fmla="*/ 0 h 1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5" h="10762">
                <a:moveTo>
                  <a:pt x="10845" y="10762"/>
                </a:moveTo>
                <a:lnTo>
                  <a:pt x="8419" y="10762"/>
                </a:lnTo>
                <a:lnTo>
                  <a:pt x="4911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4" name="Group 44">
            <a:extLst>
              <a:ext uri="{FF2B5EF4-FFF2-40B4-BE49-F238E27FC236}">
                <a16:creationId xmlns="" xmlns:a16="http://schemas.microsoft.com/office/drawing/2014/main" id="{4CB3F7B7-A92F-9B44-92D1-D6DEC5F500AB}"/>
              </a:ext>
            </a:extLst>
          </p:cNvPr>
          <p:cNvGrpSpPr>
            <a:grpSpLocks/>
          </p:cNvGrpSpPr>
          <p:nvPr/>
        </p:nvGrpSpPr>
        <p:grpSpPr bwMode="auto">
          <a:xfrm>
            <a:off x="2099190" y="2306981"/>
            <a:ext cx="1333500" cy="1004887"/>
            <a:chOff x="220" y="1365"/>
            <a:chExt cx="840" cy="633"/>
          </a:xfrm>
        </p:grpSpPr>
        <p:sp>
          <p:nvSpPr>
            <p:cNvPr id="175" name="Line 45">
              <a:extLst>
                <a:ext uri="{FF2B5EF4-FFF2-40B4-BE49-F238E27FC236}">
                  <a16:creationId xmlns="" xmlns:a16="http://schemas.microsoft.com/office/drawing/2014/main" id="{DA8F54E3-D3E2-5B44-B37B-20E7E272B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Oval 46">
              <a:extLst>
                <a:ext uri="{FF2B5EF4-FFF2-40B4-BE49-F238E27FC236}">
                  <a16:creationId xmlns="" xmlns:a16="http://schemas.microsoft.com/office/drawing/2014/main" id="{33BDD6FC-64CC-2347-921C-94F2A914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7" name="Oval 47">
            <a:extLst>
              <a:ext uri="{FF2B5EF4-FFF2-40B4-BE49-F238E27FC236}">
                <a16:creationId xmlns="" xmlns:a16="http://schemas.microsoft.com/office/drawing/2014/main" id="{2345AD26-ED57-8F45-B85E-B4144CC9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390" y="2367306"/>
            <a:ext cx="985837" cy="962025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48">
            <a:extLst>
              <a:ext uri="{FF2B5EF4-FFF2-40B4-BE49-F238E27FC236}">
                <a16:creationId xmlns="" xmlns:a16="http://schemas.microsoft.com/office/drawing/2014/main" id="{99C86BB6-8396-7A4F-A95C-226EFE593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4727" y="2634006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9" name="Freeform 49">
            <a:extLst>
              <a:ext uri="{FF2B5EF4-FFF2-40B4-BE49-F238E27FC236}">
                <a16:creationId xmlns="" xmlns:a16="http://schemas.microsoft.com/office/drawing/2014/main" id="{A524866B-F3C3-0047-A24A-49C2FB7D032D}"/>
              </a:ext>
            </a:extLst>
          </p:cNvPr>
          <p:cNvSpPr>
            <a:spLocks/>
          </p:cNvSpPr>
          <p:nvPr/>
        </p:nvSpPr>
        <p:spPr bwMode="auto">
          <a:xfrm>
            <a:off x="5409127" y="2356193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0">
            <a:extLst>
              <a:ext uri="{FF2B5EF4-FFF2-40B4-BE49-F238E27FC236}">
                <a16:creationId xmlns="" xmlns:a16="http://schemas.microsoft.com/office/drawing/2014/main" id="{E379A4B3-232E-9D4E-A4C6-40DC647EE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9590" y="2230781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81" name="Freeform 51">
            <a:extLst>
              <a:ext uri="{FF2B5EF4-FFF2-40B4-BE49-F238E27FC236}">
                <a16:creationId xmlns="" xmlns:a16="http://schemas.microsoft.com/office/drawing/2014/main" id="{7739BB93-5816-A945-B555-C2290DB78FDA}"/>
              </a:ext>
            </a:extLst>
          </p:cNvPr>
          <p:cNvSpPr>
            <a:spLocks/>
          </p:cNvSpPr>
          <p:nvPr/>
        </p:nvSpPr>
        <p:spPr bwMode="auto">
          <a:xfrm>
            <a:off x="5394840" y="3091206"/>
            <a:ext cx="5464750" cy="1966367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0000"/>
              <a:gd name="connsiteY0" fmla="*/ 0 h 10000"/>
              <a:gd name="connsiteX1" fmla="*/ 3948 w 10000"/>
              <a:gd name="connsiteY1" fmla="*/ 0 h 10000"/>
              <a:gd name="connsiteX2" fmla="*/ 6367 w 10000"/>
              <a:gd name="connsiteY2" fmla="*/ 9215 h 10000"/>
              <a:gd name="connsiteX3" fmla="*/ 10000 w 10000"/>
              <a:gd name="connsiteY3" fmla="*/ 10000 h 10000"/>
              <a:gd name="connsiteX0" fmla="*/ 0 w 13541"/>
              <a:gd name="connsiteY0" fmla="*/ 0 h 9215"/>
              <a:gd name="connsiteX1" fmla="*/ 3948 w 13541"/>
              <a:gd name="connsiteY1" fmla="*/ 0 h 9215"/>
              <a:gd name="connsiteX2" fmla="*/ 6367 w 13541"/>
              <a:gd name="connsiteY2" fmla="*/ 9215 h 9215"/>
              <a:gd name="connsiteX3" fmla="*/ 13541 w 13541"/>
              <a:gd name="connsiteY3" fmla="*/ 9155 h 9215"/>
              <a:gd name="connsiteX0" fmla="*/ 0 w 9977"/>
              <a:gd name="connsiteY0" fmla="*/ 0 h 10132"/>
              <a:gd name="connsiteX1" fmla="*/ 2916 w 9977"/>
              <a:gd name="connsiteY1" fmla="*/ 0 h 10132"/>
              <a:gd name="connsiteX2" fmla="*/ 4702 w 9977"/>
              <a:gd name="connsiteY2" fmla="*/ 10000 h 10132"/>
              <a:gd name="connsiteX3" fmla="*/ 9977 w 9977"/>
              <a:gd name="connsiteY3" fmla="*/ 10132 h 10132"/>
              <a:gd name="connsiteX0" fmla="*/ 0 w 9930"/>
              <a:gd name="connsiteY0" fmla="*/ 0 h 9871"/>
              <a:gd name="connsiteX1" fmla="*/ 2923 w 9930"/>
              <a:gd name="connsiteY1" fmla="*/ 0 h 9871"/>
              <a:gd name="connsiteX2" fmla="*/ 4713 w 9930"/>
              <a:gd name="connsiteY2" fmla="*/ 9870 h 9871"/>
              <a:gd name="connsiteX3" fmla="*/ 9930 w 9930"/>
              <a:gd name="connsiteY3" fmla="*/ 9871 h 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30" h="9871">
                <a:moveTo>
                  <a:pt x="0" y="0"/>
                </a:moveTo>
                <a:lnTo>
                  <a:pt x="2923" y="0"/>
                </a:lnTo>
                <a:lnTo>
                  <a:pt x="4713" y="9870"/>
                </a:lnTo>
                <a:lnTo>
                  <a:pt x="9930" y="9871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3" name="Group 18">
            <a:extLst>
              <a:ext uri="{FF2B5EF4-FFF2-40B4-BE49-F238E27FC236}">
                <a16:creationId xmlns="" xmlns:a16="http://schemas.microsoft.com/office/drawing/2014/main" id="{E284CB69-9F56-5447-BEF7-41A6F2097E8E}"/>
              </a:ext>
            </a:extLst>
          </p:cNvPr>
          <p:cNvGrpSpPr>
            <a:grpSpLocks/>
          </p:cNvGrpSpPr>
          <p:nvPr/>
        </p:nvGrpSpPr>
        <p:grpSpPr bwMode="auto">
          <a:xfrm>
            <a:off x="8325876" y="3094378"/>
            <a:ext cx="1828800" cy="257175"/>
            <a:chOff x="2222" y="3039"/>
            <a:chExt cx="1152" cy="162"/>
          </a:xfrm>
        </p:grpSpPr>
        <p:sp>
          <p:nvSpPr>
            <p:cNvPr id="184" name="Text Box 19">
              <a:extLst>
                <a:ext uri="{FF2B5EF4-FFF2-40B4-BE49-F238E27FC236}">
                  <a16:creationId xmlns="" xmlns:a16="http://schemas.microsoft.com/office/drawing/2014/main" id="{678874A7-3358-5245-A855-DD7E0879D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udt_send(NAK)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Line 21">
              <a:extLst>
                <a:ext uri="{FF2B5EF4-FFF2-40B4-BE49-F238E27FC236}">
                  <a16:creationId xmlns="" xmlns:a16="http://schemas.microsoft.com/office/drawing/2014/main" id="{56F7C457-03D8-8D48-AA90-B8A469907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Text Box 20">
            <a:extLst>
              <a:ext uri="{FF2B5EF4-FFF2-40B4-BE49-F238E27FC236}">
                <a16:creationId xmlns="" xmlns:a16="http://schemas.microsoft.com/office/drawing/2014/main" id="{69FC3B3A-305F-9B42-8C7E-1C83075E3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7563" y="2720534"/>
            <a:ext cx="338931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rdt_rcv(rcvpkt) &amp;&amp; corrupt(rcvpkt)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="" xmlns:a16="http://schemas.microsoft.com/office/drawing/2014/main" id="{5E98E9E8-48DD-2748-A76A-B86C9C5E697C}"/>
              </a:ext>
            </a:extLst>
          </p:cNvPr>
          <p:cNvGrpSpPr/>
          <p:nvPr/>
        </p:nvGrpSpPr>
        <p:grpSpPr>
          <a:xfrm>
            <a:off x="8049650" y="5037504"/>
            <a:ext cx="4142349" cy="933582"/>
            <a:chOff x="8049650" y="5037504"/>
            <a:chExt cx="4142349" cy="933582"/>
          </a:xfrm>
        </p:grpSpPr>
        <p:sp>
          <p:nvSpPr>
            <p:cNvPr id="188" name="Text Box 7">
              <a:extLst>
                <a:ext uri="{FF2B5EF4-FFF2-40B4-BE49-F238E27FC236}">
                  <a16:creationId xmlns="" xmlns:a16="http://schemas.microsoft.com/office/drawing/2014/main" id="{547ACF72-ABFE-F64D-A037-06CF279C9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1876" y="5351961"/>
              <a:ext cx="2143125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udt_send(ACK)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Text Box 8">
              <a:extLst>
                <a:ext uri="{FF2B5EF4-FFF2-40B4-BE49-F238E27FC236}">
                  <a16:creationId xmlns="" xmlns:a16="http://schemas.microsoft.com/office/drawing/2014/main" id="{ECD6AB09-3FC5-E94A-8358-34E4DEA2C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9650" y="5037504"/>
              <a:ext cx="4142349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notcorrupt(rcvpkt)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9">
              <a:extLst>
                <a:ext uri="{FF2B5EF4-FFF2-40B4-BE49-F238E27FC236}">
                  <a16:creationId xmlns="" xmlns:a16="http://schemas.microsoft.com/office/drawing/2014/main" id="{7D4185C1-C6BE-C246-B80B-AE0463D5F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71888" y="5407524"/>
              <a:ext cx="1489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="" xmlns:a16="http://schemas.microsoft.com/office/drawing/2014/main" id="{72958F88-7074-B842-A46E-481DB4E01207}"/>
              </a:ext>
            </a:extLst>
          </p:cNvPr>
          <p:cNvGrpSpPr/>
          <p:nvPr/>
        </p:nvGrpSpPr>
        <p:grpSpPr>
          <a:xfrm>
            <a:off x="2271408" y="3285357"/>
            <a:ext cx="3548062" cy="989290"/>
            <a:chOff x="2270357" y="3283338"/>
            <a:chExt cx="3548062" cy="989290"/>
          </a:xfrm>
        </p:grpSpPr>
        <p:sp>
          <p:nvSpPr>
            <p:cNvPr id="193" name="Freeform 11">
              <a:extLst>
                <a:ext uri="{FF2B5EF4-FFF2-40B4-BE49-F238E27FC236}">
                  <a16:creationId xmlns="" xmlns:a16="http://schemas.microsoft.com/office/drawing/2014/main" id="{52733FCF-77DF-9549-96B3-58AA12126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338" y="3283338"/>
              <a:ext cx="1800225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="" xmlns:a16="http://schemas.microsoft.com/office/drawing/2014/main" id="{C96D5C38-D258-7844-A167-A26AFEEF24DC}"/>
                </a:ext>
              </a:extLst>
            </p:cNvPr>
            <p:cNvGrpSpPr/>
            <p:nvPr/>
          </p:nvGrpSpPr>
          <p:grpSpPr>
            <a:xfrm>
              <a:off x="2270357" y="3545923"/>
              <a:ext cx="3548062" cy="726705"/>
              <a:chOff x="2270357" y="3545923"/>
              <a:chExt cx="3548062" cy="726705"/>
            </a:xfrm>
          </p:grpSpPr>
          <p:sp>
            <p:nvSpPr>
              <p:cNvPr id="195" name="Text Box 12">
                <a:extLst>
                  <a:ext uri="{FF2B5EF4-FFF2-40B4-BE49-F238E27FC236}">
                    <a16:creationId xmlns="" xmlns:a16="http://schemas.microsoft.com/office/drawing/2014/main" id="{3746DB42-5771-AD4D-9F11-055A2239F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0357" y="3545923"/>
                <a:ext cx="3548062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isACK(rcvpkt)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="" xmlns:a16="http://schemas.microsoft.com/office/drawing/2014/main" id="{F8840150-1E50-BA43-88E4-6F9188C56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476" y="3919619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Text Box 48">
                <a:extLst>
                  <a:ext uri="{FF2B5EF4-FFF2-40B4-BE49-F238E27FC236}">
                    <a16:creationId xmlns="" xmlns:a16="http://schemas.microsoft.com/office/drawing/2014/main" id="{13B3F6FD-1B58-2540-B908-71B7D9EFB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5151" y="3936078"/>
                <a:ext cx="3238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</a:p>
            </p:txBody>
          </p:sp>
        </p:grpSp>
      </p:grpSp>
      <p:sp>
        <p:nvSpPr>
          <p:cNvPr id="198" name="Text Box 19">
            <a:extLst>
              <a:ext uri="{FF2B5EF4-FFF2-40B4-BE49-F238E27FC236}">
                <a16:creationId xmlns="" xmlns:a16="http://schemas.microsoft.com/office/drawing/2014/main" id="{A11F89D9-6E4B-F142-B680-CA9246FEB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066" y="2517724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9" name="Text Box 20">
            <a:extLst>
              <a:ext uri="{FF2B5EF4-FFF2-40B4-BE49-F238E27FC236}">
                <a16:creationId xmlns="" xmlns:a16="http://schemas.microsoft.com/office/drawing/2014/main" id="{F9D8503E-DBC4-144B-9DCA-064A69A8F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0963" y="3961155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59" name="Slide Number Placeholder 2">
            <a:extLst>
              <a:ext uri="{FF2B5EF4-FFF2-40B4-BE49-F238E27FC236}">
                <a16:creationId xmlns="" xmlns:a16="http://schemas.microsoft.com/office/drawing/2014/main" id="{4C651C60-2DE4-0846-A035-0E312850C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0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7" grpId="0" animBg="1"/>
      <p:bldP spid="17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rdt2.0 has a fatal flaw!</a:t>
            </a:r>
            <a:endParaRPr lang="en-US" sz="4400" dirty="0"/>
          </a:p>
        </p:txBody>
      </p:sp>
      <p:sp>
        <p:nvSpPr>
          <p:cNvPr id="54" name="Rectangle 3">
            <a:extLst>
              <a:ext uri="{FF2B5EF4-FFF2-40B4-BE49-F238E27FC236}">
                <a16:creationId xmlns="" xmlns:a16="http://schemas.microsoft.com/office/drawing/2014/main" id="{24A7E6D3-44BD-F44B-9E30-860EE5046FF6}"/>
              </a:ext>
            </a:extLst>
          </p:cNvPr>
          <p:cNvSpPr txBox="1">
            <a:spLocks noChangeArrowheads="1"/>
          </p:cNvSpPr>
          <p:nvPr/>
        </p:nvSpPr>
        <p:spPr>
          <a:xfrm>
            <a:off x="691480" y="1384568"/>
            <a:ext cx="582523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if ACK/NAK corrupted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460375" marR="0" lvl="0" indent="-21748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doesn’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know what happened at receiver!</a:t>
            </a:r>
          </a:p>
          <a:p>
            <a:pPr marL="460375" marR="0" lvl="0" indent="-21748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just retransmit: possible duplicate</a:t>
            </a: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ct val="6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Rectangle 4">
            <a:extLst>
              <a:ext uri="{FF2B5EF4-FFF2-40B4-BE49-F238E27FC236}">
                <a16:creationId xmlns="" xmlns:a16="http://schemas.microsoft.com/office/drawing/2014/main" id="{A5980F19-9541-754D-B1F9-A97DD6E77B8E}"/>
              </a:ext>
            </a:extLst>
          </p:cNvPr>
          <p:cNvSpPr txBox="1">
            <a:spLocks noChangeArrowheads="1"/>
          </p:cNvSpPr>
          <p:nvPr/>
        </p:nvSpPr>
        <p:spPr>
          <a:xfrm>
            <a:off x="6207334" y="1371689"/>
            <a:ext cx="5293186" cy="30638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handling duplicates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4603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retransmits current pkt if ACK/NAK corrupted</a:t>
            </a:r>
          </a:p>
          <a:p>
            <a:pPr marL="4603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adds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sequence number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each pkt</a:t>
            </a:r>
          </a:p>
          <a:p>
            <a:pPr marL="4603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discards (doesn’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deliver up) duplicate pkt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6" name="Group 13">
            <a:extLst>
              <a:ext uri="{FF2B5EF4-FFF2-40B4-BE49-F238E27FC236}">
                <a16:creationId xmlns="" xmlns:a16="http://schemas.microsoft.com/office/drawing/2014/main" id="{DD203542-E210-7447-A332-31A71101B61E}"/>
              </a:ext>
            </a:extLst>
          </p:cNvPr>
          <p:cNvGrpSpPr>
            <a:grpSpLocks/>
          </p:cNvGrpSpPr>
          <p:nvPr/>
        </p:nvGrpSpPr>
        <p:grpSpPr bwMode="auto">
          <a:xfrm>
            <a:off x="3103667" y="4578498"/>
            <a:ext cx="5984666" cy="1603375"/>
            <a:chOff x="1552" y="2800"/>
            <a:chExt cx="2578" cy="1010"/>
          </a:xfrm>
        </p:grpSpPr>
        <p:sp>
          <p:nvSpPr>
            <p:cNvPr id="57" name="Rectangle 7">
              <a:extLst>
                <a:ext uri="{FF2B5EF4-FFF2-40B4-BE49-F238E27FC236}">
                  <a16:creationId xmlns="" xmlns:a16="http://schemas.microsoft.com/office/drawing/2014/main" id="{7263B3B4-235C-B144-9AEF-471ED41D1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9">
              <a:extLst>
                <a:ext uri="{FF2B5EF4-FFF2-40B4-BE49-F238E27FC236}">
                  <a16:creationId xmlns="" xmlns:a16="http://schemas.microsoft.com/office/drawing/2014/main" id="{2C183582-BCD6-964F-9986-EC99BBA6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6" y="2864"/>
              <a:ext cx="596" cy="2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" name="Text Box 10">
              <a:extLst>
                <a:ext uri="{FF2B5EF4-FFF2-40B4-BE49-F238E27FC236}">
                  <a16:creationId xmlns="" xmlns:a16="http://schemas.microsoft.com/office/drawing/2014/main" id="{51B6B572-EC0D-AF4F-816C-095262254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2800"/>
              <a:ext cx="10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stop and wait</a:t>
              </a:r>
            </a:p>
          </p:txBody>
        </p:sp>
        <p:sp>
          <p:nvSpPr>
            <p:cNvPr id="60" name="Text Box 6">
              <a:extLst>
                <a:ext uri="{FF2B5EF4-FFF2-40B4-BE49-F238E27FC236}">
                  <a16:creationId xmlns="" xmlns:a16="http://schemas.microsoft.com/office/drawing/2014/main" id="{76C910B9-5EA9-F245-95E8-43CDADF70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8" y="3136"/>
              <a:ext cx="2452" cy="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sends one packet,  then waits for receiver  response</a:t>
              </a:r>
            </a:p>
          </p:txBody>
        </p:sp>
      </p:grpSp>
      <p:sp>
        <p:nvSpPr>
          <p:cNvPr id="10" name="Slide Number Placeholder 2">
            <a:extLst>
              <a:ext uri="{FF2B5EF4-FFF2-40B4-BE49-F238E27FC236}">
                <a16:creationId xmlns="" xmlns:a16="http://schemas.microsoft.com/office/drawing/2014/main" id="{85301A5D-98A1-5549-8702-D978C38EA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sender, handling garbled ACK/NAKs</a:t>
            </a:r>
            <a:endParaRPr lang="en-US" sz="4400" dirty="0"/>
          </a:p>
        </p:txBody>
      </p:sp>
      <p:sp>
        <p:nvSpPr>
          <p:cNvPr id="47" name="Oval 3">
            <a:extLst>
              <a:ext uri="{FF2B5EF4-FFF2-40B4-BE49-F238E27FC236}">
                <a16:creationId xmlns="" xmlns:a16="http://schemas.microsoft.com/office/drawing/2014/main" id="{F4C9F03D-E67B-234E-BA55-D7E8F7DD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777" y="2435427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="" xmlns:a16="http://schemas.microsoft.com/office/drawing/2014/main" id="{512826EB-423D-0E49-8FDB-270557859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752" y="251144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0 from above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8">
            <a:extLst>
              <a:ext uri="{FF2B5EF4-FFF2-40B4-BE49-F238E27FC236}">
                <a16:creationId xmlns="" xmlns:a16="http://schemas.microsoft.com/office/drawing/2014/main" id="{6251CAAF-59B3-6049-8269-0136EB3B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139" y="2390977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1" name="Group 10">
            <a:extLst>
              <a:ext uri="{FF2B5EF4-FFF2-40B4-BE49-F238E27FC236}">
                <a16:creationId xmlns="" xmlns:a16="http://schemas.microsoft.com/office/drawing/2014/main" id="{BA1E332A-47D4-2B43-8C9F-38C21B1C7E8C}"/>
              </a:ext>
            </a:extLst>
          </p:cNvPr>
          <p:cNvGrpSpPr>
            <a:grpSpLocks/>
          </p:cNvGrpSpPr>
          <p:nvPr/>
        </p:nvGrpSpPr>
        <p:grpSpPr bwMode="auto">
          <a:xfrm>
            <a:off x="6492339" y="2383039"/>
            <a:ext cx="1089025" cy="865188"/>
            <a:chOff x="2848" y="1499"/>
            <a:chExt cx="660" cy="510"/>
          </a:xfrm>
        </p:grpSpPr>
        <p:sp>
          <p:nvSpPr>
            <p:cNvPr id="62" name="Oval 11">
              <a:extLst>
                <a:ext uri="{FF2B5EF4-FFF2-40B4-BE49-F238E27FC236}">
                  <a16:creationId xmlns="" xmlns:a16="http://schemas.microsoft.com/office/drawing/2014/main" id="{9DE4F784-AF0C-E34C-81A2-913DC58F1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2">
              <a:extLst>
                <a:ext uri="{FF2B5EF4-FFF2-40B4-BE49-F238E27FC236}">
                  <a16:creationId xmlns="" xmlns:a16="http://schemas.microsoft.com/office/drawing/2014/main" id="{0E862915-5D53-444E-973B-D7C43BF97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1551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 0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BA1DA02-294B-934E-8385-25257F63BA6D}"/>
              </a:ext>
            </a:extLst>
          </p:cNvPr>
          <p:cNvGrpSpPr/>
          <p:nvPr/>
        </p:nvGrpSpPr>
        <p:grpSpPr>
          <a:xfrm>
            <a:off x="4914364" y="1394027"/>
            <a:ext cx="3694113" cy="1087437"/>
            <a:chOff x="4914364" y="1394027"/>
            <a:chExt cx="3694113" cy="1087437"/>
          </a:xfrm>
        </p:grpSpPr>
        <p:sp>
          <p:nvSpPr>
            <p:cNvPr id="49" name="Text Box 5">
              <a:extLst>
                <a:ext uri="{FF2B5EF4-FFF2-40B4-BE49-F238E27FC236}">
                  <a16:creationId xmlns="" xmlns:a16="http://schemas.microsoft.com/office/drawing/2014/main" id="{87E331C0-8956-B94A-9617-A05FF5AB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364" y="1706764"/>
              <a:ext cx="3694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A70C87B1-30A2-CF4B-8F5E-B415D876E20D}"/>
                </a:ext>
              </a:extLst>
            </p:cNvPr>
            <p:cNvGrpSpPr/>
            <p:nvPr/>
          </p:nvGrpSpPr>
          <p:grpSpPr>
            <a:xfrm>
              <a:off x="4928652" y="1394027"/>
              <a:ext cx="2852737" cy="1087437"/>
              <a:chOff x="4928652" y="1394027"/>
              <a:chExt cx="2852737" cy="1087437"/>
            </a:xfrm>
          </p:grpSpPr>
          <p:sp>
            <p:nvSpPr>
              <p:cNvPr id="50" name="Text Box 6">
                <a:extLst>
                  <a:ext uri="{FF2B5EF4-FFF2-40B4-BE49-F238E27FC236}">
                    <a16:creationId xmlns="" xmlns:a16="http://schemas.microsoft.com/office/drawing/2014/main" id="{8B74C9CA-A3E5-1442-BBC9-D8DC3707E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8652" y="1394027"/>
                <a:ext cx="2111375" cy="300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rdt_send(data)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7">
                <a:extLst>
                  <a:ext uri="{FF2B5EF4-FFF2-40B4-BE49-F238E27FC236}">
                    <a16:creationId xmlns="" xmlns:a16="http://schemas.microsoft.com/office/drawing/2014/main" id="{70072A5C-7BD3-1347-8EE9-8CEAFBB1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127" y="1759152"/>
                <a:ext cx="27352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="" xmlns:a16="http://schemas.microsoft.com/office/drawing/2014/main" id="{0B9BE592-AD70-2042-904B-EEC5293B29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215989" y="2260802"/>
                <a:ext cx="1482725" cy="220662"/>
              </a:xfrm>
              <a:custGeom>
                <a:avLst/>
                <a:gdLst>
                  <a:gd name="T0" fmla="*/ 0 w 2835"/>
                  <a:gd name="T1" fmla="*/ 0 h 525"/>
                  <a:gd name="T2" fmla="*/ 2147483647 w 2835"/>
                  <a:gd name="T3" fmla="*/ 0 h 52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39449F5B-E30E-EB4E-8D88-CA2F8497E472}"/>
              </a:ext>
            </a:extLst>
          </p:cNvPr>
          <p:cNvGrpSpPr/>
          <p:nvPr/>
        </p:nvGrpSpPr>
        <p:grpSpPr>
          <a:xfrm>
            <a:off x="7379752" y="1999849"/>
            <a:ext cx="3513428" cy="1207103"/>
            <a:chOff x="7379752" y="1999849"/>
            <a:chExt cx="3513428" cy="1207103"/>
          </a:xfrm>
        </p:grpSpPr>
        <p:sp>
          <p:nvSpPr>
            <p:cNvPr id="65" name="Freeform 14">
              <a:extLst>
                <a:ext uri="{FF2B5EF4-FFF2-40B4-BE49-F238E27FC236}">
                  <a16:creationId xmlns="" xmlns:a16="http://schemas.microsoft.com/office/drawing/2014/main" id="{441BD95E-662D-EC44-934A-74A441B70166}"/>
                </a:ext>
              </a:extLst>
            </p:cNvPr>
            <p:cNvSpPr>
              <a:spLocks/>
            </p:cNvSpPr>
            <p:nvPr/>
          </p:nvSpPr>
          <p:spPr bwMode="auto">
            <a:xfrm rot="20242820">
              <a:off x="7379752" y="2244927"/>
              <a:ext cx="466725" cy="685800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Text Box 15">
              <a:extLst>
                <a:ext uri="{FF2B5EF4-FFF2-40B4-BE49-F238E27FC236}">
                  <a16:creationId xmlns="" xmlns:a16="http://schemas.microsoft.com/office/drawing/2014/main" id="{4B2E9E68-BA62-3348-B352-724365F81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2239" y="2806902"/>
              <a:ext cx="226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16">
              <a:extLst>
                <a:ext uri="{FF2B5EF4-FFF2-40B4-BE49-F238E27FC236}">
                  <a16:creationId xmlns="" xmlns:a16="http://schemas.microsoft.com/office/drawing/2014/main" id="{8B1473FF-396D-124F-BBF5-94242E43A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671" y="1999849"/>
              <a:ext cx="3178509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(corrupt(rcvpkt) ||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isNAK(rcvpkt) 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17">
              <a:extLst>
                <a:ext uri="{FF2B5EF4-FFF2-40B4-BE49-F238E27FC236}">
                  <a16:creationId xmlns="" xmlns:a16="http://schemas.microsoft.com/office/drawing/2014/main" id="{9508C46B-C13D-114D-A7F0-B06456265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5364" y="2846589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7D86620-4FC8-1B4F-B3F3-482BB43DB050}"/>
              </a:ext>
            </a:extLst>
          </p:cNvPr>
          <p:cNvGrpSpPr/>
          <p:nvPr/>
        </p:nvGrpSpPr>
        <p:grpSpPr>
          <a:xfrm>
            <a:off x="5155664" y="4908752"/>
            <a:ext cx="3763963" cy="984250"/>
            <a:chOff x="5155664" y="4908752"/>
            <a:chExt cx="3763963" cy="984250"/>
          </a:xfrm>
        </p:grpSpPr>
        <p:sp>
          <p:nvSpPr>
            <p:cNvPr id="70" name="Freeform 19">
              <a:extLst>
                <a:ext uri="{FF2B5EF4-FFF2-40B4-BE49-F238E27FC236}">
                  <a16:creationId xmlns="" xmlns:a16="http://schemas.microsoft.com/office/drawing/2014/main" id="{BD6C0BB1-99C8-4749-986C-88E4780E3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614" y="4908752"/>
              <a:ext cx="1606550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Text Box 21">
              <a:extLst>
                <a:ext uri="{FF2B5EF4-FFF2-40B4-BE49-F238E27FC236}">
                  <a16:creationId xmlns="" xmlns:a16="http://schemas.microsoft.com/office/drawing/2014/main" id="{71FAC561-AE6B-3048-917F-15508B28A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664" y="5492952"/>
              <a:ext cx="3763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Text Box 22">
              <a:extLst>
                <a:ext uri="{FF2B5EF4-FFF2-40B4-BE49-F238E27FC236}">
                  <a16:creationId xmlns="" xmlns:a16="http://schemas.microsoft.com/office/drawing/2014/main" id="{15BBCB1C-B6A9-344E-9CA2-0BBB0CAD2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514" y="5154814"/>
              <a:ext cx="238918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3">
              <a:extLst>
                <a:ext uri="{FF2B5EF4-FFF2-40B4-BE49-F238E27FC236}">
                  <a16:creationId xmlns="" xmlns:a16="http://schemas.microsoft.com/office/drawing/2014/main" id="{0C2DB497-B042-9046-9811-10519C1E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139" y="5507239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98CECDF8-D246-4049-B950-BA60CB64C4FE}"/>
              </a:ext>
            </a:extLst>
          </p:cNvPr>
          <p:cNvGrpSpPr/>
          <p:nvPr/>
        </p:nvGrpSpPr>
        <p:grpSpPr>
          <a:xfrm>
            <a:off x="1859796" y="4491239"/>
            <a:ext cx="2821206" cy="1349375"/>
            <a:chOff x="1859796" y="4491239"/>
            <a:chExt cx="2821206" cy="1349375"/>
          </a:xfrm>
        </p:grpSpPr>
        <p:sp>
          <p:nvSpPr>
            <p:cNvPr id="53" name="Freeform 9">
              <a:extLst>
                <a:ext uri="{FF2B5EF4-FFF2-40B4-BE49-F238E27FC236}">
                  <a16:creationId xmlns="" xmlns:a16="http://schemas.microsoft.com/office/drawing/2014/main" id="{5AA1EA36-A375-E043-A8A6-573B3CDB17AB}"/>
                </a:ext>
              </a:extLst>
            </p:cNvPr>
            <p:cNvSpPr>
              <a:spLocks/>
            </p:cNvSpPr>
            <p:nvPr/>
          </p:nvSpPr>
          <p:spPr bwMode="auto">
            <a:xfrm rot="14610547">
              <a:off x="3969802" y="4732539"/>
              <a:ext cx="9525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26">
              <a:extLst>
                <a:ext uri="{FF2B5EF4-FFF2-40B4-BE49-F238E27FC236}">
                  <a16:creationId xmlns="" xmlns:a16="http://schemas.microsoft.com/office/drawing/2014/main" id="{C0C2767A-6838-D340-B9F9-D72D920A7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889" y="5564389"/>
              <a:ext cx="1819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7">
              <a:extLst>
                <a:ext uri="{FF2B5EF4-FFF2-40B4-BE49-F238E27FC236}">
                  <a16:creationId xmlns="" xmlns:a16="http://schemas.microsoft.com/office/drawing/2014/main" id="{28A57471-B5B0-D741-A10E-89210112F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796" y="4726939"/>
              <a:ext cx="2391034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(corrupt(rcvpkt) ||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isNAK(rcvpkt) 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8">
              <a:extLst>
                <a:ext uri="{FF2B5EF4-FFF2-40B4-BE49-F238E27FC236}">
                  <a16:creationId xmlns="" xmlns:a16="http://schemas.microsoft.com/office/drawing/2014/main" id="{5E70559D-E25D-834D-BB11-04C3EEB77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377" y="5572327"/>
              <a:ext cx="1557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2" name="Group 31">
            <a:extLst>
              <a:ext uri="{FF2B5EF4-FFF2-40B4-BE49-F238E27FC236}">
                <a16:creationId xmlns="" xmlns:a16="http://schemas.microsoft.com/office/drawing/2014/main" id="{81C031FC-110D-E943-BFA4-8F8C747060C6}"/>
              </a:ext>
            </a:extLst>
          </p:cNvPr>
          <p:cNvGrpSpPr>
            <a:grpSpLocks/>
          </p:cNvGrpSpPr>
          <p:nvPr/>
        </p:nvGrpSpPr>
        <p:grpSpPr bwMode="auto">
          <a:xfrm>
            <a:off x="6643152" y="4329314"/>
            <a:ext cx="1117600" cy="823913"/>
            <a:chOff x="4156" y="2812"/>
            <a:chExt cx="704" cy="519"/>
          </a:xfrm>
        </p:grpSpPr>
        <p:sp>
          <p:nvSpPr>
            <p:cNvPr id="83" name="Oval 32">
              <a:extLst>
                <a:ext uri="{FF2B5EF4-FFF2-40B4-BE49-F238E27FC236}">
                  <a16:creationId xmlns="" xmlns:a16="http://schemas.microsoft.com/office/drawing/2014/main" id="{DBC13DE2-6448-6042-A76F-1AA9FA58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33">
              <a:extLst>
                <a:ext uri="{FF2B5EF4-FFF2-40B4-BE49-F238E27FC236}">
                  <a16:creationId xmlns="" xmlns:a16="http://schemas.microsoft.com/office/drawing/2014/main" id="{E29BDAD6-5FEC-F24F-BE6F-CD21C3CA8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34">
            <a:extLst>
              <a:ext uri="{FF2B5EF4-FFF2-40B4-BE49-F238E27FC236}">
                <a16:creationId xmlns="" xmlns:a16="http://schemas.microsoft.com/office/drawing/2014/main" id="{A719D103-2F81-5E46-A5A0-A41FEB02DBAE}"/>
              </a:ext>
            </a:extLst>
          </p:cNvPr>
          <p:cNvGrpSpPr>
            <a:grpSpLocks/>
          </p:cNvGrpSpPr>
          <p:nvPr/>
        </p:nvGrpSpPr>
        <p:grpSpPr bwMode="auto">
          <a:xfrm>
            <a:off x="4453989" y="4275339"/>
            <a:ext cx="1046163" cy="823913"/>
            <a:chOff x="4916" y="3266"/>
            <a:chExt cx="659" cy="519"/>
          </a:xfrm>
        </p:grpSpPr>
        <p:sp>
          <p:nvSpPr>
            <p:cNvPr id="86" name="Oval 35">
              <a:extLst>
                <a:ext uri="{FF2B5EF4-FFF2-40B4-BE49-F238E27FC236}">
                  <a16:creationId xmlns="" xmlns:a16="http://schemas.microsoft.com/office/drawing/2014/main" id="{452B4C18-F351-424F-9F61-578D0145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36">
              <a:extLst>
                <a:ext uri="{FF2B5EF4-FFF2-40B4-BE49-F238E27FC236}">
                  <a16:creationId xmlns="" xmlns:a16="http://schemas.microsoft.com/office/drawing/2014/main" id="{6D1F24C4-2629-794A-B55E-60C945FDC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 1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1A5D53C9-4BB8-5043-8DC5-F0E5CF4CABAD}"/>
              </a:ext>
            </a:extLst>
          </p:cNvPr>
          <p:cNvGrpSpPr/>
          <p:nvPr/>
        </p:nvGrpSpPr>
        <p:grpSpPr>
          <a:xfrm>
            <a:off x="7340064" y="2989464"/>
            <a:ext cx="3184984" cy="1470025"/>
            <a:chOff x="7340064" y="2989464"/>
            <a:chExt cx="3184984" cy="1470025"/>
          </a:xfrm>
        </p:grpSpPr>
        <p:sp>
          <p:nvSpPr>
            <p:cNvPr id="71" name="Freeform 20">
              <a:extLst>
                <a:ext uri="{FF2B5EF4-FFF2-40B4-BE49-F238E27FC236}">
                  <a16:creationId xmlns="" xmlns:a16="http://schemas.microsoft.com/office/drawing/2014/main" id="{9CD05C47-D1BA-A640-9C82-600A98940CDA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6760626" y="3568902"/>
              <a:ext cx="1363663" cy="204788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Text Box 24">
              <a:extLst>
                <a:ext uri="{FF2B5EF4-FFF2-40B4-BE49-F238E27FC236}">
                  <a16:creationId xmlns="" xmlns:a16="http://schemas.microsoft.com/office/drawing/2014/main" id="{F253FA80-34F7-E440-9662-0A8A9E206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9435" y="3255707"/>
              <a:ext cx="29956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isACK(rcvpkt) </a:t>
              </a:r>
            </a:p>
          </p:txBody>
        </p:sp>
        <p:sp>
          <p:nvSpPr>
            <p:cNvPr id="76" name="Line 25">
              <a:extLst>
                <a:ext uri="{FF2B5EF4-FFF2-40B4-BE49-F238E27FC236}">
                  <a16:creationId xmlns="" xmlns:a16="http://schemas.microsoft.com/office/drawing/2014/main" id="{66DBD07B-79D8-0F4A-A6FF-59EB09F77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1527" y="411341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7">
              <a:extLst>
                <a:ext uri="{FF2B5EF4-FFF2-40B4-BE49-F238E27FC236}">
                  <a16:creationId xmlns="" xmlns:a16="http://schemas.microsoft.com/office/drawing/2014/main" id="{3EF62ED3-CC68-F04E-85DE-74B808ECD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4114" y="412293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1D39DAE-4584-FA45-975F-927834C99F4E}"/>
              </a:ext>
            </a:extLst>
          </p:cNvPr>
          <p:cNvGrpSpPr/>
          <p:nvPr/>
        </p:nvGrpSpPr>
        <p:grpSpPr>
          <a:xfrm>
            <a:off x="768495" y="3049789"/>
            <a:ext cx="3918857" cy="1284288"/>
            <a:chOff x="768495" y="3049789"/>
            <a:chExt cx="3918857" cy="1284288"/>
          </a:xfrm>
        </p:grpSpPr>
        <p:sp>
          <p:nvSpPr>
            <p:cNvPr id="69" name="Freeform 18">
              <a:extLst>
                <a:ext uri="{FF2B5EF4-FFF2-40B4-BE49-F238E27FC236}">
                  <a16:creationId xmlns="" xmlns:a16="http://schemas.microsoft.com/office/drawing/2014/main" id="{E4C63A38-513E-6D46-AD73-8B315DEB4A9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92027" y="3621289"/>
              <a:ext cx="1266825" cy="12382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9">
              <a:extLst>
                <a:ext uri="{FF2B5EF4-FFF2-40B4-BE49-F238E27FC236}">
                  <a16:creationId xmlns="" xmlns:a16="http://schemas.microsoft.com/office/drawing/2014/main" id="{10C84F04-9916-C447-98C1-9B431D507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495" y="3141125"/>
              <a:ext cx="3623727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&amp;&amp; isACK(rcvpkt)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30">
              <a:extLst>
                <a:ext uri="{FF2B5EF4-FFF2-40B4-BE49-F238E27FC236}">
                  <a16:creationId xmlns="" xmlns:a16="http://schemas.microsoft.com/office/drawing/2014/main" id="{3CE13E4F-EE16-CD4F-B855-807B9A4D3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802" y="3983239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Text Box 38">
              <a:extLst>
                <a:ext uri="{FF2B5EF4-FFF2-40B4-BE49-F238E27FC236}">
                  <a16:creationId xmlns="" xmlns:a16="http://schemas.microsoft.com/office/drawing/2014/main" id="{82E244E2-C5AE-4445-BF1E-C90A2091B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302" y="399752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46" name="Slide Number Placeholder 2">
            <a:extLst>
              <a:ext uri="{FF2B5EF4-FFF2-40B4-BE49-F238E27FC236}">
                <a16:creationId xmlns="" xmlns:a16="http://schemas.microsoft.com/office/drawing/2014/main" id="{B69BA466-748A-4F41-808A-2B33C515B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receiver, handling garbled ACK/NAKs</a:t>
            </a:r>
            <a:endParaRPr lang="en-US" sz="4400" dirty="0"/>
          </a:p>
        </p:txBody>
      </p:sp>
      <p:grpSp>
        <p:nvGrpSpPr>
          <p:cNvPr id="138" name="Group 3">
            <a:extLst>
              <a:ext uri="{FF2B5EF4-FFF2-40B4-BE49-F238E27FC236}">
                <a16:creationId xmlns="" xmlns:a16="http://schemas.microsoft.com/office/drawing/2014/main" id="{C1CD05A1-04E4-FC48-B0C5-45F2AACDECEF}"/>
              </a:ext>
            </a:extLst>
          </p:cNvPr>
          <p:cNvGrpSpPr>
            <a:grpSpLocks/>
          </p:cNvGrpSpPr>
          <p:nvPr/>
        </p:nvGrpSpPr>
        <p:grpSpPr bwMode="auto">
          <a:xfrm>
            <a:off x="4764244" y="3345999"/>
            <a:ext cx="817563" cy="795338"/>
            <a:chOff x="963" y="1131"/>
            <a:chExt cx="515" cy="501"/>
          </a:xfrm>
        </p:grpSpPr>
        <p:sp>
          <p:nvSpPr>
            <p:cNvPr id="139" name="Oval 4">
              <a:extLst>
                <a:ext uri="{FF2B5EF4-FFF2-40B4-BE49-F238E27FC236}">
                  <a16:creationId xmlns="" xmlns:a16="http://schemas.microsoft.com/office/drawing/2014/main" id="{1AA1B3B3-9BE5-B941-861C-6A95AE61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Text Box 5">
              <a:extLst>
                <a:ext uri="{FF2B5EF4-FFF2-40B4-BE49-F238E27FC236}">
                  <a16:creationId xmlns="" xmlns:a16="http://schemas.microsoft.com/office/drawing/2014/main" id="{E4E7D8C2-369B-AA4D-BFEC-61A1CB9BB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from below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1" name="Line 6">
            <a:extLst>
              <a:ext uri="{FF2B5EF4-FFF2-40B4-BE49-F238E27FC236}">
                <a16:creationId xmlns="" xmlns:a16="http://schemas.microsoft.com/office/drawing/2014/main" id="{8BBFC15E-678E-0147-A56E-4A3A32B9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732" y="2276024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6FABB75-14DE-C74F-9D57-A9DEB7587596}"/>
              </a:ext>
            </a:extLst>
          </p:cNvPr>
          <p:cNvGrpSpPr/>
          <p:nvPr/>
        </p:nvGrpSpPr>
        <p:grpSpPr>
          <a:xfrm>
            <a:off x="4688044" y="4161974"/>
            <a:ext cx="3862388" cy="2187575"/>
            <a:chOff x="4688044" y="4161974"/>
            <a:chExt cx="3862388" cy="2187575"/>
          </a:xfrm>
        </p:grpSpPr>
        <p:sp>
          <p:nvSpPr>
            <p:cNvPr id="146" name="Freeform 11">
              <a:extLst>
                <a:ext uri="{FF2B5EF4-FFF2-40B4-BE49-F238E27FC236}">
                  <a16:creationId xmlns="" xmlns:a16="http://schemas.microsoft.com/office/drawing/2014/main" id="{57F6D8C5-C177-EA4A-8A0D-C9ECA2E44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232" y="4161974"/>
              <a:ext cx="1590675" cy="68897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Text Box 12">
              <a:extLst>
                <a:ext uri="{FF2B5EF4-FFF2-40B4-BE49-F238E27FC236}">
                  <a16:creationId xmlns="" xmlns:a16="http://schemas.microsoft.com/office/drawing/2014/main" id="{39FBA62B-425E-884D-B8D0-53837C71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044" y="4742999"/>
              <a:ext cx="3581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&amp;&amp; has_seq1(rcvpkt)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Line 13">
              <a:extLst>
                <a:ext uri="{FF2B5EF4-FFF2-40B4-BE49-F238E27FC236}">
                  <a16:creationId xmlns="" xmlns:a16="http://schemas.microsoft.com/office/drawing/2014/main" id="{1082C30A-F447-2048-A881-DB9032822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719" y="5300212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Text Box 14">
              <a:extLst>
                <a:ext uri="{FF2B5EF4-FFF2-40B4-BE49-F238E27FC236}">
                  <a16:creationId xmlns="" xmlns:a16="http://schemas.microsoft.com/office/drawing/2014/main" id="{29182A79-7B96-1B4E-B5FE-E02DEA7CE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569" y="5355774"/>
              <a:ext cx="3852863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15">
            <a:extLst>
              <a:ext uri="{FF2B5EF4-FFF2-40B4-BE49-F238E27FC236}">
                <a16:creationId xmlns="" xmlns:a16="http://schemas.microsoft.com/office/drawing/2014/main" id="{A479FFEA-FE33-2B4E-8918-3A674DE0585E}"/>
              </a:ext>
            </a:extLst>
          </p:cNvPr>
          <p:cNvGrpSpPr>
            <a:grpSpLocks/>
          </p:cNvGrpSpPr>
          <p:nvPr/>
        </p:nvGrpSpPr>
        <p:grpSpPr bwMode="auto">
          <a:xfrm>
            <a:off x="6462869" y="3380924"/>
            <a:ext cx="825500" cy="796925"/>
            <a:chOff x="4398" y="3133"/>
            <a:chExt cx="520" cy="502"/>
          </a:xfrm>
        </p:grpSpPr>
        <p:sp>
          <p:nvSpPr>
            <p:cNvPr id="151" name="Oval 16">
              <a:extLst>
                <a:ext uri="{FF2B5EF4-FFF2-40B4-BE49-F238E27FC236}">
                  <a16:creationId xmlns="" xmlns:a16="http://schemas.microsoft.com/office/drawing/2014/main" id="{6D36849B-325C-BB44-97CF-6F19DE4D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17">
              <a:extLst>
                <a:ext uri="{FF2B5EF4-FFF2-40B4-BE49-F238E27FC236}">
                  <a16:creationId xmlns="" xmlns:a16="http://schemas.microsoft.com/office/drawing/2014/main" id="{B8F092A3-F065-5542-858A-5CCD86506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 from below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FB3EE5B1-79C6-6A42-B7CC-0473574A8080}"/>
              </a:ext>
            </a:extLst>
          </p:cNvPr>
          <p:cNvGrpSpPr/>
          <p:nvPr/>
        </p:nvGrpSpPr>
        <p:grpSpPr>
          <a:xfrm>
            <a:off x="4849969" y="1277487"/>
            <a:ext cx="3981450" cy="2101850"/>
            <a:chOff x="4849969" y="1277487"/>
            <a:chExt cx="3981450" cy="2101850"/>
          </a:xfrm>
        </p:grpSpPr>
        <p:sp>
          <p:nvSpPr>
            <p:cNvPr id="142" name="Freeform 7">
              <a:extLst>
                <a:ext uri="{FF2B5EF4-FFF2-40B4-BE49-F238E27FC236}">
                  <a16:creationId xmlns="" xmlns:a16="http://schemas.microsoft.com/office/drawing/2014/main" id="{5956BEBC-4701-3244-B0E2-D13AA47CCD9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81769" y="2593524"/>
              <a:ext cx="1590675" cy="785813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6F2A2B9E-82C1-DF40-942B-E0130357CCCD}"/>
                </a:ext>
              </a:extLst>
            </p:cNvPr>
            <p:cNvGrpSpPr/>
            <p:nvPr/>
          </p:nvGrpSpPr>
          <p:grpSpPr>
            <a:xfrm>
              <a:off x="4849969" y="1277487"/>
              <a:ext cx="3981450" cy="1231900"/>
              <a:chOff x="4849969" y="1277487"/>
              <a:chExt cx="3981450" cy="1231900"/>
            </a:xfrm>
          </p:grpSpPr>
          <p:sp>
            <p:nvSpPr>
              <p:cNvPr id="154" name="Text Box 19">
                <a:extLst>
                  <a:ext uri="{FF2B5EF4-FFF2-40B4-BE49-F238E27FC236}">
                    <a16:creationId xmlns="" xmlns:a16="http://schemas.microsoft.com/office/drawing/2014/main" id="{CCF30C45-BBF0-FD4D-9104-16CC43E99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9969" y="1277487"/>
                <a:ext cx="398145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notcorrupt(rcvpkt)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&amp;&amp; has_seq0(rcvpkt) 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Line 20">
                <a:extLst>
                  <a:ext uri="{FF2B5EF4-FFF2-40B4-BE49-F238E27FC236}">
                    <a16:creationId xmlns="" xmlns:a16="http://schemas.microsoft.com/office/drawing/2014/main" id="{C92F6C31-A846-0748-B2A3-BB4C9B519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9507" y="1847399"/>
                <a:ext cx="19145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Text Box 21">
                <a:extLst>
                  <a:ext uri="{FF2B5EF4-FFF2-40B4-BE49-F238E27FC236}">
                    <a16:creationId xmlns="" xmlns:a16="http://schemas.microsoft.com/office/drawing/2014/main" id="{2563B9BF-FC09-7947-B99A-A4DD70E1D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2669" y="1804537"/>
                <a:ext cx="3475038" cy="704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extract(rcvpkt,data)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deliver_data(data)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 = make_pkt(ACK, chksum)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udt_send(sndpkt)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2B61178-E4F0-604F-AB5E-F5831FB7128A}"/>
              </a:ext>
            </a:extLst>
          </p:cNvPr>
          <p:cNvGrpSpPr/>
          <p:nvPr/>
        </p:nvGrpSpPr>
        <p:grpSpPr>
          <a:xfrm>
            <a:off x="7162957" y="2655437"/>
            <a:ext cx="3706812" cy="1181100"/>
            <a:chOff x="7162957" y="2655437"/>
            <a:chExt cx="3706812" cy="1181100"/>
          </a:xfrm>
        </p:grpSpPr>
        <p:sp>
          <p:nvSpPr>
            <p:cNvPr id="143" name="Text Box 8">
              <a:extLst>
                <a:ext uri="{FF2B5EF4-FFF2-40B4-BE49-F238E27FC236}">
                  <a16:creationId xmlns="" xmlns:a16="http://schemas.microsoft.com/office/drawing/2014/main" id="{A21CD6E7-B2BE-A349-915D-B57A67904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407" y="2952299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make_pkt(NAK,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3" name="Freeform 18">
              <a:extLst>
                <a:ext uri="{FF2B5EF4-FFF2-40B4-BE49-F238E27FC236}">
                  <a16:creationId xmlns="" xmlns:a16="http://schemas.microsoft.com/office/drawing/2014/main" id="{3D087F38-543B-C34D-B7BE-6B89BE2E7B5B}"/>
                </a:ext>
              </a:extLst>
            </p:cNvPr>
            <p:cNvSpPr>
              <a:spLocks/>
            </p:cNvSpPr>
            <p:nvPr/>
          </p:nvSpPr>
          <p:spPr bwMode="auto">
            <a:xfrm rot="20238987">
              <a:off x="7162957" y="2972937"/>
              <a:ext cx="839787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Text Box 23">
              <a:extLst>
                <a:ext uri="{FF2B5EF4-FFF2-40B4-BE49-F238E27FC236}">
                  <a16:creationId xmlns="" xmlns:a16="http://schemas.microsoft.com/office/drawing/2014/main" id="{DDF68430-2E9C-884F-8086-CA60927C1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194" y="2655437"/>
              <a:ext cx="28717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(corrupt(rcvpkt)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9" name="Line 24">
              <a:extLst>
                <a:ext uri="{FF2B5EF4-FFF2-40B4-BE49-F238E27FC236}">
                  <a16:creationId xmlns="" xmlns:a16="http://schemas.microsoft.com/office/drawing/2014/main" id="{D2CC787C-2255-A845-AD3E-70CEB47C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307" y="2966587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76F6D3B-6D30-394F-ADF3-836AA573CD16}"/>
              </a:ext>
            </a:extLst>
          </p:cNvPr>
          <p:cNvGrpSpPr/>
          <p:nvPr/>
        </p:nvGrpSpPr>
        <p:grpSpPr>
          <a:xfrm>
            <a:off x="7186769" y="3665087"/>
            <a:ext cx="3554413" cy="1162050"/>
            <a:chOff x="7186769" y="3665087"/>
            <a:chExt cx="3554413" cy="1162050"/>
          </a:xfrm>
        </p:grpSpPr>
        <p:sp>
          <p:nvSpPr>
            <p:cNvPr id="144" name="Text Box 9">
              <a:extLst>
                <a:ext uri="{FF2B5EF4-FFF2-40B4-BE49-F238E27FC236}">
                  <a16:creationId xmlns="" xmlns:a16="http://schemas.microsoft.com/office/drawing/2014/main" id="{863BE306-B92E-0D41-8022-3AC94A1F0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5582" y="3665087"/>
              <a:ext cx="26241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not corrupt(rcvpkt) &amp;&amp;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has_seq0(rcvpkt)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10">
              <a:extLst>
                <a:ext uri="{FF2B5EF4-FFF2-40B4-BE49-F238E27FC236}">
                  <a16:creationId xmlns="" xmlns:a16="http://schemas.microsoft.com/office/drawing/2014/main" id="{4D8DB833-9730-9A45-AE05-260A7F50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9719" y="4363587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Freeform 22">
              <a:extLst>
                <a:ext uri="{FF2B5EF4-FFF2-40B4-BE49-F238E27FC236}">
                  <a16:creationId xmlns="" xmlns:a16="http://schemas.microsoft.com/office/drawing/2014/main" id="{44226EF2-4DB5-4A44-84C3-50A9A97F405E}"/>
                </a:ext>
              </a:extLst>
            </p:cNvPr>
            <p:cNvSpPr>
              <a:spLocks/>
            </p:cNvSpPr>
            <p:nvPr/>
          </p:nvSpPr>
          <p:spPr bwMode="auto">
            <a:xfrm rot="1020547">
              <a:off x="7186769" y="36968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0" name="Text Box 25">
              <a:extLst>
                <a:ext uri="{FF2B5EF4-FFF2-40B4-BE49-F238E27FC236}">
                  <a16:creationId xmlns="" xmlns:a16="http://schemas.microsoft.com/office/drawing/2014/main" id="{389C4316-C6A1-6149-8DFC-130B841D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1132" y="4417562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B8256823-0B67-DD4E-A7B9-605255FA34C2}"/>
              </a:ext>
            </a:extLst>
          </p:cNvPr>
          <p:cNvGrpSpPr/>
          <p:nvPr/>
        </p:nvGrpSpPr>
        <p:grpSpPr>
          <a:xfrm>
            <a:off x="1919444" y="3633337"/>
            <a:ext cx="2971800" cy="1150937"/>
            <a:chOff x="1919444" y="3633337"/>
            <a:chExt cx="2971800" cy="1150937"/>
          </a:xfrm>
        </p:grpSpPr>
        <p:sp>
          <p:nvSpPr>
            <p:cNvPr id="161" name="Text Box 26">
              <a:extLst>
                <a:ext uri="{FF2B5EF4-FFF2-40B4-BE49-F238E27FC236}">
                  <a16:creationId xmlns="" xmlns:a16="http://schemas.microsoft.com/office/drawing/2014/main" id="{ACB1E596-56BD-034F-BB66-4DA583949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444" y="3644449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not corrupt(rcvpkt) &amp;&amp;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has_seq1(rcvpkt)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Line 27">
              <a:extLst>
                <a:ext uri="{FF2B5EF4-FFF2-40B4-BE49-F238E27FC236}">
                  <a16:creationId xmlns="" xmlns:a16="http://schemas.microsoft.com/office/drawing/2014/main" id="{67A0F00F-84BF-E042-8147-9C34AABEE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582" y="4352474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5" name="Text Box 30">
              <a:extLst>
                <a:ext uri="{FF2B5EF4-FFF2-40B4-BE49-F238E27FC236}">
                  <a16:creationId xmlns="" xmlns:a16="http://schemas.microsoft.com/office/drawing/2014/main" id="{2795743C-B771-D245-AED8-771117828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194" y="4374699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Freeform 32">
              <a:extLst>
                <a:ext uri="{FF2B5EF4-FFF2-40B4-BE49-F238E27FC236}">
                  <a16:creationId xmlns="" xmlns:a16="http://schemas.microsoft.com/office/drawing/2014/main" id="{1E683D9A-8417-BA48-A53B-EEFB96D0B5CE}"/>
                </a:ext>
              </a:extLst>
            </p:cNvPr>
            <p:cNvSpPr>
              <a:spLocks/>
            </p:cNvSpPr>
            <p:nvPr/>
          </p:nvSpPr>
          <p:spPr bwMode="auto">
            <a:xfrm rot="20579453" flipH="1">
              <a:off x="3960969" y="36333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D1AF017-5F2C-A146-BF02-EC8C570DCE87}"/>
              </a:ext>
            </a:extLst>
          </p:cNvPr>
          <p:cNvGrpSpPr/>
          <p:nvPr/>
        </p:nvGrpSpPr>
        <p:grpSpPr>
          <a:xfrm>
            <a:off x="1867057" y="2591937"/>
            <a:ext cx="3087687" cy="1257300"/>
            <a:chOff x="1867057" y="2591937"/>
            <a:chExt cx="3087687" cy="1257300"/>
          </a:xfrm>
        </p:grpSpPr>
        <p:sp>
          <p:nvSpPr>
            <p:cNvPr id="163" name="Text Box 28">
              <a:extLst>
                <a:ext uri="{FF2B5EF4-FFF2-40B4-BE49-F238E27FC236}">
                  <a16:creationId xmlns="" xmlns:a16="http://schemas.microsoft.com/office/drawing/2014/main" id="{9D2A8CCC-BEB9-A242-89C2-1A10D7FDB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057" y="2591937"/>
              <a:ext cx="28717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(corrupt(rcvpkt)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Line 29">
              <a:extLst>
                <a:ext uri="{FF2B5EF4-FFF2-40B4-BE49-F238E27FC236}">
                  <a16:creationId xmlns="" xmlns:a16="http://schemas.microsoft.com/office/drawing/2014/main" id="{78EDC414-17DA-964B-A17F-A1BDC2DCE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169" y="2966587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31">
              <a:extLst>
                <a:ext uri="{FF2B5EF4-FFF2-40B4-BE49-F238E27FC236}">
                  <a16:creationId xmlns="" xmlns:a16="http://schemas.microsoft.com/office/drawing/2014/main" id="{CAC3A516-419E-4F4A-95ED-4CF413F4D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82" y="2933249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make_pkt(NAK,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Freeform 33">
              <a:extLst>
                <a:ext uri="{FF2B5EF4-FFF2-40B4-BE49-F238E27FC236}">
                  <a16:creationId xmlns="" xmlns:a16="http://schemas.microsoft.com/office/drawing/2014/main" id="{C9A1B12C-9183-8C4D-9DF0-A7E0C472A15B}"/>
                </a:ext>
              </a:extLst>
            </p:cNvPr>
            <p:cNvSpPr>
              <a:spLocks/>
            </p:cNvSpPr>
            <p:nvPr/>
          </p:nvSpPr>
          <p:spPr bwMode="auto">
            <a:xfrm rot="1361013" flipH="1">
              <a:off x="3948269" y="29856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1" name="Slide Number Placeholder 2">
            <a:extLst>
              <a:ext uri="{FF2B5EF4-FFF2-40B4-BE49-F238E27FC236}">
                <a16:creationId xmlns="" xmlns:a16="http://schemas.microsoft.com/office/drawing/2014/main" id="{AEE3DD85-1A48-8443-9ED5-CEDD24C7F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discussion</a:t>
            </a:r>
            <a:endParaRPr lang="en-US" sz="4400" dirty="0"/>
          </a:p>
        </p:txBody>
      </p:sp>
      <p:sp>
        <p:nvSpPr>
          <p:cNvPr id="44" name="Rectangle 3">
            <a:extLst>
              <a:ext uri="{FF2B5EF4-FFF2-40B4-BE49-F238E27FC236}">
                <a16:creationId xmlns="" xmlns:a16="http://schemas.microsoft.com/office/drawing/2014/main" id="{4DBF4802-B282-F141-BA7A-BF4F98FB2E8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55502"/>
            <a:ext cx="529731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 added to pkt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seq.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(0,1) will suffice.  Why?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must check if received ACK/NAK corrupted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twice as many states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 must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remember” whether “expected” pkt should have seq # of 0 or 1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="" xmlns:a16="http://schemas.microsoft.com/office/drawing/2014/main" id="{BEBB060B-A254-E240-9526-00C3EB96E136}"/>
              </a:ext>
            </a:extLst>
          </p:cNvPr>
          <p:cNvSpPr txBox="1">
            <a:spLocks noChangeArrowheads="1"/>
          </p:cNvSpPr>
          <p:nvPr/>
        </p:nvSpPr>
        <p:spPr>
          <a:xfrm>
            <a:off x="6543540" y="1355502"/>
            <a:ext cx="484976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 check if received packet is duplicate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indicates whether 0 or 1 is expected pkt seq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receiver can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know if its last ACK/NAK received OK at sender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="" xmlns:a16="http://schemas.microsoft.com/office/drawing/2014/main" id="{ADBE880F-C2E4-0642-AE62-E70C2E899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rdt2.2: a NAK-free protocol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1BA8C5E8-28A5-424A-B91B-D36BE3AFCEC5}"/>
              </a:ext>
            </a:extLst>
          </p:cNvPr>
          <p:cNvSpPr txBox="1">
            <a:spLocks noChangeArrowheads="1"/>
          </p:cNvSpPr>
          <p:nvPr/>
        </p:nvSpPr>
        <p:spPr>
          <a:xfrm>
            <a:off x="606648" y="1714500"/>
            <a:ext cx="10978703" cy="338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functionality as rdt2.1, using ACKs only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of NAK, receiver sends ACK for last pkt received OK</a:t>
            </a:r>
          </a:p>
          <a:p>
            <a:pPr marL="808038" marR="0" lvl="1" indent="-2190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must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explicitly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include seq # of pkt being ACKed 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duplicate ACK at sender results in same action as NAK: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 current pkt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D1719ED-B423-3644-A6E8-F9BF7FA75BB0}"/>
              </a:ext>
            </a:extLst>
          </p:cNvPr>
          <p:cNvSpPr txBox="1"/>
          <p:nvPr/>
        </p:nvSpPr>
        <p:spPr>
          <a:xfrm>
            <a:off x="798690" y="4623515"/>
            <a:ext cx="9063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we will see, TCP uses this approach to be NAK-free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="" xmlns:a16="http://schemas.microsoft.com/office/drawing/2014/main" id="{27705518-50B7-6645-9746-6EF1FD05E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rdt2.2: sender, receiver fragments</a:t>
            </a:r>
            <a:endParaRPr lang="en-US" sz="4400" dirty="0"/>
          </a:p>
        </p:txBody>
      </p:sp>
      <p:grpSp>
        <p:nvGrpSpPr>
          <p:cNvPr id="45" name="Group 3">
            <a:extLst>
              <a:ext uri="{FF2B5EF4-FFF2-40B4-BE49-F238E27FC236}">
                <a16:creationId xmlns="" xmlns:a16="http://schemas.microsoft.com/office/drawing/2014/main" id="{44C8BE99-8D47-E84F-BBFA-C24F85149C9B}"/>
              </a:ext>
            </a:extLst>
          </p:cNvPr>
          <p:cNvGrpSpPr>
            <a:grpSpLocks/>
          </p:cNvGrpSpPr>
          <p:nvPr/>
        </p:nvGrpSpPr>
        <p:grpSpPr bwMode="auto">
          <a:xfrm>
            <a:off x="3740933" y="1183947"/>
            <a:ext cx="6508750" cy="2841625"/>
            <a:chOff x="1529" y="780"/>
            <a:chExt cx="4100" cy="1790"/>
          </a:xfrm>
        </p:grpSpPr>
        <p:grpSp>
          <p:nvGrpSpPr>
            <p:cNvPr id="46" name="Group 4">
              <a:extLst>
                <a:ext uri="{FF2B5EF4-FFF2-40B4-BE49-F238E27FC236}">
                  <a16:creationId xmlns="" xmlns:a16="http://schemas.microsoft.com/office/drawing/2014/main" id="{B559F62B-A8CC-314C-9FFF-E4BE95186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63" name="Oval 5">
                <a:extLst>
                  <a:ext uri="{FF2B5EF4-FFF2-40B4-BE49-F238E27FC236}">
                    <a16:creationId xmlns="" xmlns:a16="http://schemas.microsoft.com/office/drawing/2014/main" id="{62508AC8-0382-1842-A725-28AD6849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Text Box 6">
                <a:extLst>
                  <a:ext uri="{FF2B5EF4-FFF2-40B4-BE49-F238E27FC236}">
                    <a16:creationId xmlns="" xmlns:a16="http://schemas.microsoft.com/office/drawing/2014/main" id="{1C6CF7DE-4208-0546-B6D6-E98910387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call 0 from above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7" name="Text Box 7">
              <a:extLst>
                <a:ext uri="{FF2B5EF4-FFF2-40B4-BE49-F238E27FC236}">
                  <a16:creationId xmlns="" xmlns:a16="http://schemas.microsoft.com/office/drawing/2014/main" id="{487FB5C4-F933-D746-9E6B-EB36683D9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Text Box 8">
              <a:extLst>
                <a:ext uri="{FF2B5EF4-FFF2-40B4-BE49-F238E27FC236}">
                  <a16:creationId xmlns="" xmlns:a16="http://schemas.microsoft.com/office/drawing/2014/main" id="{3AA6880E-F456-D948-8214-9C93DC52D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="" xmlns:a16="http://schemas.microsoft.com/office/drawing/2014/main" id="{7356AE7C-383F-CD4D-A8D4-0D863BEC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Line 10">
              <a:extLst>
                <a:ext uri="{FF2B5EF4-FFF2-40B4-BE49-F238E27FC236}">
                  <a16:creationId xmlns="" xmlns:a16="http://schemas.microsoft.com/office/drawing/2014/main" id="{AABAA468-88B5-FD4A-933F-BEE3E0E80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="" xmlns:a16="http://schemas.microsoft.com/office/drawing/2014/main" id="{1B01ED8E-ABE5-DB46-A6A7-6A5FF2599E9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="" xmlns:a16="http://schemas.microsoft.com/office/drawing/2014/main" id="{09A24A5A-3284-ED40-94E5-9F6FD9D580F8}"/>
                </a:ext>
              </a:extLst>
            </p:cNvPr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Text Box 13">
              <a:extLst>
                <a:ext uri="{FF2B5EF4-FFF2-40B4-BE49-F238E27FC236}">
                  <a16:creationId xmlns="" xmlns:a16="http://schemas.microsoft.com/office/drawing/2014/main" id="{735F1B93-CE98-BB48-B7B4-F46E52A4B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14">
              <a:extLst>
                <a:ext uri="{FF2B5EF4-FFF2-40B4-BE49-F238E27FC236}">
                  <a16:creationId xmlns="" xmlns:a16="http://schemas.microsoft.com/office/drawing/2014/main" id="{1358189F-C49B-9547-B76A-603CC629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corrupt(rcvpkt)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isACK(rcvpkt,1)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="" xmlns:a16="http://schemas.microsoft.com/office/drawing/2014/main" id="{96FCE930-1E3E-9749-A456-2BE07EE34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="" xmlns:a16="http://schemas.microsoft.com/office/drawing/2014/main" id="{FF0C2363-5AAB-A541-81DC-66A163930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17">
              <a:extLst>
                <a:ext uri="{FF2B5EF4-FFF2-40B4-BE49-F238E27FC236}">
                  <a16:creationId xmlns="" xmlns:a16="http://schemas.microsoft.com/office/drawing/2014/main" id="{A50A3675-BB4B-2C49-9E0C-E3B6864F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isACK(rcvpkt,0)</a:t>
              </a:r>
              <a:r>
                <a: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8">
              <a:extLst>
                <a:ext uri="{FF2B5EF4-FFF2-40B4-BE49-F238E27FC236}">
                  <a16:creationId xmlns="" xmlns:a16="http://schemas.microsoft.com/office/drawing/2014/main" id="{398A4307-79FC-E54C-B8A4-CCE6DE226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9">
              <a:extLst>
                <a:ext uri="{FF2B5EF4-FFF2-40B4-BE49-F238E27FC236}">
                  <a16:creationId xmlns="" xmlns:a16="http://schemas.microsoft.com/office/drawing/2014/main" id="{C0094035-BD90-5741-A641-F8D8DD3C7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61" name="Oval 20">
                <a:extLst>
                  <a:ext uri="{FF2B5EF4-FFF2-40B4-BE49-F238E27FC236}">
                    <a16:creationId xmlns="" xmlns:a16="http://schemas.microsoft.com/office/drawing/2014/main" id="{86E2B18C-13F1-BA46-BE50-CDE79E0D4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Text Box 21">
                <a:extLst>
                  <a:ext uri="{FF2B5EF4-FFF2-40B4-BE49-F238E27FC236}">
                    <a16:creationId xmlns="" xmlns:a16="http://schemas.microsoft.com/office/drawing/2014/main" id="{26734C2A-3109-3D4C-BAB8-AB1B111CE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ACK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0" name="Text Box 22">
              <a:extLst>
                <a:ext uri="{FF2B5EF4-FFF2-40B4-BE49-F238E27FC236}">
                  <a16:creationId xmlns="" xmlns:a16="http://schemas.microsoft.com/office/drawing/2014/main" id="{A3A125D1-1D1E-2E4D-AE79-0DE766971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FSM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fragment</a:t>
              </a:r>
            </a:p>
          </p:txBody>
        </p:sp>
      </p:grpSp>
      <p:sp>
        <p:nvSpPr>
          <p:cNvPr id="65" name="Line 23">
            <a:extLst>
              <a:ext uri="{FF2B5EF4-FFF2-40B4-BE49-F238E27FC236}">
                <a16:creationId xmlns="" xmlns:a16="http://schemas.microsoft.com/office/drawing/2014/main" id="{E71BBDED-78BE-4142-9E45-4E7E4B24F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808" y="2549197"/>
            <a:ext cx="7883525" cy="27574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66" name="Group 24">
            <a:extLst>
              <a:ext uri="{FF2B5EF4-FFF2-40B4-BE49-F238E27FC236}">
                <a16:creationId xmlns="" xmlns:a16="http://schemas.microsoft.com/office/drawing/2014/main" id="{2E138519-EBF4-3B44-AD97-E2407D82A043}"/>
              </a:ext>
            </a:extLst>
          </p:cNvPr>
          <p:cNvGrpSpPr>
            <a:grpSpLocks/>
          </p:cNvGrpSpPr>
          <p:nvPr/>
        </p:nvGrpSpPr>
        <p:grpSpPr bwMode="auto">
          <a:xfrm>
            <a:off x="1313645" y="3769985"/>
            <a:ext cx="7234238" cy="2535237"/>
            <a:chOff x="0" y="2409"/>
            <a:chExt cx="4557" cy="1597"/>
          </a:xfrm>
        </p:grpSpPr>
        <p:sp>
          <p:nvSpPr>
            <p:cNvPr id="67" name="Text Box 25">
              <a:extLst>
                <a:ext uri="{FF2B5EF4-FFF2-40B4-BE49-F238E27FC236}">
                  <a16:creationId xmlns="" xmlns:a16="http://schemas.microsoft.com/office/drawing/2014/main" id="{C7F7CA42-D362-5647-A3B4-192876672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&amp;&amp; has_seq1(rcvpkt) 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26">
              <a:extLst>
                <a:ext uri="{FF2B5EF4-FFF2-40B4-BE49-F238E27FC236}">
                  <a16:creationId xmlns="" xmlns:a16="http://schemas.microsoft.com/office/drawing/2014/main" id="{2AC2EAAE-2D47-A740-B364-15C85D65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make_pkt(ACK1,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27">
              <a:extLst>
                <a:ext uri="{FF2B5EF4-FFF2-40B4-BE49-F238E27FC236}">
                  <a16:creationId xmlns="" xmlns:a16="http://schemas.microsoft.com/office/drawing/2014/main" id="{D8482BD5-532F-3042-8803-E3C8BD739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71" name="Group 28">
                <a:extLst>
                  <a:ext uri="{FF2B5EF4-FFF2-40B4-BE49-F238E27FC236}">
                    <a16:creationId xmlns="" xmlns:a16="http://schemas.microsoft.com/office/drawing/2014/main" id="{67FF8A8B-97EA-7D4F-A57C-A7614B5802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80" name="Oval 29">
                  <a:extLst>
                    <a:ext uri="{FF2B5EF4-FFF2-40B4-BE49-F238E27FC236}">
                      <a16:creationId xmlns="" xmlns:a16="http://schemas.microsoft.com/office/drawing/2014/main" id="{8D4E849D-9AF8-FC4F-B5E6-691ACC195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1" name="Text Box 30">
                  <a:extLst>
                    <a:ext uri="{FF2B5EF4-FFF2-40B4-BE49-F238E27FC236}">
                      <a16:creationId xmlns="" xmlns:a16="http://schemas.microsoft.com/office/drawing/2014/main" id="{E4385747-A861-0E4B-AF7E-71CAF80ED1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Wait for 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 from below</a:t>
                  </a:r>
                  <a:endPara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2" name="Freeform 31">
                <a:extLst>
                  <a:ext uri="{FF2B5EF4-FFF2-40B4-BE49-F238E27FC236}">
                    <a16:creationId xmlns="" xmlns:a16="http://schemas.microsoft.com/office/drawing/2014/main" id="{9115FE32-46F2-A847-8603-43A0C0E7C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3" name="Freeform 32">
                <a:extLst>
                  <a:ext uri="{FF2B5EF4-FFF2-40B4-BE49-F238E27FC236}">
                    <a16:creationId xmlns="" xmlns:a16="http://schemas.microsoft.com/office/drawing/2014/main" id="{A33629C7-E28A-5043-8973-73B06C05D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33">
                <a:extLst>
                  <a:ext uri="{FF2B5EF4-FFF2-40B4-BE49-F238E27FC236}">
                    <a16:creationId xmlns="" xmlns:a16="http://schemas.microsoft.com/office/drawing/2014/main" id="{7DAE0056-F522-6A47-87C1-BE5D09A7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="" xmlns:a16="http://schemas.microsoft.com/office/drawing/2014/main" id="{D3183506-C985-AE4B-8786-2BF1733F19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6" name="Line 35">
                <a:extLst>
                  <a:ext uri="{FF2B5EF4-FFF2-40B4-BE49-F238E27FC236}">
                    <a16:creationId xmlns="" xmlns:a16="http://schemas.microsoft.com/office/drawing/2014/main" id="{3B7207C5-2DDB-A74F-9227-55920F12A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7" name="Text Box 36">
                <a:extLst>
                  <a:ext uri="{FF2B5EF4-FFF2-40B4-BE49-F238E27FC236}">
                    <a16:creationId xmlns="" xmlns:a16="http://schemas.microsoft.com/office/drawing/2014/main" id="{10D86368-959C-734B-8A29-22BE54E9B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(corrupt(rcvpkt) ||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  </a:t>
                </a:r>
                <a:r>
                  <a:rPr kumimoji="0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has_seq1(rcvpkt))</a:t>
                </a:r>
                <a:endPara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Text Box 37">
                <a:extLst>
                  <a:ext uri="{FF2B5EF4-FFF2-40B4-BE49-F238E27FC236}">
                    <a16:creationId xmlns="" xmlns:a16="http://schemas.microsoft.com/office/drawing/2014/main" id="{18F09FB4-D9AF-AD4C-B898-09D2838B6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udt_send(sndpkt)</a:t>
                </a:r>
                <a:endPara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Text Box 38">
                <a:extLst>
                  <a:ext uri="{FF2B5EF4-FFF2-40B4-BE49-F238E27FC236}">
                    <a16:creationId xmlns="" xmlns:a16="http://schemas.microsoft.com/office/drawing/2014/main" id="{E0B6922C-3192-A443-B72C-6BA385FDE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receiver FSM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fragment</a:t>
                </a:r>
              </a:p>
            </p:txBody>
          </p:sp>
        </p:grpSp>
        <p:sp>
          <p:nvSpPr>
            <p:cNvPr id="70" name="Text Box 39">
              <a:extLst>
                <a:ext uri="{FF2B5EF4-FFF2-40B4-BE49-F238E27FC236}">
                  <a16:creationId xmlns="" xmlns:a16="http://schemas.microsoft.com/office/drawing/2014/main" id="{60BFA42A-F9D1-AB4D-86F4-23CB7F27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40" name="Slide Number Placeholder 2">
            <a:extLst>
              <a:ext uri="{FF2B5EF4-FFF2-40B4-BE49-F238E27FC236}">
                <a16:creationId xmlns="" xmlns:a16="http://schemas.microsoft.com/office/drawing/2014/main" id="{F6D97494-9500-EB4E-A367-8D096797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9057</TotalTime>
  <Words>2973</Words>
  <Application>Microsoft Office PowerPoint</Application>
  <PresentationFormat>Widescreen</PresentationFormat>
  <Paragraphs>712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Calibri</vt:lpstr>
      <vt:lpstr>Calibri Light</vt:lpstr>
      <vt:lpstr>Courier New</vt:lpstr>
      <vt:lpstr>Gill Sans MT</vt:lpstr>
      <vt:lpstr>Symbol</vt:lpstr>
      <vt:lpstr>Tahoma</vt:lpstr>
      <vt:lpstr>Times New Roman</vt:lpstr>
      <vt:lpstr>Wingdings</vt:lpstr>
      <vt:lpstr>Office Theme</vt:lpstr>
      <vt:lpstr>Picture</vt:lpstr>
      <vt:lpstr>Computer Networks CS 3001 (BCS-5B) Lecture 3</vt:lpstr>
      <vt:lpstr>Chapter 3: roadmap</vt:lpstr>
      <vt:lpstr>rdt2.0: corrupted packet scenario</vt:lpstr>
      <vt:lpstr>rdt2.0 has a fatal flaw!</vt:lpstr>
      <vt:lpstr>rdt2.1: sender, handling garbled ACK/NAKs</vt:lpstr>
      <vt:lpstr>rdt2.1: receiver, handling garbled ACK/NAKs</vt:lpstr>
      <vt:lpstr>rdt2.1: discussion</vt:lpstr>
      <vt:lpstr>rdt2.2: a NAK-free protocol</vt:lpstr>
      <vt:lpstr>rdt2.2: sender, receiver fragments</vt:lpstr>
      <vt:lpstr>rdt3.0: channels with errors and loss</vt:lpstr>
      <vt:lpstr>rdt3.0: channels with errors and loss</vt:lpstr>
      <vt:lpstr>rdt3.0 sender</vt:lpstr>
      <vt:lpstr>rdt3.0 sender</vt:lpstr>
      <vt:lpstr>rdt3.0 in action</vt:lpstr>
      <vt:lpstr>rdt3.0 in action</vt:lpstr>
      <vt:lpstr>Performance of rdt3.0 (stop-and-wait)</vt:lpstr>
      <vt:lpstr>rdt3.0: stop-and-wait operation</vt:lpstr>
      <vt:lpstr>rdt3.0: stop-and-wait operation</vt:lpstr>
      <vt:lpstr>rdt3.0: pipelined protocols operation</vt:lpstr>
      <vt:lpstr>Pipelining: increased utilization</vt:lpstr>
      <vt:lpstr>Go-Back-N: sender</vt:lpstr>
      <vt:lpstr>Go-Back-N: receiver</vt:lpstr>
      <vt:lpstr>Go-Back-N in action</vt:lpstr>
      <vt:lpstr>Selective repeat: the approach</vt:lpstr>
      <vt:lpstr>Selective repeat: sender, receiver windows</vt:lpstr>
      <vt:lpstr>Selective repeat: sender and receiver</vt:lpstr>
      <vt:lpstr>Selective Repeat in action</vt:lpstr>
      <vt:lpstr>Selective repeat:  a dilemma!</vt:lpstr>
      <vt:lpstr>Selective repeat:  a dilemma!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418</cp:revision>
  <dcterms:created xsi:type="dcterms:W3CDTF">2020-01-18T07:24:59Z</dcterms:created>
  <dcterms:modified xsi:type="dcterms:W3CDTF">2023-10-16T09:28:13Z</dcterms:modified>
</cp:coreProperties>
</file>