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1231" r:id="rId2"/>
    <p:sldId id="1044" r:id="rId3"/>
    <p:sldId id="1096" r:id="rId4"/>
    <p:sldId id="1203" r:id="rId5"/>
    <p:sldId id="1098" r:id="rId6"/>
    <p:sldId id="1099" r:id="rId7"/>
    <p:sldId id="1100" r:id="rId8"/>
    <p:sldId id="1101" r:id="rId9"/>
    <p:sldId id="1102" r:id="rId10"/>
    <p:sldId id="1104" r:id="rId11"/>
    <p:sldId id="1108" r:id="rId12"/>
    <p:sldId id="1106" r:id="rId13"/>
    <p:sldId id="1107" r:id="rId14"/>
    <p:sldId id="1110" r:id="rId15"/>
    <p:sldId id="123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A3"/>
    <a:srgbClr val="3C6CDF"/>
    <a:srgbClr val="ED356A"/>
    <a:srgbClr val="E40000"/>
    <a:srgbClr val="FFB3D3"/>
    <a:srgbClr val="FA376E"/>
    <a:srgbClr val="9CDFF9"/>
    <a:srgbClr val="0000A8"/>
    <a:srgbClr val="B8C2C9"/>
    <a:srgbClr val="D6DC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868" autoAdjust="0"/>
    <p:restoredTop sz="95934"/>
  </p:normalViewPr>
  <p:slideViewPr>
    <p:cSldViewPr snapToGrid="0" snapToObjects="1">
      <p:cViewPr varScale="1">
        <p:scale>
          <a:sx n="73" d="100"/>
          <a:sy n="73" d="100"/>
        </p:scale>
        <p:origin x="96" y="96"/>
      </p:cViewPr>
      <p:guideLst/>
    </p:cSldViewPr>
  </p:slideViewPr>
  <p:outlineViewPr>
    <p:cViewPr>
      <p:scale>
        <a:sx n="33" d="100"/>
        <a:sy n="33" d="100"/>
      </p:scale>
      <p:origin x="0" y="-257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10/18/2023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7362411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Given these details of TCP sequence numbers, acks, and timers, we can now describe the big picture view of how the TCP sender and receiver operate</a:t>
            </a:r>
          </a:p>
          <a:p>
            <a:endParaRPr lang="en-US" dirty="0"/>
          </a:p>
          <a:p>
            <a:r>
              <a:rPr lang="en-US" dirty="0"/>
              <a:t>You can check out FSMs in book; let’s just give an English text description here and let’s start with the sender.</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18937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Rather than immediately Acknowledging this segment, many TCP implementations will wait for half a second for another in-order segment to arrive, and then generate a single cumulative ACK for both segments – thus decreasing the amount of ACK traffic.  The arrival of this second in-order segment and the cumulative ACK generation that covers both segments is the second row in this table.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5711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cement our understanding of TCP reliability, let’s look a a few retransmission scenarios</a:t>
            </a:r>
          </a:p>
          <a:p>
            <a:endParaRPr lang="en-US" dirty="0"/>
          </a:p>
          <a:p>
            <a:r>
              <a:rPr lang="en-US" dirty="0"/>
              <a:t>In the first case a TCP segments is transmitted and the ACK is lost, and the TCP timeout mechanism results in another copy of being transmitted and then re-ACKed a the sender</a:t>
            </a:r>
          </a:p>
          <a:p>
            <a:endParaRPr lang="en-US" dirty="0"/>
          </a:p>
          <a:p>
            <a:r>
              <a:rPr lang="en-US" dirty="0"/>
              <a:t>In the second example two segments are sent and acknowledged, but there is a premature timeout e for the first segment, which is retransmitted.  Note that when this retransmitted segment is received, the receiver has already received the first two segments, and so resends a cumulative ACK for both segments received so far, rather than an ACK for just this fist segment.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058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in this last example, two segments are again transmitted, the first ACK is lost but the second ACK, a cumulative ACK arrives at the sender, which then can transmit a third segment, knowing that the first two have arrived, even though the ACK for the first segment was lost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343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wrap up our study of TCP reliability by discussing an optimization to the original TCP known as TCP fast retransmit,</a:t>
            </a:r>
          </a:p>
          <a:p>
            <a:endParaRPr lang="en-US" dirty="0"/>
          </a:p>
          <a:p>
            <a:r>
              <a:rPr lang="en-US" dirty="0"/>
              <a:t>Take a look at this example on the right where 5 segments are transmitted and the second segment is lost.  In this case the TCP receiver sends an ACK 100 acknowledging the first received segment.</a:t>
            </a:r>
          </a:p>
          <a:p>
            <a:r>
              <a:rPr lang="en-US" dirty="0"/>
              <a:t>When the third segment arrives at the receiver, the TCP receiver sends another ACK 100 since the second segment has not arrived. And similarly for the 4</a:t>
            </a:r>
            <a:r>
              <a:rPr lang="en-US" baseline="30000" dirty="0"/>
              <a:t>th</a:t>
            </a:r>
            <a:r>
              <a:rPr lang="en-US" dirty="0"/>
              <a:t> and 5</a:t>
            </a:r>
            <a:r>
              <a:rPr lang="en-US" baseline="30000" dirty="0"/>
              <a:t>th</a:t>
            </a:r>
            <a:r>
              <a:rPr lang="en-US" dirty="0"/>
              <a:t> segments to arrive.</a:t>
            </a:r>
          </a:p>
          <a:p>
            <a:endParaRPr lang="en-US" dirty="0"/>
          </a:p>
          <a:p>
            <a:r>
              <a:rPr lang="en-US" dirty="0"/>
              <a:t>Now what does the sender see?  The sender receives the first ACK 100 it has been hoping for, but then three additional duplicate ACK100s arrive.  The sender knows that somethings’ wrong – it knows the first segment arrived at the receiver  but three later arriving segments at the receiver – the ones that generated the three duplicate ACKs – we received correctly but were not in order.  That is, that there was a missing segment at the receiver when each of the three duplicate ACK were generated.</a:t>
            </a:r>
          </a:p>
          <a:p>
            <a:endParaRPr lang="en-US" dirty="0"/>
          </a:p>
          <a:p>
            <a:r>
              <a:rPr lang="en-US" dirty="0"/>
              <a:t>With fast retransmit, the arrival of three duplicate ACK causes the sender to retransmit its oldest unACKed segment, without waiting for a timeout event.  This allows TCP to recover more quickly from what is very likely a loss event</a:t>
            </a:r>
          </a:p>
          <a:p>
            <a:endParaRPr lang="en-US" dirty="0"/>
          </a:p>
          <a:p>
            <a:r>
              <a:rPr lang="en-US" dirty="0"/>
              <a:t>specifically that the second segment has been lost, since three higher -numbered segments were received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8102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388260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 MSS is 1460 bytes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3584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3394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9887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thing to note here is that the ACK number (43) on the B-to-A segment is one more than the sequence number (42) on the A-to-B segment that triggered that ACK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Similarly, the ACK number (80) on the last A-to-B segment is one more than the sequence number (79) on the B-to-A segment that triggered that ACK</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4182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3626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This is how TCP re-computes the estimated RTT each time a new SampleRTT is taken.</a:t>
            </a:r>
          </a:p>
          <a:p>
            <a:r>
              <a:rPr lang="en-US" dirty="0"/>
              <a:t>The process is knows as an exponentially weighted moving average, shown by the equation here.</a:t>
            </a:r>
          </a:p>
          <a:p>
            <a:r>
              <a:rPr lang="en-US" dirty="0"/>
              <a:t>&lt;say it&gt;</a:t>
            </a:r>
          </a:p>
          <a:p>
            <a:r>
              <a:rPr lang="en-US" dirty="0"/>
              <a:t>Where alpha reflects the influence of the most recent measurements on the estimated RTT; a typical value of alpha used in implementations is .125</a:t>
            </a:r>
          </a:p>
          <a:p>
            <a:endParaRPr lang="en-US" dirty="0"/>
          </a:p>
          <a:p>
            <a:r>
              <a:rPr lang="en-US" dirty="0"/>
              <a:t>The graph at the bottom show measured RTTs between a host in the Massachusetts and a host in France, as well as the estimated, “smoothed”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4356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this value of the estimated RTT, TCP computes the timeout interval to be the estimated RTT plus a “safety margin”</a:t>
            </a:r>
          </a:p>
          <a:p>
            <a:r>
              <a:rPr lang="en-US" dirty="0"/>
              <a:t> </a:t>
            </a:r>
          </a:p>
          <a:p>
            <a:r>
              <a:rPr lang="en-US" dirty="0"/>
              <a:t>And the intuition is that if we are seeing a large variation in SAMPLERTT – the RTT estimates are fluctuating a lot - then we’ll want a larger safety margin</a:t>
            </a:r>
          </a:p>
          <a:p>
            <a:endParaRPr lang="en-US" dirty="0"/>
          </a:p>
          <a:p>
            <a:r>
              <a:rPr lang="en-US" dirty="0"/>
              <a:t>So TCP computes the Timeout interval to be the Estimated RTT plus 4 times a measure of deviation in the RTT.</a:t>
            </a:r>
          </a:p>
          <a:p>
            <a:endParaRPr lang="en-US" dirty="0"/>
          </a:p>
          <a:p>
            <a:r>
              <a:rPr lang="en-US" dirty="0"/>
              <a:t>The deviation in the RTT is computed as the eWMA of the difference between the most recently measured SampleRTT from the Estimated RTT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007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Transport Layer: 3-</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0" dirty="0" smtClean="0"/>
              <a:t>Computer Networks</a:t>
            </a:r>
            <a:r>
              <a:rPr lang="en-US" sz="4800" b="0" dirty="0"/>
              <a:t/>
            </a:r>
            <a:br>
              <a:rPr lang="en-US" sz="4800" b="0" dirty="0"/>
            </a:br>
            <a:r>
              <a:rPr lang="en-US" sz="4800" b="0" dirty="0" smtClean="0"/>
              <a:t>CS 3001 </a:t>
            </a:r>
            <a:r>
              <a:rPr lang="en-US" sz="4800" b="0" dirty="0"/>
              <a:t>(</a:t>
            </a:r>
            <a:r>
              <a:rPr lang="en-US" sz="4800" b="0" dirty="0" smtClean="0"/>
              <a:t>BCS-5B)</a:t>
            </a:r>
            <a:r>
              <a:rPr lang="en-US" sz="4800" b="0" dirty="0"/>
              <a:t/>
            </a:r>
            <a:br>
              <a:rPr lang="en-US" sz="4800" b="0" dirty="0"/>
            </a:br>
            <a:r>
              <a:rPr lang="en-US" sz="4800" b="0" dirty="0"/>
              <a:t>Lecture </a:t>
            </a:r>
            <a:r>
              <a:rPr lang="en-US" sz="4800" b="0" dirty="0" smtClean="0"/>
              <a:t>3</a:t>
            </a:r>
            <a:endParaRPr lang="en-US" sz="4800" b="0" dirty="0"/>
          </a:p>
        </p:txBody>
      </p:sp>
      <p:sp>
        <p:nvSpPr>
          <p:cNvPr id="3" name="Subtitle 2"/>
          <p:cNvSpPr>
            <a:spLocks noGrp="1"/>
          </p:cNvSpPr>
          <p:nvPr>
            <p:ph type="subTitle" idx="1"/>
          </p:nvPr>
        </p:nvSpPr>
        <p:spPr/>
        <p:txBody>
          <a:bodyPr>
            <a:noAutofit/>
          </a:bodyPr>
          <a:lstStyle/>
          <a:p>
            <a:r>
              <a:rPr lang="en-US" sz="3200" b="1" dirty="0" smtClean="0"/>
              <a:t>Danyal </a:t>
            </a:r>
            <a:r>
              <a:rPr lang="en-US" sz="3200" b="1" dirty="0" err="1"/>
              <a:t>Farhat</a:t>
            </a:r>
            <a:endParaRPr lang="en-US" sz="3200" b="1" dirty="0"/>
          </a:p>
          <a:p>
            <a:r>
              <a:rPr lang="en-US" sz="3200" b="1" dirty="0"/>
              <a:t>FAST School of Computing</a:t>
            </a:r>
          </a:p>
          <a:p>
            <a:r>
              <a:rPr lang="en-US" sz="3200" b="1" dirty="0" smtClean="0"/>
              <a:t>NUCES </a:t>
            </a:r>
            <a:r>
              <a:rPr lang="en-US" sz="3200" b="1" dirty="0"/>
              <a:t>Lahore</a:t>
            </a:r>
          </a:p>
          <a:p>
            <a:endParaRPr lang="en-US" sz="3200" b="1" dirty="0"/>
          </a:p>
          <a:p>
            <a:endParaRPr lang="en-US" sz="3200" b="1" dirty="0"/>
          </a:p>
        </p:txBody>
      </p:sp>
    </p:spTree>
    <p:extLst>
      <p:ext uri="{BB962C8B-B14F-4D97-AF65-F5344CB8AC3E}">
        <p14:creationId xmlns:p14="http://schemas.microsoft.com/office/powerpoint/2010/main" val="1662601138"/>
      </p:ext>
    </p:extLst>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Sender </a:t>
            </a:r>
            <a:r>
              <a:rPr lang="en-US" sz="3600" dirty="0"/>
              <a:t>(simplified)</a:t>
            </a:r>
            <a:endParaRPr lang="en-US" sz="4400" b="0" dirty="0"/>
          </a:p>
        </p:txBody>
      </p:sp>
      <p:sp>
        <p:nvSpPr>
          <p:cNvPr id="6" name="Rectangle 3">
            <a:extLst>
              <a:ext uri="{FF2B5EF4-FFF2-40B4-BE49-F238E27FC236}">
                <a16:creationId xmlns="" xmlns:a16="http://schemas.microsoft.com/office/drawing/2014/main" id="{93E50F9F-34A2-434D-9CCF-7D058EEE958D}"/>
              </a:ext>
            </a:extLst>
          </p:cNvPr>
          <p:cNvSpPr txBox="1">
            <a:spLocks noChangeArrowheads="1"/>
          </p:cNvSpPr>
          <p:nvPr/>
        </p:nvSpPr>
        <p:spPr>
          <a:xfrm>
            <a:off x="798690" y="1384386"/>
            <a:ext cx="495300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event: data received from application</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create segment with seq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seq # is byte-stream number of first data byte in  segment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start timer if not already running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think of timer as for oldest unACKed segment</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expiration interval: </a:t>
            </a:r>
            <a:r>
              <a:rPr kumimoji="0" lang="en-US" sz="2400" b="1" i="0" u="none" strike="noStrike" kern="1200" cap="none" spc="0" normalizeH="0" baseline="0" noProof="0" dirty="0">
                <a:ln>
                  <a:noFill/>
                </a:ln>
                <a:solidFill>
                  <a:prstClr val="black"/>
                </a:solidFill>
                <a:effectLst/>
                <a:uLnTx/>
                <a:uFillTx/>
                <a:latin typeface="Courier New" charset="0"/>
                <a:ea typeface="+mn-ea"/>
                <a:cs typeface="+mn-cs"/>
              </a:rPr>
              <a:t>TimeOutInterval</a:t>
            </a:r>
            <a:r>
              <a:rPr kumimoji="0" lang="en-US" sz="2400" b="0" i="0" u="none" strike="noStrike" kern="1200" cap="none" spc="0" normalizeH="0" baseline="0" noProof="0" dirty="0">
                <a:ln>
                  <a:noFill/>
                </a:ln>
                <a:solidFill>
                  <a:prstClr val="black"/>
                </a:solidFill>
                <a:effectLst/>
                <a:uLnTx/>
                <a:uFillTx/>
                <a:latin typeface="Courier New" charset="0"/>
                <a:ea typeface="+mn-ea"/>
                <a:cs typeface="+mn-cs"/>
              </a:rPr>
              <a:t>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4">
            <a:extLst>
              <a:ext uri="{FF2B5EF4-FFF2-40B4-BE49-F238E27FC236}">
                <a16:creationId xmlns="" xmlns:a16="http://schemas.microsoft.com/office/drawing/2014/main" id="{DA35D0F5-641B-DD43-98AE-2CF2FD980706}"/>
              </a:ext>
            </a:extLst>
          </p:cNvPr>
          <p:cNvSpPr txBox="1">
            <a:spLocks noChangeArrowheads="1"/>
          </p:cNvSpPr>
          <p:nvPr/>
        </p:nvSpPr>
        <p:spPr>
          <a:xfrm>
            <a:off x="6728208" y="1446144"/>
            <a:ext cx="3810000" cy="1943100"/>
          </a:xfrm>
          <a:prstGeom prst="rect">
            <a:avLst/>
          </a:prstGeom>
        </p:spPr>
        <p:txBody>
          <a:bodyPr vert="horz" lIns="91440" tIns="45720" rIns="91440" bIns="4572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000" b="0" i="1" u="none" strike="noStrike" kern="1200" cap="none" spc="0" normalizeH="0" baseline="0" noProof="0" dirty="0">
                <a:ln>
                  <a:noFill/>
                </a:ln>
                <a:solidFill>
                  <a:srgbClr val="CC0000"/>
                </a:solidFill>
                <a:effectLst/>
                <a:uLnTx/>
                <a:uFillTx/>
                <a:latin typeface="Calibri" panose="020F0502020204030204"/>
                <a:ea typeface="+mn-ea"/>
                <a:cs typeface="+mn-cs"/>
              </a:rPr>
              <a:t>event: timeout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retransmit segment that caused timeout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restart timer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8" name="Rectangle 4">
            <a:extLst>
              <a:ext uri="{FF2B5EF4-FFF2-40B4-BE49-F238E27FC236}">
                <a16:creationId xmlns="" xmlns:a16="http://schemas.microsoft.com/office/drawing/2014/main" id="{7626FEA2-2ED1-6640-83D4-E13C73302CE0}"/>
              </a:ext>
            </a:extLst>
          </p:cNvPr>
          <p:cNvSpPr txBox="1">
            <a:spLocks noChangeArrowheads="1"/>
          </p:cNvSpPr>
          <p:nvPr/>
        </p:nvSpPr>
        <p:spPr>
          <a:xfrm>
            <a:off x="6728208" y="3392552"/>
            <a:ext cx="4920453" cy="3193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event: ACK received </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if ACK acknowledges previously unACKed segments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update what is known to be ACKed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start timer if there are  still unACKed segments</a:t>
            </a:r>
          </a:p>
          <a:p>
            <a:pPr marL="695325" marR="0" lvl="1" indent="-231775" algn="l" defTabSz="914400" rtl="0" eaLnBrk="1" fontAlgn="auto" latinLnBrk="0" hangingPunct="1">
              <a:lnSpc>
                <a:spcPct val="90000"/>
              </a:lnSpc>
              <a:spcBef>
                <a:spcPts val="500"/>
              </a:spcBef>
              <a:spcAft>
                <a:spcPts val="0"/>
              </a:spcAft>
              <a:buClr>
                <a:srgbClr val="0000A8"/>
              </a:buClr>
              <a:buSzTx/>
              <a:buFont typeface="Wingdings"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Slide Number Placeholder 2">
            <a:extLst>
              <a:ext uri="{FF2B5EF4-FFF2-40B4-BE49-F238E27FC236}">
                <a16:creationId xmlns="" xmlns:a16="http://schemas.microsoft.com/office/drawing/2014/main" id="{F7A5BD9A-E49F-7E4D-A1AC-729448A7B15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10</a:t>
            </a:fld>
            <a:endParaRPr lang="en-US" dirty="0"/>
          </a:p>
        </p:txBody>
      </p:sp>
    </p:spTree>
    <p:extLst>
      <p:ext uri="{BB962C8B-B14F-4D97-AF65-F5344CB8AC3E}">
        <p14:creationId xmlns:p14="http://schemas.microsoft.com/office/powerpoint/2010/main" val="422074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Receiver: ACK generation </a:t>
            </a:r>
            <a:r>
              <a:rPr lang="en-US" sz="2400" b="0" dirty="0"/>
              <a:t>[RFC 5681]</a:t>
            </a:r>
            <a:endParaRPr lang="en-US" sz="4400" b="0" dirty="0"/>
          </a:p>
        </p:txBody>
      </p:sp>
      <p:sp>
        <p:nvSpPr>
          <p:cNvPr id="43" name="Text Box 3">
            <a:extLst>
              <a:ext uri="{FF2B5EF4-FFF2-40B4-BE49-F238E27FC236}">
                <a16:creationId xmlns="" xmlns:a16="http://schemas.microsoft.com/office/drawing/2014/main" id="{0C54E9E4-D2A0-C64E-B652-DCC0E63DDD71}"/>
              </a:ext>
            </a:extLst>
          </p:cNvPr>
          <p:cNvSpPr txBox="1">
            <a:spLocks noChangeArrowheads="1"/>
          </p:cNvSpPr>
          <p:nvPr/>
        </p:nvSpPr>
        <p:spPr bwMode="auto">
          <a:xfrm>
            <a:off x="2143953" y="1439289"/>
            <a:ext cx="3496406" cy="50644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Event at receiver</a:t>
            </a: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All data up to</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already ACKed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in-order segment with</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expected seq #. One other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segment has ACK pending</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out-of-order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higher-than-expect seq. #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Gap detected</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arrival of segment that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partially or completely fills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4" name="Text Box 4">
            <a:extLst>
              <a:ext uri="{FF2B5EF4-FFF2-40B4-BE49-F238E27FC236}">
                <a16:creationId xmlns="" xmlns:a16="http://schemas.microsoft.com/office/drawing/2014/main" id="{7D1A8937-7497-E947-B481-036DB6905786}"/>
              </a:ext>
            </a:extLst>
          </p:cNvPr>
          <p:cNvSpPr txBox="1">
            <a:spLocks noChangeArrowheads="1"/>
          </p:cNvSpPr>
          <p:nvPr/>
        </p:nvSpPr>
        <p:spPr bwMode="auto">
          <a:xfrm>
            <a:off x="5906328" y="1429764"/>
            <a:ext cx="4189545" cy="506446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TCP receiver action</a:t>
            </a: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delayed ACK. Wait up to 500ms</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for next segment. If no next segment,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 ACK</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immediately send single 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ACK, ACKing both in-order segments </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immediately send </a:t>
            </a:r>
            <a:r>
              <a:rPr kumimoji="0" lang="en-US" sz="20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duplicate ACK</a:t>
            </a:r>
            <a:r>
              <a:rPr kumimoji="0" lang="en-US" sz="20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indicating seq. # of next expected byte</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immediate send ACK, provided that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segment starts at lower end of gap</a:t>
            </a: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105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5" name="Line 9">
            <a:extLst>
              <a:ext uri="{FF2B5EF4-FFF2-40B4-BE49-F238E27FC236}">
                <a16:creationId xmlns="" xmlns:a16="http://schemas.microsoft.com/office/drawing/2014/main" id="{B5C333E2-4347-8B41-A67B-31280E7B23CD}"/>
              </a:ext>
            </a:extLst>
          </p:cNvPr>
          <p:cNvSpPr>
            <a:spLocks noChangeShapeType="1"/>
          </p:cNvSpPr>
          <p:nvPr/>
        </p:nvSpPr>
        <p:spPr bwMode="auto">
          <a:xfrm>
            <a:off x="5715828" y="1590101"/>
            <a:ext cx="0" cy="4352925"/>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6" name="Line 11">
            <a:extLst>
              <a:ext uri="{FF2B5EF4-FFF2-40B4-BE49-F238E27FC236}">
                <a16:creationId xmlns="" xmlns:a16="http://schemas.microsoft.com/office/drawing/2014/main" id="{A3C87D27-55A1-0740-A388-14FABFDCAECD}"/>
              </a:ext>
            </a:extLst>
          </p:cNvPr>
          <p:cNvSpPr>
            <a:spLocks noChangeShapeType="1"/>
          </p:cNvSpPr>
          <p:nvPr/>
        </p:nvSpPr>
        <p:spPr bwMode="auto">
          <a:xfrm>
            <a:off x="2159828" y="2029839"/>
            <a:ext cx="7494588"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7" name="Line 12">
            <a:extLst>
              <a:ext uri="{FF2B5EF4-FFF2-40B4-BE49-F238E27FC236}">
                <a16:creationId xmlns="" xmlns:a16="http://schemas.microsoft.com/office/drawing/2014/main" id="{BAEE28BF-45B4-7B4F-8643-BEFCF1817DB3}"/>
              </a:ext>
            </a:extLst>
          </p:cNvPr>
          <p:cNvSpPr>
            <a:spLocks noChangeShapeType="1"/>
          </p:cNvSpPr>
          <p:nvPr/>
        </p:nvSpPr>
        <p:spPr bwMode="auto">
          <a:xfrm>
            <a:off x="2143953" y="3083939"/>
            <a:ext cx="7494588"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8" name="Line 13">
            <a:extLst>
              <a:ext uri="{FF2B5EF4-FFF2-40B4-BE49-F238E27FC236}">
                <a16:creationId xmlns="" xmlns:a16="http://schemas.microsoft.com/office/drawing/2014/main" id="{497F621D-E3C3-D549-BCDE-B1C658BA2FF8}"/>
              </a:ext>
            </a:extLst>
          </p:cNvPr>
          <p:cNvSpPr>
            <a:spLocks noChangeShapeType="1"/>
          </p:cNvSpPr>
          <p:nvPr/>
        </p:nvSpPr>
        <p:spPr bwMode="auto">
          <a:xfrm>
            <a:off x="2161416" y="4182489"/>
            <a:ext cx="7494587"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9" name="Line 14">
            <a:extLst>
              <a:ext uri="{FF2B5EF4-FFF2-40B4-BE49-F238E27FC236}">
                <a16:creationId xmlns="" xmlns:a16="http://schemas.microsoft.com/office/drawing/2014/main" id="{B5CA7B9A-CEFE-9440-989C-72777EDC3F97}"/>
              </a:ext>
            </a:extLst>
          </p:cNvPr>
          <p:cNvSpPr>
            <a:spLocks noChangeShapeType="1"/>
          </p:cNvSpPr>
          <p:nvPr/>
        </p:nvSpPr>
        <p:spPr bwMode="auto">
          <a:xfrm>
            <a:off x="2155066" y="5271514"/>
            <a:ext cx="7494587" cy="0"/>
          </a:xfrm>
          <a:prstGeom prst="line">
            <a:avLst/>
          </a:prstGeom>
          <a:noFill/>
          <a:ln w="28575">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 name="Rectangle 3">
            <a:extLst>
              <a:ext uri="{FF2B5EF4-FFF2-40B4-BE49-F238E27FC236}">
                <a16:creationId xmlns="" xmlns:a16="http://schemas.microsoft.com/office/drawing/2014/main" id="{446007AE-16BF-5641-9533-FDFCED5467B7}"/>
              </a:ext>
            </a:extLst>
          </p:cNvPr>
          <p:cNvSpPr/>
          <p:nvPr/>
        </p:nvSpPr>
        <p:spPr>
          <a:xfrm>
            <a:off x="2141951" y="2079321"/>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2" name="Rectangle 11">
            <a:extLst>
              <a:ext uri="{FF2B5EF4-FFF2-40B4-BE49-F238E27FC236}">
                <a16:creationId xmlns="" xmlns:a16="http://schemas.microsoft.com/office/drawing/2014/main" id="{4788DE70-9425-C941-B687-5CDA29AFB818}"/>
              </a:ext>
            </a:extLst>
          </p:cNvPr>
          <p:cNvSpPr/>
          <p:nvPr/>
        </p:nvSpPr>
        <p:spPr>
          <a:xfrm>
            <a:off x="2006253" y="3158647"/>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Rectangle 12">
            <a:extLst>
              <a:ext uri="{FF2B5EF4-FFF2-40B4-BE49-F238E27FC236}">
                <a16:creationId xmlns="" xmlns:a16="http://schemas.microsoft.com/office/drawing/2014/main" id="{8A265DF2-3FEE-3D4C-9E18-1D8A86817D23}"/>
              </a:ext>
            </a:extLst>
          </p:cNvPr>
          <p:cNvSpPr/>
          <p:nvPr/>
        </p:nvSpPr>
        <p:spPr>
          <a:xfrm>
            <a:off x="2196231" y="4237973"/>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Rectangle 13">
            <a:extLst>
              <a:ext uri="{FF2B5EF4-FFF2-40B4-BE49-F238E27FC236}">
                <a16:creationId xmlns="" xmlns:a16="http://schemas.microsoft.com/office/drawing/2014/main" id="{03861685-9E67-3541-901D-AC152EC9F9C7}"/>
              </a:ext>
            </a:extLst>
          </p:cNvPr>
          <p:cNvSpPr/>
          <p:nvPr/>
        </p:nvSpPr>
        <p:spPr>
          <a:xfrm>
            <a:off x="2246335" y="5340264"/>
            <a:ext cx="7753611" cy="9394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Slide Number Placeholder 2">
            <a:extLst>
              <a:ext uri="{FF2B5EF4-FFF2-40B4-BE49-F238E27FC236}">
                <a16:creationId xmlns="" xmlns:a16="http://schemas.microsoft.com/office/drawing/2014/main" id="{340791B0-4154-D14E-9DBD-0157764BBAE9}"/>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11</a:t>
            </a:fld>
            <a:endParaRPr lang="en-US" dirty="0"/>
          </a:p>
        </p:txBody>
      </p:sp>
    </p:spTree>
    <p:extLst>
      <p:ext uri="{BB962C8B-B14F-4D97-AF65-F5344CB8AC3E}">
        <p14:creationId xmlns:p14="http://schemas.microsoft.com/office/powerpoint/2010/main" val="1771317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69" name="Text Box 105">
            <a:extLst>
              <a:ext uri="{FF2B5EF4-FFF2-40B4-BE49-F238E27FC236}">
                <a16:creationId xmlns="" xmlns:a16="http://schemas.microsoft.com/office/drawing/2014/main" id="{BFF25F7B-7978-5140-B991-E71AA865A711}"/>
              </a:ext>
            </a:extLst>
          </p:cNvPr>
          <p:cNvSpPr txBox="1">
            <a:spLocks noChangeArrowheads="1"/>
          </p:cNvSpPr>
          <p:nvPr/>
        </p:nvSpPr>
        <p:spPr bwMode="auto">
          <a:xfrm>
            <a:off x="2236856" y="5873422"/>
            <a:ext cx="1922463"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lost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3" name="Text Box 107">
            <a:extLst>
              <a:ext uri="{FF2B5EF4-FFF2-40B4-BE49-F238E27FC236}">
                <a16:creationId xmlns="" xmlns:a16="http://schemas.microsoft.com/office/drawing/2014/main" id="{F3A3ACB5-362A-6544-B734-58B0D301B082}"/>
              </a:ext>
            </a:extLst>
          </p:cNvPr>
          <p:cNvSpPr txBox="1">
            <a:spLocks noChangeArrowheads="1"/>
          </p:cNvSpPr>
          <p:nvPr/>
        </p:nvSpPr>
        <p:spPr bwMode="auto">
          <a:xfrm>
            <a:off x="3970406" y="1183947"/>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74" name="Text Box 111">
            <a:extLst>
              <a:ext uri="{FF2B5EF4-FFF2-40B4-BE49-F238E27FC236}">
                <a16:creationId xmlns="" xmlns:a16="http://schemas.microsoft.com/office/drawing/2014/main" id="{C335325B-B5CF-6043-990C-413A908C3855}"/>
              </a:ext>
            </a:extLst>
          </p:cNvPr>
          <p:cNvSpPr txBox="1">
            <a:spLocks noChangeArrowheads="1"/>
          </p:cNvSpPr>
          <p:nvPr/>
        </p:nvSpPr>
        <p:spPr bwMode="auto">
          <a:xfrm>
            <a:off x="1636781" y="1201410"/>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4" name="Group 3">
            <a:extLst>
              <a:ext uri="{FF2B5EF4-FFF2-40B4-BE49-F238E27FC236}">
                <a16:creationId xmlns="" xmlns:a16="http://schemas.microsoft.com/office/drawing/2014/main" id="{47AB30F9-BD3F-264E-8DF5-3B4B9CA352A7}"/>
              </a:ext>
            </a:extLst>
          </p:cNvPr>
          <p:cNvGrpSpPr/>
          <p:nvPr/>
        </p:nvGrpSpPr>
        <p:grpSpPr>
          <a:xfrm>
            <a:off x="2032069" y="2342822"/>
            <a:ext cx="2346325" cy="571500"/>
            <a:chOff x="2032069" y="2342822"/>
            <a:chExt cx="2346325" cy="571500"/>
          </a:xfrm>
        </p:grpSpPr>
        <p:sp>
          <p:nvSpPr>
            <p:cNvPr id="171" name="Line 100">
              <a:extLst>
                <a:ext uri="{FF2B5EF4-FFF2-40B4-BE49-F238E27FC236}">
                  <a16:creationId xmlns="" xmlns:a16="http://schemas.microsoft.com/office/drawing/2014/main" id="{9BCB851E-085B-9D4B-8A34-064757F2C932}"/>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Rectangle 112">
              <a:extLst>
                <a:ext uri="{FF2B5EF4-FFF2-40B4-BE49-F238E27FC236}">
                  <a16:creationId xmlns="" xmlns:a16="http://schemas.microsoft.com/office/drawing/2014/main" id="{B9ED3E7B-3C38-A24B-9528-FA547DDE0CDC}"/>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6" name="Text Box 113">
              <a:extLst>
                <a:ext uri="{FF2B5EF4-FFF2-40B4-BE49-F238E27FC236}">
                  <a16:creationId xmlns="" xmlns:a16="http://schemas.microsoft.com/office/drawing/2014/main" id="{08010453-6652-E348-AC57-7E9E8D356969}"/>
                </a:ext>
              </a:extLst>
            </p:cNvPr>
            <p:cNvSpPr txBox="1">
              <a:spLocks noChangeArrowheads="1"/>
            </p:cNvSpPr>
            <p:nvPr/>
          </p:nvSpPr>
          <p:spPr bwMode="auto">
            <a:xfrm>
              <a:off x="2176531" y="2476172"/>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sp>
        <p:nvSpPr>
          <p:cNvPr id="179" name="Line 118">
            <a:extLst>
              <a:ext uri="{FF2B5EF4-FFF2-40B4-BE49-F238E27FC236}">
                <a16:creationId xmlns="" xmlns:a16="http://schemas.microsoft.com/office/drawing/2014/main" id="{5429E427-16E3-344A-A034-DAE0253AB97D}"/>
              </a:ext>
            </a:extLst>
          </p:cNvPr>
          <p:cNvSpPr>
            <a:spLocks noChangeShapeType="1"/>
          </p:cNvSpPr>
          <p:nvPr/>
        </p:nvSpPr>
        <p:spPr bwMode="auto">
          <a:xfrm>
            <a:off x="2011431" y="2101522"/>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0" name="Line 119">
            <a:extLst>
              <a:ext uri="{FF2B5EF4-FFF2-40B4-BE49-F238E27FC236}">
                <a16:creationId xmlns="" xmlns:a16="http://schemas.microsoft.com/office/drawing/2014/main" id="{B685EEAE-4766-CE43-A2A6-32288A3FE5E9}"/>
              </a:ext>
            </a:extLst>
          </p:cNvPr>
          <p:cNvSpPr>
            <a:spLocks noChangeShapeType="1"/>
          </p:cNvSpPr>
          <p:nvPr/>
        </p:nvSpPr>
        <p:spPr bwMode="auto">
          <a:xfrm>
            <a:off x="4438719" y="2096760"/>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8" name="Group 7">
            <a:extLst>
              <a:ext uri="{FF2B5EF4-FFF2-40B4-BE49-F238E27FC236}">
                <a16:creationId xmlns="" xmlns:a16="http://schemas.microsoft.com/office/drawing/2014/main" id="{F2169BDB-26D4-794C-AF29-1EBFE13D6C8F}"/>
              </a:ext>
            </a:extLst>
          </p:cNvPr>
          <p:cNvGrpSpPr/>
          <p:nvPr/>
        </p:nvGrpSpPr>
        <p:grpSpPr>
          <a:xfrm>
            <a:off x="2019369" y="4104947"/>
            <a:ext cx="2351087" cy="512763"/>
            <a:chOff x="2019369" y="4104947"/>
            <a:chExt cx="2351087" cy="512763"/>
          </a:xfrm>
        </p:grpSpPr>
        <p:sp>
          <p:nvSpPr>
            <p:cNvPr id="170" name="Line 99">
              <a:extLst>
                <a:ext uri="{FF2B5EF4-FFF2-40B4-BE49-F238E27FC236}">
                  <a16:creationId xmlns="" xmlns:a16="http://schemas.microsoft.com/office/drawing/2014/main" id="{79B38498-1004-6944-956A-ECE43F5BF0A1}"/>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1" name="Rectangle 122">
              <a:extLst>
                <a:ext uri="{FF2B5EF4-FFF2-40B4-BE49-F238E27FC236}">
                  <a16:creationId xmlns="" xmlns:a16="http://schemas.microsoft.com/office/drawing/2014/main" id="{60DDB655-86B1-2D4B-9108-1CEBCFF76AC9}"/>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2" name="Text Box 123">
              <a:extLst>
                <a:ext uri="{FF2B5EF4-FFF2-40B4-BE49-F238E27FC236}">
                  <a16:creationId xmlns="" xmlns:a16="http://schemas.microsoft.com/office/drawing/2014/main" id="{FB31845A-BC05-2942-A23F-7101518E3BF6}"/>
                </a:ext>
              </a:extLst>
            </p:cNvPr>
            <p:cNvSpPr txBox="1">
              <a:spLocks noChangeArrowheads="1"/>
            </p:cNvSpPr>
            <p:nvPr/>
          </p:nvSpPr>
          <p:spPr bwMode="auto">
            <a:xfrm>
              <a:off x="2165419" y="4185910"/>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grpSp>
        <p:nvGrpSpPr>
          <p:cNvPr id="6" name="Group 5">
            <a:extLst>
              <a:ext uri="{FF2B5EF4-FFF2-40B4-BE49-F238E27FC236}">
                <a16:creationId xmlns="" xmlns:a16="http://schemas.microsoft.com/office/drawing/2014/main" id="{BDFBEB0F-AD33-9841-96A8-08332FBAA960}"/>
              </a:ext>
            </a:extLst>
          </p:cNvPr>
          <p:cNvGrpSpPr/>
          <p:nvPr/>
        </p:nvGrpSpPr>
        <p:grpSpPr>
          <a:xfrm>
            <a:off x="2857569" y="3004810"/>
            <a:ext cx="1484312" cy="628650"/>
            <a:chOff x="2857569" y="3004810"/>
            <a:chExt cx="1484312" cy="628650"/>
          </a:xfrm>
        </p:grpSpPr>
        <p:sp>
          <p:nvSpPr>
            <p:cNvPr id="172" name="Line 104">
              <a:extLst>
                <a:ext uri="{FF2B5EF4-FFF2-40B4-BE49-F238E27FC236}">
                  <a16:creationId xmlns="" xmlns:a16="http://schemas.microsoft.com/office/drawing/2014/main" id="{CDD77362-C693-4645-AF99-2BBCF441D31A}"/>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7" name="Rectangle 114">
              <a:extLst>
                <a:ext uri="{FF2B5EF4-FFF2-40B4-BE49-F238E27FC236}">
                  <a16:creationId xmlns="" xmlns:a16="http://schemas.microsoft.com/office/drawing/2014/main" id="{8B525616-75BA-9C49-973A-BD0F57E70412}"/>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8" name="Text Box 115">
              <a:extLst>
                <a:ext uri="{FF2B5EF4-FFF2-40B4-BE49-F238E27FC236}">
                  <a16:creationId xmlns="" xmlns:a16="http://schemas.microsoft.com/office/drawing/2014/main" id="{F3EC555B-6627-3C46-9C43-7AB97835B780}"/>
                </a:ext>
              </a:extLst>
            </p:cNvPr>
            <p:cNvSpPr txBox="1">
              <a:spLocks noChangeArrowheads="1"/>
            </p:cNvSpPr>
            <p:nvPr/>
          </p:nvSpPr>
          <p:spPr bwMode="auto">
            <a:xfrm>
              <a:off x="3224281" y="3046085"/>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83" name="Text Box 124">
              <a:extLst>
                <a:ext uri="{FF2B5EF4-FFF2-40B4-BE49-F238E27FC236}">
                  <a16:creationId xmlns="" xmlns:a16="http://schemas.microsoft.com/office/drawing/2014/main" id="{41BA4870-FF33-4142-991E-EDDE2B5293A4}"/>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grpSp>
      <p:grpSp>
        <p:nvGrpSpPr>
          <p:cNvPr id="9" name="Group 8">
            <a:extLst>
              <a:ext uri="{FF2B5EF4-FFF2-40B4-BE49-F238E27FC236}">
                <a16:creationId xmlns="" xmlns:a16="http://schemas.microsoft.com/office/drawing/2014/main" id="{CA465D82-8FEB-3440-B371-2468D04E80CF}"/>
              </a:ext>
            </a:extLst>
          </p:cNvPr>
          <p:cNvGrpSpPr/>
          <p:nvPr/>
        </p:nvGrpSpPr>
        <p:grpSpPr>
          <a:xfrm>
            <a:off x="2008256" y="4703435"/>
            <a:ext cx="2338388" cy="782637"/>
            <a:chOff x="2008256" y="4703435"/>
            <a:chExt cx="2338388" cy="782637"/>
          </a:xfrm>
        </p:grpSpPr>
        <p:sp>
          <p:nvSpPr>
            <p:cNvPr id="185" name="Line 127">
              <a:extLst>
                <a:ext uri="{FF2B5EF4-FFF2-40B4-BE49-F238E27FC236}">
                  <a16:creationId xmlns="" xmlns:a16="http://schemas.microsoft.com/office/drawing/2014/main" id="{6B2D3167-D859-5D44-BBF6-C9AD75BFE46D}"/>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6" name="Rectangle 128">
              <a:extLst>
                <a:ext uri="{FF2B5EF4-FFF2-40B4-BE49-F238E27FC236}">
                  <a16:creationId xmlns="" xmlns:a16="http://schemas.microsoft.com/office/drawing/2014/main" id="{37A3DBF6-24FE-EF4F-8D6C-4ABC3854148F}"/>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7" name="Text Box 129">
              <a:extLst>
                <a:ext uri="{FF2B5EF4-FFF2-40B4-BE49-F238E27FC236}">
                  <a16:creationId xmlns="" xmlns:a16="http://schemas.microsoft.com/office/drawing/2014/main" id="{06DE42B2-117E-D241-8A87-B070A56CDFEA}"/>
                </a:ext>
              </a:extLst>
            </p:cNvPr>
            <p:cNvSpPr txBox="1">
              <a:spLocks noChangeArrowheads="1"/>
            </p:cNvSpPr>
            <p:nvPr/>
          </p:nvSpPr>
          <p:spPr bwMode="auto">
            <a:xfrm>
              <a:off x="2762319" y="4916160"/>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7" name="Group 6">
            <a:extLst>
              <a:ext uri="{FF2B5EF4-FFF2-40B4-BE49-F238E27FC236}">
                <a16:creationId xmlns="" xmlns:a16="http://schemas.microsoft.com/office/drawing/2014/main" id="{9218D318-345A-1343-9E16-E2157D9EC9CA}"/>
              </a:ext>
            </a:extLst>
          </p:cNvPr>
          <p:cNvGrpSpPr/>
          <p:nvPr/>
        </p:nvGrpSpPr>
        <p:grpSpPr>
          <a:xfrm>
            <a:off x="1638369" y="2347585"/>
            <a:ext cx="396875" cy="1751012"/>
            <a:chOff x="1638369" y="2347585"/>
            <a:chExt cx="396875" cy="1751012"/>
          </a:xfrm>
        </p:grpSpPr>
        <p:sp>
          <p:nvSpPr>
            <p:cNvPr id="184" name="Text Box 126">
              <a:extLst>
                <a:ext uri="{FF2B5EF4-FFF2-40B4-BE49-F238E27FC236}">
                  <a16:creationId xmlns="" xmlns:a16="http://schemas.microsoft.com/office/drawing/2014/main" id="{708F4626-9140-0E43-9D62-AA0567E12965}"/>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88" name="Group 134">
              <a:extLst>
                <a:ext uri="{FF2B5EF4-FFF2-40B4-BE49-F238E27FC236}">
                  <a16:creationId xmlns="" xmlns:a16="http://schemas.microsoft.com/office/drawing/2014/main" id="{A9BA4A8C-06E2-9D49-BA1F-308DB5A5179B}"/>
                </a:ext>
              </a:extLst>
            </p:cNvPr>
            <p:cNvGrpSpPr>
              <a:grpSpLocks/>
            </p:cNvGrpSpPr>
            <p:nvPr/>
          </p:nvGrpSpPr>
          <p:grpSpPr bwMode="auto">
            <a:xfrm>
              <a:off x="1779656" y="2347585"/>
              <a:ext cx="104775" cy="508000"/>
              <a:chOff x="3099" y="1749"/>
              <a:chExt cx="66" cy="320"/>
            </a:xfrm>
          </p:grpSpPr>
          <p:sp>
            <p:nvSpPr>
              <p:cNvPr id="189" name="Line 132">
                <a:extLst>
                  <a:ext uri="{FF2B5EF4-FFF2-40B4-BE49-F238E27FC236}">
                    <a16:creationId xmlns="" xmlns:a16="http://schemas.microsoft.com/office/drawing/2014/main" id="{9EFE05E8-2CD9-1641-9F8B-2FBC570F2364}"/>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0" name="Line 133">
                <a:extLst>
                  <a:ext uri="{FF2B5EF4-FFF2-40B4-BE49-F238E27FC236}">
                    <a16:creationId xmlns="" xmlns:a16="http://schemas.microsoft.com/office/drawing/2014/main" id="{65E827A8-0207-644E-85CB-90C7657D1F32}"/>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91" name="Group 135">
              <a:extLst>
                <a:ext uri="{FF2B5EF4-FFF2-40B4-BE49-F238E27FC236}">
                  <a16:creationId xmlns="" xmlns:a16="http://schemas.microsoft.com/office/drawing/2014/main" id="{0EF52FA7-3D6C-FA40-A158-75B80E576A89}"/>
                </a:ext>
              </a:extLst>
            </p:cNvPr>
            <p:cNvGrpSpPr>
              <a:grpSpLocks/>
            </p:cNvGrpSpPr>
            <p:nvPr/>
          </p:nvGrpSpPr>
          <p:grpSpPr bwMode="auto">
            <a:xfrm rot="10800000">
              <a:off x="1774894" y="3590597"/>
              <a:ext cx="104775" cy="508000"/>
              <a:chOff x="3099" y="1749"/>
              <a:chExt cx="66" cy="320"/>
            </a:xfrm>
          </p:grpSpPr>
          <p:sp>
            <p:nvSpPr>
              <p:cNvPr id="192" name="Line 136">
                <a:extLst>
                  <a:ext uri="{FF2B5EF4-FFF2-40B4-BE49-F238E27FC236}">
                    <a16:creationId xmlns="" xmlns:a16="http://schemas.microsoft.com/office/drawing/2014/main" id="{5229B570-0DC5-A34A-9912-9DC1EC3AF608}"/>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3" name="Line 137">
                <a:extLst>
                  <a:ext uri="{FF2B5EF4-FFF2-40B4-BE49-F238E27FC236}">
                    <a16:creationId xmlns="" xmlns:a16="http://schemas.microsoft.com/office/drawing/2014/main" id="{F842F667-D30F-4D4B-9510-3CA19042994E}"/>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sp>
        <p:nvSpPr>
          <p:cNvPr id="194" name="Text Box 172">
            <a:extLst>
              <a:ext uri="{FF2B5EF4-FFF2-40B4-BE49-F238E27FC236}">
                <a16:creationId xmlns="" xmlns:a16="http://schemas.microsoft.com/office/drawing/2014/main" id="{5B3CEA4D-B0D0-D04E-ADE8-909B1EDA7441}"/>
              </a:ext>
            </a:extLst>
          </p:cNvPr>
          <p:cNvSpPr txBox="1">
            <a:spLocks noChangeArrowheads="1"/>
          </p:cNvSpPr>
          <p:nvPr/>
        </p:nvSpPr>
        <p:spPr bwMode="auto">
          <a:xfrm>
            <a:off x="7759116" y="5873422"/>
            <a:ext cx="2073275"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premature timeout</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8" name="Text Box 177">
            <a:extLst>
              <a:ext uri="{FF2B5EF4-FFF2-40B4-BE49-F238E27FC236}">
                <a16:creationId xmlns="" xmlns:a16="http://schemas.microsoft.com/office/drawing/2014/main" id="{970D57D0-6509-F14E-A7FF-FFA09672DA95}"/>
              </a:ext>
            </a:extLst>
          </p:cNvPr>
          <p:cNvSpPr txBox="1">
            <a:spLocks noChangeArrowheads="1"/>
          </p:cNvSpPr>
          <p:nvPr/>
        </p:nvSpPr>
        <p:spPr bwMode="auto">
          <a:xfrm>
            <a:off x="9567278" y="1183947"/>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99" name="Text Box 181">
            <a:extLst>
              <a:ext uri="{FF2B5EF4-FFF2-40B4-BE49-F238E27FC236}">
                <a16:creationId xmlns="" xmlns:a16="http://schemas.microsoft.com/office/drawing/2014/main" id="{5C9181D9-76B4-1547-B4C6-C03AC2F11CD9}"/>
              </a:ext>
            </a:extLst>
          </p:cNvPr>
          <p:cNvSpPr txBox="1">
            <a:spLocks noChangeArrowheads="1"/>
          </p:cNvSpPr>
          <p:nvPr/>
        </p:nvSpPr>
        <p:spPr bwMode="auto">
          <a:xfrm>
            <a:off x="7233653" y="1201410"/>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205" name="Line 186">
            <a:extLst>
              <a:ext uri="{FF2B5EF4-FFF2-40B4-BE49-F238E27FC236}">
                <a16:creationId xmlns="" xmlns:a16="http://schemas.microsoft.com/office/drawing/2014/main" id="{DCFF6781-2E36-E241-A5F5-C0B04BC7CABB}"/>
              </a:ext>
            </a:extLst>
          </p:cNvPr>
          <p:cNvSpPr>
            <a:spLocks noChangeShapeType="1"/>
          </p:cNvSpPr>
          <p:nvPr/>
        </p:nvSpPr>
        <p:spPr bwMode="auto">
          <a:xfrm>
            <a:off x="7608303" y="2101522"/>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6" name="Line 187">
            <a:extLst>
              <a:ext uri="{FF2B5EF4-FFF2-40B4-BE49-F238E27FC236}">
                <a16:creationId xmlns="" xmlns:a16="http://schemas.microsoft.com/office/drawing/2014/main" id="{9C6DC5B3-2960-3047-BC8D-684B3D849A13}"/>
              </a:ext>
            </a:extLst>
          </p:cNvPr>
          <p:cNvSpPr>
            <a:spLocks noChangeShapeType="1"/>
          </p:cNvSpPr>
          <p:nvPr/>
        </p:nvSpPr>
        <p:spPr bwMode="auto">
          <a:xfrm>
            <a:off x="10013366" y="2096760"/>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7" name="Rectangle 188">
            <a:extLst>
              <a:ext uri="{FF2B5EF4-FFF2-40B4-BE49-F238E27FC236}">
                <a16:creationId xmlns="" xmlns:a16="http://schemas.microsoft.com/office/drawing/2014/main" id="{C15D63E4-15E1-BA4A-9606-42B07BDE7490}"/>
              </a:ext>
            </a:extLst>
          </p:cNvPr>
          <p:cNvSpPr>
            <a:spLocks noChangeArrowheads="1"/>
          </p:cNvSpPr>
          <p:nvPr/>
        </p:nvSpPr>
        <p:spPr bwMode="auto">
          <a:xfrm>
            <a:off x="8621128" y="4228772"/>
            <a:ext cx="1057275" cy="508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3" name="Group 12">
            <a:extLst>
              <a:ext uri="{FF2B5EF4-FFF2-40B4-BE49-F238E27FC236}">
                <a16:creationId xmlns="" xmlns:a16="http://schemas.microsoft.com/office/drawing/2014/main" id="{B716CABB-9429-2844-BE7D-347FDDC00473}"/>
              </a:ext>
            </a:extLst>
          </p:cNvPr>
          <p:cNvGrpSpPr/>
          <p:nvPr/>
        </p:nvGrpSpPr>
        <p:grpSpPr>
          <a:xfrm>
            <a:off x="7595603" y="4111297"/>
            <a:ext cx="2441575" cy="668338"/>
            <a:chOff x="7595603" y="4111297"/>
            <a:chExt cx="2441575" cy="668338"/>
          </a:xfrm>
        </p:grpSpPr>
        <p:sp>
          <p:nvSpPr>
            <p:cNvPr id="195" name="Line 173">
              <a:extLst>
                <a:ext uri="{FF2B5EF4-FFF2-40B4-BE49-F238E27FC236}">
                  <a16:creationId xmlns="" xmlns:a16="http://schemas.microsoft.com/office/drawing/2014/main" id="{3966F5D7-3131-A64E-88FC-C5DD67C3305E}"/>
                </a:ext>
              </a:extLst>
            </p:cNvPr>
            <p:cNvSpPr>
              <a:spLocks noChangeShapeType="1"/>
            </p:cNvSpPr>
            <p:nvPr/>
          </p:nvSpPr>
          <p:spPr bwMode="auto">
            <a:xfrm>
              <a:off x="7595603" y="4111297"/>
              <a:ext cx="2441575" cy="66516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8" name="Text Box 189">
              <a:extLst>
                <a:ext uri="{FF2B5EF4-FFF2-40B4-BE49-F238E27FC236}">
                  <a16:creationId xmlns="" xmlns:a16="http://schemas.microsoft.com/office/drawing/2014/main" id="{3EE494A8-6A2C-9F45-AA30-D5C659A717EE}"/>
                </a:ext>
              </a:extLst>
            </p:cNvPr>
            <p:cNvSpPr txBox="1">
              <a:spLocks noChangeArrowheads="1"/>
            </p:cNvSpPr>
            <p:nvPr/>
          </p:nvSpPr>
          <p:spPr bwMode="auto">
            <a:xfrm>
              <a:off x="8541753" y="4262110"/>
              <a:ext cx="1212850" cy="5175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bytes of data</a:t>
              </a:r>
            </a:p>
          </p:txBody>
        </p:sp>
      </p:grpSp>
      <p:sp>
        <p:nvSpPr>
          <p:cNvPr id="211" name="Rectangle 193">
            <a:extLst>
              <a:ext uri="{FF2B5EF4-FFF2-40B4-BE49-F238E27FC236}">
                <a16:creationId xmlns="" xmlns:a16="http://schemas.microsoft.com/office/drawing/2014/main" id="{1BAF70E7-D466-2441-88C5-22FFEB1CAF5E}"/>
              </a:ext>
            </a:extLst>
          </p:cNvPr>
          <p:cNvSpPr>
            <a:spLocks noChangeArrowheads="1"/>
          </p:cNvSpPr>
          <p:nvPr/>
        </p:nvSpPr>
        <p:spPr bwMode="auto">
          <a:xfrm>
            <a:off x="8460791" y="5071735"/>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 name="Group 14">
            <a:extLst>
              <a:ext uri="{FF2B5EF4-FFF2-40B4-BE49-F238E27FC236}">
                <a16:creationId xmlns="" xmlns:a16="http://schemas.microsoft.com/office/drawing/2014/main" id="{9E6A0178-9B0F-8A48-942B-60D872AAAD83}"/>
              </a:ext>
            </a:extLst>
          </p:cNvPr>
          <p:cNvGrpSpPr/>
          <p:nvPr/>
        </p:nvGrpSpPr>
        <p:grpSpPr>
          <a:xfrm>
            <a:off x="7627353" y="4814560"/>
            <a:ext cx="2338388" cy="782637"/>
            <a:chOff x="7627353" y="4814560"/>
            <a:chExt cx="2338388" cy="782637"/>
          </a:xfrm>
        </p:grpSpPr>
        <p:sp>
          <p:nvSpPr>
            <p:cNvPr id="210" name="Line 192">
              <a:extLst>
                <a:ext uri="{FF2B5EF4-FFF2-40B4-BE49-F238E27FC236}">
                  <a16:creationId xmlns="" xmlns:a16="http://schemas.microsoft.com/office/drawing/2014/main" id="{3827C940-37F6-2042-821B-DC7FC5969C64}"/>
                </a:ext>
              </a:extLst>
            </p:cNvPr>
            <p:cNvSpPr>
              <a:spLocks noChangeShapeType="1"/>
            </p:cNvSpPr>
            <p:nvPr/>
          </p:nvSpPr>
          <p:spPr bwMode="auto">
            <a:xfrm flipH="1">
              <a:off x="7627353" y="4814560"/>
              <a:ext cx="2338388" cy="78263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2" name="Text Box 194">
              <a:extLst>
                <a:ext uri="{FF2B5EF4-FFF2-40B4-BE49-F238E27FC236}">
                  <a16:creationId xmlns="" xmlns:a16="http://schemas.microsoft.com/office/drawing/2014/main" id="{7D3D6198-BDB0-DC4C-B2A5-2DBD9359B868}"/>
                </a:ext>
              </a:extLst>
            </p:cNvPr>
            <p:cNvSpPr txBox="1">
              <a:spLocks noChangeArrowheads="1"/>
            </p:cNvSpPr>
            <p:nvPr/>
          </p:nvSpPr>
          <p:spPr bwMode="auto">
            <a:xfrm>
              <a:off x="8381416" y="5027285"/>
              <a:ext cx="94932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0" name="Group 9">
            <a:extLst>
              <a:ext uri="{FF2B5EF4-FFF2-40B4-BE49-F238E27FC236}">
                <a16:creationId xmlns="" xmlns:a16="http://schemas.microsoft.com/office/drawing/2014/main" id="{31CBCB81-D9E2-8D44-8B58-3A8203D0290F}"/>
              </a:ext>
            </a:extLst>
          </p:cNvPr>
          <p:cNvGrpSpPr/>
          <p:nvPr/>
        </p:nvGrpSpPr>
        <p:grpSpPr>
          <a:xfrm>
            <a:off x="7235241" y="2347585"/>
            <a:ext cx="396875" cy="1751012"/>
            <a:chOff x="7235241" y="2347585"/>
            <a:chExt cx="396875" cy="1751012"/>
          </a:xfrm>
        </p:grpSpPr>
        <p:sp>
          <p:nvSpPr>
            <p:cNvPr id="209" name="Text Box 191">
              <a:extLst>
                <a:ext uri="{FF2B5EF4-FFF2-40B4-BE49-F238E27FC236}">
                  <a16:creationId xmlns="" xmlns:a16="http://schemas.microsoft.com/office/drawing/2014/main" id="{D65DE059-0ADE-BA43-86FA-261D968382D9}"/>
                </a:ext>
              </a:extLst>
            </p:cNvPr>
            <p:cNvSpPr txBox="1">
              <a:spLocks noChangeArrowheads="1"/>
            </p:cNvSpPr>
            <p:nvPr/>
          </p:nvSpPr>
          <p:spPr bwMode="auto">
            <a:xfrm rot="10800000">
              <a:off x="7235241" y="2890510"/>
              <a:ext cx="396875" cy="6889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213" name="Group 195">
              <a:extLst>
                <a:ext uri="{FF2B5EF4-FFF2-40B4-BE49-F238E27FC236}">
                  <a16:creationId xmlns="" xmlns:a16="http://schemas.microsoft.com/office/drawing/2014/main" id="{FD63DE3D-F3EB-7747-87C5-F31E049B82E4}"/>
                </a:ext>
              </a:extLst>
            </p:cNvPr>
            <p:cNvGrpSpPr>
              <a:grpSpLocks/>
            </p:cNvGrpSpPr>
            <p:nvPr/>
          </p:nvGrpSpPr>
          <p:grpSpPr bwMode="auto">
            <a:xfrm>
              <a:off x="7376528" y="2347585"/>
              <a:ext cx="104775" cy="508000"/>
              <a:chOff x="3099" y="1749"/>
              <a:chExt cx="66" cy="320"/>
            </a:xfrm>
          </p:grpSpPr>
          <p:sp>
            <p:nvSpPr>
              <p:cNvPr id="214" name="Line 196">
                <a:extLst>
                  <a:ext uri="{FF2B5EF4-FFF2-40B4-BE49-F238E27FC236}">
                    <a16:creationId xmlns="" xmlns:a16="http://schemas.microsoft.com/office/drawing/2014/main" id="{F7116EE1-F7FA-8E4C-BC16-6BA1240EF8FC}"/>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5" name="Line 197">
                <a:extLst>
                  <a:ext uri="{FF2B5EF4-FFF2-40B4-BE49-F238E27FC236}">
                    <a16:creationId xmlns="" xmlns:a16="http://schemas.microsoft.com/office/drawing/2014/main" id="{057CB57E-4B2F-8C47-97F5-D0924F70DC97}"/>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16" name="Group 198">
              <a:extLst>
                <a:ext uri="{FF2B5EF4-FFF2-40B4-BE49-F238E27FC236}">
                  <a16:creationId xmlns="" xmlns:a16="http://schemas.microsoft.com/office/drawing/2014/main" id="{2E37771D-0A96-C34C-9C6B-504E80416ADC}"/>
                </a:ext>
              </a:extLst>
            </p:cNvPr>
            <p:cNvGrpSpPr>
              <a:grpSpLocks/>
            </p:cNvGrpSpPr>
            <p:nvPr/>
          </p:nvGrpSpPr>
          <p:grpSpPr bwMode="auto">
            <a:xfrm rot="10800000">
              <a:off x="7371766" y="3590597"/>
              <a:ext cx="104775" cy="508000"/>
              <a:chOff x="3099" y="1749"/>
              <a:chExt cx="66" cy="320"/>
            </a:xfrm>
          </p:grpSpPr>
          <p:sp>
            <p:nvSpPr>
              <p:cNvPr id="217" name="Line 199">
                <a:extLst>
                  <a:ext uri="{FF2B5EF4-FFF2-40B4-BE49-F238E27FC236}">
                    <a16:creationId xmlns="" xmlns:a16="http://schemas.microsoft.com/office/drawing/2014/main" id="{8E20D991-E195-FF4D-88F7-684DF42E9E14}"/>
                  </a:ext>
                </a:extLst>
              </p:cNvPr>
              <p:cNvSpPr>
                <a:spLocks noChangeShapeType="1"/>
              </p:cNvSpPr>
              <p:nvPr/>
            </p:nvSpPr>
            <p:spPr bwMode="auto">
              <a:xfrm flipV="1">
                <a:off x="3137" y="1756"/>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8" name="Line 200">
                <a:extLst>
                  <a:ext uri="{FF2B5EF4-FFF2-40B4-BE49-F238E27FC236}">
                    <a16:creationId xmlns="" xmlns:a16="http://schemas.microsoft.com/office/drawing/2014/main" id="{22C60B84-78BE-7345-BBC2-2490BC4DEFD3}"/>
                  </a:ext>
                </a:extLst>
              </p:cNvPr>
              <p:cNvSpPr>
                <a:spLocks noChangeShapeType="1"/>
              </p:cNvSpPr>
              <p:nvPr/>
            </p:nvSpPr>
            <p:spPr bwMode="auto">
              <a:xfrm>
                <a:off x="3107" y="1759"/>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2" name="Group 11">
            <a:extLst>
              <a:ext uri="{FF2B5EF4-FFF2-40B4-BE49-F238E27FC236}">
                <a16:creationId xmlns="" xmlns:a16="http://schemas.microsoft.com/office/drawing/2014/main" id="{A4259714-F109-3243-BC51-888D64DBCE91}"/>
              </a:ext>
            </a:extLst>
          </p:cNvPr>
          <p:cNvGrpSpPr/>
          <p:nvPr/>
        </p:nvGrpSpPr>
        <p:grpSpPr>
          <a:xfrm>
            <a:off x="7603541" y="3004810"/>
            <a:ext cx="2339975" cy="1944687"/>
            <a:chOff x="7603541" y="3004810"/>
            <a:chExt cx="2339975" cy="1944687"/>
          </a:xfrm>
        </p:grpSpPr>
        <p:sp>
          <p:nvSpPr>
            <p:cNvPr id="197" name="Line 175">
              <a:extLst>
                <a:ext uri="{FF2B5EF4-FFF2-40B4-BE49-F238E27FC236}">
                  <a16:creationId xmlns="" xmlns:a16="http://schemas.microsoft.com/office/drawing/2014/main" id="{C6151221-64CD-0A4D-8DCC-7243A0014631}"/>
                </a:ext>
              </a:extLst>
            </p:cNvPr>
            <p:cNvSpPr>
              <a:spLocks noChangeShapeType="1"/>
            </p:cNvSpPr>
            <p:nvPr/>
          </p:nvSpPr>
          <p:spPr bwMode="auto">
            <a:xfrm flipH="1">
              <a:off x="7603541" y="3004810"/>
              <a:ext cx="2335212" cy="1589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02" name="Group 202">
              <a:extLst>
                <a:ext uri="{FF2B5EF4-FFF2-40B4-BE49-F238E27FC236}">
                  <a16:creationId xmlns="" xmlns:a16="http://schemas.microsoft.com/office/drawing/2014/main" id="{D30CD59C-C944-CF4F-B17A-64886A573C0F}"/>
                </a:ext>
              </a:extLst>
            </p:cNvPr>
            <p:cNvGrpSpPr>
              <a:grpSpLocks/>
            </p:cNvGrpSpPr>
            <p:nvPr/>
          </p:nvGrpSpPr>
          <p:grpSpPr bwMode="auto">
            <a:xfrm>
              <a:off x="8505241" y="3496935"/>
              <a:ext cx="949325" cy="304800"/>
              <a:chOff x="4215" y="2253"/>
              <a:chExt cx="598" cy="192"/>
            </a:xfrm>
          </p:grpSpPr>
          <p:sp>
            <p:nvSpPr>
              <p:cNvPr id="203" name="Rectangle 184">
                <a:extLst>
                  <a:ext uri="{FF2B5EF4-FFF2-40B4-BE49-F238E27FC236}">
                    <a16:creationId xmlns="" xmlns:a16="http://schemas.microsoft.com/office/drawing/2014/main" id="{38FC2E88-8043-CE4C-A502-AFA317824443}"/>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4" name="Text Box 185">
                <a:extLst>
                  <a:ext uri="{FF2B5EF4-FFF2-40B4-BE49-F238E27FC236}">
                    <a16:creationId xmlns="" xmlns:a16="http://schemas.microsoft.com/office/drawing/2014/main" id="{7BF7DF1E-2F02-9D41-B7BC-991A51E982F6}"/>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223" name="Line 207">
              <a:extLst>
                <a:ext uri="{FF2B5EF4-FFF2-40B4-BE49-F238E27FC236}">
                  <a16:creationId xmlns="" xmlns:a16="http://schemas.microsoft.com/office/drawing/2014/main" id="{00ED8980-6CB4-9148-B161-8172F2430A06}"/>
                </a:ext>
              </a:extLst>
            </p:cNvPr>
            <p:cNvSpPr>
              <a:spLocks noChangeShapeType="1"/>
            </p:cNvSpPr>
            <p:nvPr/>
          </p:nvSpPr>
          <p:spPr bwMode="auto">
            <a:xfrm flipH="1">
              <a:off x="7608303" y="3360410"/>
              <a:ext cx="2335213" cy="1589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24" name="Group 208">
              <a:extLst>
                <a:ext uri="{FF2B5EF4-FFF2-40B4-BE49-F238E27FC236}">
                  <a16:creationId xmlns="" xmlns:a16="http://schemas.microsoft.com/office/drawing/2014/main" id="{6EE49A40-BE68-654E-AAC3-24E6E2BB625A}"/>
                </a:ext>
              </a:extLst>
            </p:cNvPr>
            <p:cNvGrpSpPr>
              <a:grpSpLocks/>
            </p:cNvGrpSpPr>
            <p:nvPr/>
          </p:nvGrpSpPr>
          <p:grpSpPr bwMode="auto">
            <a:xfrm>
              <a:off x="8744953" y="3773160"/>
              <a:ext cx="949325" cy="304800"/>
              <a:chOff x="4215" y="2253"/>
              <a:chExt cx="598" cy="192"/>
            </a:xfrm>
          </p:grpSpPr>
          <p:sp>
            <p:nvSpPr>
              <p:cNvPr id="225" name="Rectangle 209">
                <a:extLst>
                  <a:ext uri="{FF2B5EF4-FFF2-40B4-BE49-F238E27FC236}">
                    <a16:creationId xmlns="" xmlns:a16="http://schemas.microsoft.com/office/drawing/2014/main" id="{25CA1210-B468-0040-9898-13C2587BDB0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6" name="Text Box 210">
                <a:extLst>
                  <a:ext uri="{FF2B5EF4-FFF2-40B4-BE49-F238E27FC236}">
                    <a16:creationId xmlns="" xmlns:a16="http://schemas.microsoft.com/office/drawing/2014/main" id="{8918B79C-3FE7-FC4C-B606-5C7CA33715A9}"/>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4" name="Group 13">
            <a:extLst>
              <a:ext uri="{FF2B5EF4-FFF2-40B4-BE49-F238E27FC236}">
                <a16:creationId xmlns="" xmlns:a16="http://schemas.microsoft.com/office/drawing/2014/main" id="{CD914285-EBDF-1947-9C97-6E8CD760020F}"/>
              </a:ext>
            </a:extLst>
          </p:cNvPr>
          <p:cNvGrpSpPr/>
          <p:nvPr/>
        </p:nvGrpSpPr>
        <p:grpSpPr>
          <a:xfrm>
            <a:off x="6241466" y="4416097"/>
            <a:ext cx="1382712" cy="646113"/>
            <a:chOff x="6241466" y="4416097"/>
            <a:chExt cx="1382712" cy="646113"/>
          </a:xfrm>
        </p:grpSpPr>
        <p:sp>
          <p:nvSpPr>
            <p:cNvPr id="227" name="Text Box 211">
              <a:extLst>
                <a:ext uri="{FF2B5EF4-FFF2-40B4-BE49-F238E27FC236}">
                  <a16:creationId xmlns="" xmlns:a16="http://schemas.microsoft.com/office/drawing/2014/main" id="{1E82E105-7918-0E47-A934-825752F52D6B}"/>
                </a:ext>
              </a:extLst>
            </p:cNvPr>
            <p:cNvSpPr txBox="1">
              <a:spLocks noChangeArrowheads="1"/>
            </p:cNvSpPr>
            <p:nvPr/>
          </p:nvSpPr>
          <p:spPr bwMode="auto">
            <a:xfrm>
              <a:off x="6241466" y="4416097"/>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SendBase=100</a:t>
              </a:r>
            </a:p>
          </p:txBody>
        </p:sp>
        <p:sp>
          <p:nvSpPr>
            <p:cNvPr id="228" name="Text Box 212">
              <a:extLst>
                <a:ext uri="{FF2B5EF4-FFF2-40B4-BE49-F238E27FC236}">
                  <a16:creationId xmlns="" xmlns:a16="http://schemas.microsoft.com/office/drawing/2014/main" id="{387E9E87-069A-FA4A-9F20-9DB5B471A427}"/>
                </a:ext>
              </a:extLst>
            </p:cNvPr>
            <p:cNvSpPr txBox="1">
              <a:spLocks noChangeArrowheads="1"/>
            </p:cNvSpPr>
            <p:nvPr/>
          </p:nvSpPr>
          <p:spPr bwMode="auto">
            <a:xfrm>
              <a:off x="6260516" y="4757410"/>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sp>
        <p:nvSpPr>
          <p:cNvPr id="229" name="Text Box 213">
            <a:extLst>
              <a:ext uri="{FF2B5EF4-FFF2-40B4-BE49-F238E27FC236}">
                <a16:creationId xmlns="" xmlns:a16="http://schemas.microsoft.com/office/drawing/2014/main" id="{31AD8D03-5F21-0F49-8D71-B6031900CD41}"/>
              </a:ext>
            </a:extLst>
          </p:cNvPr>
          <p:cNvSpPr txBox="1">
            <a:spLocks noChangeArrowheads="1"/>
          </p:cNvSpPr>
          <p:nvPr/>
        </p:nvSpPr>
        <p:spPr bwMode="auto">
          <a:xfrm>
            <a:off x="6279566" y="5432097"/>
            <a:ext cx="1363662"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nvGrpSpPr>
          <p:cNvPr id="11" name="Group 10">
            <a:extLst>
              <a:ext uri="{FF2B5EF4-FFF2-40B4-BE49-F238E27FC236}">
                <a16:creationId xmlns="" xmlns:a16="http://schemas.microsoft.com/office/drawing/2014/main" id="{5474E6BB-CCA6-CC47-8617-346673F363BD}"/>
              </a:ext>
            </a:extLst>
          </p:cNvPr>
          <p:cNvGrpSpPr/>
          <p:nvPr/>
        </p:nvGrpSpPr>
        <p:grpSpPr>
          <a:xfrm>
            <a:off x="6306553" y="2187247"/>
            <a:ext cx="3668713" cy="1112838"/>
            <a:chOff x="6306553" y="2187247"/>
            <a:chExt cx="3668713" cy="1112838"/>
          </a:xfrm>
        </p:grpSpPr>
        <p:sp>
          <p:nvSpPr>
            <p:cNvPr id="196" name="Line 174">
              <a:extLst>
                <a:ext uri="{FF2B5EF4-FFF2-40B4-BE49-F238E27FC236}">
                  <a16:creationId xmlns="" xmlns:a16="http://schemas.microsoft.com/office/drawing/2014/main" id="{FF81BD19-4683-8144-8837-5193B3691D8F}"/>
                </a:ext>
              </a:extLst>
            </p:cNvPr>
            <p:cNvSpPr>
              <a:spLocks noChangeShapeType="1"/>
            </p:cNvSpPr>
            <p:nvPr/>
          </p:nvSpPr>
          <p:spPr bwMode="auto">
            <a:xfrm>
              <a:off x="7628941" y="2342822"/>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0" name="Rectangle 182">
              <a:extLst>
                <a:ext uri="{FF2B5EF4-FFF2-40B4-BE49-F238E27FC236}">
                  <a16:creationId xmlns="" xmlns:a16="http://schemas.microsoft.com/office/drawing/2014/main" id="{C74BFDE4-D3AE-5C4E-B670-449D49B67C22}"/>
                </a:ext>
              </a:extLst>
            </p:cNvPr>
            <p:cNvSpPr>
              <a:spLocks noChangeArrowheads="1"/>
            </p:cNvSpPr>
            <p:nvPr/>
          </p:nvSpPr>
          <p:spPr bwMode="auto">
            <a:xfrm>
              <a:off x="8332203" y="2423785"/>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1" name="Text Box 183">
              <a:extLst>
                <a:ext uri="{FF2B5EF4-FFF2-40B4-BE49-F238E27FC236}">
                  <a16:creationId xmlns="" xmlns:a16="http://schemas.microsoft.com/office/drawing/2014/main" id="{B8140015-E345-EE4A-90B6-3552DAC43E5C}"/>
                </a:ext>
              </a:extLst>
            </p:cNvPr>
            <p:cNvSpPr txBox="1">
              <a:spLocks noChangeArrowheads="1"/>
            </p:cNvSpPr>
            <p:nvPr/>
          </p:nvSpPr>
          <p:spPr bwMode="auto">
            <a:xfrm>
              <a:off x="7773403" y="2476172"/>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nvGrpSpPr>
            <p:cNvPr id="219" name="Group 206">
              <a:extLst>
                <a:ext uri="{FF2B5EF4-FFF2-40B4-BE49-F238E27FC236}">
                  <a16:creationId xmlns="" xmlns:a16="http://schemas.microsoft.com/office/drawing/2014/main" id="{C3DB656C-371F-854E-81A2-904083BC4AF6}"/>
                </a:ext>
              </a:extLst>
            </p:cNvPr>
            <p:cNvGrpSpPr>
              <a:grpSpLocks/>
            </p:cNvGrpSpPr>
            <p:nvPr/>
          </p:nvGrpSpPr>
          <p:grpSpPr bwMode="auto">
            <a:xfrm>
              <a:off x="7614653" y="2728585"/>
              <a:ext cx="2346325" cy="571500"/>
              <a:chOff x="3759" y="1622"/>
              <a:chExt cx="1478" cy="360"/>
            </a:xfrm>
          </p:grpSpPr>
          <p:sp>
            <p:nvSpPr>
              <p:cNvPr id="220" name="Line 203">
                <a:extLst>
                  <a:ext uri="{FF2B5EF4-FFF2-40B4-BE49-F238E27FC236}">
                    <a16:creationId xmlns="" xmlns:a16="http://schemas.microsoft.com/office/drawing/2014/main" id="{90E12E5A-5437-8944-A28F-2F13C852A4D2}"/>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1" name="Rectangle 204">
                <a:extLst>
                  <a:ext uri="{FF2B5EF4-FFF2-40B4-BE49-F238E27FC236}">
                    <a16:creationId xmlns="" xmlns:a16="http://schemas.microsoft.com/office/drawing/2014/main" id="{7550E74D-2DAE-BC48-88DC-FF5E0936D8AA}"/>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2" name="Text Box 205">
                <a:extLst>
                  <a:ext uri="{FF2B5EF4-FFF2-40B4-BE49-F238E27FC236}">
                    <a16:creationId xmlns="" xmlns:a16="http://schemas.microsoft.com/office/drawing/2014/main" id="{1863CB88-8ADD-294C-BE46-8D80EEB9E9FE}"/>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sp>
          <p:nvSpPr>
            <p:cNvPr id="230" name="Text Box 214">
              <a:extLst>
                <a:ext uri="{FF2B5EF4-FFF2-40B4-BE49-F238E27FC236}">
                  <a16:creationId xmlns="" xmlns:a16="http://schemas.microsoft.com/office/drawing/2014/main" id="{8333BF3A-4F52-4F44-921F-4BAD57A4119A}"/>
                </a:ext>
              </a:extLst>
            </p:cNvPr>
            <p:cNvSpPr txBox="1">
              <a:spLocks noChangeArrowheads="1"/>
            </p:cNvSpPr>
            <p:nvPr/>
          </p:nvSpPr>
          <p:spPr bwMode="auto">
            <a:xfrm>
              <a:off x="6306553" y="2187247"/>
              <a:ext cx="1266825" cy="3048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SendBase=92</a:t>
              </a:r>
            </a:p>
          </p:txBody>
        </p:sp>
      </p:grpSp>
      <p:grpSp>
        <p:nvGrpSpPr>
          <p:cNvPr id="231" name="Group 219">
            <a:extLst>
              <a:ext uri="{FF2B5EF4-FFF2-40B4-BE49-F238E27FC236}">
                <a16:creationId xmlns="" xmlns:a16="http://schemas.microsoft.com/office/drawing/2014/main" id="{2259D372-4B08-6D4E-A450-9719B81C5E51}"/>
              </a:ext>
            </a:extLst>
          </p:cNvPr>
          <p:cNvGrpSpPr>
            <a:grpSpLocks/>
          </p:cNvGrpSpPr>
          <p:nvPr/>
        </p:nvGrpSpPr>
        <p:grpSpPr bwMode="auto">
          <a:xfrm>
            <a:off x="7186028" y="1463347"/>
            <a:ext cx="630238" cy="533400"/>
            <a:chOff x="-44" y="1473"/>
            <a:chExt cx="981" cy="1105"/>
          </a:xfrm>
        </p:grpSpPr>
        <p:pic>
          <p:nvPicPr>
            <p:cNvPr id="232" name="Picture 220" descr="desktop_computer_stylized_medium">
              <a:extLst>
                <a:ext uri="{FF2B5EF4-FFF2-40B4-BE49-F238E27FC236}">
                  <a16:creationId xmlns="" xmlns:a16="http://schemas.microsoft.com/office/drawing/2014/main" id="{2D27C27D-9556-884F-AE7C-167179E6E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221">
              <a:extLst>
                <a:ext uri="{FF2B5EF4-FFF2-40B4-BE49-F238E27FC236}">
                  <a16:creationId xmlns="" xmlns:a16="http://schemas.microsoft.com/office/drawing/2014/main" id="{7E825289-4A0B-4346-8F90-2D5646E5B4C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4" name="Group 225">
            <a:extLst>
              <a:ext uri="{FF2B5EF4-FFF2-40B4-BE49-F238E27FC236}">
                <a16:creationId xmlns="" xmlns:a16="http://schemas.microsoft.com/office/drawing/2014/main" id="{E20B8076-92C2-A04F-B618-A3527994FF6A}"/>
              </a:ext>
            </a:extLst>
          </p:cNvPr>
          <p:cNvGrpSpPr>
            <a:grpSpLocks/>
          </p:cNvGrpSpPr>
          <p:nvPr/>
        </p:nvGrpSpPr>
        <p:grpSpPr bwMode="auto">
          <a:xfrm flipH="1">
            <a:off x="9753016" y="1469697"/>
            <a:ext cx="631825" cy="622300"/>
            <a:chOff x="-44" y="1473"/>
            <a:chExt cx="981" cy="1105"/>
          </a:xfrm>
        </p:grpSpPr>
        <p:pic>
          <p:nvPicPr>
            <p:cNvPr id="235" name="Picture 226" descr="desktop_computer_stylized_medium">
              <a:extLst>
                <a:ext uri="{FF2B5EF4-FFF2-40B4-BE49-F238E27FC236}">
                  <a16:creationId xmlns="" xmlns:a16="http://schemas.microsoft.com/office/drawing/2014/main" id="{892509C8-70E3-9344-BECE-67F22233D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 name="Freeform 227">
              <a:extLst>
                <a:ext uri="{FF2B5EF4-FFF2-40B4-BE49-F238E27FC236}">
                  <a16:creationId xmlns="" xmlns:a16="http://schemas.microsoft.com/office/drawing/2014/main" id="{36FE986B-8994-0941-B989-B811ADDEEE3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7" name="Group 228">
            <a:extLst>
              <a:ext uri="{FF2B5EF4-FFF2-40B4-BE49-F238E27FC236}">
                <a16:creationId xmlns="" xmlns:a16="http://schemas.microsoft.com/office/drawing/2014/main" id="{F8939732-2442-144E-A5BB-23D63EE09D71}"/>
              </a:ext>
            </a:extLst>
          </p:cNvPr>
          <p:cNvGrpSpPr>
            <a:grpSpLocks/>
          </p:cNvGrpSpPr>
          <p:nvPr/>
        </p:nvGrpSpPr>
        <p:grpSpPr bwMode="auto">
          <a:xfrm>
            <a:off x="1601856" y="1474460"/>
            <a:ext cx="630238" cy="533400"/>
            <a:chOff x="-44" y="1473"/>
            <a:chExt cx="981" cy="1105"/>
          </a:xfrm>
        </p:grpSpPr>
        <p:pic>
          <p:nvPicPr>
            <p:cNvPr id="238" name="Picture 229" descr="desktop_computer_stylized_medium">
              <a:extLst>
                <a:ext uri="{FF2B5EF4-FFF2-40B4-BE49-F238E27FC236}">
                  <a16:creationId xmlns="" xmlns:a16="http://schemas.microsoft.com/office/drawing/2014/main" id="{D7F5765B-05B0-5245-99DA-1820CD6FB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 name="Freeform 230">
              <a:extLst>
                <a:ext uri="{FF2B5EF4-FFF2-40B4-BE49-F238E27FC236}">
                  <a16:creationId xmlns="" xmlns:a16="http://schemas.microsoft.com/office/drawing/2014/main" id="{D897DE15-A97F-F848-8C0A-B28F47B332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0" name="Group 231">
            <a:extLst>
              <a:ext uri="{FF2B5EF4-FFF2-40B4-BE49-F238E27FC236}">
                <a16:creationId xmlns="" xmlns:a16="http://schemas.microsoft.com/office/drawing/2014/main" id="{E145A84A-1570-9C46-A817-B68A25E966D9}"/>
              </a:ext>
            </a:extLst>
          </p:cNvPr>
          <p:cNvGrpSpPr>
            <a:grpSpLocks/>
          </p:cNvGrpSpPr>
          <p:nvPr/>
        </p:nvGrpSpPr>
        <p:grpSpPr bwMode="auto">
          <a:xfrm flipH="1">
            <a:off x="4179956" y="1458585"/>
            <a:ext cx="709613" cy="600075"/>
            <a:chOff x="-44" y="1473"/>
            <a:chExt cx="981" cy="1105"/>
          </a:xfrm>
        </p:grpSpPr>
        <p:pic>
          <p:nvPicPr>
            <p:cNvPr id="241" name="Picture 232" descr="desktop_computer_stylized_medium">
              <a:extLst>
                <a:ext uri="{FF2B5EF4-FFF2-40B4-BE49-F238E27FC236}">
                  <a16:creationId xmlns="" xmlns:a16="http://schemas.microsoft.com/office/drawing/2014/main" id="{332C004D-ED3A-7348-8EC0-DF65AFEC6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 name="Freeform 233">
              <a:extLst>
                <a:ext uri="{FF2B5EF4-FFF2-40B4-BE49-F238E27FC236}">
                  <a16:creationId xmlns="" xmlns:a16="http://schemas.microsoft.com/office/drawing/2014/main" id="{A74C9FB1-2D29-F14B-8569-8E203840CFB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9" name="TextBox 18">
            <a:extLst>
              <a:ext uri="{FF2B5EF4-FFF2-40B4-BE49-F238E27FC236}">
                <a16:creationId xmlns="" xmlns:a16="http://schemas.microsoft.com/office/drawing/2014/main" id="{8C70D25B-261A-724E-991C-E91D345300FB}"/>
              </a:ext>
            </a:extLst>
          </p:cNvPr>
          <p:cNvSpPr txBox="1"/>
          <p:nvPr/>
        </p:nvSpPr>
        <p:spPr>
          <a:xfrm>
            <a:off x="9973410" y="4508500"/>
            <a:ext cx="1591398" cy="535531"/>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a:ea typeface="+mn-ea"/>
                <a:cs typeface="+mn-cs"/>
              </a:rPr>
              <a:t>send 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C00000"/>
                </a:solidFill>
                <a:effectLst/>
                <a:uLnTx/>
                <a:uFillTx/>
                <a:latin typeface="Calibri"/>
                <a:ea typeface="+mn-ea"/>
                <a:cs typeface="+mn-cs"/>
              </a:rPr>
              <a:t>ACK for 120</a:t>
            </a:r>
          </a:p>
        </p:txBody>
      </p:sp>
      <p:sp>
        <p:nvSpPr>
          <p:cNvPr id="89" name="Slide Number Placeholder 2">
            <a:extLst>
              <a:ext uri="{FF2B5EF4-FFF2-40B4-BE49-F238E27FC236}">
                <a16:creationId xmlns="" xmlns:a16="http://schemas.microsoft.com/office/drawing/2014/main" id="{9219ABA9-4F40-D04C-A34A-87A2AE31AF2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12</a:t>
            </a:fld>
            <a:endParaRPr lang="en-US" dirty="0"/>
          </a:p>
        </p:txBody>
      </p:sp>
    </p:spTree>
    <p:extLst>
      <p:ext uri="{BB962C8B-B14F-4D97-AF65-F5344CB8AC3E}">
        <p14:creationId xmlns:p14="http://schemas.microsoft.com/office/powerpoint/2010/main" val="423881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righ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par>
                          <p:cTn id="30" fill="hold">
                            <p:stCondLst>
                              <p:cond delay="500"/>
                            </p:stCondLst>
                            <p:childTnLst>
                              <p:par>
                                <p:cTn id="31" presetID="22" presetClass="entr" presetSubtype="2" fill="hold"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right)">
                                      <p:cBhvr>
                                        <p:cTn id="33" dur="500"/>
                                        <p:tgtEl>
                                          <p:spTgt spid="12"/>
                                        </p:tgtEl>
                                      </p:cBhvr>
                                    </p:animEffect>
                                  </p:childTnLst>
                                </p:cTn>
                              </p:par>
                            </p:childTnLst>
                          </p:cTn>
                        </p:par>
                        <p:par>
                          <p:cTn id="34" fill="hold">
                            <p:stCondLst>
                              <p:cond delay="1000"/>
                            </p:stCondLst>
                            <p:childTnLst>
                              <p:par>
                                <p:cTn id="35" presetID="9" presetClass="entr" presetSubtype="0"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ssolve">
                                      <p:cBhvr>
                                        <p:cTn id="42" dur="500"/>
                                        <p:tgtEl>
                                          <p:spTgt spid="10"/>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500"/>
                                        <p:tgtEl>
                                          <p:spTgt spid="13"/>
                                        </p:tgtEl>
                                      </p:cBhvr>
                                    </p:animEffect>
                                  </p:childTnLst>
                                </p:cTn>
                              </p:par>
                            </p:childTnLst>
                          </p:cTn>
                        </p:par>
                        <p:par>
                          <p:cTn id="47" fill="hold">
                            <p:stCondLst>
                              <p:cond delay="1000"/>
                            </p:stCondLst>
                            <p:childTnLst>
                              <p:par>
                                <p:cTn id="48" presetID="9" presetClass="entr" presetSubtype="0"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dissolve">
                                      <p:cBhvr>
                                        <p:cTn id="50" dur="500"/>
                                        <p:tgtEl>
                                          <p:spTgt spid="19"/>
                                        </p:tgtEl>
                                      </p:cBhvr>
                                    </p:animEffect>
                                  </p:childTnLst>
                                </p:cTn>
                              </p:par>
                            </p:childTnLst>
                          </p:cTn>
                        </p:par>
                        <p:par>
                          <p:cTn id="51" fill="hold">
                            <p:stCondLst>
                              <p:cond delay="1500"/>
                            </p:stCondLst>
                            <p:childTnLst>
                              <p:par>
                                <p:cTn id="52" presetID="22" presetClass="entr" presetSubtype="2" fill="hold" nodeType="after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wipe(right)">
                                      <p:cBhvr>
                                        <p:cTn id="54" dur="500"/>
                                        <p:tgtEl>
                                          <p:spTgt spid="15"/>
                                        </p:tgtEl>
                                      </p:cBhvr>
                                    </p:animEffect>
                                  </p:childTnLst>
                                </p:cTn>
                              </p:par>
                            </p:childTnLst>
                          </p:cTn>
                        </p:par>
                        <p:par>
                          <p:cTn id="55" fill="hold">
                            <p:stCondLst>
                              <p:cond delay="2000"/>
                            </p:stCondLst>
                            <p:childTnLst>
                              <p:par>
                                <p:cTn id="56" presetID="9" presetClass="entr" presetSubtype="0" fill="hold" grpId="0" nodeType="afterEffect">
                                  <p:stCondLst>
                                    <p:cond delay="0"/>
                                  </p:stCondLst>
                                  <p:childTnLst>
                                    <p:set>
                                      <p:cBhvr>
                                        <p:cTn id="57" dur="1" fill="hold">
                                          <p:stCondLst>
                                            <p:cond delay="0"/>
                                          </p:stCondLst>
                                        </p:cTn>
                                        <p:tgtEl>
                                          <p:spTgt spid="229"/>
                                        </p:tgtEl>
                                        <p:attrNameLst>
                                          <p:attrName>style.visibility</p:attrName>
                                        </p:attrNameLst>
                                      </p:cBhvr>
                                      <p:to>
                                        <p:strVal val="visible"/>
                                      </p:to>
                                    </p:set>
                                    <p:animEffect transition="in" filter="dissolve">
                                      <p:cBhvr>
                                        <p:cTn id="58" dur="500"/>
                                        <p:tgtEl>
                                          <p:spTgt spid="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19" name="Text Box 34">
            <a:extLst>
              <a:ext uri="{FF2B5EF4-FFF2-40B4-BE49-F238E27FC236}">
                <a16:creationId xmlns="" xmlns:a16="http://schemas.microsoft.com/office/drawing/2014/main" id="{ADFB94EB-2205-5C4D-A60C-0BE52074D9EF}"/>
              </a:ext>
            </a:extLst>
          </p:cNvPr>
          <p:cNvSpPr txBox="1">
            <a:spLocks noChangeArrowheads="1"/>
          </p:cNvSpPr>
          <p:nvPr/>
        </p:nvSpPr>
        <p:spPr bwMode="auto">
          <a:xfrm>
            <a:off x="1902139" y="5486400"/>
            <a:ext cx="2542862" cy="6463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cumulative ACK covers for earlier lost ACK</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1" name="Line 36">
            <a:extLst>
              <a:ext uri="{FF2B5EF4-FFF2-40B4-BE49-F238E27FC236}">
                <a16:creationId xmlns="" xmlns:a16="http://schemas.microsoft.com/office/drawing/2014/main" id="{CCBE06AD-8A86-F04F-8691-D7894B915278}"/>
              </a:ext>
            </a:extLst>
          </p:cNvPr>
          <p:cNvSpPr>
            <a:spLocks noChangeShapeType="1"/>
          </p:cNvSpPr>
          <p:nvPr/>
        </p:nvSpPr>
        <p:spPr bwMode="auto">
          <a:xfrm>
            <a:off x="2039800" y="2349049"/>
            <a:ext cx="2346325"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3" name="Text Box 39">
            <a:extLst>
              <a:ext uri="{FF2B5EF4-FFF2-40B4-BE49-F238E27FC236}">
                <a16:creationId xmlns="" xmlns:a16="http://schemas.microsoft.com/office/drawing/2014/main" id="{97669ECF-79A1-4D41-8748-0027E9432529}"/>
              </a:ext>
            </a:extLst>
          </p:cNvPr>
          <p:cNvSpPr txBox="1">
            <a:spLocks noChangeArrowheads="1"/>
          </p:cNvSpPr>
          <p:nvPr/>
        </p:nvSpPr>
        <p:spPr bwMode="auto">
          <a:xfrm>
            <a:off x="3965437" y="1177474"/>
            <a:ext cx="773113"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24" name="Text Box 43">
            <a:extLst>
              <a:ext uri="{FF2B5EF4-FFF2-40B4-BE49-F238E27FC236}">
                <a16:creationId xmlns="" xmlns:a16="http://schemas.microsoft.com/office/drawing/2014/main" id="{0992C83B-4206-984D-AB17-6BDBF1D64593}"/>
              </a:ext>
            </a:extLst>
          </p:cNvPr>
          <p:cNvSpPr txBox="1">
            <a:spLocks noChangeArrowheads="1"/>
          </p:cNvSpPr>
          <p:nvPr/>
        </p:nvSpPr>
        <p:spPr bwMode="auto">
          <a:xfrm>
            <a:off x="1644512" y="1207637"/>
            <a:ext cx="776288" cy="3365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125" name="Rectangle 44">
            <a:extLst>
              <a:ext uri="{FF2B5EF4-FFF2-40B4-BE49-F238E27FC236}">
                <a16:creationId xmlns="" xmlns:a16="http://schemas.microsoft.com/office/drawing/2014/main" id="{831F8853-027A-294B-AA6D-ACCABA945CDE}"/>
              </a:ext>
            </a:extLst>
          </p:cNvPr>
          <p:cNvSpPr>
            <a:spLocks noChangeArrowheads="1"/>
          </p:cNvSpPr>
          <p:nvPr/>
        </p:nvSpPr>
        <p:spPr bwMode="auto">
          <a:xfrm>
            <a:off x="2743062" y="2430012"/>
            <a:ext cx="869950" cy="4016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Text Box 45">
            <a:extLst>
              <a:ext uri="{FF2B5EF4-FFF2-40B4-BE49-F238E27FC236}">
                <a16:creationId xmlns="" xmlns:a16="http://schemas.microsoft.com/office/drawing/2014/main" id="{8D027E41-059B-A348-B661-6F2DD0666670}"/>
              </a:ext>
            </a:extLst>
          </p:cNvPr>
          <p:cNvSpPr txBox="1">
            <a:spLocks noChangeArrowheads="1"/>
          </p:cNvSpPr>
          <p:nvPr/>
        </p:nvSpPr>
        <p:spPr bwMode="auto">
          <a:xfrm>
            <a:off x="2184262" y="2482399"/>
            <a:ext cx="2085975"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sp>
        <p:nvSpPr>
          <p:cNvPr id="130" name="Line 49">
            <a:extLst>
              <a:ext uri="{FF2B5EF4-FFF2-40B4-BE49-F238E27FC236}">
                <a16:creationId xmlns="" xmlns:a16="http://schemas.microsoft.com/office/drawing/2014/main" id="{7554A1BA-7B17-9947-9957-0D23896F869A}"/>
              </a:ext>
            </a:extLst>
          </p:cNvPr>
          <p:cNvSpPr>
            <a:spLocks noChangeShapeType="1"/>
          </p:cNvSpPr>
          <p:nvPr/>
        </p:nvSpPr>
        <p:spPr bwMode="auto">
          <a:xfrm>
            <a:off x="2019162" y="2107749"/>
            <a:ext cx="0" cy="3525838"/>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Line 50">
            <a:extLst>
              <a:ext uri="{FF2B5EF4-FFF2-40B4-BE49-F238E27FC236}">
                <a16:creationId xmlns="" xmlns:a16="http://schemas.microsoft.com/office/drawing/2014/main" id="{CBDA8AA8-732F-A344-BAE1-68752D7E6D4A}"/>
              </a:ext>
            </a:extLst>
          </p:cNvPr>
          <p:cNvSpPr>
            <a:spLocks noChangeShapeType="1"/>
          </p:cNvSpPr>
          <p:nvPr/>
        </p:nvSpPr>
        <p:spPr bwMode="auto">
          <a:xfrm>
            <a:off x="4424225" y="2102987"/>
            <a:ext cx="0" cy="3538537"/>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 xmlns:a16="http://schemas.microsoft.com/office/drawing/2014/main" id="{15CBAF7E-F641-074E-A960-6453A9AD2BBF}"/>
              </a:ext>
            </a:extLst>
          </p:cNvPr>
          <p:cNvGrpSpPr/>
          <p:nvPr/>
        </p:nvGrpSpPr>
        <p:grpSpPr>
          <a:xfrm>
            <a:off x="2009637" y="4431849"/>
            <a:ext cx="2652713" cy="879475"/>
            <a:chOff x="2035037" y="4444549"/>
            <a:chExt cx="2652713" cy="879475"/>
          </a:xfrm>
        </p:grpSpPr>
        <p:sp>
          <p:nvSpPr>
            <p:cNvPr id="120" name="Line 35">
              <a:extLst>
                <a:ext uri="{FF2B5EF4-FFF2-40B4-BE49-F238E27FC236}">
                  <a16:creationId xmlns="" xmlns:a16="http://schemas.microsoft.com/office/drawing/2014/main" id="{2F729834-AA00-3F49-9DAA-5799D25FBE77}"/>
                </a:ext>
              </a:extLst>
            </p:cNvPr>
            <p:cNvSpPr>
              <a:spLocks noChangeShapeType="1"/>
            </p:cNvSpPr>
            <p:nvPr/>
          </p:nvSpPr>
          <p:spPr bwMode="auto">
            <a:xfrm>
              <a:off x="2063612" y="4444549"/>
              <a:ext cx="2441575" cy="66516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Rectangle 51">
              <a:extLst>
                <a:ext uri="{FF2B5EF4-FFF2-40B4-BE49-F238E27FC236}">
                  <a16:creationId xmlns="" xmlns:a16="http://schemas.microsoft.com/office/drawing/2014/main" id="{5452ECDA-B3E0-374F-AC96-350658E75BBD}"/>
                </a:ext>
              </a:extLst>
            </p:cNvPr>
            <p:cNvSpPr>
              <a:spLocks noChangeArrowheads="1"/>
            </p:cNvSpPr>
            <p:nvPr/>
          </p:nvSpPr>
          <p:spPr bwMode="auto">
            <a:xfrm>
              <a:off x="2760525" y="4517574"/>
              <a:ext cx="933450" cy="5080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3" name="Text Box 52">
              <a:extLst>
                <a:ext uri="{FF2B5EF4-FFF2-40B4-BE49-F238E27FC236}">
                  <a16:creationId xmlns="" xmlns:a16="http://schemas.microsoft.com/office/drawing/2014/main" id="{CE55EEB5-1B37-394C-A536-E0960B386C84}"/>
                </a:ext>
              </a:extLst>
            </p:cNvPr>
            <p:cNvSpPr txBox="1">
              <a:spLocks noChangeArrowheads="1"/>
            </p:cNvSpPr>
            <p:nvPr/>
          </p:nvSpPr>
          <p:spPr bwMode="auto">
            <a:xfrm>
              <a:off x="2035037" y="4604887"/>
              <a:ext cx="2652713" cy="3048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Seq=120,  15 bytes of data</a:t>
              </a:r>
            </a:p>
          </p:txBody>
        </p:sp>
        <p:sp>
          <p:nvSpPr>
            <p:cNvPr id="134" name="Rectangle 55">
              <a:extLst>
                <a:ext uri="{FF2B5EF4-FFF2-40B4-BE49-F238E27FC236}">
                  <a16:creationId xmlns="" xmlns:a16="http://schemas.microsoft.com/office/drawing/2014/main" id="{448E8CE2-468E-C147-BBB6-851B8973F0A4}"/>
                </a:ext>
              </a:extLst>
            </p:cNvPr>
            <p:cNvSpPr>
              <a:spLocks noChangeArrowheads="1"/>
            </p:cNvSpPr>
            <p:nvPr/>
          </p:nvSpPr>
          <p:spPr bwMode="auto">
            <a:xfrm>
              <a:off x="2871650" y="5077962"/>
              <a:ext cx="747712" cy="24606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43" name="Group 63">
            <a:extLst>
              <a:ext uri="{FF2B5EF4-FFF2-40B4-BE49-F238E27FC236}">
                <a16:creationId xmlns="" xmlns:a16="http://schemas.microsoft.com/office/drawing/2014/main" id="{C3C010AE-BE43-6F47-963B-D6CB3155D42B}"/>
              </a:ext>
            </a:extLst>
          </p:cNvPr>
          <p:cNvGrpSpPr>
            <a:grpSpLocks/>
          </p:cNvGrpSpPr>
          <p:nvPr/>
        </p:nvGrpSpPr>
        <p:grpSpPr bwMode="auto">
          <a:xfrm>
            <a:off x="2025512" y="2734812"/>
            <a:ext cx="2346325" cy="571500"/>
            <a:chOff x="3759" y="1622"/>
            <a:chExt cx="1478" cy="360"/>
          </a:xfrm>
        </p:grpSpPr>
        <p:sp>
          <p:nvSpPr>
            <p:cNvPr id="144" name="Line 64">
              <a:extLst>
                <a:ext uri="{FF2B5EF4-FFF2-40B4-BE49-F238E27FC236}">
                  <a16:creationId xmlns="" xmlns:a16="http://schemas.microsoft.com/office/drawing/2014/main" id="{1530CC4E-B289-DB44-8685-B440E2B60DE1}"/>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5" name="Rectangle 65">
              <a:extLst>
                <a:ext uri="{FF2B5EF4-FFF2-40B4-BE49-F238E27FC236}">
                  <a16:creationId xmlns="" xmlns:a16="http://schemas.microsoft.com/office/drawing/2014/main" id="{FE817F64-FB48-EB47-B984-31AC87976FF4}"/>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Text Box 66">
              <a:extLst>
                <a:ext uri="{FF2B5EF4-FFF2-40B4-BE49-F238E27FC236}">
                  <a16:creationId xmlns="" xmlns:a16="http://schemas.microsoft.com/office/drawing/2014/main" id="{F1525CD3-6EAD-8B46-AE7B-D63A2D957330}"/>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4" name="Group 3">
            <a:extLst>
              <a:ext uri="{FF2B5EF4-FFF2-40B4-BE49-F238E27FC236}">
                <a16:creationId xmlns="" xmlns:a16="http://schemas.microsoft.com/office/drawing/2014/main" id="{AEA8CEC7-4316-034E-9A10-D1758AB5C1E8}"/>
              </a:ext>
            </a:extLst>
          </p:cNvPr>
          <p:cNvGrpSpPr/>
          <p:nvPr/>
        </p:nvGrpSpPr>
        <p:grpSpPr>
          <a:xfrm>
            <a:off x="2030275" y="3011037"/>
            <a:ext cx="2324100" cy="1381125"/>
            <a:chOff x="2030275" y="3011037"/>
            <a:chExt cx="2324100" cy="1381125"/>
          </a:xfrm>
        </p:grpSpPr>
        <p:sp>
          <p:nvSpPr>
            <p:cNvPr id="118" name="Text Box 22">
              <a:extLst>
                <a:ext uri="{FF2B5EF4-FFF2-40B4-BE49-F238E27FC236}">
                  <a16:creationId xmlns="" xmlns:a16="http://schemas.microsoft.com/office/drawing/2014/main" id="{26DC4EAE-1D60-F74E-A59A-4591BEF7DB8A}"/>
                </a:ext>
              </a:extLst>
            </p:cNvPr>
            <p:cNvSpPr txBox="1">
              <a:spLocks noChangeArrowheads="1"/>
            </p:cNvSpPr>
            <p:nvPr/>
          </p:nvSpPr>
          <p:spPr bwMode="auto">
            <a:xfrm>
              <a:off x="2654162" y="3372987"/>
              <a:ext cx="35877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sp>
          <p:nvSpPr>
            <p:cNvPr id="122" name="Line 37">
              <a:extLst>
                <a:ext uri="{FF2B5EF4-FFF2-40B4-BE49-F238E27FC236}">
                  <a16:creationId xmlns="" xmlns:a16="http://schemas.microsoft.com/office/drawing/2014/main" id="{F82F123D-402E-6549-ACF5-E00DB455230B}"/>
                </a:ext>
              </a:extLst>
            </p:cNvPr>
            <p:cNvSpPr>
              <a:spLocks noChangeShapeType="1"/>
            </p:cNvSpPr>
            <p:nvPr/>
          </p:nvSpPr>
          <p:spPr bwMode="auto">
            <a:xfrm flipH="1">
              <a:off x="2917687" y="3011037"/>
              <a:ext cx="1431925" cy="57308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7" name="Group 46">
              <a:extLst>
                <a:ext uri="{FF2B5EF4-FFF2-40B4-BE49-F238E27FC236}">
                  <a16:creationId xmlns="" xmlns:a16="http://schemas.microsoft.com/office/drawing/2014/main" id="{324855DF-61E7-B748-8BCC-0D83D44C7E23}"/>
                </a:ext>
              </a:extLst>
            </p:cNvPr>
            <p:cNvGrpSpPr>
              <a:grpSpLocks/>
            </p:cNvGrpSpPr>
            <p:nvPr/>
          </p:nvGrpSpPr>
          <p:grpSpPr bwMode="auto">
            <a:xfrm>
              <a:off x="2939912" y="3211062"/>
              <a:ext cx="949325" cy="304800"/>
              <a:chOff x="4215" y="2253"/>
              <a:chExt cx="598" cy="192"/>
            </a:xfrm>
          </p:grpSpPr>
          <p:sp>
            <p:nvSpPr>
              <p:cNvPr id="128" name="Rectangle 47">
                <a:extLst>
                  <a:ext uri="{FF2B5EF4-FFF2-40B4-BE49-F238E27FC236}">
                    <a16:creationId xmlns="" xmlns:a16="http://schemas.microsoft.com/office/drawing/2014/main" id="{9FB09B08-6C10-9344-B5F2-19059A82D4DA}"/>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9" name="Text Box 48">
                <a:extLst>
                  <a:ext uri="{FF2B5EF4-FFF2-40B4-BE49-F238E27FC236}">
                    <a16:creationId xmlns="" xmlns:a16="http://schemas.microsoft.com/office/drawing/2014/main" id="{53E02B34-B365-F741-81B4-3CC6B76EE9BD}"/>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147" name="Line 67">
              <a:extLst>
                <a:ext uri="{FF2B5EF4-FFF2-40B4-BE49-F238E27FC236}">
                  <a16:creationId xmlns="" xmlns:a16="http://schemas.microsoft.com/office/drawing/2014/main" id="{3A9C7800-3C25-D246-B475-A10782D1A42F}"/>
                </a:ext>
              </a:extLst>
            </p:cNvPr>
            <p:cNvSpPr>
              <a:spLocks noChangeShapeType="1"/>
            </p:cNvSpPr>
            <p:nvPr/>
          </p:nvSpPr>
          <p:spPr bwMode="auto">
            <a:xfrm flipH="1">
              <a:off x="2030275" y="3366637"/>
              <a:ext cx="2324100" cy="1025525"/>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48" name="Group 68">
              <a:extLst>
                <a:ext uri="{FF2B5EF4-FFF2-40B4-BE49-F238E27FC236}">
                  <a16:creationId xmlns="" xmlns:a16="http://schemas.microsoft.com/office/drawing/2014/main" id="{17041CF4-B3BE-AC4C-8F4D-F6EFAD312E20}"/>
                </a:ext>
              </a:extLst>
            </p:cNvPr>
            <p:cNvGrpSpPr>
              <a:grpSpLocks/>
            </p:cNvGrpSpPr>
            <p:nvPr/>
          </p:nvGrpSpPr>
          <p:grpSpPr bwMode="auto">
            <a:xfrm>
              <a:off x="2673212" y="3768274"/>
              <a:ext cx="949325" cy="304800"/>
              <a:chOff x="4215" y="2253"/>
              <a:chExt cx="598" cy="192"/>
            </a:xfrm>
          </p:grpSpPr>
          <p:sp>
            <p:nvSpPr>
              <p:cNvPr id="149" name="Rectangle 69">
                <a:extLst>
                  <a:ext uri="{FF2B5EF4-FFF2-40B4-BE49-F238E27FC236}">
                    <a16:creationId xmlns="" xmlns:a16="http://schemas.microsoft.com/office/drawing/2014/main" id="{3AAC76A6-2B0F-6244-8FEC-36E70DA156C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Text Box 70">
                <a:extLst>
                  <a:ext uri="{FF2B5EF4-FFF2-40B4-BE49-F238E27FC236}">
                    <a16:creationId xmlns="" xmlns:a16="http://schemas.microsoft.com/office/drawing/2014/main" id="{821F7D19-F8C8-AE45-80AF-5153ED6D8304}"/>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51" name="Group 84">
            <a:extLst>
              <a:ext uri="{FF2B5EF4-FFF2-40B4-BE49-F238E27FC236}">
                <a16:creationId xmlns="" xmlns:a16="http://schemas.microsoft.com/office/drawing/2014/main" id="{A513F213-614E-9644-8CDB-349CE9C0E465}"/>
              </a:ext>
            </a:extLst>
          </p:cNvPr>
          <p:cNvGrpSpPr>
            <a:grpSpLocks/>
          </p:cNvGrpSpPr>
          <p:nvPr/>
        </p:nvGrpSpPr>
        <p:grpSpPr bwMode="auto">
          <a:xfrm>
            <a:off x="1598475" y="1469574"/>
            <a:ext cx="630237" cy="533400"/>
            <a:chOff x="-44" y="1473"/>
            <a:chExt cx="981" cy="1105"/>
          </a:xfrm>
        </p:grpSpPr>
        <p:pic>
          <p:nvPicPr>
            <p:cNvPr id="152" name="Picture 85" descr="desktop_computer_stylized_medium">
              <a:extLst>
                <a:ext uri="{FF2B5EF4-FFF2-40B4-BE49-F238E27FC236}">
                  <a16:creationId xmlns="" xmlns:a16="http://schemas.microsoft.com/office/drawing/2014/main" id="{9BBAD69B-B04A-1542-BCB4-1BBB280A5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 name="Freeform 86">
              <a:extLst>
                <a:ext uri="{FF2B5EF4-FFF2-40B4-BE49-F238E27FC236}">
                  <a16:creationId xmlns="" xmlns:a16="http://schemas.microsoft.com/office/drawing/2014/main" id="{B7171269-7915-9C4F-B3F9-C51F59FC719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54" name="Group 87">
            <a:extLst>
              <a:ext uri="{FF2B5EF4-FFF2-40B4-BE49-F238E27FC236}">
                <a16:creationId xmlns="" xmlns:a16="http://schemas.microsoft.com/office/drawing/2014/main" id="{C16FC996-18F5-D44A-B06A-968A8827AE39}"/>
              </a:ext>
            </a:extLst>
          </p:cNvPr>
          <p:cNvGrpSpPr>
            <a:grpSpLocks/>
          </p:cNvGrpSpPr>
          <p:nvPr/>
        </p:nvGrpSpPr>
        <p:grpSpPr bwMode="auto">
          <a:xfrm flipH="1">
            <a:off x="4176575" y="1464812"/>
            <a:ext cx="674687" cy="590550"/>
            <a:chOff x="-44" y="1473"/>
            <a:chExt cx="981" cy="1105"/>
          </a:xfrm>
        </p:grpSpPr>
        <p:pic>
          <p:nvPicPr>
            <p:cNvPr id="155" name="Picture 88" descr="desktop_computer_stylized_medium">
              <a:extLst>
                <a:ext uri="{FF2B5EF4-FFF2-40B4-BE49-F238E27FC236}">
                  <a16:creationId xmlns="" xmlns:a16="http://schemas.microsoft.com/office/drawing/2014/main" id="{DD8C1025-5742-124A-A45D-17C092AE9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Freeform 89">
              <a:extLst>
                <a:ext uri="{FF2B5EF4-FFF2-40B4-BE49-F238E27FC236}">
                  <a16:creationId xmlns="" xmlns:a16="http://schemas.microsoft.com/office/drawing/2014/main" id="{29DD3896-6A51-A043-8276-55B2A1834AB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6" name="Slide Number Placeholder 2">
            <a:extLst>
              <a:ext uri="{FF2B5EF4-FFF2-40B4-BE49-F238E27FC236}">
                <a16:creationId xmlns="" xmlns:a16="http://schemas.microsoft.com/office/drawing/2014/main" id="{F42F4D6B-59A3-9047-BAC8-F69D80AB687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13</a:t>
            </a:fld>
            <a:endParaRPr lang="en-US" dirty="0"/>
          </a:p>
        </p:txBody>
      </p:sp>
    </p:spTree>
    <p:extLst>
      <p:ext uri="{BB962C8B-B14F-4D97-AF65-F5344CB8AC3E}">
        <p14:creationId xmlns:p14="http://schemas.microsoft.com/office/powerpoint/2010/main" val="314396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500"/>
                                        <p:tgtEl>
                                          <p:spTgt spid="1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wipe(left)">
                                      <p:cBhvr>
                                        <p:cTn id="10" dur="500"/>
                                        <p:tgtEl>
                                          <p:spTgt spid="12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wipe(left)">
                                      <p:cBhvr>
                                        <p:cTn id="13" dur="500"/>
                                        <p:tgtEl>
                                          <p:spTgt spid="126"/>
                                        </p:tgtEl>
                                      </p:cBhvr>
                                    </p:animEffect>
                                  </p:childTnLst>
                                </p:cTn>
                              </p:par>
                              <p:par>
                                <p:cTn id="14" presetID="22" presetClass="entr" presetSubtype="8" fill="hold" nodeType="withEffect">
                                  <p:stCondLst>
                                    <p:cond delay="0"/>
                                  </p:stCondLst>
                                  <p:childTnLst>
                                    <p:set>
                                      <p:cBhvr>
                                        <p:cTn id="15" dur="1" fill="hold">
                                          <p:stCondLst>
                                            <p:cond delay="0"/>
                                          </p:stCondLst>
                                        </p:cTn>
                                        <p:tgtEl>
                                          <p:spTgt spid="143"/>
                                        </p:tgtEl>
                                        <p:attrNameLst>
                                          <p:attrName>style.visibility</p:attrName>
                                        </p:attrNameLst>
                                      </p:cBhvr>
                                      <p:to>
                                        <p:strVal val="visible"/>
                                      </p:to>
                                    </p:set>
                                    <p:animEffect transition="in" filter="wipe(left)">
                                      <p:cBhvr>
                                        <p:cTn id="16" dur="500"/>
                                        <p:tgtEl>
                                          <p:spTgt spid="143"/>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5" grpId="0" animBg="1"/>
      <p:bldP spid="1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fast retransmit</a:t>
            </a:r>
            <a:endParaRPr lang="en-US" sz="4400" b="0" dirty="0"/>
          </a:p>
        </p:txBody>
      </p:sp>
      <p:sp>
        <p:nvSpPr>
          <p:cNvPr id="62" name="Line 10">
            <a:extLst>
              <a:ext uri="{FF2B5EF4-FFF2-40B4-BE49-F238E27FC236}">
                <a16:creationId xmlns="" xmlns:a16="http://schemas.microsoft.com/office/drawing/2014/main" id="{D5DBB1B8-3A7B-2149-A7A5-727E44799BF4}"/>
              </a:ext>
            </a:extLst>
          </p:cNvPr>
          <p:cNvSpPr>
            <a:spLocks noChangeShapeType="1"/>
          </p:cNvSpPr>
          <p:nvPr/>
        </p:nvSpPr>
        <p:spPr bwMode="auto">
          <a:xfrm flipH="1">
            <a:off x="7137251" y="1928015"/>
            <a:ext cx="0" cy="441347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3" name="Line 11">
            <a:extLst>
              <a:ext uri="{FF2B5EF4-FFF2-40B4-BE49-F238E27FC236}">
                <a16:creationId xmlns="" xmlns:a16="http://schemas.microsoft.com/office/drawing/2014/main" id="{689C7DF6-5B6C-F34C-B350-3B553A4C7C71}"/>
              </a:ext>
            </a:extLst>
          </p:cNvPr>
          <p:cNvSpPr>
            <a:spLocks noChangeShapeType="1"/>
          </p:cNvSpPr>
          <p:nvPr/>
        </p:nvSpPr>
        <p:spPr bwMode="auto">
          <a:xfrm>
            <a:off x="10614518" y="2016469"/>
            <a:ext cx="14666" cy="43250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4" name="Text Box 34">
            <a:extLst>
              <a:ext uri="{FF2B5EF4-FFF2-40B4-BE49-F238E27FC236}">
                <a16:creationId xmlns="" xmlns:a16="http://schemas.microsoft.com/office/drawing/2014/main" id="{7F373F6A-C03C-9348-95D5-6812428E4AB9}"/>
              </a:ext>
            </a:extLst>
          </p:cNvPr>
          <p:cNvSpPr txBox="1">
            <a:spLocks noChangeArrowheads="1"/>
          </p:cNvSpPr>
          <p:nvPr/>
        </p:nvSpPr>
        <p:spPr bwMode="auto">
          <a:xfrm>
            <a:off x="9960336" y="1045159"/>
            <a:ext cx="1069083" cy="39067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75" name="Text Box 38">
            <a:extLst>
              <a:ext uri="{FF2B5EF4-FFF2-40B4-BE49-F238E27FC236}">
                <a16:creationId xmlns="" xmlns:a16="http://schemas.microsoft.com/office/drawing/2014/main" id="{DAC7237E-4C51-2843-8070-FFEA26334B0E}"/>
              </a:ext>
            </a:extLst>
          </p:cNvPr>
          <p:cNvSpPr txBox="1">
            <a:spLocks noChangeArrowheads="1"/>
          </p:cNvSpPr>
          <p:nvPr/>
        </p:nvSpPr>
        <p:spPr bwMode="auto">
          <a:xfrm>
            <a:off x="6733327" y="1065430"/>
            <a:ext cx="1073474" cy="39067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80" name="Group 78">
            <a:extLst>
              <a:ext uri="{FF2B5EF4-FFF2-40B4-BE49-F238E27FC236}">
                <a16:creationId xmlns="" xmlns:a16="http://schemas.microsoft.com/office/drawing/2014/main" id="{BFB3AB37-E716-1346-A8BA-2EFF122E1DFB}"/>
              </a:ext>
            </a:extLst>
          </p:cNvPr>
          <p:cNvGrpSpPr>
            <a:grpSpLocks/>
          </p:cNvGrpSpPr>
          <p:nvPr/>
        </p:nvGrpSpPr>
        <p:grpSpPr bwMode="auto">
          <a:xfrm>
            <a:off x="6606003" y="2250502"/>
            <a:ext cx="548811" cy="4090987"/>
            <a:chOff x="397" y="868"/>
            <a:chExt cx="250" cy="2220"/>
          </a:xfrm>
        </p:grpSpPr>
        <p:sp>
          <p:nvSpPr>
            <p:cNvPr id="81" name="Text Box 50">
              <a:extLst>
                <a:ext uri="{FF2B5EF4-FFF2-40B4-BE49-F238E27FC236}">
                  <a16:creationId xmlns="" xmlns:a16="http://schemas.microsoft.com/office/drawing/2014/main" id="{20D2BEC4-83BC-594C-9709-4963DF5C652E}"/>
                </a:ext>
              </a:extLst>
            </p:cNvPr>
            <p:cNvSpPr txBox="1">
              <a:spLocks noChangeArrowheads="1"/>
            </p:cNvSpPr>
            <p:nvPr/>
          </p:nvSpPr>
          <p:spPr bwMode="auto">
            <a:xfrm rot="10800000">
              <a:off x="397" y="1778"/>
              <a:ext cx="250" cy="43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82" name="Group 51">
              <a:extLst>
                <a:ext uri="{FF2B5EF4-FFF2-40B4-BE49-F238E27FC236}">
                  <a16:creationId xmlns="" xmlns:a16="http://schemas.microsoft.com/office/drawing/2014/main" id="{EDCC85C1-CBD8-CF48-BE14-AB550ACC9CD9}"/>
                </a:ext>
              </a:extLst>
            </p:cNvPr>
            <p:cNvGrpSpPr>
              <a:grpSpLocks/>
            </p:cNvGrpSpPr>
            <p:nvPr/>
          </p:nvGrpSpPr>
          <p:grpSpPr bwMode="auto">
            <a:xfrm>
              <a:off x="488" y="868"/>
              <a:ext cx="66" cy="893"/>
              <a:chOff x="3099" y="1749"/>
              <a:chExt cx="66" cy="320"/>
            </a:xfrm>
          </p:grpSpPr>
          <p:sp>
            <p:nvSpPr>
              <p:cNvPr id="86" name="Line 52">
                <a:extLst>
                  <a:ext uri="{FF2B5EF4-FFF2-40B4-BE49-F238E27FC236}">
                    <a16:creationId xmlns="" xmlns:a16="http://schemas.microsoft.com/office/drawing/2014/main" id="{F5C3CCA7-42E1-5E4B-B134-3ADAAE25F478}"/>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7" name="Line 53">
                <a:extLst>
                  <a:ext uri="{FF2B5EF4-FFF2-40B4-BE49-F238E27FC236}">
                    <a16:creationId xmlns="" xmlns:a16="http://schemas.microsoft.com/office/drawing/2014/main" id="{8E5A8D16-FBBC-D14E-8BAD-251BDDCBBDB1}"/>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83" name="Group 54">
              <a:extLst>
                <a:ext uri="{FF2B5EF4-FFF2-40B4-BE49-F238E27FC236}">
                  <a16:creationId xmlns="" xmlns:a16="http://schemas.microsoft.com/office/drawing/2014/main" id="{21D50596-28D4-5A43-9FB1-7BBC7387FCE9}"/>
                </a:ext>
              </a:extLst>
            </p:cNvPr>
            <p:cNvGrpSpPr>
              <a:grpSpLocks/>
            </p:cNvGrpSpPr>
            <p:nvPr/>
          </p:nvGrpSpPr>
          <p:grpSpPr bwMode="auto">
            <a:xfrm rot="10800000">
              <a:off x="485" y="2224"/>
              <a:ext cx="66" cy="864"/>
              <a:chOff x="3099" y="1749"/>
              <a:chExt cx="66" cy="320"/>
            </a:xfrm>
          </p:grpSpPr>
          <p:sp>
            <p:nvSpPr>
              <p:cNvPr id="84" name="Line 55">
                <a:extLst>
                  <a:ext uri="{FF2B5EF4-FFF2-40B4-BE49-F238E27FC236}">
                    <a16:creationId xmlns="" xmlns:a16="http://schemas.microsoft.com/office/drawing/2014/main" id="{80D32A34-44D9-C043-A214-A031ADF68922}"/>
                  </a:ext>
                </a:extLst>
              </p:cNvPr>
              <p:cNvSpPr>
                <a:spLocks noChangeShapeType="1"/>
              </p:cNvSpPr>
              <p:nvPr/>
            </p:nvSpPr>
            <p:spPr bwMode="auto">
              <a:xfrm flipV="1">
                <a:off x="3132" y="1749"/>
                <a:ext cx="0" cy="32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5" name="Line 56">
                <a:extLst>
                  <a:ext uri="{FF2B5EF4-FFF2-40B4-BE49-F238E27FC236}">
                    <a16:creationId xmlns="" xmlns:a16="http://schemas.microsoft.com/office/drawing/2014/main" id="{AE50FFCD-888F-5F49-95EA-1422F4F92DA1}"/>
                  </a:ext>
                </a:extLst>
              </p:cNvPr>
              <p:cNvSpPr>
                <a:spLocks noChangeShapeType="1"/>
              </p:cNvSpPr>
              <p:nvPr/>
            </p:nvSpPr>
            <p:spPr bwMode="auto">
              <a:xfrm>
                <a:off x="3106" y="1752"/>
                <a:ext cx="66"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5" name="Group 4">
            <a:extLst>
              <a:ext uri="{FF2B5EF4-FFF2-40B4-BE49-F238E27FC236}">
                <a16:creationId xmlns="" xmlns:a16="http://schemas.microsoft.com/office/drawing/2014/main" id="{DFEC346A-D192-A745-962D-2F7187BE2EBA}"/>
              </a:ext>
            </a:extLst>
          </p:cNvPr>
          <p:cNvGrpSpPr/>
          <p:nvPr/>
        </p:nvGrpSpPr>
        <p:grpSpPr>
          <a:xfrm>
            <a:off x="7013299" y="3003106"/>
            <a:ext cx="3612455" cy="2092660"/>
            <a:chOff x="7013299" y="3003106"/>
            <a:chExt cx="3612455" cy="2092660"/>
          </a:xfrm>
        </p:grpSpPr>
        <p:sp>
          <p:nvSpPr>
            <p:cNvPr id="64" name="Line 12">
              <a:extLst>
                <a:ext uri="{FF2B5EF4-FFF2-40B4-BE49-F238E27FC236}">
                  <a16:creationId xmlns="" xmlns:a16="http://schemas.microsoft.com/office/drawing/2014/main" id="{95AEFD21-3019-6045-8B8C-F134C817BFAE}"/>
                </a:ext>
              </a:extLst>
            </p:cNvPr>
            <p:cNvSpPr>
              <a:spLocks noChangeShapeType="1"/>
            </p:cNvSpPr>
            <p:nvPr/>
          </p:nvSpPr>
          <p:spPr bwMode="auto">
            <a:xfrm flipH="1">
              <a:off x="7124339" y="3003106"/>
              <a:ext cx="3483853" cy="939821"/>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8" name="Line 17">
              <a:extLst>
                <a:ext uri="{FF2B5EF4-FFF2-40B4-BE49-F238E27FC236}">
                  <a16:creationId xmlns="" xmlns:a16="http://schemas.microsoft.com/office/drawing/2014/main" id="{D424C827-C61B-5F47-A8EF-11555EB430C0}"/>
                </a:ext>
              </a:extLst>
            </p:cNvPr>
            <p:cNvSpPr>
              <a:spLocks noChangeShapeType="1"/>
            </p:cNvSpPr>
            <p:nvPr/>
          </p:nvSpPr>
          <p:spPr bwMode="auto">
            <a:xfrm flipH="1">
              <a:off x="7126535" y="3495131"/>
              <a:ext cx="3499219" cy="96377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9" name="Line 18">
              <a:extLst>
                <a:ext uri="{FF2B5EF4-FFF2-40B4-BE49-F238E27FC236}">
                  <a16:creationId xmlns="" xmlns:a16="http://schemas.microsoft.com/office/drawing/2014/main" id="{E299C9DA-59E0-D740-8F25-10DD099B646A}"/>
                </a:ext>
              </a:extLst>
            </p:cNvPr>
            <p:cNvSpPr>
              <a:spLocks noChangeShapeType="1"/>
            </p:cNvSpPr>
            <p:nvPr/>
          </p:nvSpPr>
          <p:spPr bwMode="auto">
            <a:xfrm flipH="1">
              <a:off x="7137252" y="3785544"/>
              <a:ext cx="3466289" cy="10301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0" name="Line 19">
              <a:extLst>
                <a:ext uri="{FF2B5EF4-FFF2-40B4-BE49-F238E27FC236}">
                  <a16:creationId xmlns="" xmlns:a16="http://schemas.microsoft.com/office/drawing/2014/main" id="{5BBCCA9A-EE48-4F4D-B1C7-EAC125089125}"/>
                </a:ext>
              </a:extLst>
            </p:cNvPr>
            <p:cNvSpPr>
              <a:spLocks noChangeShapeType="1"/>
            </p:cNvSpPr>
            <p:nvPr/>
          </p:nvSpPr>
          <p:spPr bwMode="auto">
            <a:xfrm flipH="1">
              <a:off x="7137252" y="4050906"/>
              <a:ext cx="3450923" cy="104486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9" name="Text Box 43">
              <a:extLst>
                <a:ext uri="{FF2B5EF4-FFF2-40B4-BE49-F238E27FC236}">
                  <a16:creationId xmlns="" xmlns:a16="http://schemas.microsoft.com/office/drawing/2014/main" id="{239E35BD-73CE-0B47-977F-0F2E0F1170FF}"/>
                </a:ext>
              </a:extLst>
            </p:cNvPr>
            <p:cNvSpPr txBox="1">
              <a:spLocks noChangeArrowheads="1"/>
            </p:cNvSpPr>
            <p:nvPr/>
          </p:nvSpPr>
          <p:spPr bwMode="auto">
            <a:xfrm rot="20736981">
              <a:off x="7013299" y="3540991"/>
              <a:ext cx="1312756" cy="3538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90" name="Text Box 67">
              <a:extLst>
                <a:ext uri="{FF2B5EF4-FFF2-40B4-BE49-F238E27FC236}">
                  <a16:creationId xmlns="" xmlns:a16="http://schemas.microsoft.com/office/drawing/2014/main" id="{0D263B80-AF59-D348-84FD-932DC45167E5}"/>
                </a:ext>
              </a:extLst>
            </p:cNvPr>
            <p:cNvSpPr txBox="1">
              <a:spLocks noChangeArrowheads="1"/>
            </p:cNvSpPr>
            <p:nvPr/>
          </p:nvSpPr>
          <p:spPr bwMode="auto">
            <a:xfrm rot="20635106">
              <a:off x="7025762" y="4030047"/>
              <a:ext cx="1312756" cy="3538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93" name="Text Box 74">
              <a:extLst>
                <a:ext uri="{FF2B5EF4-FFF2-40B4-BE49-F238E27FC236}">
                  <a16:creationId xmlns="" xmlns:a16="http://schemas.microsoft.com/office/drawing/2014/main" id="{8EFF23A0-366A-E64A-A6E3-90FD7CB3D7C0}"/>
                </a:ext>
              </a:extLst>
            </p:cNvPr>
            <p:cNvSpPr txBox="1">
              <a:spLocks noChangeArrowheads="1"/>
            </p:cNvSpPr>
            <p:nvPr/>
          </p:nvSpPr>
          <p:spPr bwMode="auto">
            <a:xfrm rot="20657108">
              <a:off x="7017491" y="4400415"/>
              <a:ext cx="1312756" cy="3538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96" name="Text Box 77">
              <a:extLst>
                <a:ext uri="{FF2B5EF4-FFF2-40B4-BE49-F238E27FC236}">
                  <a16:creationId xmlns="" xmlns:a16="http://schemas.microsoft.com/office/drawing/2014/main" id="{589E2F0E-5EA2-944C-B543-F8CCDFFE3457}"/>
                </a:ext>
              </a:extLst>
            </p:cNvPr>
            <p:cNvSpPr txBox="1">
              <a:spLocks noChangeArrowheads="1"/>
            </p:cNvSpPr>
            <p:nvPr/>
          </p:nvSpPr>
          <p:spPr bwMode="auto">
            <a:xfrm rot="20628354">
              <a:off x="7020313" y="4687228"/>
              <a:ext cx="1312756" cy="35381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97" name="Rectangle 84">
            <a:extLst>
              <a:ext uri="{FF2B5EF4-FFF2-40B4-BE49-F238E27FC236}">
                <a16:creationId xmlns="" xmlns:a16="http://schemas.microsoft.com/office/drawing/2014/main" id="{DDC13008-E549-D946-9386-1DAF70895444}"/>
              </a:ext>
            </a:extLst>
          </p:cNvPr>
          <p:cNvSpPr>
            <a:spLocks noChangeArrowheads="1"/>
          </p:cNvSpPr>
          <p:nvPr/>
        </p:nvSpPr>
        <p:spPr bwMode="auto">
          <a:xfrm>
            <a:off x="7435805" y="2563776"/>
            <a:ext cx="1047131" cy="26167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4" name="Group 3">
            <a:extLst>
              <a:ext uri="{FF2B5EF4-FFF2-40B4-BE49-F238E27FC236}">
                <a16:creationId xmlns="" xmlns:a16="http://schemas.microsoft.com/office/drawing/2014/main" id="{A410A887-ABC6-3C43-BE7B-AF0C2FBB6C93}"/>
              </a:ext>
            </a:extLst>
          </p:cNvPr>
          <p:cNvGrpSpPr/>
          <p:nvPr/>
        </p:nvGrpSpPr>
        <p:grpSpPr>
          <a:xfrm>
            <a:off x="7137252" y="2219051"/>
            <a:ext cx="3503609" cy="1809741"/>
            <a:chOff x="7137252" y="2219051"/>
            <a:chExt cx="3503609" cy="1809741"/>
          </a:xfrm>
        </p:grpSpPr>
        <p:sp>
          <p:nvSpPr>
            <p:cNvPr id="60" name="Line 3">
              <a:extLst>
                <a:ext uri="{FF2B5EF4-FFF2-40B4-BE49-F238E27FC236}">
                  <a16:creationId xmlns="" xmlns:a16="http://schemas.microsoft.com/office/drawing/2014/main" id="{2DDEC3DE-B6A8-CB4A-8854-325CA53758C5}"/>
                </a:ext>
              </a:extLst>
            </p:cNvPr>
            <p:cNvSpPr>
              <a:spLocks noChangeShapeType="1"/>
            </p:cNvSpPr>
            <p:nvPr/>
          </p:nvSpPr>
          <p:spPr bwMode="auto">
            <a:xfrm>
              <a:off x="7137252" y="2281830"/>
              <a:ext cx="3503609" cy="6855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1" name="Line 9">
              <a:extLst>
                <a:ext uri="{FF2B5EF4-FFF2-40B4-BE49-F238E27FC236}">
                  <a16:creationId xmlns="" xmlns:a16="http://schemas.microsoft.com/office/drawing/2014/main" id="{7443982D-7E67-3541-8BDB-FB3F54B4C262}"/>
                </a:ext>
              </a:extLst>
            </p:cNvPr>
            <p:cNvSpPr>
              <a:spLocks noChangeShapeType="1"/>
            </p:cNvSpPr>
            <p:nvPr/>
          </p:nvSpPr>
          <p:spPr bwMode="auto">
            <a:xfrm>
              <a:off x="7137252" y="2547191"/>
              <a:ext cx="2430134" cy="48096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5" name="Line 14">
              <a:extLst>
                <a:ext uri="{FF2B5EF4-FFF2-40B4-BE49-F238E27FC236}">
                  <a16:creationId xmlns="" xmlns:a16="http://schemas.microsoft.com/office/drawing/2014/main" id="{45E4DCDF-3370-7840-AFF3-2F4DBC2FB6CD}"/>
                </a:ext>
              </a:extLst>
            </p:cNvPr>
            <p:cNvSpPr>
              <a:spLocks noChangeShapeType="1"/>
            </p:cNvSpPr>
            <p:nvPr/>
          </p:nvSpPr>
          <p:spPr bwMode="auto">
            <a:xfrm>
              <a:off x="7137252" y="2812553"/>
              <a:ext cx="3503609" cy="6855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6" name="Line 15">
              <a:extLst>
                <a:ext uri="{FF2B5EF4-FFF2-40B4-BE49-F238E27FC236}">
                  <a16:creationId xmlns="" xmlns:a16="http://schemas.microsoft.com/office/drawing/2014/main" id="{99432412-7F47-DD4A-A770-DACE51980B08}"/>
                </a:ext>
              </a:extLst>
            </p:cNvPr>
            <p:cNvSpPr>
              <a:spLocks noChangeShapeType="1"/>
            </p:cNvSpPr>
            <p:nvPr/>
          </p:nvSpPr>
          <p:spPr bwMode="auto">
            <a:xfrm>
              <a:off x="7137252" y="3343275"/>
              <a:ext cx="3503609" cy="6855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7" name="Line 16">
              <a:extLst>
                <a:ext uri="{FF2B5EF4-FFF2-40B4-BE49-F238E27FC236}">
                  <a16:creationId xmlns="" xmlns:a16="http://schemas.microsoft.com/office/drawing/2014/main" id="{D5993C48-F14C-2044-846C-9FEC391300A9}"/>
                </a:ext>
              </a:extLst>
            </p:cNvPr>
            <p:cNvSpPr>
              <a:spLocks noChangeShapeType="1"/>
            </p:cNvSpPr>
            <p:nvPr/>
          </p:nvSpPr>
          <p:spPr bwMode="auto">
            <a:xfrm>
              <a:off x="7137252" y="3077914"/>
              <a:ext cx="3503609" cy="6855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1" name="Text Box 20">
              <a:extLst>
                <a:ext uri="{FF2B5EF4-FFF2-40B4-BE49-F238E27FC236}">
                  <a16:creationId xmlns="" xmlns:a16="http://schemas.microsoft.com/office/drawing/2014/main" id="{E876EFCF-EFAF-7745-82C0-69510059A681}"/>
                </a:ext>
              </a:extLst>
            </p:cNvPr>
            <p:cNvSpPr txBox="1">
              <a:spLocks noChangeArrowheads="1"/>
            </p:cNvSpPr>
            <p:nvPr/>
          </p:nvSpPr>
          <p:spPr bwMode="auto">
            <a:xfrm>
              <a:off x="9451039" y="2740684"/>
              <a:ext cx="390753" cy="53072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0000"/>
                  </a:solidFill>
                  <a:effectLst/>
                  <a:uLnTx/>
                  <a:uFillTx/>
                  <a:latin typeface="Arial" charset="0"/>
                  <a:ea typeface="ＭＳ Ｐゴシック" charset="0"/>
                  <a:cs typeface="+mn-cs"/>
                </a:rPr>
                <a:t>X</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76" name="Text Box 40">
              <a:extLst>
                <a:ext uri="{FF2B5EF4-FFF2-40B4-BE49-F238E27FC236}">
                  <a16:creationId xmlns="" xmlns:a16="http://schemas.microsoft.com/office/drawing/2014/main" id="{9B99FD84-14B7-6845-8B4C-03596E083BDE}"/>
                </a:ext>
              </a:extLst>
            </p:cNvPr>
            <p:cNvSpPr txBox="1">
              <a:spLocks noChangeArrowheads="1"/>
            </p:cNvSpPr>
            <p:nvPr/>
          </p:nvSpPr>
          <p:spPr bwMode="auto">
            <a:xfrm rot="584648">
              <a:off x="7273253" y="2219051"/>
              <a:ext cx="2122193" cy="307777"/>
            </a:xfrm>
            <a:prstGeom prst="rect">
              <a:avLst/>
            </a:prstGeom>
            <a:no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sp>
          <p:nvSpPr>
            <p:cNvPr id="98" name="Text Box 83">
              <a:extLst>
                <a:ext uri="{FF2B5EF4-FFF2-40B4-BE49-F238E27FC236}">
                  <a16:creationId xmlns="" xmlns:a16="http://schemas.microsoft.com/office/drawing/2014/main" id="{677E8A81-661D-AA46-A7ED-6BC634EAB244}"/>
                </a:ext>
              </a:extLst>
            </p:cNvPr>
            <p:cNvSpPr txBox="1">
              <a:spLocks noChangeArrowheads="1"/>
            </p:cNvSpPr>
            <p:nvPr/>
          </p:nvSpPr>
          <p:spPr bwMode="auto">
            <a:xfrm rot="665764">
              <a:off x="7287508" y="2545419"/>
              <a:ext cx="2313691" cy="30777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8" name="Group 7">
            <a:extLst>
              <a:ext uri="{FF2B5EF4-FFF2-40B4-BE49-F238E27FC236}">
                <a16:creationId xmlns="" xmlns:a16="http://schemas.microsoft.com/office/drawing/2014/main" id="{13A0E61A-342C-6348-8A8F-CA25838E85CE}"/>
              </a:ext>
            </a:extLst>
          </p:cNvPr>
          <p:cNvGrpSpPr/>
          <p:nvPr/>
        </p:nvGrpSpPr>
        <p:grpSpPr>
          <a:xfrm>
            <a:off x="6842436" y="5132585"/>
            <a:ext cx="3833549" cy="696610"/>
            <a:chOff x="6842436" y="5132585"/>
            <a:chExt cx="3833549" cy="696610"/>
          </a:xfrm>
        </p:grpSpPr>
        <p:sp>
          <p:nvSpPr>
            <p:cNvPr id="72" name="Line 24">
              <a:extLst>
                <a:ext uri="{FF2B5EF4-FFF2-40B4-BE49-F238E27FC236}">
                  <a16:creationId xmlns="" xmlns:a16="http://schemas.microsoft.com/office/drawing/2014/main" id="{A22F562A-B278-CF40-B0A2-08D7E895698A}"/>
                </a:ext>
              </a:extLst>
            </p:cNvPr>
            <p:cNvSpPr>
              <a:spLocks noChangeShapeType="1"/>
            </p:cNvSpPr>
            <p:nvPr/>
          </p:nvSpPr>
          <p:spPr bwMode="auto">
            <a:xfrm>
              <a:off x="7172376" y="5143678"/>
              <a:ext cx="3503609" cy="685517"/>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9" name="Rectangle 85">
              <a:extLst>
                <a:ext uri="{FF2B5EF4-FFF2-40B4-BE49-F238E27FC236}">
                  <a16:creationId xmlns="" xmlns:a16="http://schemas.microsoft.com/office/drawing/2014/main" id="{C18ABD18-73AE-1540-89A2-73F2330E4BCD}"/>
                </a:ext>
              </a:extLst>
            </p:cNvPr>
            <p:cNvSpPr>
              <a:spLocks noChangeArrowheads="1"/>
            </p:cNvSpPr>
            <p:nvPr/>
          </p:nvSpPr>
          <p:spPr bwMode="auto">
            <a:xfrm>
              <a:off x="7408171" y="5224724"/>
              <a:ext cx="1047131" cy="261676"/>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0" name="Text Box 86">
              <a:extLst>
                <a:ext uri="{FF2B5EF4-FFF2-40B4-BE49-F238E27FC236}">
                  <a16:creationId xmlns="" xmlns:a16="http://schemas.microsoft.com/office/drawing/2014/main" id="{DDF60828-DFE2-734F-A384-4D3CA07DDADD}"/>
                </a:ext>
              </a:extLst>
            </p:cNvPr>
            <p:cNvSpPr txBox="1">
              <a:spLocks noChangeArrowheads="1"/>
            </p:cNvSpPr>
            <p:nvPr/>
          </p:nvSpPr>
          <p:spPr bwMode="auto">
            <a:xfrm>
              <a:off x="6842436" y="5132585"/>
              <a:ext cx="3154565" cy="35381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101" name="Group 93">
            <a:extLst>
              <a:ext uri="{FF2B5EF4-FFF2-40B4-BE49-F238E27FC236}">
                <a16:creationId xmlns="" xmlns:a16="http://schemas.microsoft.com/office/drawing/2014/main" id="{90980625-BCFD-F546-BD95-6CC80FC48859}"/>
              </a:ext>
            </a:extLst>
          </p:cNvPr>
          <p:cNvGrpSpPr>
            <a:grpSpLocks/>
          </p:cNvGrpSpPr>
          <p:nvPr/>
        </p:nvGrpSpPr>
        <p:grpSpPr bwMode="auto">
          <a:xfrm>
            <a:off x="6608198" y="1343690"/>
            <a:ext cx="810044" cy="619176"/>
            <a:chOff x="-44" y="1473"/>
            <a:chExt cx="981" cy="1105"/>
          </a:xfrm>
        </p:grpSpPr>
        <p:pic>
          <p:nvPicPr>
            <p:cNvPr id="102" name="Picture 94" descr="desktop_computer_stylized_medium">
              <a:extLst>
                <a:ext uri="{FF2B5EF4-FFF2-40B4-BE49-F238E27FC236}">
                  <a16:creationId xmlns="" xmlns:a16="http://schemas.microsoft.com/office/drawing/2014/main" id="{6FD17C8F-7985-B64F-82A4-84E39A7C70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 name="Freeform 95">
              <a:extLst>
                <a:ext uri="{FF2B5EF4-FFF2-40B4-BE49-F238E27FC236}">
                  <a16:creationId xmlns="" xmlns:a16="http://schemas.microsoft.com/office/drawing/2014/main" id="{F7BDE405-F464-BB4E-8D0F-F82DE05FCBE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4" name="Group 96">
            <a:extLst>
              <a:ext uri="{FF2B5EF4-FFF2-40B4-BE49-F238E27FC236}">
                <a16:creationId xmlns="" xmlns:a16="http://schemas.microsoft.com/office/drawing/2014/main" id="{30D13886-717C-5C49-84EB-DD7C28AC75E9}"/>
              </a:ext>
            </a:extLst>
          </p:cNvPr>
          <p:cNvGrpSpPr>
            <a:grpSpLocks/>
          </p:cNvGrpSpPr>
          <p:nvPr/>
        </p:nvGrpSpPr>
        <p:grpSpPr bwMode="auto">
          <a:xfrm flipH="1">
            <a:off x="10328620" y="1375018"/>
            <a:ext cx="749093" cy="672617"/>
            <a:chOff x="-44" y="1473"/>
            <a:chExt cx="981" cy="1105"/>
          </a:xfrm>
        </p:grpSpPr>
        <p:pic>
          <p:nvPicPr>
            <p:cNvPr id="105" name="Picture 97" descr="desktop_computer_stylized_medium">
              <a:extLst>
                <a:ext uri="{FF2B5EF4-FFF2-40B4-BE49-F238E27FC236}">
                  <a16:creationId xmlns="" xmlns:a16="http://schemas.microsoft.com/office/drawing/2014/main" id="{5EB3C43B-1013-9A41-8AA9-8D6C5A2815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Freeform 98">
              <a:extLst>
                <a:ext uri="{FF2B5EF4-FFF2-40B4-BE49-F238E27FC236}">
                  <a16:creationId xmlns="" xmlns:a16="http://schemas.microsoft.com/office/drawing/2014/main" id="{1D800635-1037-4C4C-A3B0-794CE30A5042}"/>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7" name="Group 6">
            <a:extLst>
              <a:ext uri="{FF2B5EF4-FFF2-40B4-BE49-F238E27FC236}">
                <a16:creationId xmlns="" xmlns:a16="http://schemas.microsoft.com/office/drawing/2014/main" id="{96BABFE7-C970-8E4B-A16C-A7D788B9DA23}"/>
              </a:ext>
            </a:extLst>
          </p:cNvPr>
          <p:cNvGrpSpPr/>
          <p:nvPr/>
        </p:nvGrpSpPr>
        <p:grpSpPr>
          <a:xfrm>
            <a:off x="1803400" y="4591050"/>
            <a:ext cx="5319534" cy="1606314"/>
            <a:chOff x="1803400" y="4591050"/>
            <a:chExt cx="5319534" cy="1606314"/>
          </a:xfrm>
        </p:grpSpPr>
        <p:pic>
          <p:nvPicPr>
            <p:cNvPr id="52" name="Picture 2" descr="Image result for light bulb icon">
              <a:extLst>
                <a:ext uri="{FF2B5EF4-FFF2-40B4-BE49-F238E27FC236}">
                  <a16:creationId xmlns="" xmlns:a16="http://schemas.microsoft.com/office/drawing/2014/main" id="{F30DA35F-A671-6D4D-9DD4-D0D5E13E1A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3400" y="4591050"/>
              <a:ext cx="819150" cy="819150"/>
            </a:xfrm>
            <a:prstGeom prst="rect">
              <a:avLst/>
            </a:prstGeom>
            <a:noFill/>
            <a:extLst>
              <a:ext uri="{909E8E84-426E-40DD-AFC4-6F175D3DCCD1}">
                <a14:hiddenFill xmlns:a14="http://schemas.microsoft.com/office/drawing/2010/main">
                  <a:solidFill>
                    <a:srgbClr val="FFFFFF"/>
                  </a:solidFill>
                </a14:hiddenFill>
              </a:ext>
            </a:extLst>
          </p:spPr>
        </p:pic>
        <p:sp>
          <p:nvSpPr>
            <p:cNvPr id="73" name="Text Box 29">
              <a:extLst>
                <a:ext uri="{FF2B5EF4-FFF2-40B4-BE49-F238E27FC236}">
                  <a16:creationId xmlns="" xmlns:a16="http://schemas.microsoft.com/office/drawing/2014/main" id="{34AAC8DC-F059-7445-99BF-80AECC3E6614}"/>
                </a:ext>
              </a:extLst>
            </p:cNvPr>
            <p:cNvSpPr txBox="1">
              <a:spLocks noChangeArrowheads="1"/>
            </p:cNvSpPr>
            <p:nvPr/>
          </p:nvSpPr>
          <p:spPr bwMode="auto">
            <a:xfrm>
              <a:off x="2235200" y="4775436"/>
              <a:ext cx="4145527" cy="142192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a:ea typeface="ＭＳ Ｐゴシック" charset="0"/>
                  <a:cs typeface="+mn-cs"/>
                </a:rPr>
                <a:t>Receipt of three duplicate ACKs indicates 3 segments received after a missing segment – lost segment is likely. So retransmit!</a:t>
              </a:r>
              <a:endParaRPr kumimoji="0" lang="en-US" sz="11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cxnSp>
          <p:nvCxnSpPr>
            <p:cNvPr id="6" name="Straight Connector 5">
              <a:extLst>
                <a:ext uri="{FF2B5EF4-FFF2-40B4-BE49-F238E27FC236}">
                  <a16:creationId xmlns="" xmlns:a16="http://schemas.microsoft.com/office/drawing/2014/main" id="{CD551B68-D8DE-9043-B6CA-9F2F28DD2CA6}"/>
                </a:ext>
              </a:extLst>
            </p:cNvPr>
            <p:cNvCxnSpPr>
              <a:cxnSpLocks/>
            </p:cNvCxnSpPr>
            <p:nvPr/>
          </p:nvCxnSpPr>
          <p:spPr>
            <a:xfrm>
              <a:off x="6359939" y="5143678"/>
              <a:ext cx="762995"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 xmlns:a16="http://schemas.microsoft.com/office/drawing/2014/main" id="{34962C80-D280-E449-81BD-84D3E53124DD}"/>
              </a:ext>
            </a:extLst>
          </p:cNvPr>
          <p:cNvGrpSpPr/>
          <p:nvPr/>
        </p:nvGrpSpPr>
        <p:grpSpPr>
          <a:xfrm>
            <a:off x="790711" y="1227535"/>
            <a:ext cx="5214977" cy="2878929"/>
            <a:chOff x="7089911" y="1681505"/>
            <a:chExt cx="5214977" cy="2878929"/>
          </a:xfrm>
        </p:grpSpPr>
        <p:sp>
          <p:nvSpPr>
            <p:cNvPr id="58" name="Rectangle 5">
              <a:extLst>
                <a:ext uri="{FF2B5EF4-FFF2-40B4-BE49-F238E27FC236}">
                  <a16:creationId xmlns="" xmlns:a16="http://schemas.microsoft.com/office/drawing/2014/main" id="{F5C10379-FA54-C34D-B355-F07F5DA409A8}"/>
                </a:ext>
              </a:extLst>
            </p:cNvPr>
            <p:cNvSpPr>
              <a:spLocks noChangeArrowheads="1"/>
            </p:cNvSpPr>
            <p:nvPr/>
          </p:nvSpPr>
          <p:spPr bwMode="auto">
            <a:xfrm>
              <a:off x="7360355" y="2207758"/>
              <a:ext cx="4809067" cy="226377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463550" indent="-238125">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85000"/>
                </a:lnSpc>
                <a:spcBef>
                  <a:spcPct val="20000"/>
                </a:spcBef>
                <a:spcAft>
                  <a:spcPts val="0"/>
                </a:spcAft>
                <a:buClr>
                  <a:srgbClr val="000099"/>
                </a:buClr>
                <a:buSzPct val="65000"/>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if sender receives 3 additional ACKs for same data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triple duplicate ACKs”),</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resend unACKed segment with smallest seq #</a:t>
              </a:r>
            </a:p>
            <a:p>
              <a:pPr marL="463550" marR="0" lvl="1" indent="-238125" algn="l" defTabSz="914400" rtl="0" eaLnBrk="1" fontAlgn="auto" latinLnBrk="0" hangingPunct="1">
                <a:lnSpc>
                  <a:spcPct val="85000"/>
                </a:lnSpc>
                <a:spcBef>
                  <a:spcPct val="20000"/>
                </a:spcBef>
                <a:spcAft>
                  <a:spcPts val="0"/>
                </a:spcAft>
                <a:buClr>
                  <a:srgbClr val="000099"/>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likely that unACKed segment lost, so don’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wait for timeout</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9" name="Rectangle 6">
              <a:extLst>
                <a:ext uri="{FF2B5EF4-FFF2-40B4-BE49-F238E27FC236}">
                  <a16:creationId xmlns="" xmlns:a16="http://schemas.microsoft.com/office/drawing/2014/main" id="{8A365B45-4FD3-5C46-85AD-12CD5EA2110A}"/>
                </a:ext>
              </a:extLst>
            </p:cNvPr>
            <p:cNvSpPr>
              <a:spLocks noChangeArrowheads="1"/>
            </p:cNvSpPr>
            <p:nvPr/>
          </p:nvSpPr>
          <p:spPr bwMode="auto">
            <a:xfrm>
              <a:off x="7089911" y="1910106"/>
              <a:ext cx="5214977" cy="2650328"/>
            </a:xfrm>
            <a:prstGeom prst="rect">
              <a:avLst/>
            </a:prstGeom>
            <a:noFill/>
            <a:ln w="19050">
              <a:solidFill>
                <a:srgbClr val="CC00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07" name="Text Box 7">
              <a:extLst>
                <a:ext uri="{FF2B5EF4-FFF2-40B4-BE49-F238E27FC236}">
                  <a16:creationId xmlns="" xmlns:a16="http://schemas.microsoft.com/office/drawing/2014/main" id="{F5EE31CA-1C9B-9E4F-8E15-A0B0919A3B54}"/>
                </a:ext>
              </a:extLst>
            </p:cNvPr>
            <p:cNvSpPr txBox="1">
              <a:spLocks noChangeArrowheads="1"/>
            </p:cNvSpPr>
            <p:nvPr/>
          </p:nvSpPr>
          <p:spPr bwMode="auto">
            <a:xfrm>
              <a:off x="7348953" y="1681505"/>
              <a:ext cx="2773363" cy="45720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C0000"/>
                  </a:solidFill>
                  <a:effectLst/>
                  <a:uLnTx/>
                  <a:uFillTx/>
                  <a:latin typeface="Tahoma" charset="0"/>
                  <a:ea typeface="ＭＳ Ｐゴシック" charset="0"/>
                  <a:cs typeface="+mn-cs"/>
                </a:rPr>
                <a:t>TCP fast retransmit</a:t>
              </a:r>
            </a:p>
          </p:txBody>
        </p:sp>
      </p:grpSp>
      <p:sp>
        <p:nvSpPr>
          <p:cNvPr id="53" name="Slide Number Placeholder 2">
            <a:extLst>
              <a:ext uri="{FF2B5EF4-FFF2-40B4-BE49-F238E27FC236}">
                <a16:creationId xmlns="" xmlns:a16="http://schemas.microsoft.com/office/drawing/2014/main" id="{16A9B416-8E8B-FD4A-BF46-FBBC16EEB4F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14</a:t>
            </a:fld>
            <a:endParaRPr lang="en-US" dirty="0"/>
          </a:p>
        </p:txBody>
      </p:sp>
    </p:spTree>
    <p:extLst>
      <p:ext uri="{BB962C8B-B14F-4D97-AF65-F5344CB8AC3E}">
        <p14:creationId xmlns:p14="http://schemas.microsoft.com/office/powerpoint/2010/main" val="119661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dissolve">
                                      <p:cBhvr>
                                        <p:cTn id="2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000" y="2948278"/>
            <a:ext cx="10515600" cy="894622"/>
          </a:xfrm>
        </p:spPr>
        <p:txBody>
          <a:bodyPr/>
          <a:lstStyle/>
          <a:p>
            <a:pPr algn="ctr"/>
            <a:r>
              <a:rPr lang="en-US" dirty="0" smtClean="0"/>
              <a:t>Thank You!</a:t>
            </a:r>
            <a:endParaRPr lang="en-US" dirty="0"/>
          </a:p>
        </p:txBody>
      </p:sp>
    </p:spTree>
    <p:extLst>
      <p:ext uri="{BB962C8B-B14F-4D97-AF65-F5344CB8AC3E}">
        <p14:creationId xmlns:p14="http://schemas.microsoft.com/office/powerpoint/2010/main" val="39566465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 xmlns:a16="http://schemas.microsoft.com/office/drawing/2014/main" id="{55AB9D8D-7F05-094B-8DA6-3095A7A7A096}"/>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Principles of reliable data transfer </a:t>
            </a:r>
          </a:p>
          <a:p>
            <a:pPr marL="403225" indent="-285750">
              <a:spcBef>
                <a:spcPts val="800"/>
              </a:spcBef>
            </a:pPr>
            <a:r>
              <a:rPr lang="en-US" sz="3200" dirty="0"/>
              <a:t>Connection-oriented transport: TCP</a:t>
            </a:r>
          </a:p>
          <a:p>
            <a:pPr marL="746125" lvl="1" indent="-288925">
              <a:buFont typeface="Arial"/>
              <a:buChar char="•"/>
              <a:defRPr/>
            </a:pPr>
            <a:r>
              <a:rPr lang="en-US" dirty="0"/>
              <a:t>segment structure</a:t>
            </a:r>
          </a:p>
          <a:p>
            <a:pPr marL="746125" lvl="1" indent="-288925">
              <a:buFont typeface="Arial"/>
              <a:buChar char="•"/>
              <a:defRPr/>
            </a:pPr>
            <a:r>
              <a:rPr lang="en-US" dirty="0"/>
              <a:t>reliable data transfer</a:t>
            </a:r>
          </a:p>
          <a:p>
            <a:pPr marL="746125" lvl="1" indent="-288925">
              <a:buFont typeface="Arial"/>
              <a:buChar char="•"/>
              <a:defRPr/>
            </a:pPr>
            <a:r>
              <a:rPr lang="en-US" dirty="0"/>
              <a:t>flow control</a:t>
            </a:r>
          </a:p>
          <a:p>
            <a:pPr marL="746125" lvl="1" indent="-288925">
              <a:buFont typeface="Arial"/>
              <a:buChar char="•"/>
              <a:defRPr/>
            </a:pPr>
            <a:r>
              <a:rPr lang="en-US" dirty="0"/>
              <a:t>connection management</a:t>
            </a:r>
            <a:endParaRPr lang="en-US" sz="3200" dirty="0"/>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 xmlns:a16="http://schemas.microsoft.com/office/drawing/2014/main" id="{006FDDC9-958A-FA4C-8403-56ABF73A6F8E}"/>
              </a:ext>
            </a:extLst>
          </p:cNvPr>
          <p:cNvSpPr>
            <a:spLocks noGrp="1"/>
          </p:cNvSpPr>
          <p:nvPr>
            <p:ph type="sldNum" sz="quarter" idx="4"/>
          </p:nvPr>
        </p:nvSpPr>
        <p:spPr/>
        <p:txBody>
          <a:bodyPr/>
          <a:lstStyle/>
          <a:p>
            <a:r>
              <a:rPr lang="en-US" dirty="0"/>
              <a:t>Transport Layer: 3-</a:t>
            </a:r>
            <a:fld id="{C4204591-24BD-A542-B9D5-F8D8A88D2FEE}" type="slidenum">
              <a:rPr lang="en-US" smtClean="0"/>
              <a:pPr/>
              <a:t>2</a:t>
            </a:fld>
            <a:endParaRPr lang="en-US" dirty="0"/>
          </a:p>
        </p:txBody>
      </p:sp>
      <p:pic>
        <p:nvPicPr>
          <p:cNvPr id="6" name="Picture 5">
            <a:extLst>
              <a:ext uri="{FF2B5EF4-FFF2-40B4-BE49-F238E27FC236}">
                <a16:creationId xmlns="" xmlns:a16="http://schemas.microsoft.com/office/drawing/2014/main" id="{BC34935B-A6B2-0C48-9638-656FA430E71C}"/>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1327162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overview  </a:t>
            </a:r>
            <a:r>
              <a:rPr lang="en-US" sz="3200" b="0" dirty="0"/>
              <a:t>RFCs: 793,1122, 2018, 5681, 7323</a:t>
            </a:r>
            <a:endParaRPr lang="en-US" sz="4400" b="0" dirty="0"/>
          </a:p>
        </p:txBody>
      </p:sp>
      <p:sp>
        <p:nvSpPr>
          <p:cNvPr id="70" name="Rectangle 3">
            <a:extLst>
              <a:ext uri="{FF2B5EF4-FFF2-40B4-BE49-F238E27FC236}">
                <a16:creationId xmlns="" xmlns:a16="http://schemas.microsoft.com/office/drawing/2014/main" id="{BE7365D6-3297-0A41-9B2B-91B801F95815}"/>
              </a:ext>
            </a:extLst>
          </p:cNvPr>
          <p:cNvSpPr txBox="1">
            <a:spLocks noChangeArrowheads="1"/>
          </p:cNvSpPr>
          <p:nvPr/>
        </p:nvSpPr>
        <p:spPr>
          <a:xfrm>
            <a:off x="5949863" y="1322613"/>
            <a:ext cx="6012953" cy="553538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a:ea typeface="ＭＳ Ｐゴシック" panose="020B0600070205080204" pitchFamily="34" charset="-128"/>
                <a:cs typeface="+mn-cs"/>
              </a:rPr>
              <a:t>cumulative ACKs</a:t>
            </a:r>
          </a:p>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a:ea typeface="ＭＳ Ｐゴシック" panose="020B0600070205080204" pitchFamily="34" charset="-128"/>
                <a:cs typeface="+mn-cs"/>
              </a:rPr>
              <a:t>pipelining:</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mn-cs"/>
              </a:rPr>
              <a:t>TCP congestion and flow control set window size</a:t>
            </a:r>
            <a:endParaRPr kumimoji="0" lang="en-US" altLang="en-US" sz="2800" b="0" i="1"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mn-cs"/>
            </a:endParaRP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connection-oriented: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handshaking (exchange of control messages) initializes sender, receiver state before data exchange</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flow controlled:</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sender will not overwhelm receiver</a:t>
            </a:r>
          </a:p>
        </p:txBody>
      </p:sp>
      <p:sp>
        <p:nvSpPr>
          <p:cNvPr id="71" name="Rectangle 4">
            <a:extLst>
              <a:ext uri="{FF2B5EF4-FFF2-40B4-BE49-F238E27FC236}">
                <a16:creationId xmlns="" xmlns:a16="http://schemas.microsoft.com/office/drawing/2014/main" id="{B36C086D-3E3E-F04F-BB50-EE7FE6F1A87A}"/>
              </a:ext>
            </a:extLst>
          </p:cNvPr>
          <p:cNvSpPr txBox="1">
            <a:spLocks noChangeArrowheads="1"/>
          </p:cNvSpPr>
          <p:nvPr/>
        </p:nvSpPr>
        <p:spPr>
          <a:xfrm>
            <a:off x="687960" y="1322613"/>
            <a:ext cx="5382987"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point-to-point</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one sender, one receiver</a:t>
            </a:r>
            <a:r>
              <a:rPr kumimoji="0" lang="en-US" altLang="en-US" sz="2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p>
          <a:p>
            <a:pPr marL="471488" marR="0" lvl="0" indent="-2936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reliable, in-order </a:t>
            </a: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byte steam:</a:t>
            </a:r>
          </a:p>
          <a:p>
            <a:pPr marL="919163" marR="0" lvl="2" indent="-293688"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message boundaries"</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srgbClr val="C00000"/>
                </a:solidFill>
                <a:effectLst/>
                <a:uLnTx/>
                <a:uFillTx/>
                <a:latin typeface="Calibri"/>
                <a:ea typeface="+mn-ea"/>
                <a:cs typeface="+mn-cs"/>
              </a:rPr>
              <a:t>full duplex data:</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bi-directional data flow in same connection</a:t>
            </a:r>
          </a:p>
          <a:p>
            <a:pPr marL="695325" marR="0" lvl="1" indent="-231775" algn="l" defTabSz="914400" rtl="0" eaLnBrk="1" fontAlgn="auto" latinLnBrk="0" hangingPunct="1">
              <a:lnSpc>
                <a:spcPct val="90000"/>
              </a:lnSpc>
              <a:spcBef>
                <a:spcPts val="4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MSS: maximum segment size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 name="Slide Number Placeholder 2">
            <a:extLst>
              <a:ext uri="{FF2B5EF4-FFF2-40B4-BE49-F238E27FC236}">
                <a16:creationId xmlns="" xmlns:a16="http://schemas.microsoft.com/office/drawing/2014/main" id="{D9F10C56-26D5-5C45-B097-EE8A46539976}"/>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a:t>
            </a:fld>
            <a:endParaRPr lang="en-US" dirty="0"/>
          </a:p>
        </p:txBody>
      </p:sp>
    </p:spTree>
    <p:extLst>
      <p:ext uri="{BB962C8B-B14F-4D97-AF65-F5344CB8AC3E}">
        <p14:creationId xmlns:p14="http://schemas.microsoft.com/office/powerpoint/2010/main" val="155591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dissolve">
                                      <p:cBhvr>
                                        <p:cTn id="7"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segment structure</a:t>
            </a:r>
            <a:endParaRPr lang="en-US" sz="4400" b="0" dirty="0"/>
          </a:p>
        </p:txBody>
      </p:sp>
      <p:sp>
        <p:nvSpPr>
          <p:cNvPr id="60" name="Rectangle 4">
            <a:extLst>
              <a:ext uri="{FF2B5EF4-FFF2-40B4-BE49-F238E27FC236}">
                <a16:creationId xmlns="" xmlns:a16="http://schemas.microsoft.com/office/drawing/2014/main" id="{1438C6A7-F9CB-854D-92BB-74AFAE175928}"/>
              </a:ext>
            </a:extLst>
          </p:cNvPr>
          <p:cNvSpPr>
            <a:spLocks noChangeArrowheads="1"/>
          </p:cNvSpPr>
          <p:nvPr/>
        </p:nvSpPr>
        <p:spPr bwMode="auto">
          <a:xfrm>
            <a:off x="4432073" y="1560062"/>
            <a:ext cx="3951287" cy="4824412"/>
          </a:xfrm>
          <a:prstGeom prst="rect">
            <a:avLst/>
          </a:prstGeom>
          <a:solidFill>
            <a:srgbClr val="000099"/>
          </a:solidFill>
          <a:ln>
            <a:noFill/>
          </a:ln>
          <a:effectLst/>
          <a:extLst>
            <a:ext uri="{91240B29-F687-4f45-9708-019B960494DF}">
              <a14:hiddenLine xmlns:a14="http://schemas.microsoft.com/office/drawing/2010/main" xmlns="" w="1905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61" name="Rectangle 5">
            <a:extLst>
              <a:ext uri="{FF2B5EF4-FFF2-40B4-BE49-F238E27FC236}">
                <a16:creationId xmlns="" xmlns:a16="http://schemas.microsoft.com/office/drawing/2014/main" id="{21D47CEF-020C-9C44-AB75-DA719011CBEF}"/>
              </a:ext>
            </a:extLst>
          </p:cNvPr>
          <p:cNvSpPr>
            <a:spLocks noChangeArrowheads="1"/>
          </p:cNvSpPr>
          <p:nvPr/>
        </p:nvSpPr>
        <p:spPr bwMode="auto">
          <a:xfrm>
            <a:off x="4346348" y="1675949"/>
            <a:ext cx="3951287" cy="4805363"/>
          </a:xfrm>
          <a:prstGeom prst="rect">
            <a:avLst/>
          </a:prstGeom>
          <a:solidFill>
            <a:srgbClr val="FFFFFF"/>
          </a:solidFill>
          <a:ln w="19050">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4" name="Group 3">
            <a:extLst>
              <a:ext uri="{FF2B5EF4-FFF2-40B4-BE49-F238E27FC236}">
                <a16:creationId xmlns="" xmlns:a16="http://schemas.microsoft.com/office/drawing/2014/main" id="{A0F66122-9E4A-7644-B40C-189BABEA3388}"/>
              </a:ext>
            </a:extLst>
          </p:cNvPr>
          <p:cNvGrpSpPr/>
          <p:nvPr/>
        </p:nvGrpSpPr>
        <p:grpSpPr>
          <a:xfrm>
            <a:off x="4495573" y="1661303"/>
            <a:ext cx="3450544" cy="401997"/>
            <a:chOff x="4495573" y="1661303"/>
            <a:chExt cx="3450544" cy="401997"/>
          </a:xfrm>
        </p:grpSpPr>
        <p:sp>
          <p:nvSpPr>
            <p:cNvPr id="62" name="Text Box 6">
              <a:extLst>
                <a:ext uri="{FF2B5EF4-FFF2-40B4-BE49-F238E27FC236}">
                  <a16:creationId xmlns="" xmlns:a16="http://schemas.microsoft.com/office/drawing/2014/main" id="{A183A89B-2122-E141-9DF3-203A60EFF295}"/>
                </a:ext>
              </a:extLst>
            </p:cNvPr>
            <p:cNvSpPr txBox="1">
              <a:spLocks noChangeArrowheads="1"/>
            </p:cNvSpPr>
            <p:nvPr/>
          </p:nvSpPr>
          <p:spPr bwMode="auto">
            <a:xfrm>
              <a:off x="4495573" y="1661303"/>
              <a:ext cx="166370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source port #</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3" name="Text Box 7">
              <a:extLst>
                <a:ext uri="{FF2B5EF4-FFF2-40B4-BE49-F238E27FC236}">
                  <a16:creationId xmlns="" xmlns:a16="http://schemas.microsoft.com/office/drawing/2014/main" id="{E52BAEBA-8AEA-B545-A35F-AEB6190843E5}"/>
                </a:ext>
              </a:extLst>
            </p:cNvPr>
            <p:cNvSpPr txBox="1">
              <a:spLocks noChangeArrowheads="1"/>
            </p:cNvSpPr>
            <p:nvPr/>
          </p:nvSpPr>
          <p:spPr bwMode="auto">
            <a:xfrm>
              <a:off x="6564992" y="1666425"/>
              <a:ext cx="1381125"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dest port #</a:t>
              </a: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64" name="Line 8">
            <a:extLst>
              <a:ext uri="{FF2B5EF4-FFF2-40B4-BE49-F238E27FC236}">
                <a16:creationId xmlns="" xmlns:a16="http://schemas.microsoft.com/office/drawing/2014/main" id="{BDC40F37-DD1A-6848-AB76-2EA7683B9566}"/>
              </a:ext>
            </a:extLst>
          </p:cNvPr>
          <p:cNvSpPr>
            <a:spLocks noChangeShapeType="1"/>
          </p:cNvSpPr>
          <p:nvPr/>
        </p:nvSpPr>
        <p:spPr bwMode="auto">
          <a:xfrm>
            <a:off x="4349523" y="2050599"/>
            <a:ext cx="3946525" cy="4763"/>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5" name="Line 9">
            <a:extLst>
              <a:ext uri="{FF2B5EF4-FFF2-40B4-BE49-F238E27FC236}">
                <a16:creationId xmlns="" xmlns:a16="http://schemas.microsoft.com/office/drawing/2014/main" id="{92C91585-33BC-084B-A3CF-F5A7CD082B67}"/>
              </a:ext>
            </a:extLst>
          </p:cNvPr>
          <p:cNvSpPr>
            <a:spLocks noChangeShapeType="1"/>
          </p:cNvSpPr>
          <p:nvPr/>
        </p:nvSpPr>
        <p:spPr bwMode="auto">
          <a:xfrm flipV="1">
            <a:off x="4343173" y="2430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 name="Group 11">
            <a:extLst>
              <a:ext uri="{FF2B5EF4-FFF2-40B4-BE49-F238E27FC236}">
                <a16:creationId xmlns="" xmlns:a16="http://schemas.microsoft.com/office/drawing/2014/main" id="{8552304C-19AC-C84B-842E-CBCC3EA9E153}"/>
              </a:ext>
            </a:extLst>
          </p:cNvPr>
          <p:cNvGrpSpPr/>
          <p:nvPr/>
        </p:nvGrpSpPr>
        <p:grpSpPr>
          <a:xfrm>
            <a:off x="4324123" y="1145724"/>
            <a:ext cx="3935412" cy="366713"/>
            <a:chOff x="4324123" y="1145724"/>
            <a:chExt cx="3935412" cy="366713"/>
          </a:xfrm>
        </p:grpSpPr>
        <p:sp>
          <p:nvSpPr>
            <p:cNvPr id="67" name="Text Box 11">
              <a:extLst>
                <a:ext uri="{FF2B5EF4-FFF2-40B4-BE49-F238E27FC236}">
                  <a16:creationId xmlns="" xmlns:a16="http://schemas.microsoft.com/office/drawing/2014/main" id="{D7A6E153-CAA2-2E43-9742-982E16926734}"/>
                </a:ext>
              </a:extLst>
            </p:cNvPr>
            <p:cNvSpPr txBox="1">
              <a:spLocks noChangeArrowheads="1"/>
            </p:cNvSpPr>
            <p:nvPr/>
          </p:nvSpPr>
          <p:spPr bwMode="auto">
            <a:xfrm>
              <a:off x="5832248" y="1145724"/>
              <a:ext cx="85725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32 bits</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68" name="Line 12">
              <a:extLst>
                <a:ext uri="{FF2B5EF4-FFF2-40B4-BE49-F238E27FC236}">
                  <a16:creationId xmlns="" xmlns:a16="http://schemas.microsoft.com/office/drawing/2014/main" id="{C28AE80D-AED7-BB43-AEEF-9A3E95D70A42}"/>
                </a:ext>
              </a:extLst>
            </p:cNvPr>
            <p:cNvSpPr>
              <a:spLocks noChangeShapeType="1"/>
            </p:cNvSpPr>
            <p:nvPr/>
          </p:nvSpPr>
          <p:spPr bwMode="auto">
            <a:xfrm>
              <a:off x="6832373" y="1391787"/>
              <a:ext cx="1427162" cy="4762"/>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69" name="Line 13">
              <a:extLst>
                <a:ext uri="{FF2B5EF4-FFF2-40B4-BE49-F238E27FC236}">
                  <a16:creationId xmlns="" xmlns:a16="http://schemas.microsoft.com/office/drawing/2014/main" id="{0FE91D57-DF52-A948-8B79-BE2C69D24056}"/>
                </a:ext>
              </a:extLst>
            </p:cNvPr>
            <p:cNvSpPr>
              <a:spLocks noChangeShapeType="1"/>
            </p:cNvSpPr>
            <p:nvPr/>
          </p:nvSpPr>
          <p:spPr bwMode="auto">
            <a:xfrm rot="10800000">
              <a:off x="4324123" y="1402899"/>
              <a:ext cx="1341437" cy="0"/>
            </a:xfrm>
            <a:prstGeom prst="line">
              <a:avLst/>
            </a:prstGeom>
            <a:noFill/>
            <a:ln w="19050">
              <a:solidFill>
                <a:srgbClr val="00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74" name="Line 16">
            <a:extLst>
              <a:ext uri="{FF2B5EF4-FFF2-40B4-BE49-F238E27FC236}">
                <a16:creationId xmlns="" xmlns:a16="http://schemas.microsoft.com/office/drawing/2014/main" id="{ADBC9EF8-B51B-F249-8F7B-C16F5F07A21E}"/>
              </a:ext>
            </a:extLst>
          </p:cNvPr>
          <p:cNvSpPr>
            <a:spLocks noChangeShapeType="1"/>
          </p:cNvSpPr>
          <p:nvPr/>
        </p:nvSpPr>
        <p:spPr bwMode="auto">
          <a:xfrm flipV="1">
            <a:off x="4352698" y="2811012"/>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6" name="Line 18">
            <a:extLst>
              <a:ext uri="{FF2B5EF4-FFF2-40B4-BE49-F238E27FC236}">
                <a16:creationId xmlns="" xmlns:a16="http://schemas.microsoft.com/office/drawing/2014/main" id="{32231029-9349-864B-ABF1-0D56E55824BB}"/>
              </a:ext>
            </a:extLst>
          </p:cNvPr>
          <p:cNvSpPr>
            <a:spLocks noChangeShapeType="1"/>
          </p:cNvSpPr>
          <p:nvPr/>
        </p:nvSpPr>
        <p:spPr bwMode="auto">
          <a:xfrm flipV="1">
            <a:off x="4347935" y="3206299"/>
            <a:ext cx="3951288"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7" name="Line 19">
            <a:extLst>
              <a:ext uri="{FF2B5EF4-FFF2-40B4-BE49-F238E27FC236}">
                <a16:creationId xmlns="" xmlns:a16="http://schemas.microsoft.com/office/drawing/2014/main" id="{F2503E28-C28E-B541-932B-7E2993655C9A}"/>
              </a:ext>
            </a:extLst>
          </p:cNvPr>
          <p:cNvSpPr>
            <a:spLocks noChangeShapeType="1"/>
          </p:cNvSpPr>
          <p:nvPr/>
        </p:nvSpPr>
        <p:spPr bwMode="auto">
          <a:xfrm flipV="1">
            <a:off x="4343173" y="3596824"/>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8" name="Line 20">
            <a:extLst>
              <a:ext uri="{FF2B5EF4-FFF2-40B4-BE49-F238E27FC236}">
                <a16:creationId xmlns="" xmlns:a16="http://schemas.microsoft.com/office/drawing/2014/main" id="{10D5BEAE-CBC6-5040-B37E-6D12FC20E9CB}"/>
              </a:ext>
            </a:extLst>
          </p:cNvPr>
          <p:cNvSpPr>
            <a:spLocks noChangeShapeType="1"/>
          </p:cNvSpPr>
          <p:nvPr/>
        </p:nvSpPr>
        <p:spPr bwMode="auto">
          <a:xfrm flipV="1">
            <a:off x="4343173" y="4158799"/>
            <a:ext cx="3951287" cy="0"/>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79" name="Line 21">
            <a:extLst>
              <a:ext uri="{FF2B5EF4-FFF2-40B4-BE49-F238E27FC236}">
                <a16:creationId xmlns="" xmlns:a16="http://schemas.microsoft.com/office/drawing/2014/main" id="{A186AEBD-F0F5-494B-9D24-09B9888787CD}"/>
              </a:ext>
            </a:extLst>
          </p:cNvPr>
          <p:cNvSpPr>
            <a:spLocks noChangeShapeType="1"/>
          </p:cNvSpPr>
          <p:nvPr/>
        </p:nvSpPr>
        <p:spPr bwMode="auto">
          <a:xfrm flipH="1" flipV="1">
            <a:off x="6303735" y="2814187"/>
            <a:ext cx="4763" cy="777875"/>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7" name="Line 29">
            <a:extLst>
              <a:ext uri="{FF2B5EF4-FFF2-40B4-BE49-F238E27FC236}">
                <a16:creationId xmlns="" xmlns:a16="http://schemas.microsoft.com/office/drawing/2014/main" id="{B0BB3064-7239-A344-B7D3-3350540CF7AA}"/>
              </a:ext>
            </a:extLst>
          </p:cNvPr>
          <p:cNvSpPr>
            <a:spLocks noChangeShapeType="1"/>
          </p:cNvSpPr>
          <p:nvPr/>
        </p:nvSpPr>
        <p:spPr bwMode="auto">
          <a:xfrm flipV="1">
            <a:off x="5668735" y="2814187"/>
            <a:ext cx="0" cy="392112"/>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88" name="Line 30">
            <a:extLst>
              <a:ext uri="{FF2B5EF4-FFF2-40B4-BE49-F238E27FC236}">
                <a16:creationId xmlns="" xmlns:a16="http://schemas.microsoft.com/office/drawing/2014/main" id="{22FDEDB0-0202-4C4C-9B34-FF72CC278D77}"/>
              </a:ext>
            </a:extLst>
          </p:cNvPr>
          <p:cNvSpPr>
            <a:spLocks noChangeShapeType="1"/>
          </p:cNvSpPr>
          <p:nvPr/>
        </p:nvSpPr>
        <p:spPr bwMode="auto">
          <a:xfrm flipV="1">
            <a:off x="5514748"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89" name="Line 31">
            <a:extLst>
              <a:ext uri="{FF2B5EF4-FFF2-40B4-BE49-F238E27FC236}">
                <a16:creationId xmlns="" xmlns:a16="http://schemas.microsoft.com/office/drawing/2014/main" id="{9AF172E8-0A6A-6644-BD77-F1EE190D4ADE}"/>
              </a:ext>
            </a:extLst>
          </p:cNvPr>
          <p:cNvSpPr>
            <a:spLocks noChangeShapeType="1"/>
          </p:cNvSpPr>
          <p:nvPr/>
        </p:nvSpPr>
        <p:spPr bwMode="auto">
          <a:xfrm flipV="1">
            <a:off x="5355998" y="2818949"/>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96" name="Text Box 38">
            <a:extLst>
              <a:ext uri="{FF2B5EF4-FFF2-40B4-BE49-F238E27FC236}">
                <a16:creationId xmlns="" xmlns:a16="http://schemas.microsoft.com/office/drawing/2014/main" id="{A4AA77C6-3CD5-F642-BD90-B898C462C724}"/>
              </a:ext>
            </a:extLst>
          </p:cNvPr>
          <p:cNvSpPr txBox="1">
            <a:spLocks noChangeArrowheads="1"/>
          </p:cNvSpPr>
          <p:nvPr/>
        </p:nvSpPr>
        <p:spPr bwMode="auto">
          <a:xfrm>
            <a:off x="4636966" y="2822952"/>
            <a:ext cx="482824" cy="40767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not</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used</a:t>
            </a:r>
            <a:endPar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7" name="Line 39">
            <a:extLst>
              <a:ext uri="{FF2B5EF4-FFF2-40B4-BE49-F238E27FC236}">
                <a16:creationId xmlns="" xmlns:a16="http://schemas.microsoft.com/office/drawing/2014/main" id="{356A6247-1FB1-3845-A2C5-956708DFFBCF}"/>
              </a:ext>
            </a:extLst>
          </p:cNvPr>
          <p:cNvSpPr>
            <a:spLocks noChangeShapeType="1"/>
          </p:cNvSpPr>
          <p:nvPr/>
        </p:nvSpPr>
        <p:spPr bwMode="auto">
          <a:xfrm flipV="1">
            <a:off x="4713766"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grpSp>
        <p:nvGrpSpPr>
          <p:cNvPr id="115" name="Group 114">
            <a:extLst>
              <a:ext uri="{FF2B5EF4-FFF2-40B4-BE49-F238E27FC236}">
                <a16:creationId xmlns="" xmlns:a16="http://schemas.microsoft.com/office/drawing/2014/main" id="{25F3ABB6-FC22-8E45-923B-C272F3E47C12}"/>
              </a:ext>
            </a:extLst>
          </p:cNvPr>
          <p:cNvGrpSpPr/>
          <p:nvPr/>
        </p:nvGrpSpPr>
        <p:grpSpPr>
          <a:xfrm>
            <a:off x="6405335" y="2817362"/>
            <a:ext cx="5252586" cy="731484"/>
            <a:chOff x="6405335" y="2817362"/>
            <a:chExt cx="5252586" cy="731484"/>
          </a:xfrm>
        </p:grpSpPr>
        <p:sp>
          <p:nvSpPr>
            <p:cNvPr id="80" name="Text Box 22">
              <a:extLst>
                <a:ext uri="{FF2B5EF4-FFF2-40B4-BE49-F238E27FC236}">
                  <a16:creationId xmlns="" xmlns:a16="http://schemas.microsoft.com/office/drawing/2014/main" id="{C121B465-E333-C34D-A9B1-4EC95AB29663}"/>
                </a:ext>
              </a:extLst>
            </p:cNvPr>
            <p:cNvSpPr txBox="1">
              <a:spLocks noChangeArrowheads="1"/>
            </p:cNvSpPr>
            <p:nvPr/>
          </p:nvSpPr>
          <p:spPr bwMode="auto">
            <a:xfrm>
              <a:off x="6405335" y="2817362"/>
              <a:ext cx="1746250" cy="36671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receive window</a:t>
              </a:r>
            </a:p>
          </p:txBody>
        </p:sp>
        <p:sp>
          <p:nvSpPr>
            <p:cNvPr id="107" name="Text Box 49">
              <a:extLst>
                <a:ext uri="{FF2B5EF4-FFF2-40B4-BE49-F238E27FC236}">
                  <a16:creationId xmlns="" xmlns:a16="http://schemas.microsoft.com/office/drawing/2014/main" id="{C1196D10-63E5-F146-A338-FB6B53C00F42}"/>
                </a:ext>
              </a:extLst>
            </p:cNvPr>
            <p:cNvSpPr txBox="1">
              <a:spLocks noChangeArrowheads="1"/>
            </p:cNvSpPr>
            <p:nvPr/>
          </p:nvSpPr>
          <p:spPr bwMode="auto">
            <a:xfrm>
              <a:off x="8724900" y="2847115"/>
              <a:ext cx="2933021" cy="701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flow control: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bytes receiver willing to accept</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1" name="Line 53">
              <a:extLst>
                <a:ext uri="{FF2B5EF4-FFF2-40B4-BE49-F238E27FC236}">
                  <a16:creationId xmlns="" xmlns:a16="http://schemas.microsoft.com/office/drawing/2014/main" id="{AF202832-D8A0-CC44-AEC9-474E90CA4102}"/>
                </a:ext>
              </a:extLst>
            </p:cNvPr>
            <p:cNvSpPr>
              <a:spLocks noChangeShapeType="1"/>
            </p:cNvSpPr>
            <p:nvPr/>
          </p:nvSpPr>
          <p:spPr bwMode="auto">
            <a:xfrm flipH="1">
              <a:off x="8142852" y="3044701"/>
              <a:ext cx="582048" cy="0"/>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6" name="Group 5">
            <a:extLst>
              <a:ext uri="{FF2B5EF4-FFF2-40B4-BE49-F238E27FC236}">
                <a16:creationId xmlns="" xmlns:a16="http://schemas.microsoft.com/office/drawing/2014/main" id="{9EBAA956-8E89-0A4A-A4BC-91B08D93CC59}"/>
              </a:ext>
            </a:extLst>
          </p:cNvPr>
          <p:cNvGrpSpPr/>
          <p:nvPr/>
        </p:nvGrpSpPr>
        <p:grpSpPr>
          <a:xfrm>
            <a:off x="4979760" y="1674436"/>
            <a:ext cx="7040433" cy="1034129"/>
            <a:chOff x="4979760" y="1674436"/>
            <a:chExt cx="7040433" cy="1034129"/>
          </a:xfrm>
        </p:grpSpPr>
        <p:sp>
          <p:nvSpPr>
            <p:cNvPr id="73" name="Text Box 15">
              <a:extLst>
                <a:ext uri="{FF2B5EF4-FFF2-40B4-BE49-F238E27FC236}">
                  <a16:creationId xmlns="" xmlns:a16="http://schemas.microsoft.com/office/drawing/2014/main" id="{2925631F-CA45-E24E-A2A3-36475CE0E0E7}"/>
                </a:ext>
              </a:extLst>
            </p:cNvPr>
            <p:cNvSpPr txBox="1">
              <a:spLocks noChangeArrowheads="1"/>
            </p:cNvSpPr>
            <p:nvPr/>
          </p:nvSpPr>
          <p:spPr bwMode="auto">
            <a:xfrm>
              <a:off x="4979760" y="2029962"/>
              <a:ext cx="2486025"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sequence number</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08" name="Text Box 50">
              <a:extLst>
                <a:ext uri="{FF2B5EF4-FFF2-40B4-BE49-F238E27FC236}">
                  <a16:creationId xmlns="" xmlns:a16="http://schemas.microsoft.com/office/drawing/2014/main" id="{62087231-CA89-9F46-9993-D5CE4726B8FD}"/>
                </a:ext>
              </a:extLst>
            </p:cNvPr>
            <p:cNvSpPr txBox="1">
              <a:spLocks noChangeArrowheads="1"/>
            </p:cNvSpPr>
            <p:nvPr/>
          </p:nvSpPr>
          <p:spPr bwMode="auto">
            <a:xfrm>
              <a:off x="8724900" y="1674436"/>
              <a:ext cx="3295293" cy="1034129"/>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segment seq  #: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counting bytes of data</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into bytestream</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(not segments!)</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3" name="Line 55">
              <a:extLst>
                <a:ext uri="{FF2B5EF4-FFF2-40B4-BE49-F238E27FC236}">
                  <a16:creationId xmlns="" xmlns:a16="http://schemas.microsoft.com/office/drawing/2014/main" id="{69F8FE7B-57A5-CA45-A15F-AB7CA1D8D54F}"/>
                </a:ext>
              </a:extLst>
            </p:cNvPr>
            <p:cNvSpPr>
              <a:spLocks noChangeShapeType="1"/>
            </p:cNvSpPr>
            <p:nvPr/>
          </p:nvSpPr>
          <p:spPr bwMode="auto">
            <a:xfrm flipH="1" flipV="1">
              <a:off x="7924797" y="2244436"/>
              <a:ext cx="800102" cy="0"/>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29" name="Group 128">
            <a:extLst>
              <a:ext uri="{FF2B5EF4-FFF2-40B4-BE49-F238E27FC236}">
                <a16:creationId xmlns="" xmlns:a16="http://schemas.microsoft.com/office/drawing/2014/main" id="{33475873-1909-F649-A643-DFFF77ECF966}"/>
              </a:ext>
            </a:extLst>
          </p:cNvPr>
          <p:cNvGrpSpPr/>
          <p:nvPr/>
        </p:nvGrpSpPr>
        <p:grpSpPr>
          <a:xfrm>
            <a:off x="5398860" y="4614412"/>
            <a:ext cx="5770816" cy="1113459"/>
            <a:chOff x="5398860" y="4614412"/>
            <a:chExt cx="5770816" cy="1113459"/>
          </a:xfrm>
        </p:grpSpPr>
        <p:sp>
          <p:nvSpPr>
            <p:cNvPr id="72" name="Text Box 14">
              <a:extLst>
                <a:ext uri="{FF2B5EF4-FFF2-40B4-BE49-F238E27FC236}">
                  <a16:creationId xmlns="" xmlns:a16="http://schemas.microsoft.com/office/drawing/2014/main" id="{394540FC-9B80-C049-964F-3AEAF7A4BA2D}"/>
                </a:ext>
              </a:extLst>
            </p:cNvPr>
            <p:cNvSpPr txBox="1">
              <a:spLocks noChangeArrowheads="1"/>
            </p:cNvSpPr>
            <p:nvPr/>
          </p:nvSpPr>
          <p:spPr bwMode="auto">
            <a:xfrm>
              <a:off x="5398860" y="4614412"/>
              <a:ext cx="2005013" cy="10064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application</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data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(variable length)</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25" name="TextBox 124">
              <a:extLst>
                <a:ext uri="{FF2B5EF4-FFF2-40B4-BE49-F238E27FC236}">
                  <a16:creationId xmlns="" xmlns:a16="http://schemas.microsoft.com/office/drawing/2014/main" id="{5CEFBFE2-D6C5-6C4B-85CD-C2B1704479E4}"/>
                </a:ext>
              </a:extLst>
            </p:cNvPr>
            <p:cNvSpPr txBox="1"/>
            <p:nvPr/>
          </p:nvSpPr>
          <p:spPr>
            <a:xfrm>
              <a:off x="8980285" y="4638342"/>
              <a:ext cx="2189391" cy="1089529"/>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data sent by application into TCP socket</a:t>
              </a:r>
            </a:p>
          </p:txBody>
        </p:sp>
        <p:cxnSp>
          <p:nvCxnSpPr>
            <p:cNvPr id="127" name="Straight Connector 126">
              <a:extLst>
                <a:ext uri="{FF2B5EF4-FFF2-40B4-BE49-F238E27FC236}">
                  <a16:creationId xmlns="" xmlns:a16="http://schemas.microsoft.com/office/drawing/2014/main" id="{C6493B77-D766-824F-B26A-A73B9CE92231}"/>
                </a:ext>
              </a:extLst>
            </p:cNvPr>
            <p:cNvCxnSpPr>
              <a:cxnSpLocks/>
            </p:cNvCxnSpPr>
            <p:nvPr/>
          </p:nvCxnSpPr>
          <p:spPr>
            <a:xfrm>
              <a:off x="6727821" y="5150307"/>
              <a:ext cx="2149479"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 xmlns:a16="http://schemas.microsoft.com/office/drawing/2014/main" id="{BF59DCBE-5CE4-3C4C-AE43-7FF674B5D23E}"/>
              </a:ext>
            </a:extLst>
          </p:cNvPr>
          <p:cNvGrpSpPr/>
          <p:nvPr/>
        </p:nvGrpSpPr>
        <p:grpSpPr>
          <a:xfrm>
            <a:off x="230393" y="1952743"/>
            <a:ext cx="7771793" cy="1241280"/>
            <a:chOff x="230393" y="1952743"/>
            <a:chExt cx="7771793" cy="1241280"/>
          </a:xfrm>
        </p:grpSpPr>
        <p:sp>
          <p:nvSpPr>
            <p:cNvPr id="137" name="Text Box 35">
              <a:extLst>
                <a:ext uri="{FF2B5EF4-FFF2-40B4-BE49-F238E27FC236}">
                  <a16:creationId xmlns="" xmlns:a16="http://schemas.microsoft.com/office/drawing/2014/main" id="{56F627F0-D04E-AD42-8864-F7B517B4A587}"/>
                </a:ext>
              </a:extLst>
            </p:cNvPr>
            <p:cNvSpPr txBox="1">
              <a:spLocks noChangeArrowheads="1"/>
            </p:cNvSpPr>
            <p:nvPr/>
          </p:nvSpPr>
          <p:spPr bwMode="auto">
            <a:xfrm>
              <a:off x="5447297" y="2855469"/>
              <a:ext cx="303288"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A</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nvGrpSpPr>
            <p:cNvPr id="15" name="Group 14">
              <a:extLst>
                <a:ext uri="{FF2B5EF4-FFF2-40B4-BE49-F238E27FC236}">
                  <a16:creationId xmlns="" xmlns:a16="http://schemas.microsoft.com/office/drawing/2014/main" id="{3379D87E-87A4-BA4A-B25D-D60B162F998C}"/>
                </a:ext>
              </a:extLst>
            </p:cNvPr>
            <p:cNvGrpSpPr/>
            <p:nvPr/>
          </p:nvGrpSpPr>
          <p:grpSpPr>
            <a:xfrm>
              <a:off x="230393" y="1952743"/>
              <a:ext cx="7771793" cy="971860"/>
              <a:chOff x="217867" y="1965269"/>
              <a:chExt cx="7771793" cy="971860"/>
            </a:xfrm>
          </p:grpSpPr>
          <p:sp>
            <p:nvSpPr>
              <p:cNvPr id="75" name="Text Box 17">
                <a:extLst>
                  <a:ext uri="{FF2B5EF4-FFF2-40B4-BE49-F238E27FC236}">
                    <a16:creationId xmlns="" xmlns:a16="http://schemas.microsoft.com/office/drawing/2014/main" id="{0864898F-71F3-8C4E-ACBC-273A8F765CF5}"/>
                  </a:ext>
                </a:extLst>
              </p:cNvPr>
              <p:cNvSpPr txBox="1">
                <a:spLocks noChangeArrowheads="1"/>
              </p:cNvSpPr>
              <p:nvPr/>
            </p:nvSpPr>
            <p:spPr bwMode="auto">
              <a:xfrm>
                <a:off x="4579710" y="2430012"/>
                <a:ext cx="3409950"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acknowledgement number</a:t>
                </a:r>
              </a:p>
            </p:txBody>
          </p:sp>
          <p:sp>
            <p:nvSpPr>
              <p:cNvPr id="119" name="Text Box 42">
                <a:extLst>
                  <a:ext uri="{FF2B5EF4-FFF2-40B4-BE49-F238E27FC236}">
                    <a16:creationId xmlns="" xmlns:a16="http://schemas.microsoft.com/office/drawing/2014/main" id="{C0762B76-1537-D346-8718-8BAF6E1F14E0}"/>
                  </a:ext>
                </a:extLst>
              </p:cNvPr>
              <p:cNvSpPr txBox="1">
                <a:spLocks noChangeArrowheads="1"/>
              </p:cNvSpPr>
              <p:nvPr/>
            </p:nvSpPr>
            <p:spPr bwMode="auto">
              <a:xfrm>
                <a:off x="217867" y="1965269"/>
                <a:ext cx="3287333" cy="701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ACK: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seq # of next expected byte; A bit: this is an ACK</a:t>
                </a:r>
                <a:endParaRPr kumimoji="0" lang="en-US" sz="11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30" name="Line 46">
                <a:extLst>
                  <a:ext uri="{FF2B5EF4-FFF2-40B4-BE49-F238E27FC236}">
                    <a16:creationId xmlns="" xmlns:a16="http://schemas.microsoft.com/office/drawing/2014/main" id="{412FF679-1D4F-2847-94BC-15BFC61FB4F3}"/>
                  </a:ext>
                </a:extLst>
              </p:cNvPr>
              <p:cNvSpPr>
                <a:spLocks noChangeShapeType="1"/>
              </p:cNvSpPr>
              <p:nvPr/>
            </p:nvSpPr>
            <p:spPr bwMode="auto">
              <a:xfrm>
                <a:off x="3505200" y="2417523"/>
                <a:ext cx="2076276" cy="519606"/>
              </a:xfrm>
              <a:custGeom>
                <a:avLst/>
                <a:gdLst>
                  <a:gd name="connsiteX0" fmla="*/ 0 w 2082626"/>
                  <a:gd name="connsiteY0" fmla="*/ 0 h 560881"/>
                  <a:gd name="connsiteX1" fmla="*/ 2082626 w 2082626"/>
                  <a:gd name="connsiteY1" fmla="*/ 560881 h 560881"/>
                  <a:gd name="connsiteX0" fmla="*/ 0 w 2076276"/>
                  <a:gd name="connsiteY0" fmla="*/ 0 h 519606"/>
                  <a:gd name="connsiteX1" fmla="*/ 2076276 w 2076276"/>
                  <a:gd name="connsiteY1" fmla="*/ 519606 h 519606"/>
                </a:gdLst>
                <a:ahLst/>
                <a:cxnLst>
                  <a:cxn ang="0">
                    <a:pos x="connsiteX0" y="connsiteY0"/>
                  </a:cxn>
                  <a:cxn ang="0">
                    <a:pos x="connsiteX1" y="connsiteY1"/>
                  </a:cxn>
                </a:cxnLst>
                <a:rect l="l" t="t" r="r" b="b"/>
                <a:pathLst>
                  <a:path w="2076276" h="519606">
                    <a:moveTo>
                      <a:pt x="0" y="0"/>
                    </a:moveTo>
                    <a:cubicBezTo>
                      <a:pt x="694209" y="186960"/>
                      <a:pt x="1382067" y="332646"/>
                      <a:pt x="2076276" y="519606"/>
                    </a:cubicBezTo>
                  </a:path>
                </a:pathLst>
              </a:cu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39" name="Line 46">
                <a:extLst>
                  <a:ext uri="{FF2B5EF4-FFF2-40B4-BE49-F238E27FC236}">
                    <a16:creationId xmlns="" xmlns:a16="http://schemas.microsoft.com/office/drawing/2014/main" id="{EB8BFD18-324C-2547-AC63-1A0429ECFF56}"/>
                  </a:ext>
                </a:extLst>
              </p:cNvPr>
              <p:cNvSpPr>
                <a:spLocks noChangeShapeType="1"/>
              </p:cNvSpPr>
              <p:nvPr/>
            </p:nvSpPr>
            <p:spPr bwMode="auto">
              <a:xfrm>
                <a:off x="3505200" y="2404996"/>
                <a:ext cx="1263476" cy="215853"/>
              </a:xfrm>
              <a:prstGeom prst="line">
                <a:avLst/>
              </a:prstGeom>
              <a:noFill/>
              <a:ln w="19050">
                <a:solidFill>
                  <a:srgbClr val="C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9" name="Group 18">
            <a:extLst>
              <a:ext uri="{FF2B5EF4-FFF2-40B4-BE49-F238E27FC236}">
                <a16:creationId xmlns="" xmlns:a16="http://schemas.microsoft.com/office/drawing/2014/main" id="{953AA9D9-F43E-B546-80D0-95A95FF3FD84}"/>
              </a:ext>
            </a:extLst>
          </p:cNvPr>
          <p:cNvGrpSpPr/>
          <p:nvPr/>
        </p:nvGrpSpPr>
        <p:grpSpPr>
          <a:xfrm>
            <a:off x="1895418" y="3659802"/>
            <a:ext cx="5828956" cy="1090980"/>
            <a:chOff x="1895418" y="3659802"/>
            <a:chExt cx="5828956" cy="1090980"/>
          </a:xfrm>
        </p:grpSpPr>
        <p:sp>
          <p:nvSpPr>
            <p:cNvPr id="98" name="Text Box 40">
              <a:extLst>
                <a:ext uri="{FF2B5EF4-FFF2-40B4-BE49-F238E27FC236}">
                  <a16:creationId xmlns="" xmlns:a16="http://schemas.microsoft.com/office/drawing/2014/main" id="{CF922213-3DD4-4C4D-B198-ADF3A29EDBE7}"/>
                </a:ext>
              </a:extLst>
            </p:cNvPr>
            <p:cNvSpPr txBox="1">
              <a:spLocks noChangeArrowheads="1"/>
            </p:cNvSpPr>
            <p:nvPr/>
          </p:nvSpPr>
          <p:spPr bwMode="auto">
            <a:xfrm>
              <a:off x="4830361" y="3659802"/>
              <a:ext cx="2894013"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Arial" charset="0"/>
                  <a:ea typeface="ＭＳ Ｐゴシック" charset="0"/>
                  <a:cs typeface="+mn-cs"/>
                </a:rPr>
                <a:t>options (variable length)</a:t>
              </a: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99" name="Text Box 42">
              <a:extLst>
                <a:ext uri="{FF2B5EF4-FFF2-40B4-BE49-F238E27FC236}">
                  <a16:creationId xmlns="" xmlns:a16="http://schemas.microsoft.com/office/drawing/2014/main" id="{0BC58028-06B7-1A4E-8510-AE6EC1534B60}"/>
                </a:ext>
              </a:extLst>
            </p:cNvPr>
            <p:cNvSpPr txBox="1">
              <a:spLocks noChangeArrowheads="1"/>
            </p:cNvSpPr>
            <p:nvPr/>
          </p:nvSpPr>
          <p:spPr bwMode="auto">
            <a:xfrm>
              <a:off x="1895418" y="4326050"/>
              <a:ext cx="1688926"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TCP</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options</a:t>
              </a:r>
              <a:endPar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cxnSp>
          <p:nvCxnSpPr>
            <p:cNvPr id="7" name="Straight Connector 6">
              <a:extLst>
                <a:ext uri="{FF2B5EF4-FFF2-40B4-BE49-F238E27FC236}">
                  <a16:creationId xmlns="" xmlns:a16="http://schemas.microsoft.com/office/drawing/2014/main" id="{163A6281-16AF-5F4C-91CB-DC46FB513501}"/>
                </a:ext>
              </a:extLst>
            </p:cNvPr>
            <p:cNvCxnSpPr>
              <a:cxnSpLocks/>
              <a:stCxn id="99" idx="3"/>
              <a:endCxn id="98" idx="1"/>
            </p:cNvCxnSpPr>
            <p:nvPr/>
          </p:nvCxnSpPr>
          <p:spPr>
            <a:xfrm flipV="1">
              <a:off x="3584344" y="3859857"/>
              <a:ext cx="1246017" cy="678559"/>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 xmlns:a16="http://schemas.microsoft.com/office/drawing/2014/main" id="{F2A3E3DD-D73E-3547-B33E-7D97BEE9201E}"/>
              </a:ext>
            </a:extLst>
          </p:cNvPr>
          <p:cNvGrpSpPr/>
          <p:nvPr/>
        </p:nvGrpSpPr>
        <p:grpSpPr>
          <a:xfrm>
            <a:off x="318075" y="2819126"/>
            <a:ext cx="4456458" cy="424732"/>
            <a:chOff x="318075" y="2819126"/>
            <a:chExt cx="4456458" cy="424732"/>
          </a:xfrm>
        </p:grpSpPr>
        <p:sp>
          <p:nvSpPr>
            <p:cNvPr id="95" name="Text Box 37">
              <a:extLst>
                <a:ext uri="{FF2B5EF4-FFF2-40B4-BE49-F238E27FC236}">
                  <a16:creationId xmlns="" xmlns:a16="http://schemas.microsoft.com/office/drawing/2014/main" id="{71EB8016-A1DB-1C48-954C-FFBE5CF06DD6}"/>
                </a:ext>
              </a:extLst>
            </p:cNvPr>
            <p:cNvSpPr txBox="1">
              <a:spLocks noChangeArrowheads="1"/>
            </p:cNvSpPr>
            <p:nvPr/>
          </p:nvSpPr>
          <p:spPr bwMode="auto">
            <a:xfrm>
              <a:off x="4278884" y="2826980"/>
              <a:ext cx="495649" cy="407676"/>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head</a:t>
              </a:r>
            </a:p>
            <a:p>
              <a:pPr marL="0" marR="0" lvl="0" indent="0" algn="ctr" defTabSz="914400" rtl="0" eaLnBrk="0" fontAlgn="base" latinLnBrk="0" hangingPunct="0">
                <a:lnSpc>
                  <a:spcPct val="85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a:ea typeface="ＭＳ Ｐゴシック" charset="0"/>
                  <a:cs typeface="+mn-cs"/>
                </a:rPr>
                <a:t>len</a:t>
              </a:r>
              <a:endPar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3" name="Text Box 42">
              <a:extLst>
                <a:ext uri="{FF2B5EF4-FFF2-40B4-BE49-F238E27FC236}">
                  <a16:creationId xmlns="" xmlns:a16="http://schemas.microsoft.com/office/drawing/2014/main" id="{23616F6F-F6F8-274A-8F63-2AC8E94CAB0A}"/>
                </a:ext>
              </a:extLst>
            </p:cNvPr>
            <p:cNvSpPr txBox="1">
              <a:spLocks noChangeArrowheads="1"/>
            </p:cNvSpPr>
            <p:nvPr/>
          </p:nvSpPr>
          <p:spPr bwMode="auto">
            <a:xfrm>
              <a:off x="318075" y="2819126"/>
              <a:ext cx="3287333"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length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(of TCP header)</a:t>
              </a:r>
            </a:p>
          </p:txBody>
        </p:sp>
        <p:cxnSp>
          <p:nvCxnSpPr>
            <p:cNvPr id="100" name="Straight Connector 99">
              <a:extLst>
                <a:ext uri="{FF2B5EF4-FFF2-40B4-BE49-F238E27FC236}">
                  <a16:creationId xmlns="" xmlns:a16="http://schemas.microsoft.com/office/drawing/2014/main" id="{D004F6AA-C795-934B-B4F0-CA6FD9652FA1}"/>
                </a:ext>
              </a:extLst>
            </p:cNvPr>
            <p:cNvCxnSpPr>
              <a:cxnSpLocks/>
            </p:cNvCxnSpPr>
            <p:nvPr/>
          </p:nvCxnSpPr>
          <p:spPr>
            <a:xfrm>
              <a:off x="3544867" y="3031480"/>
              <a:ext cx="783888"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 xmlns:a16="http://schemas.microsoft.com/office/drawing/2014/main" id="{B36175C2-99D1-404D-ADB0-0C09C4338566}"/>
              </a:ext>
            </a:extLst>
          </p:cNvPr>
          <p:cNvGrpSpPr/>
          <p:nvPr/>
        </p:nvGrpSpPr>
        <p:grpSpPr>
          <a:xfrm>
            <a:off x="-24878" y="3174115"/>
            <a:ext cx="6031751" cy="424732"/>
            <a:chOff x="-24878" y="3174115"/>
            <a:chExt cx="6031751" cy="424732"/>
          </a:xfrm>
        </p:grpSpPr>
        <p:sp>
          <p:nvSpPr>
            <p:cNvPr id="82" name="Text Box 24">
              <a:extLst>
                <a:ext uri="{FF2B5EF4-FFF2-40B4-BE49-F238E27FC236}">
                  <a16:creationId xmlns="" xmlns:a16="http://schemas.microsoft.com/office/drawing/2014/main" id="{DA04993C-122C-384A-9568-6515DE95D883}"/>
                </a:ext>
              </a:extLst>
            </p:cNvPr>
            <p:cNvSpPr txBox="1">
              <a:spLocks noChangeArrowheads="1"/>
            </p:cNvSpPr>
            <p:nvPr/>
          </p:nvSpPr>
          <p:spPr bwMode="auto">
            <a:xfrm>
              <a:off x="4794023" y="3203124"/>
              <a:ext cx="121285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rPr>
                <a:t>checksum</a:t>
              </a:r>
            </a:p>
          </p:txBody>
        </p:sp>
        <p:sp>
          <p:nvSpPr>
            <p:cNvPr id="109" name="Text Box 51">
              <a:extLst>
                <a:ext uri="{FF2B5EF4-FFF2-40B4-BE49-F238E27FC236}">
                  <a16:creationId xmlns="" xmlns:a16="http://schemas.microsoft.com/office/drawing/2014/main" id="{CE090396-5F4D-6E4E-AA9C-2778A62E73B2}"/>
                </a:ext>
              </a:extLst>
            </p:cNvPr>
            <p:cNvSpPr txBox="1">
              <a:spLocks noChangeArrowheads="1"/>
            </p:cNvSpPr>
            <p:nvPr/>
          </p:nvSpPr>
          <p:spPr bwMode="auto">
            <a:xfrm>
              <a:off x="-24878" y="3174115"/>
              <a:ext cx="3595495"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Internet</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checksum</a:t>
              </a:r>
            </a:p>
          </p:txBody>
        </p:sp>
        <p:cxnSp>
          <p:nvCxnSpPr>
            <p:cNvPr id="101" name="Straight Connector 100">
              <a:extLst>
                <a:ext uri="{FF2B5EF4-FFF2-40B4-BE49-F238E27FC236}">
                  <a16:creationId xmlns="" xmlns:a16="http://schemas.microsoft.com/office/drawing/2014/main" id="{4F87AC36-0055-DB45-A995-89129C5BB34A}"/>
                </a:ext>
              </a:extLst>
            </p:cNvPr>
            <p:cNvCxnSpPr>
              <a:cxnSpLocks/>
              <a:stCxn id="109" idx="3"/>
              <a:endCxn id="82" idx="1"/>
            </p:cNvCxnSpPr>
            <p:nvPr/>
          </p:nvCxnSpPr>
          <p:spPr>
            <a:xfrm>
              <a:off x="3570617" y="3386481"/>
              <a:ext cx="1223406"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6" name="Line 10">
            <a:extLst>
              <a:ext uri="{FF2B5EF4-FFF2-40B4-BE49-F238E27FC236}">
                <a16:creationId xmlns="" xmlns:a16="http://schemas.microsoft.com/office/drawing/2014/main" id="{A7BD37B6-D73B-A04D-BDC5-AC47A5470DF4}"/>
              </a:ext>
            </a:extLst>
          </p:cNvPr>
          <p:cNvSpPr>
            <a:spLocks noChangeShapeType="1"/>
          </p:cNvSpPr>
          <p:nvPr/>
        </p:nvSpPr>
        <p:spPr bwMode="auto">
          <a:xfrm flipH="1" flipV="1">
            <a:off x="6289447" y="1679374"/>
            <a:ext cx="1761" cy="365184"/>
          </a:xfrm>
          <a:prstGeom prst="line">
            <a:avLst/>
          </a:prstGeom>
          <a:noFill/>
          <a:ln w="1905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4" name="Line 26">
            <a:extLst>
              <a:ext uri="{FF2B5EF4-FFF2-40B4-BE49-F238E27FC236}">
                <a16:creationId xmlns="" xmlns:a16="http://schemas.microsoft.com/office/drawing/2014/main" id="{E9E32468-C9DF-C94D-9DAD-F82B75D02C08}"/>
              </a:ext>
            </a:extLst>
          </p:cNvPr>
          <p:cNvSpPr>
            <a:spLocks noChangeShapeType="1"/>
          </p:cNvSpPr>
          <p:nvPr/>
        </p:nvSpPr>
        <p:spPr bwMode="auto">
          <a:xfrm flipV="1">
            <a:off x="6150711" y="2804662"/>
            <a:ext cx="0" cy="392112"/>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85" name="Line 27">
            <a:extLst>
              <a:ext uri="{FF2B5EF4-FFF2-40B4-BE49-F238E27FC236}">
                <a16:creationId xmlns="" xmlns:a16="http://schemas.microsoft.com/office/drawing/2014/main" id="{595D2D86-0F8D-4945-A03B-3D969A9DA275}"/>
              </a:ext>
            </a:extLst>
          </p:cNvPr>
          <p:cNvSpPr>
            <a:spLocks noChangeShapeType="1"/>
          </p:cNvSpPr>
          <p:nvPr/>
        </p:nvSpPr>
        <p:spPr bwMode="auto">
          <a:xfrm flipV="1">
            <a:off x="5992924"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86" name="Line 28">
            <a:extLst>
              <a:ext uri="{FF2B5EF4-FFF2-40B4-BE49-F238E27FC236}">
                <a16:creationId xmlns="" xmlns:a16="http://schemas.microsoft.com/office/drawing/2014/main" id="{480E04C4-4E6B-614E-B6E0-47722F1E738E}"/>
              </a:ext>
            </a:extLst>
          </p:cNvPr>
          <p:cNvSpPr>
            <a:spLocks noChangeShapeType="1"/>
          </p:cNvSpPr>
          <p:nvPr/>
        </p:nvSpPr>
        <p:spPr bwMode="auto">
          <a:xfrm flipV="1">
            <a:off x="5830374" y="2809424"/>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grpSp>
        <p:nvGrpSpPr>
          <p:cNvPr id="28" name="Group 27">
            <a:extLst>
              <a:ext uri="{FF2B5EF4-FFF2-40B4-BE49-F238E27FC236}">
                <a16:creationId xmlns="" xmlns:a16="http://schemas.microsoft.com/office/drawing/2014/main" id="{D7BB42C1-3F72-AF44-97A0-27D00776292C}"/>
              </a:ext>
            </a:extLst>
          </p:cNvPr>
          <p:cNvGrpSpPr/>
          <p:nvPr/>
        </p:nvGrpSpPr>
        <p:grpSpPr>
          <a:xfrm>
            <a:off x="172543" y="2863949"/>
            <a:ext cx="6190466" cy="2660551"/>
            <a:chOff x="172543" y="2863949"/>
            <a:chExt cx="6190466" cy="2660551"/>
          </a:xfrm>
        </p:grpSpPr>
        <p:sp>
          <p:nvSpPr>
            <p:cNvPr id="102" name="Text Box 44">
              <a:extLst>
                <a:ext uri="{FF2B5EF4-FFF2-40B4-BE49-F238E27FC236}">
                  <a16:creationId xmlns="" xmlns:a16="http://schemas.microsoft.com/office/drawing/2014/main" id="{26B4BE77-FB6F-AB48-BDB1-C2E23D5564F9}"/>
                </a:ext>
              </a:extLst>
            </p:cNvPr>
            <p:cNvSpPr txBox="1">
              <a:spLocks noChangeArrowheads="1"/>
            </p:cNvSpPr>
            <p:nvPr/>
          </p:nvSpPr>
          <p:spPr bwMode="auto">
            <a:xfrm>
              <a:off x="172543" y="4822769"/>
              <a:ext cx="3419248" cy="70173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RST, SYN, FIN: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connection management</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06" name="Freeform 48">
              <a:extLst>
                <a:ext uri="{FF2B5EF4-FFF2-40B4-BE49-F238E27FC236}">
                  <a16:creationId xmlns="" xmlns:a16="http://schemas.microsoft.com/office/drawing/2014/main" id="{60B1CDA3-93F4-6C43-A635-618B9929B512}"/>
                </a:ext>
              </a:extLst>
            </p:cNvPr>
            <p:cNvSpPr>
              <a:spLocks/>
            </p:cNvSpPr>
            <p:nvPr/>
          </p:nvSpPr>
          <p:spPr bwMode="auto">
            <a:xfrm>
              <a:off x="3558336" y="3152325"/>
              <a:ext cx="2678659" cy="2026938"/>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877"/>
                <a:gd name="connsiteY0" fmla="*/ 32885 h 32885"/>
                <a:gd name="connsiteX1" fmla="*/ 10451 w 11877"/>
                <a:gd name="connsiteY1" fmla="*/ 0 h 32885"/>
                <a:gd name="connsiteX2" fmla="*/ 11877 w 11877"/>
                <a:gd name="connsiteY2" fmla="*/ 0 h 32885"/>
                <a:gd name="connsiteX0" fmla="*/ 0 w 11573"/>
                <a:gd name="connsiteY0" fmla="*/ 32885 h 32885"/>
                <a:gd name="connsiteX1" fmla="*/ 10147 w 11573"/>
                <a:gd name="connsiteY1" fmla="*/ 0 h 32885"/>
                <a:gd name="connsiteX2" fmla="*/ 11573 w 11573"/>
                <a:gd name="connsiteY2" fmla="*/ 0 h 32885"/>
                <a:gd name="connsiteX0" fmla="*/ 0 w 11573"/>
                <a:gd name="connsiteY0" fmla="*/ 28757 h 28757"/>
                <a:gd name="connsiteX1" fmla="*/ 10147 w 11573"/>
                <a:gd name="connsiteY1" fmla="*/ 0 h 28757"/>
                <a:gd name="connsiteX2" fmla="*/ 11573 w 11573"/>
                <a:gd name="connsiteY2" fmla="*/ 0 h 28757"/>
              </a:gdLst>
              <a:ahLst/>
              <a:cxnLst>
                <a:cxn ang="0">
                  <a:pos x="connsiteX0" y="connsiteY0"/>
                </a:cxn>
                <a:cxn ang="0">
                  <a:pos x="connsiteX1" y="connsiteY1"/>
                </a:cxn>
                <a:cxn ang="0">
                  <a:pos x="connsiteX2" y="connsiteY2"/>
                </a:cxn>
              </a:cxnLst>
              <a:rect l="l" t="t" r="r" b="b"/>
              <a:pathLst>
                <a:path w="11573" h="28757">
                  <a:moveTo>
                    <a:pt x="0" y="28757"/>
                  </a:moveTo>
                  <a:lnTo>
                    <a:pt x="10147" y="0"/>
                  </a:lnTo>
                  <a:lnTo>
                    <a:pt x="11573"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7" name="Group 26">
              <a:extLst>
                <a:ext uri="{FF2B5EF4-FFF2-40B4-BE49-F238E27FC236}">
                  <a16:creationId xmlns="" xmlns:a16="http://schemas.microsoft.com/office/drawing/2014/main" id="{879AF9A6-0FEF-B247-BE32-9C9E788D06B7}"/>
                </a:ext>
              </a:extLst>
            </p:cNvPr>
            <p:cNvGrpSpPr/>
            <p:nvPr/>
          </p:nvGrpSpPr>
          <p:grpSpPr>
            <a:xfrm>
              <a:off x="5775299" y="2863949"/>
              <a:ext cx="587710" cy="339181"/>
              <a:chOff x="5775299" y="2863949"/>
              <a:chExt cx="587710" cy="339181"/>
            </a:xfrm>
          </p:grpSpPr>
          <p:sp>
            <p:nvSpPr>
              <p:cNvPr id="104" name="Text Box 25">
                <a:extLst>
                  <a:ext uri="{FF2B5EF4-FFF2-40B4-BE49-F238E27FC236}">
                    <a16:creationId xmlns="" xmlns:a16="http://schemas.microsoft.com/office/drawing/2014/main" id="{1E9027CA-7A6A-B448-891E-3892BD3436EF}"/>
                  </a:ext>
                </a:extLst>
              </p:cNvPr>
              <p:cNvSpPr txBox="1">
                <a:spLocks noChangeArrowheads="1"/>
              </p:cNvSpPr>
              <p:nvPr/>
            </p:nvSpPr>
            <p:spPr bwMode="auto">
              <a:xfrm>
                <a:off x="6083766" y="2864576"/>
                <a:ext cx="279243"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F</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05" name="Text Box 32">
                <a:extLst>
                  <a:ext uri="{FF2B5EF4-FFF2-40B4-BE49-F238E27FC236}">
                    <a16:creationId xmlns="" xmlns:a16="http://schemas.microsoft.com/office/drawing/2014/main" id="{BF401CFD-599A-5C4B-A029-67CB6B08DBD3}"/>
                  </a:ext>
                </a:extLst>
              </p:cNvPr>
              <p:cNvSpPr txBox="1">
                <a:spLocks noChangeArrowheads="1"/>
              </p:cNvSpPr>
              <p:nvPr/>
            </p:nvSpPr>
            <p:spPr bwMode="auto">
              <a:xfrm>
                <a:off x="5939184" y="2863949"/>
                <a:ext cx="279243"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S</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112" name="Text Box 33">
                <a:extLst>
                  <a:ext uri="{FF2B5EF4-FFF2-40B4-BE49-F238E27FC236}">
                    <a16:creationId xmlns="" xmlns:a16="http://schemas.microsoft.com/office/drawing/2014/main" id="{4835EFCA-3EC6-3040-AA54-B10AD772E111}"/>
                  </a:ext>
                </a:extLst>
              </p:cNvPr>
              <p:cNvSpPr txBox="1">
                <a:spLocks noChangeArrowheads="1"/>
              </p:cNvSpPr>
              <p:nvPr/>
            </p:nvSpPr>
            <p:spPr bwMode="auto">
              <a:xfrm>
                <a:off x="5775299" y="2863950"/>
                <a:ext cx="296876"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R</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grpSp>
      <p:grpSp>
        <p:nvGrpSpPr>
          <p:cNvPr id="25" name="Group 24">
            <a:extLst>
              <a:ext uri="{FF2B5EF4-FFF2-40B4-BE49-F238E27FC236}">
                <a16:creationId xmlns="" xmlns:a16="http://schemas.microsoft.com/office/drawing/2014/main" id="{3AF86AF7-F0A9-0D49-BD66-0BCBA2EFC273}"/>
              </a:ext>
            </a:extLst>
          </p:cNvPr>
          <p:cNvGrpSpPr/>
          <p:nvPr/>
        </p:nvGrpSpPr>
        <p:grpSpPr>
          <a:xfrm>
            <a:off x="5277007" y="2859957"/>
            <a:ext cx="2976178" cy="719405"/>
            <a:chOff x="5277007" y="2859957"/>
            <a:chExt cx="2976178" cy="719405"/>
          </a:xfrm>
        </p:grpSpPr>
        <p:sp>
          <p:nvSpPr>
            <p:cNvPr id="81" name="Text Box 23">
              <a:extLst>
                <a:ext uri="{FF2B5EF4-FFF2-40B4-BE49-F238E27FC236}">
                  <a16:creationId xmlns="" xmlns:a16="http://schemas.microsoft.com/office/drawing/2014/main" id="{81D77D1D-D542-E748-880E-847E52816584}"/>
                </a:ext>
              </a:extLst>
            </p:cNvPr>
            <p:cNvSpPr txBox="1">
              <a:spLocks noChangeArrowheads="1"/>
            </p:cNvSpPr>
            <p:nvPr/>
          </p:nvSpPr>
          <p:spPr bwMode="auto">
            <a:xfrm>
              <a:off x="6430735" y="3212649"/>
              <a:ext cx="1822450" cy="3667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white">
                      <a:lumMod val="75000"/>
                    </a:prstClr>
                  </a:solidFill>
                  <a:effectLst/>
                  <a:uLnTx/>
                  <a:uFillTx/>
                  <a:latin typeface="Arial" charset="0"/>
                  <a:ea typeface="ＭＳ Ｐゴシック" charset="0"/>
                  <a:cs typeface="+mn-cs"/>
                </a:rPr>
                <a:t>Urg data pointer</a:t>
              </a:r>
            </a:p>
          </p:txBody>
        </p:sp>
        <p:grpSp>
          <p:nvGrpSpPr>
            <p:cNvPr id="20" name="Group 19">
              <a:extLst>
                <a:ext uri="{FF2B5EF4-FFF2-40B4-BE49-F238E27FC236}">
                  <a16:creationId xmlns="" xmlns:a16="http://schemas.microsoft.com/office/drawing/2014/main" id="{B4F94C5D-E8AA-B440-8C55-70C383D81C15}"/>
                </a:ext>
              </a:extLst>
            </p:cNvPr>
            <p:cNvGrpSpPr/>
            <p:nvPr/>
          </p:nvGrpSpPr>
          <p:grpSpPr>
            <a:xfrm>
              <a:off x="5277007" y="2859957"/>
              <a:ext cx="627836" cy="345695"/>
              <a:chOff x="5527528" y="3067992"/>
              <a:chExt cx="627836" cy="345695"/>
            </a:xfrm>
          </p:grpSpPr>
          <p:sp>
            <p:nvSpPr>
              <p:cNvPr id="114" name="Text Box 34">
                <a:extLst>
                  <a:ext uri="{FF2B5EF4-FFF2-40B4-BE49-F238E27FC236}">
                    <a16:creationId xmlns="" xmlns:a16="http://schemas.microsoft.com/office/drawing/2014/main" id="{7FD0470F-0A1F-AA4D-A333-01EBF41CDBEA}"/>
                  </a:ext>
                </a:extLst>
              </p:cNvPr>
              <p:cNvSpPr txBox="1">
                <a:spLocks noChangeArrowheads="1"/>
              </p:cNvSpPr>
              <p:nvPr/>
            </p:nvSpPr>
            <p:spPr bwMode="auto">
              <a:xfrm>
                <a:off x="5864900" y="3067992"/>
                <a:ext cx="290464"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rPr>
                  <a:t>P</a:t>
                </a:r>
                <a:endParaRPr kumimoji="0" lang="en-US" sz="24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endParaRPr>
              </a:p>
            </p:txBody>
          </p:sp>
          <p:sp>
            <p:nvSpPr>
              <p:cNvPr id="120" name="Text Box 36">
                <a:extLst>
                  <a:ext uri="{FF2B5EF4-FFF2-40B4-BE49-F238E27FC236}">
                    <a16:creationId xmlns="" xmlns:a16="http://schemas.microsoft.com/office/drawing/2014/main" id="{B48CC928-18A3-8E4E-944E-47C0F754B01D}"/>
                  </a:ext>
                </a:extLst>
              </p:cNvPr>
              <p:cNvSpPr txBox="1">
                <a:spLocks noChangeArrowheads="1"/>
              </p:cNvSpPr>
              <p:nvPr/>
            </p:nvSpPr>
            <p:spPr bwMode="auto">
              <a:xfrm>
                <a:off x="5527528" y="3075133"/>
                <a:ext cx="316112"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rPr>
                  <a:t>U</a:t>
                </a:r>
                <a:endParaRPr kumimoji="0" lang="en-US" sz="2400" b="0" i="0" u="none" strike="noStrike" kern="1200" cap="none" spc="0" normalizeH="0" baseline="0" noProof="0" dirty="0">
                  <a:ln>
                    <a:noFill/>
                  </a:ln>
                  <a:solidFill>
                    <a:prstClr val="white">
                      <a:lumMod val="65000"/>
                    </a:prstClr>
                  </a:solidFill>
                  <a:effectLst/>
                  <a:uLnTx/>
                  <a:uFillTx/>
                  <a:latin typeface="Calibri"/>
                  <a:ea typeface="ＭＳ Ｐゴシック" charset="0"/>
                  <a:cs typeface="+mn-cs"/>
                </a:endParaRPr>
              </a:p>
            </p:txBody>
          </p:sp>
        </p:grpSp>
      </p:grpSp>
      <p:sp>
        <p:nvSpPr>
          <p:cNvPr id="83" name="Line 39">
            <a:extLst>
              <a:ext uri="{FF2B5EF4-FFF2-40B4-BE49-F238E27FC236}">
                <a16:creationId xmlns="" xmlns:a16="http://schemas.microsoft.com/office/drawing/2014/main" id="{392B7123-3C26-1749-8AFA-C33B254E566D}"/>
              </a:ext>
            </a:extLst>
          </p:cNvPr>
          <p:cNvSpPr>
            <a:spLocks noChangeShapeType="1"/>
          </p:cNvSpPr>
          <p:nvPr/>
        </p:nvSpPr>
        <p:spPr bwMode="auto">
          <a:xfrm flipV="1">
            <a:off x="5038305" y="2821148"/>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sp>
        <p:nvSpPr>
          <p:cNvPr id="90" name="Line 39">
            <a:extLst>
              <a:ext uri="{FF2B5EF4-FFF2-40B4-BE49-F238E27FC236}">
                <a16:creationId xmlns="" xmlns:a16="http://schemas.microsoft.com/office/drawing/2014/main" id="{7076B497-C69A-EF44-9C73-7365E43E17C4}"/>
              </a:ext>
            </a:extLst>
          </p:cNvPr>
          <p:cNvSpPr>
            <a:spLocks noChangeShapeType="1"/>
          </p:cNvSpPr>
          <p:nvPr/>
        </p:nvSpPr>
        <p:spPr bwMode="auto">
          <a:xfrm flipV="1">
            <a:off x="5198693" y="2812182"/>
            <a:ext cx="0" cy="392113"/>
          </a:xfrm>
          <a:prstGeom prst="line">
            <a:avLst/>
          </a:prstGeom>
          <a:noFill/>
          <a:ln w="12700">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a:ea typeface="ＭＳ Ｐゴシック" charset="0"/>
              <a:cs typeface="+mn-cs"/>
            </a:endParaRPr>
          </a:p>
        </p:txBody>
      </p:sp>
      <p:grpSp>
        <p:nvGrpSpPr>
          <p:cNvPr id="21" name="Group 20">
            <a:extLst>
              <a:ext uri="{FF2B5EF4-FFF2-40B4-BE49-F238E27FC236}">
                <a16:creationId xmlns="" xmlns:a16="http://schemas.microsoft.com/office/drawing/2014/main" id="{EDC6B1EF-A64F-C94C-81C5-7457A0FFD99A}"/>
              </a:ext>
            </a:extLst>
          </p:cNvPr>
          <p:cNvGrpSpPr/>
          <p:nvPr/>
        </p:nvGrpSpPr>
        <p:grpSpPr>
          <a:xfrm>
            <a:off x="182880" y="2863950"/>
            <a:ext cx="5235245" cy="1390074"/>
            <a:chOff x="182880" y="2863950"/>
            <a:chExt cx="5235245" cy="1390074"/>
          </a:xfrm>
        </p:grpSpPr>
        <p:grpSp>
          <p:nvGrpSpPr>
            <p:cNvPr id="18" name="Group 17">
              <a:extLst>
                <a:ext uri="{FF2B5EF4-FFF2-40B4-BE49-F238E27FC236}">
                  <a16:creationId xmlns="" xmlns:a16="http://schemas.microsoft.com/office/drawing/2014/main" id="{A2C55822-331C-DB41-AB07-59E5BF177405}"/>
                </a:ext>
              </a:extLst>
            </p:cNvPr>
            <p:cNvGrpSpPr/>
            <p:nvPr/>
          </p:nvGrpSpPr>
          <p:grpSpPr>
            <a:xfrm>
              <a:off x="4962499" y="2863950"/>
              <a:ext cx="455626" cy="338554"/>
              <a:chOff x="4962499" y="2863950"/>
              <a:chExt cx="455626" cy="338554"/>
            </a:xfrm>
          </p:grpSpPr>
          <p:sp>
            <p:nvSpPr>
              <p:cNvPr id="91" name="Text Box 33">
                <a:extLst>
                  <a:ext uri="{FF2B5EF4-FFF2-40B4-BE49-F238E27FC236}">
                    <a16:creationId xmlns="" xmlns:a16="http://schemas.microsoft.com/office/drawing/2014/main" id="{C85C82AE-5A3B-EC47-8EA4-C0FA0727D048}"/>
                  </a:ext>
                </a:extLst>
              </p:cNvPr>
              <p:cNvSpPr txBox="1">
                <a:spLocks noChangeArrowheads="1"/>
              </p:cNvSpPr>
              <p:nvPr/>
            </p:nvSpPr>
            <p:spPr bwMode="auto">
              <a:xfrm>
                <a:off x="4962499" y="2863950"/>
                <a:ext cx="296876"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C</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sp>
            <p:nvSpPr>
              <p:cNvPr id="92" name="Text Box 33">
                <a:extLst>
                  <a:ext uri="{FF2B5EF4-FFF2-40B4-BE49-F238E27FC236}">
                    <a16:creationId xmlns="" xmlns:a16="http://schemas.microsoft.com/office/drawing/2014/main" id="{D8D1B074-0355-2942-9977-4413DF7E41C7}"/>
                  </a:ext>
                </a:extLst>
              </p:cNvPr>
              <p:cNvSpPr txBox="1">
                <a:spLocks noChangeArrowheads="1"/>
              </p:cNvSpPr>
              <p:nvPr/>
            </p:nvSpPr>
            <p:spPr bwMode="auto">
              <a:xfrm>
                <a:off x="5121249" y="2863950"/>
                <a:ext cx="296876" cy="3385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a:ea typeface="ＭＳ Ｐゴシック" charset="0"/>
                    <a:cs typeface="+mn-cs"/>
                  </a:rPr>
                  <a:t>E</a:t>
                </a:r>
                <a:endParaRPr kumimoji="0" lang="en-US" sz="2400" b="0" i="0" u="none" strike="noStrike" kern="1200" cap="none" spc="0" normalizeH="0" baseline="0" noProof="0" dirty="0">
                  <a:ln>
                    <a:noFill/>
                  </a:ln>
                  <a:solidFill>
                    <a:srgbClr val="000000"/>
                  </a:solidFill>
                  <a:effectLst/>
                  <a:uLnTx/>
                  <a:uFillTx/>
                  <a:latin typeface="Calibri"/>
                  <a:ea typeface="ＭＳ Ｐゴシック" charset="0"/>
                  <a:cs typeface="+mn-cs"/>
                </a:endParaRPr>
              </a:p>
            </p:txBody>
          </p:sp>
        </p:grpSp>
        <p:sp>
          <p:nvSpPr>
            <p:cNvPr id="103" name="Text Box 44">
              <a:extLst>
                <a:ext uri="{FF2B5EF4-FFF2-40B4-BE49-F238E27FC236}">
                  <a16:creationId xmlns="" xmlns:a16="http://schemas.microsoft.com/office/drawing/2014/main" id="{8DAB804F-166B-0D4B-8089-4B58E3A0811F}"/>
                </a:ext>
              </a:extLst>
            </p:cNvPr>
            <p:cNvSpPr txBox="1">
              <a:spLocks noChangeArrowheads="1"/>
            </p:cNvSpPr>
            <p:nvPr/>
          </p:nvSpPr>
          <p:spPr bwMode="auto">
            <a:xfrm>
              <a:off x="182880" y="3829292"/>
              <a:ext cx="3384479"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 E: </a:t>
              </a:r>
              <a:r>
                <a:rPr kumimoji="0" lang="en-US" sz="20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congestion notification</a:t>
              </a:r>
              <a:endPar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10" name="Freeform 48">
              <a:extLst>
                <a:ext uri="{FF2B5EF4-FFF2-40B4-BE49-F238E27FC236}">
                  <a16:creationId xmlns="" xmlns:a16="http://schemas.microsoft.com/office/drawing/2014/main" id="{7103D547-1AEC-9743-8B26-22B579AF1CE1}"/>
                </a:ext>
              </a:extLst>
            </p:cNvPr>
            <p:cNvSpPr>
              <a:spLocks/>
            </p:cNvSpPr>
            <p:nvPr/>
          </p:nvSpPr>
          <p:spPr bwMode="auto">
            <a:xfrm>
              <a:off x="3573195" y="3136684"/>
              <a:ext cx="1749482" cy="914811"/>
            </a:xfrm>
            <a:custGeom>
              <a:avLst/>
              <a:gdLst>
                <a:gd name="T0" fmla="*/ 0 w 1458"/>
                <a:gd name="T1" fmla="*/ 2147483647 h 444"/>
                <a:gd name="T2" fmla="*/ 2147483647 w 1458"/>
                <a:gd name="T3" fmla="*/ 0 h 444"/>
                <a:gd name="T4" fmla="*/ 2147483647 w 1458"/>
                <a:gd name="T5" fmla="*/ 2147483647 h 444"/>
                <a:gd name="T6" fmla="*/ 0 60000 65536"/>
                <a:gd name="T7" fmla="*/ 0 60000 65536"/>
                <a:gd name="T8" fmla="*/ 0 60000 65536"/>
                <a:gd name="connsiteX0" fmla="*/ 0 w 10533"/>
                <a:gd name="connsiteY0" fmla="*/ 10875 h 10875"/>
                <a:gd name="connsiteX1" fmla="*/ 9093 w 10533"/>
                <a:gd name="connsiteY1" fmla="*/ 0 h 10875"/>
                <a:gd name="connsiteX2" fmla="*/ 10533 w 10533"/>
                <a:gd name="connsiteY2" fmla="*/ 135 h 10875"/>
                <a:gd name="connsiteX0" fmla="*/ 0 w 11345"/>
                <a:gd name="connsiteY0" fmla="*/ 13363 h 13363"/>
                <a:gd name="connsiteX1" fmla="*/ 9905 w 11345"/>
                <a:gd name="connsiteY1" fmla="*/ 0 h 13363"/>
                <a:gd name="connsiteX2" fmla="*/ 11345 w 11345"/>
                <a:gd name="connsiteY2" fmla="*/ 135 h 13363"/>
                <a:gd name="connsiteX0" fmla="*/ 0 w 11465"/>
                <a:gd name="connsiteY0" fmla="*/ 23977 h 23977"/>
                <a:gd name="connsiteX1" fmla="*/ 10025 w 11465"/>
                <a:gd name="connsiteY1" fmla="*/ 0 h 23977"/>
                <a:gd name="connsiteX2" fmla="*/ 11465 w 11465"/>
                <a:gd name="connsiteY2" fmla="*/ 135 h 23977"/>
                <a:gd name="connsiteX0" fmla="*/ 0 w 11405"/>
                <a:gd name="connsiteY0" fmla="*/ 28694 h 28694"/>
                <a:gd name="connsiteX1" fmla="*/ 9965 w 11405"/>
                <a:gd name="connsiteY1" fmla="*/ 0 h 28694"/>
                <a:gd name="connsiteX2" fmla="*/ 11405 w 11405"/>
                <a:gd name="connsiteY2" fmla="*/ 135 h 28694"/>
                <a:gd name="connsiteX0" fmla="*/ 0 w 11391"/>
                <a:gd name="connsiteY0" fmla="*/ 28694 h 28694"/>
                <a:gd name="connsiteX1" fmla="*/ 9965 w 11391"/>
                <a:gd name="connsiteY1" fmla="*/ 0 h 28694"/>
                <a:gd name="connsiteX2" fmla="*/ 11391 w 11391"/>
                <a:gd name="connsiteY2" fmla="*/ 0 h 28694"/>
                <a:gd name="connsiteX0" fmla="*/ 0 w 11391"/>
                <a:gd name="connsiteY0" fmla="*/ 28743 h 28743"/>
                <a:gd name="connsiteX1" fmla="*/ 6388 w 11391"/>
                <a:gd name="connsiteY1" fmla="*/ 0 h 28743"/>
                <a:gd name="connsiteX2" fmla="*/ 11391 w 11391"/>
                <a:gd name="connsiteY2" fmla="*/ 49 h 28743"/>
                <a:gd name="connsiteX0" fmla="*/ 0 w 7455"/>
                <a:gd name="connsiteY0" fmla="*/ 28792 h 28792"/>
                <a:gd name="connsiteX1" fmla="*/ 6388 w 7455"/>
                <a:gd name="connsiteY1" fmla="*/ 49 h 28792"/>
                <a:gd name="connsiteX2" fmla="*/ 7455 w 7455"/>
                <a:gd name="connsiteY2" fmla="*/ 0 h 28792"/>
                <a:gd name="connsiteX0" fmla="*/ 0 w 9679"/>
                <a:gd name="connsiteY0" fmla="*/ 9983 h 9983"/>
                <a:gd name="connsiteX1" fmla="*/ 8569 w 9679"/>
                <a:gd name="connsiteY1" fmla="*/ 0 h 9983"/>
                <a:gd name="connsiteX2" fmla="*/ 9679 w 9679"/>
                <a:gd name="connsiteY2" fmla="*/ 34 h 9983"/>
                <a:gd name="connsiteX0" fmla="*/ 0 w 10062"/>
                <a:gd name="connsiteY0" fmla="*/ 10017 h 10017"/>
                <a:gd name="connsiteX1" fmla="*/ 8853 w 10062"/>
                <a:gd name="connsiteY1" fmla="*/ 17 h 10017"/>
                <a:gd name="connsiteX2" fmla="*/ 10062 w 10062"/>
                <a:gd name="connsiteY2" fmla="*/ 0 h 10017"/>
              </a:gdLst>
              <a:ahLst/>
              <a:cxnLst>
                <a:cxn ang="0">
                  <a:pos x="connsiteX0" y="connsiteY0"/>
                </a:cxn>
                <a:cxn ang="0">
                  <a:pos x="connsiteX1" y="connsiteY1"/>
                </a:cxn>
                <a:cxn ang="0">
                  <a:pos x="connsiteX2" y="connsiteY2"/>
                </a:cxn>
              </a:cxnLst>
              <a:rect l="l" t="t" r="r" b="b"/>
              <a:pathLst>
                <a:path w="10062" h="10017">
                  <a:moveTo>
                    <a:pt x="0" y="10017"/>
                  </a:moveTo>
                  <a:lnTo>
                    <a:pt x="8853" y="17"/>
                  </a:lnTo>
                  <a:lnTo>
                    <a:pt x="10062" y="0"/>
                  </a:lnTo>
                </a:path>
              </a:pathLst>
            </a:custGeom>
            <a:noFill/>
            <a:ln w="19050" cap="flat" cmpd="sng">
              <a:solidFill>
                <a:srgbClr val="C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94" name="Slide Number Placeholder 2">
            <a:extLst>
              <a:ext uri="{FF2B5EF4-FFF2-40B4-BE49-F238E27FC236}">
                <a16:creationId xmlns="" xmlns:a16="http://schemas.microsoft.com/office/drawing/2014/main" id="{A3EE5CD7-E8F0-2F4B-B766-7EC8F235C30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a:t>
            </a:fld>
            <a:endParaRPr lang="en-US" dirty="0"/>
          </a:p>
        </p:txBody>
      </p:sp>
    </p:spTree>
    <p:extLst>
      <p:ext uri="{BB962C8B-B14F-4D97-AF65-F5344CB8AC3E}">
        <p14:creationId xmlns:p14="http://schemas.microsoft.com/office/powerpoint/2010/main" val="1761510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dissolv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dissolve">
                                      <p:cBhvr>
                                        <p:cTn id="22" dur="500"/>
                                        <p:tgtEl>
                                          <p:spTgt spid="12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dissolv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dissolv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dissolv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15"/>
                                        </p:tgtEl>
                                        <p:attrNameLst>
                                          <p:attrName>style.visibility</p:attrName>
                                        </p:attrNameLst>
                                      </p:cBhvr>
                                      <p:to>
                                        <p:strVal val="visible"/>
                                      </p:to>
                                    </p:set>
                                    <p:animEffect transition="in" filter="dissolve">
                                      <p:cBhvr>
                                        <p:cTn id="47" dur="500"/>
                                        <p:tgtEl>
                                          <p:spTgt spid="11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dissolve">
                                      <p:cBhvr>
                                        <p:cTn id="5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sequence numbers, ACKs</a:t>
            </a:r>
            <a:endParaRPr lang="en-US" sz="4400" b="0" dirty="0"/>
          </a:p>
        </p:txBody>
      </p:sp>
      <p:sp>
        <p:nvSpPr>
          <p:cNvPr id="223" name="Rectangle 5">
            <a:extLst>
              <a:ext uri="{FF2B5EF4-FFF2-40B4-BE49-F238E27FC236}">
                <a16:creationId xmlns="" xmlns:a16="http://schemas.microsoft.com/office/drawing/2014/main" id="{D2976065-03BB-9A44-9CEB-93BE9CAA88A6}"/>
              </a:ext>
            </a:extLst>
          </p:cNvPr>
          <p:cNvSpPr txBox="1">
            <a:spLocks noChangeArrowheads="1"/>
          </p:cNvSpPr>
          <p:nvPr/>
        </p:nvSpPr>
        <p:spPr bwMode="auto">
          <a:xfrm>
            <a:off x="715171" y="1355712"/>
            <a:ext cx="5096669" cy="1311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Sequence numbers:</a:t>
            </a:r>
          </a:p>
          <a:p>
            <a:pPr marL="635000" marR="0" lvl="1" indent="-277813"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byte stream “</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number” of first byte in segment’s data</a:t>
            </a:r>
            <a:endParaRPr kumimoji="0" lang="en-US" altLang="ja-JP"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224" name="Group 192">
            <a:extLst>
              <a:ext uri="{FF2B5EF4-FFF2-40B4-BE49-F238E27FC236}">
                <a16:creationId xmlns="" xmlns:a16="http://schemas.microsoft.com/office/drawing/2014/main" id="{9FCDCC73-BB43-8046-8E2C-1100B11E1F9D}"/>
              </a:ext>
            </a:extLst>
          </p:cNvPr>
          <p:cNvGrpSpPr>
            <a:grpSpLocks/>
          </p:cNvGrpSpPr>
          <p:nvPr/>
        </p:nvGrpSpPr>
        <p:grpSpPr bwMode="auto">
          <a:xfrm>
            <a:off x="7783528" y="3989281"/>
            <a:ext cx="3086106" cy="2541588"/>
            <a:chOff x="3520" y="2404"/>
            <a:chExt cx="1944" cy="1601"/>
          </a:xfrm>
        </p:grpSpPr>
        <p:sp>
          <p:nvSpPr>
            <p:cNvPr id="225" name="Rectangle 167">
              <a:extLst>
                <a:ext uri="{FF2B5EF4-FFF2-40B4-BE49-F238E27FC236}">
                  <a16:creationId xmlns="" xmlns:a16="http://schemas.microsoft.com/office/drawing/2014/main" id="{9463A16E-CF3F-744B-B6DB-33800BAB4519}"/>
                </a:ext>
              </a:extLst>
            </p:cNvPr>
            <p:cNvSpPr>
              <a:spLocks noChangeArrowheads="1"/>
            </p:cNvSpPr>
            <p:nvPr/>
          </p:nvSpPr>
          <p:spPr bwMode="auto">
            <a:xfrm>
              <a:off x="3755" y="3589"/>
              <a:ext cx="1202"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26" name="Group 148">
              <a:extLst>
                <a:ext uri="{FF2B5EF4-FFF2-40B4-BE49-F238E27FC236}">
                  <a16:creationId xmlns="" xmlns:a16="http://schemas.microsoft.com/office/drawing/2014/main" id="{841F4166-2762-C948-9842-0D47AF0FC7F8}"/>
                </a:ext>
              </a:extLst>
            </p:cNvPr>
            <p:cNvGrpSpPr>
              <a:grpSpLocks/>
            </p:cNvGrpSpPr>
            <p:nvPr/>
          </p:nvGrpSpPr>
          <p:grpSpPr bwMode="auto">
            <a:xfrm>
              <a:off x="3731" y="3291"/>
              <a:ext cx="1252" cy="714"/>
              <a:chOff x="1974" y="2984"/>
              <a:chExt cx="1252" cy="714"/>
            </a:xfrm>
          </p:grpSpPr>
          <p:sp>
            <p:nvSpPr>
              <p:cNvPr id="229" name="Rectangle 149">
                <a:extLst>
                  <a:ext uri="{FF2B5EF4-FFF2-40B4-BE49-F238E27FC236}">
                    <a16:creationId xmlns="" xmlns:a16="http://schemas.microsoft.com/office/drawing/2014/main" id="{6E7D0693-0288-9A4A-9FBC-6B90B9B96584}"/>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0" name="Text Box 150">
                <a:extLst>
                  <a:ext uri="{FF2B5EF4-FFF2-40B4-BE49-F238E27FC236}">
                    <a16:creationId xmlns="" xmlns:a16="http://schemas.microsoft.com/office/drawing/2014/main" id="{62697352-4BED-A64F-8830-504FE043B5D0}"/>
                  </a:ext>
                </a:extLst>
              </p:cNvPr>
              <p:cNvSpPr txBox="1">
                <a:spLocks noChangeArrowheads="1"/>
              </p:cNvSpPr>
              <p:nvPr/>
            </p:nvSpPr>
            <p:spPr bwMode="auto">
              <a:xfrm>
                <a:off x="2001" y="2984"/>
                <a:ext cx="580"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source port #</a:t>
                </a:r>
              </a:p>
            </p:txBody>
          </p:sp>
          <p:sp>
            <p:nvSpPr>
              <p:cNvPr id="231" name="Text Box 151">
                <a:extLst>
                  <a:ext uri="{FF2B5EF4-FFF2-40B4-BE49-F238E27FC236}">
                    <a16:creationId xmlns="" xmlns:a16="http://schemas.microsoft.com/office/drawing/2014/main" id="{2C0BFF63-7DCB-6D4D-AF9A-56894AAAD824}"/>
                  </a:ext>
                </a:extLst>
              </p:cNvPr>
              <p:cNvSpPr txBox="1">
                <a:spLocks noChangeArrowheads="1"/>
              </p:cNvSpPr>
              <p:nvPr/>
            </p:nvSpPr>
            <p:spPr bwMode="auto">
              <a:xfrm>
                <a:off x="2648" y="2987"/>
                <a:ext cx="491"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dest port #</a:t>
                </a:r>
              </a:p>
            </p:txBody>
          </p:sp>
          <p:sp>
            <p:nvSpPr>
              <p:cNvPr id="232" name="Text Box 152">
                <a:extLst>
                  <a:ext uri="{FF2B5EF4-FFF2-40B4-BE49-F238E27FC236}">
                    <a16:creationId xmlns="" xmlns:a16="http://schemas.microsoft.com/office/drawing/2014/main" id="{69698EB5-AC5E-124A-AB12-0B1B72742F02}"/>
                  </a:ext>
                </a:extLst>
              </p:cNvPr>
              <p:cNvSpPr txBox="1">
                <a:spLocks noChangeArrowheads="1"/>
              </p:cNvSpPr>
              <p:nvPr/>
            </p:nvSpPr>
            <p:spPr bwMode="auto">
              <a:xfrm>
                <a:off x="2154" y="3117"/>
                <a:ext cx="91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sequence number</a:t>
                </a:r>
              </a:p>
            </p:txBody>
          </p:sp>
          <p:sp>
            <p:nvSpPr>
              <p:cNvPr id="233" name="Text Box 153">
                <a:extLst>
                  <a:ext uri="{FF2B5EF4-FFF2-40B4-BE49-F238E27FC236}">
                    <a16:creationId xmlns="" xmlns:a16="http://schemas.microsoft.com/office/drawing/2014/main" id="{697ADB2B-E096-7A41-ACDA-9E058B2EFF5D}"/>
                  </a:ext>
                </a:extLst>
              </p:cNvPr>
              <p:cNvSpPr txBox="1">
                <a:spLocks noChangeArrowheads="1"/>
              </p:cNvSpPr>
              <p:nvPr/>
            </p:nvSpPr>
            <p:spPr bwMode="auto">
              <a:xfrm>
                <a:off x="1974" y="3257"/>
                <a:ext cx="125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charset="0"/>
                    <a:ea typeface="ＭＳ Ｐゴシック" charset="0"/>
                    <a:cs typeface="+mn-cs"/>
                  </a:rPr>
                  <a:t>acknowledgement number</a:t>
                </a:r>
              </a:p>
            </p:txBody>
          </p:sp>
          <p:sp>
            <p:nvSpPr>
              <p:cNvPr id="234" name="Text Box 154">
                <a:extLst>
                  <a:ext uri="{FF2B5EF4-FFF2-40B4-BE49-F238E27FC236}">
                    <a16:creationId xmlns="" xmlns:a16="http://schemas.microsoft.com/office/drawing/2014/main" id="{FD66858C-8D5E-8443-9F2A-57EB759D3EFB}"/>
                  </a:ext>
                </a:extLst>
              </p:cNvPr>
              <p:cNvSpPr txBox="1">
                <a:spLocks noChangeArrowheads="1"/>
              </p:cNvSpPr>
              <p:nvPr/>
            </p:nvSpPr>
            <p:spPr bwMode="auto">
              <a:xfrm>
                <a:off x="2053" y="3544"/>
                <a:ext cx="475"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checksum</a:t>
                </a:r>
              </a:p>
            </p:txBody>
          </p:sp>
          <p:sp>
            <p:nvSpPr>
              <p:cNvPr id="235" name="Line 155">
                <a:extLst>
                  <a:ext uri="{FF2B5EF4-FFF2-40B4-BE49-F238E27FC236}">
                    <a16:creationId xmlns="" xmlns:a16="http://schemas.microsoft.com/office/drawing/2014/main" id="{3FFD0288-879C-5D4E-AB0C-3445A5A97975}"/>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6" name="Line 156">
                <a:extLst>
                  <a:ext uri="{FF2B5EF4-FFF2-40B4-BE49-F238E27FC236}">
                    <a16:creationId xmlns="" xmlns:a16="http://schemas.microsoft.com/office/drawing/2014/main" id="{258401F9-F43D-C344-A200-772A5E1E1CB6}"/>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7" name="Line 157">
                <a:extLst>
                  <a:ext uri="{FF2B5EF4-FFF2-40B4-BE49-F238E27FC236}">
                    <a16:creationId xmlns="" xmlns:a16="http://schemas.microsoft.com/office/drawing/2014/main" id="{1E8AD451-7070-4243-A92C-2F6573F9406B}"/>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8" name="Line 158">
                <a:extLst>
                  <a:ext uri="{FF2B5EF4-FFF2-40B4-BE49-F238E27FC236}">
                    <a16:creationId xmlns="" xmlns:a16="http://schemas.microsoft.com/office/drawing/2014/main" id="{A4BD4C96-4E2A-074E-8E46-E4BF76EDD858}"/>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39" name="Line 159">
                <a:extLst>
                  <a:ext uri="{FF2B5EF4-FFF2-40B4-BE49-F238E27FC236}">
                    <a16:creationId xmlns="" xmlns:a16="http://schemas.microsoft.com/office/drawing/2014/main" id="{2153A22B-2E95-B947-A87C-50991B8DBA5D}"/>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0" name="Line 160">
                <a:extLst>
                  <a:ext uri="{FF2B5EF4-FFF2-40B4-BE49-F238E27FC236}">
                    <a16:creationId xmlns="" xmlns:a16="http://schemas.microsoft.com/office/drawing/2014/main" id="{BE256B00-4CFB-254F-8432-198CA45B2CAE}"/>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1" name="Text Box 161">
                <a:extLst>
                  <a:ext uri="{FF2B5EF4-FFF2-40B4-BE49-F238E27FC236}">
                    <a16:creationId xmlns="" xmlns:a16="http://schemas.microsoft.com/office/drawing/2014/main" id="{B0718275-925B-4143-80DA-87B335709565}"/>
                  </a:ext>
                </a:extLst>
              </p:cNvPr>
              <p:cNvSpPr txBox="1">
                <a:spLocks noChangeArrowheads="1"/>
              </p:cNvSpPr>
              <p:nvPr/>
            </p:nvSpPr>
            <p:spPr bwMode="auto">
              <a:xfrm>
                <a:off x="2708" y="3390"/>
                <a:ext cx="323"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rwnd</a:t>
                </a:r>
              </a:p>
            </p:txBody>
          </p:sp>
          <p:sp>
            <p:nvSpPr>
              <p:cNvPr id="242" name="Text Box 162">
                <a:extLst>
                  <a:ext uri="{FF2B5EF4-FFF2-40B4-BE49-F238E27FC236}">
                    <a16:creationId xmlns="" xmlns:a16="http://schemas.microsoft.com/office/drawing/2014/main" id="{539F6CE1-CE5E-234B-9AFA-A6F230193072}"/>
                  </a:ext>
                </a:extLst>
              </p:cNvPr>
              <p:cNvSpPr txBox="1">
                <a:spLocks noChangeArrowheads="1"/>
              </p:cNvSpPr>
              <p:nvPr/>
            </p:nvSpPr>
            <p:spPr bwMode="auto">
              <a:xfrm>
                <a:off x="2651" y="3544"/>
                <a:ext cx="496"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urg pointer</a:t>
                </a:r>
              </a:p>
            </p:txBody>
          </p:sp>
          <p:sp>
            <p:nvSpPr>
              <p:cNvPr id="243" name="Line 163">
                <a:extLst>
                  <a:ext uri="{FF2B5EF4-FFF2-40B4-BE49-F238E27FC236}">
                    <a16:creationId xmlns="" xmlns:a16="http://schemas.microsoft.com/office/drawing/2014/main" id="{6A1FC325-C1C9-E145-AB86-EB4CA77AB42D}"/>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4" name="Line 164">
                <a:extLst>
                  <a:ext uri="{FF2B5EF4-FFF2-40B4-BE49-F238E27FC236}">
                    <a16:creationId xmlns="" xmlns:a16="http://schemas.microsoft.com/office/drawing/2014/main" id="{A57D4AEC-EA9B-6441-B943-116E0B65541F}"/>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227" name="Text Box 166">
              <a:extLst>
                <a:ext uri="{FF2B5EF4-FFF2-40B4-BE49-F238E27FC236}">
                  <a16:creationId xmlns="" xmlns:a16="http://schemas.microsoft.com/office/drawing/2014/main" id="{A11A42A2-3DE7-8749-BEFC-4B12DFD4E911}"/>
                </a:ext>
              </a:extLst>
            </p:cNvPr>
            <p:cNvSpPr txBox="1">
              <a:spLocks noChangeArrowheads="1"/>
            </p:cNvSpPr>
            <p:nvPr/>
          </p:nvSpPr>
          <p:spPr bwMode="auto">
            <a:xfrm>
              <a:off x="3520" y="3092"/>
              <a:ext cx="1944" cy="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outgoing segment from receiver</a:t>
              </a:r>
            </a:p>
          </p:txBody>
        </p:sp>
        <p:sp>
          <p:nvSpPr>
            <p:cNvPr id="228" name="Freeform 168">
              <a:extLst>
                <a:ext uri="{FF2B5EF4-FFF2-40B4-BE49-F238E27FC236}">
                  <a16:creationId xmlns="" xmlns:a16="http://schemas.microsoft.com/office/drawing/2014/main" id="{06FB8DE4-FF8B-2A4C-9587-9B7067BCC3D8}"/>
                </a:ext>
              </a:extLst>
            </p:cNvPr>
            <p:cNvSpPr>
              <a:spLocks/>
            </p:cNvSpPr>
            <p:nvPr/>
          </p:nvSpPr>
          <p:spPr bwMode="auto">
            <a:xfrm flipH="1" flipV="1">
              <a:off x="3599" y="2404"/>
              <a:ext cx="107" cy="1194"/>
            </a:xfrm>
            <a:custGeom>
              <a:avLst/>
              <a:gdLst>
                <a:gd name="T0" fmla="*/ 0 w 107"/>
                <a:gd name="T1" fmla="*/ 0 h 910"/>
                <a:gd name="T2" fmla="*/ 107 w 107"/>
                <a:gd name="T3" fmla="*/ 0 h 910"/>
                <a:gd name="T4" fmla="*/ 107 w 107"/>
                <a:gd name="T5" fmla="*/ 13768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5" name="Group 195">
            <a:extLst>
              <a:ext uri="{FF2B5EF4-FFF2-40B4-BE49-F238E27FC236}">
                <a16:creationId xmlns="" xmlns:a16="http://schemas.microsoft.com/office/drawing/2014/main" id="{B37D7216-C212-C843-A667-53A7C0B847CF}"/>
              </a:ext>
            </a:extLst>
          </p:cNvPr>
          <p:cNvGrpSpPr>
            <a:grpSpLocks/>
          </p:cNvGrpSpPr>
          <p:nvPr/>
        </p:nvGrpSpPr>
        <p:grpSpPr bwMode="auto">
          <a:xfrm>
            <a:off x="8685214" y="6022869"/>
            <a:ext cx="358775" cy="304800"/>
            <a:chOff x="5144" y="3677"/>
            <a:chExt cx="226" cy="192"/>
          </a:xfrm>
        </p:grpSpPr>
        <p:sp>
          <p:nvSpPr>
            <p:cNvPr id="246" name="Rectangle 194">
              <a:extLst>
                <a:ext uri="{FF2B5EF4-FFF2-40B4-BE49-F238E27FC236}">
                  <a16:creationId xmlns="" xmlns:a16="http://schemas.microsoft.com/office/drawing/2014/main" id="{43AFBFF1-B1C6-C147-BB51-D67A053105CA}"/>
                </a:ext>
              </a:extLst>
            </p:cNvPr>
            <p:cNvSpPr>
              <a:spLocks noChangeArrowheads="1"/>
            </p:cNvSpPr>
            <p:nvPr/>
          </p:nvSpPr>
          <p:spPr bwMode="auto">
            <a:xfrm>
              <a:off x="5212" y="3716"/>
              <a:ext cx="88"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47" name="Text Box 193">
              <a:extLst>
                <a:ext uri="{FF2B5EF4-FFF2-40B4-BE49-F238E27FC236}">
                  <a16:creationId xmlns="" xmlns:a16="http://schemas.microsoft.com/office/drawing/2014/main" id="{BF6FCEAE-49B5-A041-A298-4CB690E54688}"/>
                </a:ext>
              </a:extLst>
            </p:cNvPr>
            <p:cNvSpPr txBox="1">
              <a:spLocks noChangeArrowheads="1"/>
            </p:cNvSpPr>
            <p:nvPr/>
          </p:nvSpPr>
          <p:spPr bwMode="auto">
            <a:xfrm>
              <a:off x="5144" y="3677"/>
              <a:ext cx="22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Narrow" charset="0"/>
                  <a:ea typeface="ＭＳ Ｐゴシック" charset="0"/>
                  <a:cs typeface="+mn-cs"/>
                </a:rPr>
                <a:t>A</a:t>
              </a:r>
            </a:p>
          </p:txBody>
        </p:sp>
      </p:grpSp>
      <p:sp>
        <p:nvSpPr>
          <p:cNvPr id="248" name="Rectangle 37">
            <a:extLst>
              <a:ext uri="{FF2B5EF4-FFF2-40B4-BE49-F238E27FC236}">
                <a16:creationId xmlns="" xmlns:a16="http://schemas.microsoft.com/office/drawing/2014/main" id="{A8678432-C6E0-9045-9DFE-9E95FBC24301}"/>
              </a:ext>
            </a:extLst>
          </p:cNvPr>
          <p:cNvSpPr>
            <a:spLocks noChangeArrowheads="1"/>
          </p:cNvSpPr>
          <p:nvPr/>
        </p:nvSpPr>
        <p:spPr bwMode="auto">
          <a:xfrm>
            <a:off x="6835777" y="3123626"/>
            <a:ext cx="65087" cy="622300"/>
          </a:xfrm>
          <a:prstGeom prst="rect">
            <a:avLst/>
          </a:prstGeom>
          <a:gradFill rotWithShape="1">
            <a:gsLst>
              <a:gs pos="0">
                <a:srgbClr val="FFFFFF"/>
              </a:gs>
              <a:gs pos="100000">
                <a:srgbClr val="33CC33"/>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49" name="Rectangle 39">
            <a:extLst>
              <a:ext uri="{FF2B5EF4-FFF2-40B4-BE49-F238E27FC236}">
                <a16:creationId xmlns="" xmlns:a16="http://schemas.microsoft.com/office/drawing/2014/main" id="{92ADD221-F1C3-B645-92EB-9D1C9315A58A}"/>
              </a:ext>
            </a:extLst>
          </p:cNvPr>
          <p:cNvSpPr>
            <a:spLocks noChangeArrowheads="1"/>
          </p:cNvSpPr>
          <p:nvPr/>
        </p:nvSpPr>
        <p:spPr bwMode="auto">
          <a:xfrm>
            <a:off x="6932614" y="3125214"/>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0" name="Rectangle 40">
            <a:extLst>
              <a:ext uri="{FF2B5EF4-FFF2-40B4-BE49-F238E27FC236}">
                <a16:creationId xmlns="" xmlns:a16="http://schemas.microsoft.com/office/drawing/2014/main" id="{BB8D0EB3-2337-2A41-9EFC-CC44292E23D6}"/>
              </a:ext>
            </a:extLst>
          </p:cNvPr>
          <p:cNvSpPr>
            <a:spLocks noChangeArrowheads="1"/>
          </p:cNvSpPr>
          <p:nvPr/>
        </p:nvSpPr>
        <p:spPr bwMode="auto">
          <a:xfrm>
            <a:off x="703103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1" name="Rectangle 41">
            <a:extLst>
              <a:ext uri="{FF2B5EF4-FFF2-40B4-BE49-F238E27FC236}">
                <a16:creationId xmlns="" xmlns:a16="http://schemas.microsoft.com/office/drawing/2014/main" id="{08B40AAE-C4F3-B24B-A758-0CBE422C11F5}"/>
              </a:ext>
            </a:extLst>
          </p:cNvPr>
          <p:cNvSpPr>
            <a:spLocks noChangeArrowheads="1"/>
          </p:cNvSpPr>
          <p:nvPr/>
        </p:nvSpPr>
        <p:spPr bwMode="auto">
          <a:xfrm>
            <a:off x="7127877" y="3123626"/>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2" name="Rectangle 42">
            <a:extLst>
              <a:ext uri="{FF2B5EF4-FFF2-40B4-BE49-F238E27FC236}">
                <a16:creationId xmlns="" xmlns:a16="http://schemas.microsoft.com/office/drawing/2014/main" id="{1B696D21-4399-C041-91DC-701FB61A0E4C}"/>
              </a:ext>
            </a:extLst>
          </p:cNvPr>
          <p:cNvSpPr>
            <a:spLocks noChangeArrowheads="1"/>
          </p:cNvSpPr>
          <p:nvPr/>
        </p:nvSpPr>
        <p:spPr bwMode="auto">
          <a:xfrm>
            <a:off x="7223127" y="3123626"/>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3" name="Rectangle 43">
            <a:extLst>
              <a:ext uri="{FF2B5EF4-FFF2-40B4-BE49-F238E27FC236}">
                <a16:creationId xmlns="" xmlns:a16="http://schemas.microsoft.com/office/drawing/2014/main" id="{2CEBC228-9E7F-7E48-9C85-63629AFC09AA}"/>
              </a:ext>
            </a:extLst>
          </p:cNvPr>
          <p:cNvSpPr>
            <a:spLocks noChangeArrowheads="1"/>
          </p:cNvSpPr>
          <p:nvPr/>
        </p:nvSpPr>
        <p:spPr bwMode="auto">
          <a:xfrm>
            <a:off x="7319964"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4" name="Rectangle 45">
            <a:extLst>
              <a:ext uri="{FF2B5EF4-FFF2-40B4-BE49-F238E27FC236}">
                <a16:creationId xmlns="" xmlns:a16="http://schemas.microsoft.com/office/drawing/2014/main" id="{499D6101-0E72-764D-90A9-65FA5E9288DF}"/>
              </a:ext>
            </a:extLst>
          </p:cNvPr>
          <p:cNvSpPr>
            <a:spLocks noChangeArrowheads="1"/>
          </p:cNvSpPr>
          <p:nvPr/>
        </p:nvSpPr>
        <p:spPr bwMode="auto">
          <a:xfrm>
            <a:off x="741203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5" name="Rectangle 46">
            <a:extLst>
              <a:ext uri="{FF2B5EF4-FFF2-40B4-BE49-F238E27FC236}">
                <a16:creationId xmlns="" xmlns:a16="http://schemas.microsoft.com/office/drawing/2014/main" id="{69025D46-11EA-C34F-8D0D-7B789A5DBC95}"/>
              </a:ext>
            </a:extLst>
          </p:cNvPr>
          <p:cNvSpPr>
            <a:spLocks noChangeArrowheads="1"/>
          </p:cNvSpPr>
          <p:nvPr/>
        </p:nvSpPr>
        <p:spPr bwMode="auto">
          <a:xfrm>
            <a:off x="750728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6" name="Rectangle 47">
            <a:extLst>
              <a:ext uri="{FF2B5EF4-FFF2-40B4-BE49-F238E27FC236}">
                <a16:creationId xmlns="" xmlns:a16="http://schemas.microsoft.com/office/drawing/2014/main" id="{097282D2-CB09-6743-BD88-978413D66230}"/>
              </a:ext>
            </a:extLst>
          </p:cNvPr>
          <p:cNvSpPr>
            <a:spLocks noChangeArrowheads="1"/>
          </p:cNvSpPr>
          <p:nvPr/>
        </p:nvSpPr>
        <p:spPr bwMode="auto">
          <a:xfrm>
            <a:off x="7602539" y="3123626"/>
            <a:ext cx="65088"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7" name="Rectangle 50">
            <a:extLst>
              <a:ext uri="{FF2B5EF4-FFF2-40B4-BE49-F238E27FC236}">
                <a16:creationId xmlns="" xmlns:a16="http://schemas.microsoft.com/office/drawing/2014/main" id="{C44BBA4A-C75F-6344-A7C0-80FA59F967B5}"/>
              </a:ext>
            </a:extLst>
          </p:cNvPr>
          <p:cNvSpPr>
            <a:spLocks noChangeArrowheads="1"/>
          </p:cNvSpPr>
          <p:nvPr/>
        </p:nvSpPr>
        <p:spPr bwMode="auto">
          <a:xfrm>
            <a:off x="7708902" y="3123626"/>
            <a:ext cx="65087" cy="622300"/>
          </a:xfrm>
          <a:prstGeom prst="rect">
            <a:avLst/>
          </a:prstGeom>
          <a:solidFill>
            <a:srgbClr val="33CC33"/>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8" name="Rectangle 51">
            <a:extLst>
              <a:ext uri="{FF2B5EF4-FFF2-40B4-BE49-F238E27FC236}">
                <a16:creationId xmlns="" xmlns:a16="http://schemas.microsoft.com/office/drawing/2014/main" id="{660EEC78-FF50-7445-8190-34F20263528D}"/>
              </a:ext>
            </a:extLst>
          </p:cNvPr>
          <p:cNvSpPr>
            <a:spLocks noChangeArrowheads="1"/>
          </p:cNvSpPr>
          <p:nvPr/>
        </p:nvSpPr>
        <p:spPr bwMode="auto">
          <a:xfrm>
            <a:off x="7807327" y="3125214"/>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59" name="Rectangle 52">
            <a:extLst>
              <a:ext uri="{FF2B5EF4-FFF2-40B4-BE49-F238E27FC236}">
                <a16:creationId xmlns="" xmlns:a16="http://schemas.microsoft.com/office/drawing/2014/main" id="{BF1D4EAF-3E48-E64D-A9F0-800C14DE416B}"/>
              </a:ext>
            </a:extLst>
          </p:cNvPr>
          <p:cNvSpPr>
            <a:spLocks noChangeArrowheads="1"/>
          </p:cNvSpPr>
          <p:nvPr/>
        </p:nvSpPr>
        <p:spPr bwMode="auto">
          <a:xfrm>
            <a:off x="7904164"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0" name="Rectangle 53">
            <a:extLst>
              <a:ext uri="{FF2B5EF4-FFF2-40B4-BE49-F238E27FC236}">
                <a16:creationId xmlns="" xmlns:a16="http://schemas.microsoft.com/office/drawing/2014/main" id="{7F7F3BD0-061B-0346-BC6C-7C752F28EF13}"/>
              </a:ext>
            </a:extLst>
          </p:cNvPr>
          <p:cNvSpPr>
            <a:spLocks noChangeArrowheads="1"/>
          </p:cNvSpPr>
          <p:nvPr/>
        </p:nvSpPr>
        <p:spPr bwMode="auto">
          <a:xfrm>
            <a:off x="800100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1" name="Rectangle 54">
            <a:extLst>
              <a:ext uri="{FF2B5EF4-FFF2-40B4-BE49-F238E27FC236}">
                <a16:creationId xmlns="" xmlns:a16="http://schemas.microsoft.com/office/drawing/2014/main" id="{1419AB61-44E3-7B43-ADE9-9DF5C9E18D93}"/>
              </a:ext>
            </a:extLst>
          </p:cNvPr>
          <p:cNvSpPr>
            <a:spLocks noChangeArrowheads="1"/>
          </p:cNvSpPr>
          <p:nvPr/>
        </p:nvSpPr>
        <p:spPr bwMode="auto">
          <a:xfrm>
            <a:off x="8097839"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2" name="Rectangle 55">
            <a:extLst>
              <a:ext uri="{FF2B5EF4-FFF2-40B4-BE49-F238E27FC236}">
                <a16:creationId xmlns="" xmlns:a16="http://schemas.microsoft.com/office/drawing/2014/main" id="{FA07924E-D97C-9E4F-9629-377D86F65D54}"/>
              </a:ext>
            </a:extLst>
          </p:cNvPr>
          <p:cNvSpPr>
            <a:spLocks noChangeArrowheads="1"/>
          </p:cNvSpPr>
          <p:nvPr/>
        </p:nvSpPr>
        <p:spPr bwMode="auto">
          <a:xfrm>
            <a:off x="8193089"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3" name="Rectangle 56">
            <a:extLst>
              <a:ext uri="{FF2B5EF4-FFF2-40B4-BE49-F238E27FC236}">
                <a16:creationId xmlns="" xmlns:a16="http://schemas.microsoft.com/office/drawing/2014/main" id="{78BBA4C2-77BF-7140-8522-72AA5C9FF7DA}"/>
              </a:ext>
            </a:extLst>
          </p:cNvPr>
          <p:cNvSpPr>
            <a:spLocks noChangeArrowheads="1"/>
          </p:cNvSpPr>
          <p:nvPr/>
        </p:nvSpPr>
        <p:spPr bwMode="auto">
          <a:xfrm>
            <a:off x="8285164"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4" name="Rectangle 57">
            <a:extLst>
              <a:ext uri="{FF2B5EF4-FFF2-40B4-BE49-F238E27FC236}">
                <a16:creationId xmlns="" xmlns:a16="http://schemas.microsoft.com/office/drawing/2014/main" id="{8C781153-D0D1-4F49-A7D5-E9E0E02C7481}"/>
              </a:ext>
            </a:extLst>
          </p:cNvPr>
          <p:cNvSpPr>
            <a:spLocks noChangeArrowheads="1"/>
          </p:cNvSpPr>
          <p:nvPr/>
        </p:nvSpPr>
        <p:spPr bwMode="auto">
          <a:xfrm>
            <a:off x="8380414" y="3123626"/>
            <a:ext cx="65088"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5" name="Rectangle 58">
            <a:extLst>
              <a:ext uri="{FF2B5EF4-FFF2-40B4-BE49-F238E27FC236}">
                <a16:creationId xmlns="" xmlns:a16="http://schemas.microsoft.com/office/drawing/2014/main" id="{1252424B-0051-8B4E-8014-7CDFA89980FC}"/>
              </a:ext>
            </a:extLst>
          </p:cNvPr>
          <p:cNvSpPr>
            <a:spLocks noChangeArrowheads="1"/>
          </p:cNvSpPr>
          <p:nvPr/>
        </p:nvSpPr>
        <p:spPr bwMode="auto">
          <a:xfrm>
            <a:off x="847725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6" name="Rectangle 59">
            <a:extLst>
              <a:ext uri="{FF2B5EF4-FFF2-40B4-BE49-F238E27FC236}">
                <a16:creationId xmlns="" xmlns:a16="http://schemas.microsoft.com/office/drawing/2014/main" id="{FA783663-FBFD-1D4F-94E0-8E07864896AD}"/>
              </a:ext>
            </a:extLst>
          </p:cNvPr>
          <p:cNvSpPr>
            <a:spLocks noChangeArrowheads="1"/>
          </p:cNvSpPr>
          <p:nvPr/>
        </p:nvSpPr>
        <p:spPr bwMode="auto">
          <a:xfrm>
            <a:off x="856615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7" name="Rectangle 60">
            <a:extLst>
              <a:ext uri="{FF2B5EF4-FFF2-40B4-BE49-F238E27FC236}">
                <a16:creationId xmlns="" xmlns:a16="http://schemas.microsoft.com/office/drawing/2014/main" id="{9A20FCBA-A9E2-494E-8A95-747703BA2FAA}"/>
              </a:ext>
            </a:extLst>
          </p:cNvPr>
          <p:cNvSpPr>
            <a:spLocks noChangeArrowheads="1"/>
          </p:cNvSpPr>
          <p:nvPr/>
        </p:nvSpPr>
        <p:spPr bwMode="auto">
          <a:xfrm>
            <a:off x="8661402" y="3123626"/>
            <a:ext cx="65087" cy="622300"/>
          </a:xfrm>
          <a:prstGeom prst="rect">
            <a:avLst/>
          </a:prstGeom>
          <a:solidFill>
            <a:srgbClr val="FFFF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8" name="Rectangle 61">
            <a:extLst>
              <a:ext uri="{FF2B5EF4-FFF2-40B4-BE49-F238E27FC236}">
                <a16:creationId xmlns="" xmlns:a16="http://schemas.microsoft.com/office/drawing/2014/main" id="{BD15B2FA-70B2-F44B-A21B-EE69A9B05DC8}"/>
              </a:ext>
            </a:extLst>
          </p:cNvPr>
          <p:cNvSpPr>
            <a:spLocks noChangeArrowheads="1"/>
          </p:cNvSpPr>
          <p:nvPr/>
        </p:nvSpPr>
        <p:spPr bwMode="auto">
          <a:xfrm>
            <a:off x="8755064" y="3122039"/>
            <a:ext cx="65088"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69" name="Rectangle 62">
            <a:extLst>
              <a:ext uri="{FF2B5EF4-FFF2-40B4-BE49-F238E27FC236}">
                <a16:creationId xmlns="" xmlns:a16="http://schemas.microsoft.com/office/drawing/2014/main" id="{FCC59CFB-2A58-CB44-B886-3040D9E44C77}"/>
              </a:ext>
            </a:extLst>
          </p:cNvPr>
          <p:cNvSpPr>
            <a:spLocks noChangeArrowheads="1"/>
          </p:cNvSpPr>
          <p:nvPr/>
        </p:nvSpPr>
        <p:spPr bwMode="auto">
          <a:xfrm>
            <a:off x="8847139" y="3122039"/>
            <a:ext cx="65088"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0" name="Rectangle 63">
            <a:extLst>
              <a:ext uri="{FF2B5EF4-FFF2-40B4-BE49-F238E27FC236}">
                <a16:creationId xmlns="" xmlns:a16="http://schemas.microsoft.com/office/drawing/2014/main" id="{C2CEED62-895E-984B-A8A4-247D41CE7E93}"/>
              </a:ext>
            </a:extLst>
          </p:cNvPr>
          <p:cNvSpPr>
            <a:spLocks noChangeArrowheads="1"/>
          </p:cNvSpPr>
          <p:nvPr/>
        </p:nvSpPr>
        <p:spPr bwMode="auto">
          <a:xfrm>
            <a:off x="894397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1" name="Rectangle 64">
            <a:extLst>
              <a:ext uri="{FF2B5EF4-FFF2-40B4-BE49-F238E27FC236}">
                <a16:creationId xmlns="" xmlns:a16="http://schemas.microsoft.com/office/drawing/2014/main" id="{A927D859-82EA-9A4A-9764-093C53E03753}"/>
              </a:ext>
            </a:extLst>
          </p:cNvPr>
          <p:cNvSpPr>
            <a:spLocks noChangeArrowheads="1"/>
          </p:cNvSpPr>
          <p:nvPr/>
        </p:nvSpPr>
        <p:spPr bwMode="auto">
          <a:xfrm>
            <a:off x="903922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2" name="Rectangle 65">
            <a:extLst>
              <a:ext uri="{FF2B5EF4-FFF2-40B4-BE49-F238E27FC236}">
                <a16:creationId xmlns="" xmlns:a16="http://schemas.microsoft.com/office/drawing/2014/main" id="{F473CF44-260A-E04B-8696-E13EFF7EE281}"/>
              </a:ext>
            </a:extLst>
          </p:cNvPr>
          <p:cNvSpPr>
            <a:spLocks noChangeArrowheads="1"/>
          </p:cNvSpPr>
          <p:nvPr/>
        </p:nvSpPr>
        <p:spPr bwMode="auto">
          <a:xfrm>
            <a:off x="912812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3" name="Rectangle 66">
            <a:extLst>
              <a:ext uri="{FF2B5EF4-FFF2-40B4-BE49-F238E27FC236}">
                <a16:creationId xmlns="" xmlns:a16="http://schemas.microsoft.com/office/drawing/2014/main" id="{489A018C-E3FF-AC42-A61C-40BC11AD79CE}"/>
              </a:ext>
            </a:extLst>
          </p:cNvPr>
          <p:cNvSpPr>
            <a:spLocks noChangeArrowheads="1"/>
          </p:cNvSpPr>
          <p:nvPr/>
        </p:nvSpPr>
        <p:spPr bwMode="auto">
          <a:xfrm>
            <a:off x="9223377" y="3122039"/>
            <a:ext cx="65087" cy="6223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74" name="Rectangle 68">
            <a:extLst>
              <a:ext uri="{FF2B5EF4-FFF2-40B4-BE49-F238E27FC236}">
                <a16:creationId xmlns="" xmlns:a16="http://schemas.microsoft.com/office/drawing/2014/main" id="{15DBA7E3-2A55-A347-8398-5FF2E190C152}"/>
              </a:ext>
            </a:extLst>
          </p:cNvPr>
          <p:cNvSpPr>
            <a:spLocks noChangeArrowheads="1"/>
          </p:cNvSpPr>
          <p:nvPr/>
        </p:nvSpPr>
        <p:spPr bwMode="auto">
          <a:xfrm>
            <a:off x="932021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5" name="Rectangle 69">
            <a:extLst>
              <a:ext uri="{FF2B5EF4-FFF2-40B4-BE49-F238E27FC236}">
                <a16:creationId xmlns="" xmlns:a16="http://schemas.microsoft.com/office/drawing/2014/main" id="{C41C2999-2C3A-6B42-BFD4-461D81F336F2}"/>
              </a:ext>
            </a:extLst>
          </p:cNvPr>
          <p:cNvSpPr>
            <a:spLocks noChangeArrowheads="1"/>
          </p:cNvSpPr>
          <p:nvPr/>
        </p:nvSpPr>
        <p:spPr bwMode="auto">
          <a:xfrm>
            <a:off x="9417052" y="3125214"/>
            <a:ext cx="65087"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6" name="Rectangle 70">
            <a:extLst>
              <a:ext uri="{FF2B5EF4-FFF2-40B4-BE49-F238E27FC236}">
                <a16:creationId xmlns="" xmlns:a16="http://schemas.microsoft.com/office/drawing/2014/main" id="{C31E0892-5A99-CC4B-9267-B95157619AAA}"/>
              </a:ext>
            </a:extLst>
          </p:cNvPr>
          <p:cNvSpPr>
            <a:spLocks noChangeArrowheads="1"/>
          </p:cNvSpPr>
          <p:nvPr/>
        </p:nvSpPr>
        <p:spPr bwMode="auto">
          <a:xfrm>
            <a:off x="9513889"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7" name="Rectangle 71">
            <a:extLst>
              <a:ext uri="{FF2B5EF4-FFF2-40B4-BE49-F238E27FC236}">
                <a16:creationId xmlns="" xmlns:a16="http://schemas.microsoft.com/office/drawing/2014/main" id="{F4A34BCF-97FE-9043-BC3E-A64DDF0FE4E2}"/>
              </a:ext>
            </a:extLst>
          </p:cNvPr>
          <p:cNvSpPr>
            <a:spLocks noChangeArrowheads="1"/>
          </p:cNvSpPr>
          <p:nvPr/>
        </p:nvSpPr>
        <p:spPr bwMode="auto">
          <a:xfrm>
            <a:off x="961231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8" name="Rectangle 72">
            <a:extLst>
              <a:ext uri="{FF2B5EF4-FFF2-40B4-BE49-F238E27FC236}">
                <a16:creationId xmlns="" xmlns:a16="http://schemas.microsoft.com/office/drawing/2014/main" id="{AF39E66A-9553-3344-9AD6-6EDA216F2880}"/>
              </a:ext>
            </a:extLst>
          </p:cNvPr>
          <p:cNvSpPr>
            <a:spLocks noChangeArrowheads="1"/>
          </p:cNvSpPr>
          <p:nvPr/>
        </p:nvSpPr>
        <p:spPr bwMode="auto">
          <a:xfrm>
            <a:off x="970756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79" name="Rectangle 73">
            <a:extLst>
              <a:ext uri="{FF2B5EF4-FFF2-40B4-BE49-F238E27FC236}">
                <a16:creationId xmlns="" xmlns:a16="http://schemas.microsoft.com/office/drawing/2014/main" id="{ECFAFFA1-A372-CF41-884A-8A8C27CFE0C1}"/>
              </a:ext>
            </a:extLst>
          </p:cNvPr>
          <p:cNvSpPr>
            <a:spLocks noChangeArrowheads="1"/>
          </p:cNvSpPr>
          <p:nvPr/>
        </p:nvSpPr>
        <p:spPr bwMode="auto">
          <a:xfrm>
            <a:off x="9802814"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0" name="Rectangle 74">
            <a:extLst>
              <a:ext uri="{FF2B5EF4-FFF2-40B4-BE49-F238E27FC236}">
                <a16:creationId xmlns="" xmlns:a16="http://schemas.microsoft.com/office/drawing/2014/main" id="{3C3828F5-F0A3-9B49-AB1D-346F1948CC97}"/>
              </a:ext>
            </a:extLst>
          </p:cNvPr>
          <p:cNvSpPr>
            <a:spLocks noChangeArrowheads="1"/>
          </p:cNvSpPr>
          <p:nvPr/>
        </p:nvSpPr>
        <p:spPr bwMode="auto">
          <a:xfrm>
            <a:off x="9894889" y="3123626"/>
            <a:ext cx="65088"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1" name="Rectangle 75">
            <a:extLst>
              <a:ext uri="{FF2B5EF4-FFF2-40B4-BE49-F238E27FC236}">
                <a16:creationId xmlns="" xmlns:a16="http://schemas.microsoft.com/office/drawing/2014/main" id="{E047C25C-F28E-9A40-9394-4DFA7C5CF236}"/>
              </a:ext>
            </a:extLst>
          </p:cNvPr>
          <p:cNvSpPr>
            <a:spLocks noChangeArrowheads="1"/>
          </p:cNvSpPr>
          <p:nvPr/>
        </p:nvSpPr>
        <p:spPr bwMode="auto">
          <a:xfrm>
            <a:off x="9991727" y="3123626"/>
            <a:ext cx="65087" cy="622300"/>
          </a:xfrm>
          <a:prstGeom prst="rect">
            <a:avLst/>
          </a:prstGeom>
          <a:solidFill>
            <a:srgbClr val="B2B2B2"/>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2" name="Rectangle 76">
            <a:extLst>
              <a:ext uri="{FF2B5EF4-FFF2-40B4-BE49-F238E27FC236}">
                <a16:creationId xmlns="" xmlns:a16="http://schemas.microsoft.com/office/drawing/2014/main" id="{95AB1F8C-60E0-6E4E-BBC9-6AFCA871BF9F}"/>
              </a:ext>
            </a:extLst>
          </p:cNvPr>
          <p:cNvSpPr>
            <a:spLocks noChangeArrowheads="1"/>
          </p:cNvSpPr>
          <p:nvPr/>
        </p:nvSpPr>
        <p:spPr bwMode="auto">
          <a:xfrm>
            <a:off x="10086977" y="3123626"/>
            <a:ext cx="65087" cy="622300"/>
          </a:xfrm>
          <a:prstGeom prst="rect">
            <a:avLst/>
          </a:prstGeom>
          <a:gradFill rotWithShape="1">
            <a:gsLst>
              <a:gs pos="0">
                <a:srgbClr val="B2B2B2"/>
              </a:gs>
              <a:gs pos="100000">
                <a:srgbClr val="FFFFFF"/>
              </a:gs>
            </a:gsLst>
            <a:lin ang="0" scaled="1"/>
          </a:gra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3" name="Rectangle 78">
            <a:extLst>
              <a:ext uri="{FF2B5EF4-FFF2-40B4-BE49-F238E27FC236}">
                <a16:creationId xmlns="" xmlns:a16="http://schemas.microsoft.com/office/drawing/2014/main" id="{4C4E8CF6-C760-5B4C-9C8B-724BC7EC9D27}"/>
              </a:ext>
            </a:extLst>
          </p:cNvPr>
          <p:cNvSpPr>
            <a:spLocks noChangeArrowheads="1"/>
          </p:cNvSpPr>
          <p:nvPr/>
        </p:nvSpPr>
        <p:spPr bwMode="auto">
          <a:xfrm>
            <a:off x="6792914" y="3861814"/>
            <a:ext cx="3408363" cy="889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4" name="Rectangle 79">
            <a:extLst>
              <a:ext uri="{FF2B5EF4-FFF2-40B4-BE49-F238E27FC236}">
                <a16:creationId xmlns="" xmlns:a16="http://schemas.microsoft.com/office/drawing/2014/main" id="{19F096B9-3111-7D40-B5B1-AE181A6D6D1D}"/>
              </a:ext>
            </a:extLst>
          </p:cNvPr>
          <p:cNvSpPr>
            <a:spLocks noChangeArrowheads="1"/>
          </p:cNvSpPr>
          <p:nvPr/>
        </p:nvSpPr>
        <p:spPr bwMode="auto">
          <a:xfrm>
            <a:off x="6878639" y="3014089"/>
            <a:ext cx="3408363" cy="8890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85" name="Line 80">
            <a:extLst>
              <a:ext uri="{FF2B5EF4-FFF2-40B4-BE49-F238E27FC236}">
                <a16:creationId xmlns="" xmlns:a16="http://schemas.microsoft.com/office/drawing/2014/main" id="{E753CF95-7893-FD4E-BE3D-215F410E8408}"/>
              </a:ext>
            </a:extLst>
          </p:cNvPr>
          <p:cNvSpPr>
            <a:spLocks noChangeShapeType="1"/>
          </p:cNvSpPr>
          <p:nvPr/>
        </p:nvSpPr>
        <p:spPr bwMode="auto">
          <a:xfrm>
            <a:off x="6900864" y="3976114"/>
            <a:ext cx="868363"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6" name="Line 82">
            <a:extLst>
              <a:ext uri="{FF2B5EF4-FFF2-40B4-BE49-F238E27FC236}">
                <a16:creationId xmlns="" xmlns:a16="http://schemas.microsoft.com/office/drawing/2014/main" id="{A84B4DF1-EC9A-7F46-AA18-AD952AC6BF0E}"/>
              </a:ext>
            </a:extLst>
          </p:cNvPr>
          <p:cNvSpPr>
            <a:spLocks noChangeShapeType="1"/>
          </p:cNvSpPr>
          <p:nvPr/>
        </p:nvSpPr>
        <p:spPr bwMode="auto">
          <a:xfrm>
            <a:off x="7835902" y="3977701"/>
            <a:ext cx="868362"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7" name="Line 83">
            <a:extLst>
              <a:ext uri="{FF2B5EF4-FFF2-40B4-BE49-F238E27FC236}">
                <a16:creationId xmlns="" xmlns:a16="http://schemas.microsoft.com/office/drawing/2014/main" id="{F05D6B54-06E8-3340-AF49-E2A2D7CDBC38}"/>
              </a:ext>
            </a:extLst>
          </p:cNvPr>
          <p:cNvSpPr>
            <a:spLocks noChangeShapeType="1"/>
          </p:cNvSpPr>
          <p:nvPr/>
        </p:nvSpPr>
        <p:spPr bwMode="auto">
          <a:xfrm>
            <a:off x="9329739" y="3976114"/>
            <a:ext cx="801688"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8" name="Line 84">
            <a:extLst>
              <a:ext uri="{FF2B5EF4-FFF2-40B4-BE49-F238E27FC236}">
                <a16:creationId xmlns="" xmlns:a16="http://schemas.microsoft.com/office/drawing/2014/main" id="{B41A428C-2E0E-ED49-9C7F-ADDB6951A77B}"/>
              </a:ext>
            </a:extLst>
          </p:cNvPr>
          <p:cNvSpPr>
            <a:spLocks noChangeShapeType="1"/>
          </p:cNvSpPr>
          <p:nvPr/>
        </p:nvSpPr>
        <p:spPr bwMode="auto">
          <a:xfrm>
            <a:off x="8759827" y="3977701"/>
            <a:ext cx="528637" cy="0"/>
          </a:xfrm>
          <a:prstGeom prst="line">
            <a:avLst/>
          </a:prstGeom>
          <a:noFill/>
          <a:ln w="2857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89" name="Line 87">
            <a:extLst>
              <a:ext uri="{FF2B5EF4-FFF2-40B4-BE49-F238E27FC236}">
                <a16:creationId xmlns="" xmlns:a16="http://schemas.microsoft.com/office/drawing/2014/main" id="{F10E82D1-86EA-0A43-A26B-826B8C65625C}"/>
              </a:ext>
            </a:extLst>
          </p:cNvPr>
          <p:cNvSpPr>
            <a:spLocks noChangeShapeType="1"/>
          </p:cNvSpPr>
          <p:nvPr/>
        </p:nvSpPr>
        <p:spPr bwMode="auto">
          <a:xfrm>
            <a:off x="6992939" y="3999926"/>
            <a:ext cx="0" cy="233363"/>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0" name="Line 88">
            <a:extLst>
              <a:ext uri="{FF2B5EF4-FFF2-40B4-BE49-F238E27FC236}">
                <a16:creationId xmlns="" xmlns:a16="http://schemas.microsoft.com/office/drawing/2014/main" id="{849D7775-1F0E-F446-AFC3-AB4363FCD990}"/>
              </a:ext>
            </a:extLst>
          </p:cNvPr>
          <p:cNvSpPr>
            <a:spLocks noChangeShapeType="1"/>
          </p:cNvSpPr>
          <p:nvPr/>
        </p:nvSpPr>
        <p:spPr bwMode="auto">
          <a:xfrm>
            <a:off x="8221664" y="3995164"/>
            <a:ext cx="0" cy="233362"/>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1" name="Line 89">
            <a:extLst>
              <a:ext uri="{FF2B5EF4-FFF2-40B4-BE49-F238E27FC236}">
                <a16:creationId xmlns="" xmlns:a16="http://schemas.microsoft.com/office/drawing/2014/main" id="{0E0B871C-6367-774B-BA58-EF11B16FA4E2}"/>
              </a:ext>
            </a:extLst>
          </p:cNvPr>
          <p:cNvSpPr>
            <a:spLocks noChangeShapeType="1"/>
          </p:cNvSpPr>
          <p:nvPr/>
        </p:nvSpPr>
        <p:spPr bwMode="auto">
          <a:xfrm>
            <a:off x="9040814" y="3995164"/>
            <a:ext cx="0" cy="233362"/>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2" name="Line 90">
            <a:extLst>
              <a:ext uri="{FF2B5EF4-FFF2-40B4-BE49-F238E27FC236}">
                <a16:creationId xmlns="" xmlns:a16="http://schemas.microsoft.com/office/drawing/2014/main" id="{C09F078D-04FC-E640-8A03-2400CC0F0B8A}"/>
              </a:ext>
            </a:extLst>
          </p:cNvPr>
          <p:cNvSpPr>
            <a:spLocks noChangeShapeType="1"/>
          </p:cNvSpPr>
          <p:nvPr/>
        </p:nvSpPr>
        <p:spPr bwMode="auto">
          <a:xfrm>
            <a:off x="9698039" y="3995164"/>
            <a:ext cx="0" cy="233362"/>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293" name="Text Box 91">
            <a:extLst>
              <a:ext uri="{FF2B5EF4-FFF2-40B4-BE49-F238E27FC236}">
                <a16:creationId xmlns="" xmlns:a16="http://schemas.microsoft.com/office/drawing/2014/main" id="{39A723B2-B4B0-634D-AE9D-8AC58218E734}"/>
              </a:ext>
            </a:extLst>
          </p:cNvPr>
          <p:cNvSpPr txBox="1">
            <a:spLocks noChangeArrowheads="1"/>
          </p:cNvSpPr>
          <p:nvPr/>
        </p:nvSpPr>
        <p:spPr bwMode="auto">
          <a:xfrm>
            <a:off x="6869114" y="4223764"/>
            <a:ext cx="693738"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ACKed</a:t>
            </a:r>
          </a:p>
        </p:txBody>
      </p:sp>
      <p:sp>
        <p:nvSpPr>
          <p:cNvPr id="294" name="Text Box 92">
            <a:extLst>
              <a:ext uri="{FF2B5EF4-FFF2-40B4-BE49-F238E27FC236}">
                <a16:creationId xmlns="" xmlns:a16="http://schemas.microsoft.com/office/drawing/2014/main" id="{3B367685-832F-A24C-8E10-9208FC23187F}"/>
              </a:ext>
            </a:extLst>
          </p:cNvPr>
          <p:cNvSpPr txBox="1">
            <a:spLocks noChangeArrowheads="1"/>
          </p:cNvSpPr>
          <p:nvPr/>
        </p:nvSpPr>
        <p:spPr bwMode="auto">
          <a:xfrm>
            <a:off x="7850188" y="4230114"/>
            <a:ext cx="1139821" cy="68480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sent, not-yet ACKed</a:t>
            </a:r>
          </a:p>
          <a:p>
            <a:pPr marL="0" marR="0" lvl="0" indent="0" algn="l" defTabSz="914400" rtl="0" eaLnBrk="0" fontAlgn="base" latinLnBrk="0" hangingPunct="0">
              <a:lnSpc>
                <a:spcPct val="90000"/>
              </a:lnSpc>
              <a:spcBef>
                <a:spcPts val="30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a:t>
            </a:r>
            <a:r>
              <a:rPr kumimoji="0" lang="en-US" altLang="ja-JP"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rPr>
              <a:t>in-flight”)</a:t>
            </a:r>
            <a:endParaRPr kumimoji="0" lang="en-US" altLang="en-US" sz="12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5" name="Text Box 93">
            <a:extLst>
              <a:ext uri="{FF2B5EF4-FFF2-40B4-BE49-F238E27FC236}">
                <a16:creationId xmlns="" xmlns:a16="http://schemas.microsoft.com/office/drawing/2014/main" id="{81CC0B14-ECA5-7042-90A8-A3D1691D8277}"/>
              </a:ext>
            </a:extLst>
          </p:cNvPr>
          <p:cNvSpPr txBox="1">
            <a:spLocks noChangeArrowheads="1"/>
          </p:cNvSpPr>
          <p:nvPr/>
        </p:nvSpPr>
        <p:spPr bwMode="auto">
          <a:xfrm>
            <a:off x="8829677" y="4225351"/>
            <a:ext cx="1066800" cy="6683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usable</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but not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yet sent</a:t>
            </a:r>
          </a:p>
        </p:txBody>
      </p:sp>
      <p:sp>
        <p:nvSpPr>
          <p:cNvPr id="296" name="Text Box 94">
            <a:extLst>
              <a:ext uri="{FF2B5EF4-FFF2-40B4-BE49-F238E27FC236}">
                <a16:creationId xmlns="" xmlns:a16="http://schemas.microsoft.com/office/drawing/2014/main" id="{AA04402D-D3B0-AD47-B91F-3AC1C3E2066A}"/>
              </a:ext>
            </a:extLst>
          </p:cNvPr>
          <p:cNvSpPr txBox="1">
            <a:spLocks noChangeArrowheads="1"/>
          </p:cNvSpPr>
          <p:nvPr/>
        </p:nvSpPr>
        <p:spPr bwMode="auto">
          <a:xfrm>
            <a:off x="9586914" y="4230114"/>
            <a:ext cx="81915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not </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usable</a:t>
            </a:r>
          </a:p>
        </p:txBody>
      </p:sp>
      <p:sp>
        <p:nvSpPr>
          <p:cNvPr id="297" name="Text Box 96">
            <a:extLst>
              <a:ext uri="{FF2B5EF4-FFF2-40B4-BE49-F238E27FC236}">
                <a16:creationId xmlns="" xmlns:a16="http://schemas.microsoft.com/office/drawing/2014/main" id="{7BC9AF2B-9067-6D40-8AD6-38C8B0980442}"/>
              </a:ext>
            </a:extLst>
          </p:cNvPr>
          <p:cNvSpPr txBox="1">
            <a:spLocks noChangeArrowheads="1"/>
          </p:cNvSpPr>
          <p:nvPr/>
        </p:nvSpPr>
        <p:spPr bwMode="auto">
          <a:xfrm>
            <a:off x="7929564" y="2658489"/>
            <a:ext cx="1131888"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window size</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Tahoma" charset="0"/>
                <a:ea typeface="ＭＳ Ｐゴシック" charset="0"/>
                <a:cs typeface="+mn-cs"/>
              </a:rPr>
              <a:t> N</a:t>
            </a:r>
          </a:p>
        </p:txBody>
      </p:sp>
      <p:grpSp>
        <p:nvGrpSpPr>
          <p:cNvPr id="298" name="Group 99">
            <a:extLst>
              <a:ext uri="{FF2B5EF4-FFF2-40B4-BE49-F238E27FC236}">
                <a16:creationId xmlns="" xmlns:a16="http://schemas.microsoft.com/office/drawing/2014/main" id="{24BD0429-57C9-5949-A0FA-36C1FBC99776}"/>
              </a:ext>
            </a:extLst>
          </p:cNvPr>
          <p:cNvGrpSpPr>
            <a:grpSpLocks/>
          </p:cNvGrpSpPr>
          <p:nvPr/>
        </p:nvGrpSpPr>
        <p:grpSpPr bwMode="auto">
          <a:xfrm>
            <a:off x="8696327" y="2882326"/>
            <a:ext cx="593725" cy="136525"/>
            <a:chOff x="4250" y="1692"/>
            <a:chExt cx="374" cy="86"/>
          </a:xfrm>
        </p:grpSpPr>
        <p:sp>
          <p:nvSpPr>
            <p:cNvPr id="299" name="Line 97">
              <a:extLst>
                <a:ext uri="{FF2B5EF4-FFF2-40B4-BE49-F238E27FC236}">
                  <a16:creationId xmlns="" xmlns:a16="http://schemas.microsoft.com/office/drawing/2014/main" id="{A02E02EA-0929-104A-BF00-5ADA492F2B7C}"/>
                </a:ext>
              </a:extLst>
            </p:cNvPr>
            <p:cNvSpPr>
              <a:spLocks noChangeShapeType="1"/>
            </p:cNvSpPr>
            <p:nvPr/>
          </p:nvSpPr>
          <p:spPr bwMode="auto">
            <a:xfrm>
              <a:off x="4250" y="1738"/>
              <a:ext cx="374"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00" name="Line 98">
              <a:extLst>
                <a:ext uri="{FF2B5EF4-FFF2-40B4-BE49-F238E27FC236}">
                  <a16:creationId xmlns="" xmlns:a16="http://schemas.microsoft.com/office/drawing/2014/main" id="{BBA1422E-A86D-8048-8C6A-CBCE03DB28AC}"/>
                </a:ext>
              </a:extLst>
            </p:cNvPr>
            <p:cNvSpPr>
              <a:spLocks noChangeShapeType="1"/>
            </p:cNvSpPr>
            <p:nvPr/>
          </p:nvSpPr>
          <p:spPr bwMode="auto">
            <a:xfrm>
              <a:off x="4622" y="1692"/>
              <a:ext cx="0" cy="86"/>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301" name="Group 100">
            <a:extLst>
              <a:ext uri="{FF2B5EF4-FFF2-40B4-BE49-F238E27FC236}">
                <a16:creationId xmlns="" xmlns:a16="http://schemas.microsoft.com/office/drawing/2014/main" id="{953BBB09-1247-E749-B041-4AB4BC053F15}"/>
              </a:ext>
            </a:extLst>
          </p:cNvPr>
          <p:cNvGrpSpPr>
            <a:grpSpLocks/>
          </p:cNvGrpSpPr>
          <p:nvPr/>
        </p:nvGrpSpPr>
        <p:grpSpPr bwMode="auto">
          <a:xfrm rot="10800000">
            <a:off x="7804152" y="2907726"/>
            <a:ext cx="593725" cy="136525"/>
            <a:chOff x="4250" y="1692"/>
            <a:chExt cx="374" cy="86"/>
          </a:xfrm>
        </p:grpSpPr>
        <p:sp>
          <p:nvSpPr>
            <p:cNvPr id="302" name="Line 101">
              <a:extLst>
                <a:ext uri="{FF2B5EF4-FFF2-40B4-BE49-F238E27FC236}">
                  <a16:creationId xmlns="" xmlns:a16="http://schemas.microsoft.com/office/drawing/2014/main" id="{3C66FDCF-F2B7-8447-A6D6-18D719B215CF}"/>
                </a:ext>
              </a:extLst>
            </p:cNvPr>
            <p:cNvSpPr>
              <a:spLocks noChangeShapeType="1"/>
            </p:cNvSpPr>
            <p:nvPr/>
          </p:nvSpPr>
          <p:spPr bwMode="auto">
            <a:xfrm>
              <a:off x="4257" y="1745"/>
              <a:ext cx="374" cy="0"/>
            </a:xfrm>
            <a:prstGeom prst="line">
              <a:avLst/>
            </a:prstGeom>
            <a:noFill/>
            <a:ln w="2857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03" name="Line 102">
              <a:extLst>
                <a:ext uri="{FF2B5EF4-FFF2-40B4-BE49-F238E27FC236}">
                  <a16:creationId xmlns="" xmlns:a16="http://schemas.microsoft.com/office/drawing/2014/main" id="{3E685C18-38D0-2242-B6E7-6B45955EA4D6}"/>
                </a:ext>
              </a:extLst>
            </p:cNvPr>
            <p:cNvSpPr>
              <a:spLocks noChangeShapeType="1"/>
            </p:cNvSpPr>
            <p:nvPr/>
          </p:nvSpPr>
          <p:spPr bwMode="auto">
            <a:xfrm>
              <a:off x="4629" y="1699"/>
              <a:ext cx="0" cy="86"/>
            </a:xfrm>
            <a:prstGeom prst="line">
              <a:avLst/>
            </a:prstGeom>
            <a:noFill/>
            <a:ln w="9525">
              <a:solidFill>
                <a:srgbClr val="CC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04" name="Text Box 196">
            <a:extLst>
              <a:ext uri="{FF2B5EF4-FFF2-40B4-BE49-F238E27FC236}">
                <a16:creationId xmlns="" xmlns:a16="http://schemas.microsoft.com/office/drawing/2014/main" id="{8A4318F8-8B4B-BA46-9E7C-C771B9AFC315}"/>
              </a:ext>
            </a:extLst>
          </p:cNvPr>
          <p:cNvSpPr txBox="1">
            <a:spLocks noChangeArrowheads="1"/>
          </p:cNvSpPr>
          <p:nvPr/>
        </p:nvSpPr>
        <p:spPr bwMode="auto">
          <a:xfrm>
            <a:off x="7085014" y="3677664"/>
            <a:ext cx="3178175"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marL="342900" indent="-342900">
              <a:defRPr sz="1600">
                <a:solidFill>
                  <a:schemeClr val="tx1"/>
                </a:solidFill>
                <a:latin typeface="Tahoma" charset="0"/>
                <a:ea typeface="ＭＳ Ｐゴシック" charset="0"/>
              </a:defRPr>
            </a:lvl1pPr>
            <a:lvl2pPr>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1" indent="0" algn="ctr" defTabSz="914400" rtl="0" eaLnBrk="0" fontAlgn="base" latinLnBrk="0" hangingPunct="0">
              <a:lnSpc>
                <a:spcPct val="100000"/>
              </a:lnSpc>
              <a:spcBef>
                <a:spcPct val="0"/>
              </a:spcBef>
              <a:spcAft>
                <a:spcPct val="0"/>
              </a:spcAft>
              <a:buClrTx/>
              <a:buSzTx/>
              <a:buFontTx/>
              <a:buNone/>
              <a:tabLst/>
              <a:defRPr/>
            </a:pPr>
            <a:r>
              <a:rPr kumimoji="0" lang="en-US" sz="1400" b="0" i="1" u="none" strike="noStrike" kern="0" cap="none" spc="0" normalizeH="0" baseline="0" noProof="0" dirty="0">
                <a:ln>
                  <a:noFill/>
                </a:ln>
                <a:solidFill>
                  <a:srgbClr val="000000"/>
                </a:solidFill>
                <a:effectLst/>
                <a:uLnTx/>
                <a:uFillTx/>
                <a:latin typeface="Tahoma" charset="0"/>
                <a:ea typeface="ＭＳ Ｐゴシック" charset="0"/>
                <a:cs typeface="+mn-cs"/>
              </a:rPr>
              <a:t>sender sequence number space </a:t>
            </a:r>
          </a:p>
        </p:txBody>
      </p:sp>
      <p:grpSp>
        <p:nvGrpSpPr>
          <p:cNvPr id="305" name="Group 199">
            <a:extLst>
              <a:ext uri="{FF2B5EF4-FFF2-40B4-BE49-F238E27FC236}">
                <a16:creationId xmlns="" xmlns:a16="http://schemas.microsoft.com/office/drawing/2014/main" id="{17C79495-9E5E-D743-8F6F-313B7597C3E0}"/>
              </a:ext>
            </a:extLst>
          </p:cNvPr>
          <p:cNvGrpSpPr>
            <a:grpSpLocks/>
          </p:cNvGrpSpPr>
          <p:nvPr/>
        </p:nvGrpSpPr>
        <p:grpSpPr bwMode="auto">
          <a:xfrm>
            <a:off x="6321427" y="1140839"/>
            <a:ext cx="2952750" cy="1966912"/>
            <a:chOff x="2600" y="665"/>
            <a:chExt cx="1860" cy="1239"/>
          </a:xfrm>
        </p:grpSpPr>
        <p:sp>
          <p:nvSpPr>
            <p:cNvPr id="306" name="Rectangle 171">
              <a:extLst>
                <a:ext uri="{FF2B5EF4-FFF2-40B4-BE49-F238E27FC236}">
                  <a16:creationId xmlns="" xmlns:a16="http://schemas.microsoft.com/office/drawing/2014/main" id="{1EAF4F70-21E7-C34E-8873-423E3B1E6A8A}"/>
                </a:ext>
              </a:extLst>
            </p:cNvPr>
            <p:cNvSpPr>
              <a:spLocks noChangeArrowheads="1"/>
            </p:cNvSpPr>
            <p:nvPr/>
          </p:nvSpPr>
          <p:spPr bwMode="auto">
            <a:xfrm>
              <a:off x="2840" y="1028"/>
              <a:ext cx="1202" cy="130"/>
            </a:xfrm>
            <a:prstGeom prst="rect">
              <a:avLst/>
            </a:prstGeom>
            <a:solidFill>
              <a:srgbClr val="CC0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307" name="Group 172">
              <a:extLst>
                <a:ext uri="{FF2B5EF4-FFF2-40B4-BE49-F238E27FC236}">
                  <a16:creationId xmlns="" xmlns:a16="http://schemas.microsoft.com/office/drawing/2014/main" id="{DEE85BA8-BC48-F24A-B3C5-A13DD502AF23}"/>
                </a:ext>
              </a:extLst>
            </p:cNvPr>
            <p:cNvGrpSpPr>
              <a:grpSpLocks/>
            </p:cNvGrpSpPr>
            <p:nvPr/>
          </p:nvGrpSpPr>
          <p:grpSpPr bwMode="auto">
            <a:xfrm>
              <a:off x="2820" y="872"/>
              <a:ext cx="1252" cy="714"/>
              <a:chOff x="1976" y="2984"/>
              <a:chExt cx="1252" cy="714"/>
            </a:xfrm>
          </p:grpSpPr>
          <p:sp>
            <p:nvSpPr>
              <p:cNvPr id="310" name="Rectangle 173">
                <a:extLst>
                  <a:ext uri="{FF2B5EF4-FFF2-40B4-BE49-F238E27FC236}">
                    <a16:creationId xmlns="" xmlns:a16="http://schemas.microsoft.com/office/drawing/2014/main" id="{512EC936-B599-4C42-A3CB-F206B3359FAC}"/>
                  </a:ext>
                </a:extLst>
              </p:cNvPr>
              <p:cNvSpPr>
                <a:spLocks noChangeArrowheads="1"/>
              </p:cNvSpPr>
              <p:nvPr/>
            </p:nvSpPr>
            <p:spPr bwMode="auto">
              <a:xfrm>
                <a:off x="1994" y="2995"/>
                <a:ext cx="1210" cy="703"/>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1" name="Text Box 174">
                <a:extLst>
                  <a:ext uri="{FF2B5EF4-FFF2-40B4-BE49-F238E27FC236}">
                    <a16:creationId xmlns="" xmlns:a16="http://schemas.microsoft.com/office/drawing/2014/main" id="{D1A37C4D-C221-B944-960D-5E1AC157A7DE}"/>
                  </a:ext>
                </a:extLst>
              </p:cNvPr>
              <p:cNvSpPr txBox="1">
                <a:spLocks noChangeArrowheads="1"/>
              </p:cNvSpPr>
              <p:nvPr/>
            </p:nvSpPr>
            <p:spPr bwMode="auto">
              <a:xfrm>
                <a:off x="2001" y="2984"/>
                <a:ext cx="580"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source port #</a:t>
                </a:r>
              </a:p>
            </p:txBody>
          </p:sp>
          <p:sp>
            <p:nvSpPr>
              <p:cNvPr id="312" name="Text Box 175">
                <a:extLst>
                  <a:ext uri="{FF2B5EF4-FFF2-40B4-BE49-F238E27FC236}">
                    <a16:creationId xmlns="" xmlns:a16="http://schemas.microsoft.com/office/drawing/2014/main" id="{DC506D04-4DCA-2A42-8A11-92D274739497}"/>
                  </a:ext>
                </a:extLst>
              </p:cNvPr>
              <p:cNvSpPr txBox="1">
                <a:spLocks noChangeArrowheads="1"/>
              </p:cNvSpPr>
              <p:nvPr/>
            </p:nvSpPr>
            <p:spPr bwMode="auto">
              <a:xfrm>
                <a:off x="2648" y="2987"/>
                <a:ext cx="491"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dest port #</a:t>
                </a:r>
              </a:p>
            </p:txBody>
          </p:sp>
          <p:sp>
            <p:nvSpPr>
              <p:cNvPr id="313" name="Text Box 176">
                <a:extLst>
                  <a:ext uri="{FF2B5EF4-FFF2-40B4-BE49-F238E27FC236}">
                    <a16:creationId xmlns="" xmlns:a16="http://schemas.microsoft.com/office/drawing/2014/main" id="{E9E72ACF-7C4B-3247-896D-D6CDE3C1CEE4}"/>
                  </a:ext>
                </a:extLst>
              </p:cNvPr>
              <p:cNvSpPr txBox="1">
                <a:spLocks noChangeArrowheads="1"/>
              </p:cNvSpPr>
              <p:nvPr/>
            </p:nvSpPr>
            <p:spPr bwMode="auto">
              <a:xfrm>
                <a:off x="2154" y="3117"/>
                <a:ext cx="91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FFFFFF"/>
                    </a:solidFill>
                    <a:effectLst/>
                    <a:uLnTx/>
                    <a:uFillTx/>
                    <a:latin typeface="Arial" charset="0"/>
                    <a:ea typeface="ＭＳ Ｐゴシック" charset="0"/>
                    <a:cs typeface="+mn-cs"/>
                  </a:rPr>
                  <a:t>sequence number</a:t>
                </a:r>
              </a:p>
            </p:txBody>
          </p:sp>
          <p:sp>
            <p:nvSpPr>
              <p:cNvPr id="314" name="Text Box 177">
                <a:extLst>
                  <a:ext uri="{FF2B5EF4-FFF2-40B4-BE49-F238E27FC236}">
                    <a16:creationId xmlns="" xmlns:a16="http://schemas.microsoft.com/office/drawing/2014/main" id="{4A1EA7EA-E261-2540-A61F-14F1D3C62770}"/>
                  </a:ext>
                </a:extLst>
              </p:cNvPr>
              <p:cNvSpPr txBox="1">
                <a:spLocks noChangeArrowheads="1"/>
              </p:cNvSpPr>
              <p:nvPr/>
            </p:nvSpPr>
            <p:spPr bwMode="auto">
              <a:xfrm>
                <a:off x="1976" y="3257"/>
                <a:ext cx="1252"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acknowledgement number</a:t>
                </a:r>
              </a:p>
            </p:txBody>
          </p:sp>
          <p:sp>
            <p:nvSpPr>
              <p:cNvPr id="315" name="Text Box 178">
                <a:extLst>
                  <a:ext uri="{FF2B5EF4-FFF2-40B4-BE49-F238E27FC236}">
                    <a16:creationId xmlns="" xmlns:a16="http://schemas.microsoft.com/office/drawing/2014/main" id="{14D444FC-B976-4B43-AF8C-651999F1EAD7}"/>
                  </a:ext>
                </a:extLst>
              </p:cNvPr>
              <p:cNvSpPr txBox="1">
                <a:spLocks noChangeArrowheads="1"/>
              </p:cNvSpPr>
              <p:nvPr/>
            </p:nvSpPr>
            <p:spPr bwMode="auto">
              <a:xfrm>
                <a:off x="2053" y="3544"/>
                <a:ext cx="475"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checksum</a:t>
                </a:r>
              </a:p>
            </p:txBody>
          </p:sp>
          <p:sp>
            <p:nvSpPr>
              <p:cNvPr id="316" name="Line 179">
                <a:extLst>
                  <a:ext uri="{FF2B5EF4-FFF2-40B4-BE49-F238E27FC236}">
                    <a16:creationId xmlns="" xmlns:a16="http://schemas.microsoft.com/office/drawing/2014/main" id="{03CA3683-10CF-2D45-855C-D741CB3E84FC}"/>
                  </a:ext>
                </a:extLst>
              </p:cNvPr>
              <p:cNvSpPr>
                <a:spLocks noChangeShapeType="1"/>
              </p:cNvSpPr>
              <p:nvPr/>
            </p:nvSpPr>
            <p:spPr bwMode="auto">
              <a:xfrm>
                <a:off x="1994" y="313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7" name="Line 180">
                <a:extLst>
                  <a:ext uri="{FF2B5EF4-FFF2-40B4-BE49-F238E27FC236}">
                    <a16:creationId xmlns="" xmlns:a16="http://schemas.microsoft.com/office/drawing/2014/main" id="{4427CEC2-BFD3-0543-AAB5-E40DA49DCF81}"/>
                  </a:ext>
                </a:extLst>
              </p:cNvPr>
              <p:cNvSpPr>
                <a:spLocks noChangeShapeType="1"/>
              </p:cNvSpPr>
              <p:nvPr/>
            </p:nvSpPr>
            <p:spPr bwMode="auto">
              <a:xfrm>
                <a:off x="1994" y="327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8" name="Line 181">
                <a:extLst>
                  <a:ext uri="{FF2B5EF4-FFF2-40B4-BE49-F238E27FC236}">
                    <a16:creationId xmlns="" xmlns:a16="http://schemas.microsoft.com/office/drawing/2014/main" id="{83A31360-0241-B24B-9A5B-5DF36A70BB1A}"/>
                  </a:ext>
                </a:extLst>
              </p:cNvPr>
              <p:cNvSpPr>
                <a:spLocks noChangeShapeType="1"/>
              </p:cNvSpPr>
              <p:nvPr/>
            </p:nvSpPr>
            <p:spPr bwMode="auto">
              <a:xfrm>
                <a:off x="1992" y="3414"/>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19" name="Line 182">
                <a:extLst>
                  <a:ext uri="{FF2B5EF4-FFF2-40B4-BE49-F238E27FC236}">
                    <a16:creationId xmlns="" xmlns:a16="http://schemas.microsoft.com/office/drawing/2014/main" id="{E2E74D6E-689D-3E49-A5CA-1EB053F0D115}"/>
                  </a:ext>
                </a:extLst>
              </p:cNvPr>
              <p:cNvSpPr>
                <a:spLocks noChangeShapeType="1"/>
              </p:cNvSpPr>
              <p:nvPr/>
            </p:nvSpPr>
            <p:spPr bwMode="auto">
              <a:xfrm>
                <a:off x="2588" y="2994"/>
                <a:ext cx="0" cy="14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0" name="Line 183">
                <a:extLst>
                  <a:ext uri="{FF2B5EF4-FFF2-40B4-BE49-F238E27FC236}">
                    <a16:creationId xmlns="" xmlns:a16="http://schemas.microsoft.com/office/drawing/2014/main" id="{34408127-C1C4-5142-81BC-0772E406AF42}"/>
                  </a:ext>
                </a:extLst>
              </p:cNvPr>
              <p:cNvSpPr>
                <a:spLocks noChangeShapeType="1"/>
              </p:cNvSpPr>
              <p:nvPr/>
            </p:nvSpPr>
            <p:spPr bwMode="auto">
              <a:xfrm>
                <a:off x="2588" y="3416"/>
                <a:ext cx="0" cy="28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1" name="Line 184">
                <a:extLst>
                  <a:ext uri="{FF2B5EF4-FFF2-40B4-BE49-F238E27FC236}">
                    <a16:creationId xmlns="" xmlns:a16="http://schemas.microsoft.com/office/drawing/2014/main" id="{AF6C4EF8-1ED8-1A4B-B94D-F145C940A384}"/>
                  </a:ext>
                </a:extLst>
              </p:cNvPr>
              <p:cNvSpPr>
                <a:spLocks noChangeShapeType="1"/>
              </p:cNvSpPr>
              <p:nvPr/>
            </p:nvSpPr>
            <p:spPr bwMode="auto">
              <a:xfrm>
                <a:off x="1994" y="3548"/>
                <a:ext cx="1212"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2" name="Text Box 185">
                <a:extLst>
                  <a:ext uri="{FF2B5EF4-FFF2-40B4-BE49-F238E27FC236}">
                    <a16:creationId xmlns="" xmlns:a16="http://schemas.microsoft.com/office/drawing/2014/main" id="{8F8508CA-EE38-AF4E-A97C-1BE94735E56E}"/>
                  </a:ext>
                </a:extLst>
              </p:cNvPr>
              <p:cNvSpPr txBox="1">
                <a:spLocks noChangeArrowheads="1"/>
              </p:cNvSpPr>
              <p:nvPr/>
            </p:nvSpPr>
            <p:spPr bwMode="auto">
              <a:xfrm>
                <a:off x="2708" y="3390"/>
                <a:ext cx="323" cy="17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rwnd</a:t>
                </a:r>
              </a:p>
            </p:txBody>
          </p:sp>
          <p:sp>
            <p:nvSpPr>
              <p:cNvPr id="323" name="Text Box 186">
                <a:extLst>
                  <a:ext uri="{FF2B5EF4-FFF2-40B4-BE49-F238E27FC236}">
                    <a16:creationId xmlns="" xmlns:a16="http://schemas.microsoft.com/office/drawing/2014/main" id="{88BEC28D-C62B-B54E-A090-DF6809C9E835}"/>
                  </a:ext>
                </a:extLst>
              </p:cNvPr>
              <p:cNvSpPr txBox="1">
                <a:spLocks noChangeArrowheads="1"/>
              </p:cNvSpPr>
              <p:nvPr/>
            </p:nvSpPr>
            <p:spPr bwMode="auto">
              <a:xfrm>
                <a:off x="2651" y="3544"/>
                <a:ext cx="496" cy="154"/>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dirty="0">
                    <a:ln>
                      <a:noFill/>
                    </a:ln>
                    <a:solidFill>
                      <a:srgbClr val="000000"/>
                    </a:solidFill>
                    <a:effectLst/>
                    <a:uLnTx/>
                    <a:uFillTx/>
                    <a:latin typeface="Arial" charset="0"/>
                    <a:ea typeface="ＭＳ Ｐゴシック" charset="0"/>
                    <a:cs typeface="+mn-cs"/>
                  </a:rPr>
                  <a:t>urg pointer</a:t>
                </a:r>
              </a:p>
            </p:txBody>
          </p:sp>
          <p:sp>
            <p:nvSpPr>
              <p:cNvPr id="324" name="Line 187">
                <a:extLst>
                  <a:ext uri="{FF2B5EF4-FFF2-40B4-BE49-F238E27FC236}">
                    <a16:creationId xmlns="" xmlns:a16="http://schemas.microsoft.com/office/drawing/2014/main" id="{8CC1CABE-C086-144F-8F1F-A7D004A1EA6E}"/>
                  </a:ext>
                </a:extLst>
              </p:cNvPr>
              <p:cNvSpPr>
                <a:spLocks noChangeShapeType="1"/>
              </p:cNvSpPr>
              <p:nvPr/>
            </p:nvSpPr>
            <p:spPr bwMode="auto">
              <a:xfrm>
                <a:off x="2398" y="3413"/>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5" name="Line 188">
                <a:extLst>
                  <a:ext uri="{FF2B5EF4-FFF2-40B4-BE49-F238E27FC236}">
                    <a16:creationId xmlns="" xmlns:a16="http://schemas.microsoft.com/office/drawing/2014/main" id="{061C4173-FBA5-7749-BCE1-9EBD070DBA3D}"/>
                  </a:ext>
                </a:extLst>
              </p:cNvPr>
              <p:cNvSpPr>
                <a:spLocks noChangeShapeType="1"/>
              </p:cNvSpPr>
              <p:nvPr/>
            </p:nvSpPr>
            <p:spPr bwMode="auto">
              <a:xfrm>
                <a:off x="2143" y="3412"/>
                <a:ext cx="0" cy="134"/>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08" name="Text Box 189">
              <a:extLst>
                <a:ext uri="{FF2B5EF4-FFF2-40B4-BE49-F238E27FC236}">
                  <a16:creationId xmlns="" xmlns:a16="http://schemas.microsoft.com/office/drawing/2014/main" id="{961ADE6B-9EA8-FA44-92C6-6941117B3BDE}"/>
                </a:ext>
              </a:extLst>
            </p:cNvPr>
            <p:cNvSpPr txBox="1">
              <a:spLocks noChangeArrowheads="1"/>
            </p:cNvSpPr>
            <p:nvPr/>
          </p:nvSpPr>
          <p:spPr bwMode="auto">
            <a:xfrm>
              <a:off x="2600" y="665"/>
              <a:ext cx="186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outgoing segment from sender</a:t>
              </a:r>
            </a:p>
          </p:txBody>
        </p:sp>
        <p:sp>
          <p:nvSpPr>
            <p:cNvPr id="309" name="Freeform 190">
              <a:extLst>
                <a:ext uri="{FF2B5EF4-FFF2-40B4-BE49-F238E27FC236}">
                  <a16:creationId xmlns="" xmlns:a16="http://schemas.microsoft.com/office/drawing/2014/main" id="{ECB9422A-F7AA-6143-8673-CA97EE9D620B}"/>
                </a:ext>
              </a:extLst>
            </p:cNvPr>
            <p:cNvSpPr>
              <a:spLocks/>
            </p:cNvSpPr>
            <p:nvPr/>
          </p:nvSpPr>
          <p:spPr bwMode="auto">
            <a:xfrm>
              <a:off x="4050" y="1080"/>
              <a:ext cx="107" cy="824"/>
            </a:xfrm>
            <a:custGeom>
              <a:avLst/>
              <a:gdLst>
                <a:gd name="T0" fmla="*/ 0 w 107"/>
                <a:gd name="T1" fmla="*/ 0 h 910"/>
                <a:gd name="T2" fmla="*/ 107 w 107"/>
                <a:gd name="T3" fmla="*/ 0 h 910"/>
                <a:gd name="T4" fmla="*/ 107 w 107"/>
                <a:gd name="T5" fmla="*/ 337 h 910"/>
                <a:gd name="T6" fmla="*/ 0 60000 65536"/>
                <a:gd name="T7" fmla="*/ 0 60000 65536"/>
                <a:gd name="T8" fmla="*/ 0 60000 65536"/>
              </a:gdLst>
              <a:ahLst/>
              <a:cxnLst>
                <a:cxn ang="T6">
                  <a:pos x="T0" y="T1"/>
                </a:cxn>
                <a:cxn ang="T7">
                  <a:pos x="T2" y="T3"/>
                </a:cxn>
                <a:cxn ang="T8">
                  <a:pos x="T4" y="T5"/>
                </a:cxn>
              </a:cxnLst>
              <a:rect l="0" t="0" r="r" b="b"/>
              <a:pathLst>
                <a:path w="107" h="910">
                  <a:moveTo>
                    <a:pt x="0" y="0"/>
                  </a:moveTo>
                  <a:lnTo>
                    <a:pt x="107" y="0"/>
                  </a:lnTo>
                  <a:lnTo>
                    <a:pt x="107" y="910"/>
                  </a:lnTo>
                </a:path>
              </a:pathLst>
            </a:custGeom>
            <a:noFill/>
            <a:ln w="9525" cap="flat" cmpd="sng">
              <a:solidFill>
                <a:srgbClr val="CC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07" name="Rectangle 5">
            <a:extLst>
              <a:ext uri="{FF2B5EF4-FFF2-40B4-BE49-F238E27FC236}">
                <a16:creationId xmlns="" xmlns:a16="http://schemas.microsoft.com/office/drawing/2014/main" id="{6C3FDCE7-5731-3B49-B3F0-A28BEE20C1DD}"/>
              </a:ext>
            </a:extLst>
          </p:cNvPr>
          <p:cNvSpPr txBox="1">
            <a:spLocks noChangeArrowheads="1"/>
          </p:cNvSpPr>
          <p:nvPr/>
        </p:nvSpPr>
        <p:spPr bwMode="auto">
          <a:xfrm>
            <a:off x="740571" y="2803512"/>
            <a:ext cx="5096669" cy="17684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en-US" sz="2800" b="0"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Acknowledgements</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t>
            </a:r>
            <a:endPar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endParaRP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seq # of next byte expected from other side</a:t>
            </a: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cumulative ACK</a:t>
            </a:r>
          </a:p>
        </p:txBody>
      </p:sp>
      <p:sp>
        <p:nvSpPr>
          <p:cNvPr id="108" name="Rectangle 5">
            <a:extLst>
              <a:ext uri="{FF2B5EF4-FFF2-40B4-BE49-F238E27FC236}">
                <a16:creationId xmlns="" xmlns:a16="http://schemas.microsoft.com/office/drawing/2014/main" id="{845D3A7B-C2B2-5F46-AC88-0FE1A562E0B2}"/>
              </a:ext>
            </a:extLst>
          </p:cNvPr>
          <p:cNvSpPr txBox="1">
            <a:spLocks noChangeArrowheads="1"/>
          </p:cNvSpPr>
          <p:nvPr/>
        </p:nvSpPr>
        <p:spPr bwMode="auto">
          <a:xfrm>
            <a:off x="651671" y="4633906"/>
            <a:ext cx="5096669" cy="17303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34950" marR="0" lvl="0" indent="-123825" algn="l" defTabSz="914400" rtl="0" eaLnBrk="0" fontAlgn="base" latinLnBrk="0" hangingPunct="0">
              <a:lnSpc>
                <a:spcPct val="85000"/>
              </a:lnSpc>
              <a:spcBef>
                <a:spcPts val="1900"/>
              </a:spcBef>
              <a:spcAft>
                <a:spcPct val="0"/>
              </a:spcAft>
              <a:buClr>
                <a:srgbClr val="000099"/>
              </a:buClr>
              <a:buSzPct val="100000"/>
              <a:buFont typeface="Wingdings" pitchFamily="2" charset="2"/>
              <a:buNone/>
              <a:tabLst/>
              <a:defRPr/>
            </a:pPr>
            <a:r>
              <a:rPr kumimoji="0" lang="en-US" altLang="en-US" sz="2800" b="0" i="1"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Q</a:t>
            </a:r>
            <a:r>
              <a:rPr kumimoji="0" lang="en-US" altLang="en-US" sz="2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 how receiver handles out-of-order segments</a:t>
            </a:r>
          </a:p>
          <a:p>
            <a:pPr marL="635000" marR="0" lvl="1" indent="-285750"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800" b="0" i="1" u="sng" strike="noStrike" kern="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 </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TCP spec doesn</a:t>
            </a:r>
            <a:r>
              <a:rPr kumimoji="0" lang="en-US" altLang="ja-JP"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say, - up to implementor</a:t>
            </a:r>
            <a:endPar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09" name="Slide Number Placeholder 2">
            <a:extLst>
              <a:ext uri="{FF2B5EF4-FFF2-40B4-BE49-F238E27FC236}">
                <a16:creationId xmlns="" xmlns:a16="http://schemas.microsoft.com/office/drawing/2014/main" id="{471D7C94-F1DF-F240-884F-FBFDCBF8355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5</a:t>
            </a:fld>
            <a:endParaRPr lang="en-US" dirty="0"/>
          </a:p>
        </p:txBody>
      </p:sp>
    </p:spTree>
    <p:extLst>
      <p:ext uri="{BB962C8B-B14F-4D97-AF65-F5344CB8AC3E}">
        <p14:creationId xmlns:p14="http://schemas.microsoft.com/office/powerpoint/2010/main" val="1655807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5"/>
                                        </p:tgtEl>
                                        <p:attrNameLst>
                                          <p:attrName>style.visibility</p:attrName>
                                        </p:attrNameLst>
                                      </p:cBhvr>
                                      <p:to>
                                        <p:strVal val="visible"/>
                                      </p:to>
                                    </p:set>
                                    <p:animEffect transition="in" filter="dissolve">
                                      <p:cBhvr>
                                        <p:cTn id="7" dur="500"/>
                                        <p:tgtEl>
                                          <p:spTgt spid="30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4"/>
                                        </p:tgtEl>
                                        <p:attrNameLst>
                                          <p:attrName>style.visibility</p:attrName>
                                        </p:attrNameLst>
                                      </p:cBhvr>
                                      <p:to>
                                        <p:strVal val="visible"/>
                                      </p:to>
                                    </p:set>
                                    <p:animEffect transition="in" filter="dissolve">
                                      <p:cBhvr>
                                        <p:cTn id="12" dur="500"/>
                                        <p:tgtEl>
                                          <p:spTgt spid="224"/>
                                        </p:tgtEl>
                                      </p:cBhvr>
                                    </p:animEffect>
                                  </p:childTnLst>
                                </p:cTn>
                              </p:par>
                              <p:par>
                                <p:cTn id="13" presetID="9" presetClass="entr" presetSubtype="0" fill="hold" nodeType="withEffect">
                                  <p:stCondLst>
                                    <p:cond delay="0"/>
                                  </p:stCondLst>
                                  <p:childTnLst>
                                    <p:set>
                                      <p:cBhvr>
                                        <p:cTn id="14" dur="1" fill="hold">
                                          <p:stCondLst>
                                            <p:cond delay="0"/>
                                          </p:stCondLst>
                                        </p:cTn>
                                        <p:tgtEl>
                                          <p:spTgt spid="245"/>
                                        </p:tgtEl>
                                        <p:attrNameLst>
                                          <p:attrName>style.visibility</p:attrName>
                                        </p:attrNameLst>
                                      </p:cBhvr>
                                      <p:to>
                                        <p:strVal val="visible"/>
                                      </p:to>
                                    </p:set>
                                    <p:animEffect transition="in" filter="dissolve">
                                      <p:cBhvr>
                                        <p:cTn id="15" dur="500"/>
                                        <p:tgtEl>
                                          <p:spTgt spid="24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07"/>
                                        </p:tgtEl>
                                        <p:attrNameLst>
                                          <p:attrName>style.visibility</p:attrName>
                                        </p:attrNameLst>
                                      </p:cBhvr>
                                      <p:to>
                                        <p:strVal val="visible"/>
                                      </p:to>
                                    </p:set>
                                    <p:animEffect transition="in" filter="dissolve">
                                      <p:cBhvr>
                                        <p:cTn id="18" dur="500"/>
                                        <p:tgtEl>
                                          <p:spTgt spid="10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dissolve">
                                      <p:cBhvr>
                                        <p:cTn id="23"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sequence numbers, ACKs</a:t>
            </a:r>
            <a:endParaRPr lang="en-US" sz="4400" b="0" dirty="0"/>
          </a:p>
        </p:txBody>
      </p:sp>
      <p:sp>
        <p:nvSpPr>
          <p:cNvPr id="133" name="Text Box 8">
            <a:extLst>
              <a:ext uri="{FF2B5EF4-FFF2-40B4-BE49-F238E27FC236}">
                <a16:creationId xmlns="" xmlns:a16="http://schemas.microsoft.com/office/drawing/2014/main" id="{4BFA7F94-ECDC-4F4E-BAAE-2F377F89AF1C}"/>
              </a:ext>
            </a:extLst>
          </p:cNvPr>
          <p:cNvSpPr txBox="1">
            <a:spLocks noChangeArrowheads="1"/>
          </p:cNvSpPr>
          <p:nvPr/>
        </p:nvSpPr>
        <p:spPr bwMode="auto">
          <a:xfrm>
            <a:off x="1661117" y="4011734"/>
            <a:ext cx="2519185" cy="75713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host ACKs receipt of echoed </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4" name="Text Box 9">
            <a:extLst>
              <a:ext uri="{FF2B5EF4-FFF2-40B4-BE49-F238E27FC236}">
                <a16:creationId xmlns="" xmlns:a16="http://schemas.microsoft.com/office/drawing/2014/main" id="{6F6C270A-95D4-3B45-95CD-2E7A27820BF0}"/>
              </a:ext>
            </a:extLst>
          </p:cNvPr>
          <p:cNvSpPr txBox="1">
            <a:spLocks noChangeArrowheads="1"/>
          </p:cNvSpPr>
          <p:nvPr/>
        </p:nvSpPr>
        <p:spPr bwMode="auto">
          <a:xfrm>
            <a:off x="7229477" y="3001865"/>
            <a:ext cx="3187212" cy="83099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host ACKs receipt of</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echoes </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back </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6" name="Text Box 11">
            <a:extLst>
              <a:ext uri="{FF2B5EF4-FFF2-40B4-BE49-F238E27FC236}">
                <a16:creationId xmlns="" xmlns:a16="http://schemas.microsoft.com/office/drawing/2014/main" id="{7AB83FEF-E6C5-3C4E-8F11-410822AB937A}"/>
              </a:ext>
            </a:extLst>
          </p:cNvPr>
          <p:cNvSpPr txBox="1">
            <a:spLocks noChangeArrowheads="1"/>
          </p:cNvSpPr>
          <p:nvPr/>
        </p:nvSpPr>
        <p:spPr bwMode="auto">
          <a:xfrm>
            <a:off x="3961011" y="5644479"/>
            <a:ext cx="3401893" cy="52322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panose="020F0502020204030204"/>
                <a:ea typeface="ＭＳ Ｐゴシック" charset="0"/>
                <a:cs typeface="+mn-cs"/>
              </a:rPr>
              <a:t>simple telnet scenario</a:t>
            </a:r>
            <a:endParaRPr kumimoji="0" lang="en-US" sz="1200" b="0" i="0" u="none" strike="noStrike" kern="0" cap="none" spc="0" normalizeH="0" baseline="0" noProof="0" dirty="0">
              <a:ln>
                <a:noFill/>
              </a:ln>
              <a:solidFill>
                <a:srgbClr val="000099"/>
              </a:solidFill>
              <a:effectLst/>
              <a:uLnTx/>
              <a:uFillTx/>
              <a:latin typeface="Calibri" panose="020F0502020204030204"/>
              <a:ea typeface="ＭＳ Ｐゴシック" charset="0"/>
              <a:cs typeface="+mn-cs"/>
            </a:endParaRPr>
          </a:p>
        </p:txBody>
      </p:sp>
      <p:sp>
        <p:nvSpPr>
          <p:cNvPr id="137" name="Text Box 13">
            <a:extLst>
              <a:ext uri="{FF2B5EF4-FFF2-40B4-BE49-F238E27FC236}">
                <a16:creationId xmlns="" xmlns:a16="http://schemas.microsoft.com/office/drawing/2014/main" id="{0851DEB2-88A4-C849-8DEA-02D53E9ABCBD}"/>
              </a:ext>
            </a:extLst>
          </p:cNvPr>
          <p:cNvSpPr txBox="1">
            <a:spLocks noChangeArrowheads="1"/>
          </p:cNvSpPr>
          <p:nvPr/>
        </p:nvSpPr>
        <p:spPr bwMode="auto">
          <a:xfrm>
            <a:off x="7129672" y="1492971"/>
            <a:ext cx="997389"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B</a:t>
            </a:r>
          </a:p>
        </p:txBody>
      </p:sp>
      <p:sp>
        <p:nvSpPr>
          <p:cNvPr id="138" name="Text Box 17">
            <a:extLst>
              <a:ext uri="{FF2B5EF4-FFF2-40B4-BE49-F238E27FC236}">
                <a16:creationId xmlns="" xmlns:a16="http://schemas.microsoft.com/office/drawing/2014/main" id="{847A8C2E-C7AE-5B45-9FFE-DE39BC581384}"/>
              </a:ext>
            </a:extLst>
          </p:cNvPr>
          <p:cNvSpPr txBox="1">
            <a:spLocks noChangeArrowheads="1"/>
          </p:cNvSpPr>
          <p:nvPr/>
        </p:nvSpPr>
        <p:spPr bwMode="auto">
          <a:xfrm>
            <a:off x="3204390" y="1459336"/>
            <a:ext cx="1008610"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A</a:t>
            </a:r>
          </a:p>
        </p:txBody>
      </p:sp>
      <p:grpSp>
        <p:nvGrpSpPr>
          <p:cNvPr id="4" name="Group 3">
            <a:extLst>
              <a:ext uri="{FF2B5EF4-FFF2-40B4-BE49-F238E27FC236}">
                <a16:creationId xmlns="" xmlns:a16="http://schemas.microsoft.com/office/drawing/2014/main" id="{89152BC9-BFE2-2C4F-B7CF-DD705BF09468}"/>
              </a:ext>
            </a:extLst>
          </p:cNvPr>
          <p:cNvGrpSpPr/>
          <p:nvPr/>
        </p:nvGrpSpPr>
        <p:grpSpPr>
          <a:xfrm>
            <a:off x="1499000" y="2541021"/>
            <a:ext cx="5581275" cy="780392"/>
            <a:chOff x="1499000" y="2541021"/>
            <a:chExt cx="5581275" cy="780392"/>
          </a:xfrm>
        </p:grpSpPr>
        <p:sp>
          <p:nvSpPr>
            <p:cNvPr id="131" name="Line 4">
              <a:extLst>
                <a:ext uri="{FF2B5EF4-FFF2-40B4-BE49-F238E27FC236}">
                  <a16:creationId xmlns="" xmlns:a16="http://schemas.microsoft.com/office/drawing/2014/main" id="{4E48AD8B-7F93-B847-8494-F0B86AABA007}"/>
                </a:ext>
              </a:extLst>
            </p:cNvPr>
            <p:cNvSpPr>
              <a:spLocks noChangeShapeType="1"/>
            </p:cNvSpPr>
            <p:nvPr/>
          </p:nvSpPr>
          <p:spPr bwMode="auto">
            <a:xfrm>
              <a:off x="4354237" y="2749913"/>
              <a:ext cx="2586037" cy="5715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32" name="Text Box 7">
              <a:extLst>
                <a:ext uri="{FF2B5EF4-FFF2-40B4-BE49-F238E27FC236}">
                  <a16:creationId xmlns="" xmlns:a16="http://schemas.microsoft.com/office/drawing/2014/main" id="{B9E9C219-DA90-8A41-A18D-4DF67A2B1B94}"/>
                </a:ext>
              </a:extLst>
            </p:cNvPr>
            <p:cNvSpPr txBox="1">
              <a:spLocks noChangeArrowheads="1"/>
            </p:cNvSpPr>
            <p:nvPr/>
          </p:nvSpPr>
          <p:spPr bwMode="auto">
            <a:xfrm>
              <a:off x="1499000" y="2541021"/>
              <a:ext cx="2725007" cy="4247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User types</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9" name="Rectangle 18">
              <a:extLst>
                <a:ext uri="{FF2B5EF4-FFF2-40B4-BE49-F238E27FC236}">
                  <a16:creationId xmlns="" xmlns:a16="http://schemas.microsoft.com/office/drawing/2014/main" id="{35BA661F-5A22-C84E-B47D-9147B3088598}"/>
                </a:ext>
              </a:extLst>
            </p:cNvPr>
            <p:cNvSpPr>
              <a:spLocks noChangeArrowheads="1"/>
            </p:cNvSpPr>
            <p:nvPr/>
          </p:nvSpPr>
          <p:spPr bwMode="auto">
            <a:xfrm>
              <a:off x="5167037" y="2841988"/>
              <a:ext cx="814387" cy="37941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0" name="Text Box 19">
              <a:extLst>
                <a:ext uri="{FF2B5EF4-FFF2-40B4-BE49-F238E27FC236}">
                  <a16:creationId xmlns="" xmlns:a16="http://schemas.microsoft.com/office/drawing/2014/main" id="{880D64B6-5AB7-0245-B925-5A511DDE93D7}"/>
                </a:ext>
              </a:extLst>
            </p:cNvPr>
            <p:cNvSpPr txBox="1">
              <a:spLocks noChangeArrowheads="1"/>
            </p:cNvSpPr>
            <p:nvPr/>
          </p:nvSpPr>
          <p:spPr bwMode="auto">
            <a:xfrm>
              <a:off x="4260272" y="2854620"/>
              <a:ext cx="2820003"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Seq=42, ACK=79, data = </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5" name="Group 4">
            <a:extLst>
              <a:ext uri="{FF2B5EF4-FFF2-40B4-BE49-F238E27FC236}">
                <a16:creationId xmlns="" xmlns:a16="http://schemas.microsoft.com/office/drawing/2014/main" id="{30581A9F-48A7-D546-AB16-5A259024E309}"/>
              </a:ext>
            </a:extLst>
          </p:cNvPr>
          <p:cNvGrpSpPr/>
          <p:nvPr/>
        </p:nvGrpSpPr>
        <p:grpSpPr>
          <a:xfrm>
            <a:off x="4264368" y="3523026"/>
            <a:ext cx="2813399" cy="800100"/>
            <a:chOff x="4264368" y="3523026"/>
            <a:chExt cx="2813399" cy="800100"/>
          </a:xfrm>
        </p:grpSpPr>
        <p:sp>
          <p:nvSpPr>
            <p:cNvPr id="135" name="Line 10">
              <a:extLst>
                <a:ext uri="{FF2B5EF4-FFF2-40B4-BE49-F238E27FC236}">
                  <a16:creationId xmlns="" xmlns:a16="http://schemas.microsoft.com/office/drawing/2014/main" id="{7C681F4C-24E8-5D43-BE10-D3949F61CDFA}"/>
                </a:ext>
              </a:extLst>
            </p:cNvPr>
            <p:cNvSpPr>
              <a:spLocks noChangeShapeType="1"/>
            </p:cNvSpPr>
            <p:nvPr/>
          </p:nvSpPr>
          <p:spPr bwMode="auto">
            <a:xfrm flipH="1">
              <a:off x="4344712" y="3523026"/>
              <a:ext cx="2554287" cy="800100"/>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1" name="Rectangle 20">
              <a:extLst>
                <a:ext uri="{FF2B5EF4-FFF2-40B4-BE49-F238E27FC236}">
                  <a16:creationId xmlns="" xmlns:a16="http://schemas.microsoft.com/office/drawing/2014/main" id="{E3E3363E-9511-1A43-912C-05D171708B3A}"/>
                </a:ext>
              </a:extLst>
            </p:cNvPr>
            <p:cNvSpPr>
              <a:spLocks noChangeArrowheads="1"/>
            </p:cNvSpPr>
            <p:nvPr/>
          </p:nvSpPr>
          <p:spPr bwMode="auto">
            <a:xfrm>
              <a:off x="5201962" y="3800838"/>
              <a:ext cx="823912" cy="24606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2" name="Text Box 21">
              <a:extLst>
                <a:ext uri="{FF2B5EF4-FFF2-40B4-BE49-F238E27FC236}">
                  <a16:creationId xmlns="" xmlns:a16="http://schemas.microsoft.com/office/drawing/2014/main" id="{18709FF4-595B-2F4F-9697-F2C14F760728}"/>
                </a:ext>
              </a:extLst>
            </p:cNvPr>
            <p:cNvSpPr txBox="1">
              <a:spLocks noChangeArrowheads="1"/>
            </p:cNvSpPr>
            <p:nvPr/>
          </p:nvSpPr>
          <p:spPr bwMode="auto">
            <a:xfrm>
              <a:off x="4264368" y="3736718"/>
              <a:ext cx="2813399"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Seq=79, ACK=43, data = </a:t>
              </a:r>
              <a:r>
                <a:rPr kumimoji="0"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120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1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6" name="Group 5">
            <a:extLst>
              <a:ext uri="{FF2B5EF4-FFF2-40B4-BE49-F238E27FC236}">
                <a16:creationId xmlns="" xmlns:a16="http://schemas.microsoft.com/office/drawing/2014/main" id="{9A6C1350-9453-1E48-8790-F100F9587769}"/>
              </a:ext>
            </a:extLst>
          </p:cNvPr>
          <p:cNvGrpSpPr/>
          <p:nvPr/>
        </p:nvGrpSpPr>
        <p:grpSpPr>
          <a:xfrm>
            <a:off x="4339949" y="4518388"/>
            <a:ext cx="2590800" cy="506413"/>
            <a:chOff x="4339949" y="4518388"/>
            <a:chExt cx="2590800" cy="506413"/>
          </a:xfrm>
        </p:grpSpPr>
        <p:sp>
          <p:nvSpPr>
            <p:cNvPr id="130" name="Line 3">
              <a:extLst>
                <a:ext uri="{FF2B5EF4-FFF2-40B4-BE49-F238E27FC236}">
                  <a16:creationId xmlns="" xmlns:a16="http://schemas.microsoft.com/office/drawing/2014/main" id="{21939EAE-12FE-4B4B-8477-DA966E53E581}"/>
                </a:ext>
              </a:extLst>
            </p:cNvPr>
            <p:cNvSpPr>
              <a:spLocks noChangeShapeType="1"/>
            </p:cNvSpPr>
            <p:nvPr/>
          </p:nvSpPr>
          <p:spPr bwMode="auto">
            <a:xfrm>
              <a:off x="4339949" y="4518388"/>
              <a:ext cx="2590800" cy="506413"/>
            </a:xfrm>
            <a:prstGeom prst="line">
              <a:avLst/>
            </a:prstGeom>
            <a:noFill/>
            <a:ln w="28575">
              <a:solidFill>
                <a:srgbClr val="3333CC"/>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3" name="Rectangle 22">
              <a:extLst>
                <a:ext uri="{FF2B5EF4-FFF2-40B4-BE49-F238E27FC236}">
                  <a16:creationId xmlns="" xmlns:a16="http://schemas.microsoft.com/office/drawing/2014/main" id="{36373196-F0F3-9041-A157-0DFF0B56BE41}"/>
                </a:ext>
              </a:extLst>
            </p:cNvPr>
            <p:cNvSpPr>
              <a:spLocks noChangeArrowheads="1"/>
            </p:cNvSpPr>
            <p:nvPr/>
          </p:nvSpPr>
          <p:spPr bwMode="auto">
            <a:xfrm>
              <a:off x="5268637" y="4648563"/>
              <a:ext cx="958850" cy="35718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4" name="Text Box 23">
              <a:extLst>
                <a:ext uri="{FF2B5EF4-FFF2-40B4-BE49-F238E27FC236}">
                  <a16:creationId xmlns="" xmlns:a16="http://schemas.microsoft.com/office/drawing/2014/main" id="{2C94660D-0BE1-434B-85A6-BB22849908C7}"/>
                </a:ext>
              </a:extLst>
            </p:cNvPr>
            <p:cNvSpPr txBox="1">
              <a:spLocks noChangeArrowheads="1"/>
            </p:cNvSpPr>
            <p:nvPr/>
          </p:nvSpPr>
          <p:spPr bwMode="auto">
            <a:xfrm>
              <a:off x="4934710" y="4609843"/>
              <a:ext cx="1712264" cy="36933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Seq=43, ACK=80</a:t>
              </a:r>
              <a:endParaRPr kumimoji="0" lang="en-US" sz="11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sp>
        <p:nvSpPr>
          <p:cNvPr id="145" name="Line 24">
            <a:extLst>
              <a:ext uri="{FF2B5EF4-FFF2-40B4-BE49-F238E27FC236}">
                <a16:creationId xmlns="" xmlns:a16="http://schemas.microsoft.com/office/drawing/2014/main" id="{4198420A-33F5-1542-B39F-616C0F629FE7}"/>
              </a:ext>
            </a:extLst>
          </p:cNvPr>
          <p:cNvSpPr>
            <a:spLocks noChangeShapeType="1"/>
          </p:cNvSpPr>
          <p:nvPr/>
        </p:nvSpPr>
        <p:spPr bwMode="auto">
          <a:xfrm>
            <a:off x="4332012" y="2508613"/>
            <a:ext cx="0" cy="2587625"/>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6" name="Line 25">
            <a:extLst>
              <a:ext uri="{FF2B5EF4-FFF2-40B4-BE49-F238E27FC236}">
                <a16:creationId xmlns="" xmlns:a16="http://schemas.microsoft.com/office/drawing/2014/main" id="{C59AD6B4-1F7E-D046-AE58-B0A2143452E4}"/>
              </a:ext>
            </a:extLst>
          </p:cNvPr>
          <p:cNvSpPr>
            <a:spLocks noChangeShapeType="1"/>
          </p:cNvSpPr>
          <p:nvPr/>
        </p:nvSpPr>
        <p:spPr bwMode="auto">
          <a:xfrm>
            <a:off x="6994249" y="2561001"/>
            <a:ext cx="0" cy="2587625"/>
          </a:xfrm>
          <a:prstGeom prst="line">
            <a:avLst/>
          </a:prstGeom>
          <a:noFill/>
          <a:ln w="9525">
            <a:solidFill>
              <a:srgbClr val="80808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147" name="Group 27">
            <a:extLst>
              <a:ext uri="{FF2B5EF4-FFF2-40B4-BE49-F238E27FC236}">
                <a16:creationId xmlns="" xmlns:a16="http://schemas.microsoft.com/office/drawing/2014/main" id="{78A4C821-5D3D-F049-95FB-64A6C2EFC29B}"/>
              </a:ext>
            </a:extLst>
          </p:cNvPr>
          <p:cNvGrpSpPr>
            <a:grpSpLocks/>
          </p:cNvGrpSpPr>
          <p:nvPr/>
        </p:nvGrpSpPr>
        <p:grpSpPr bwMode="auto">
          <a:xfrm>
            <a:off x="3824012" y="1687876"/>
            <a:ext cx="755650" cy="782637"/>
            <a:chOff x="-44" y="1473"/>
            <a:chExt cx="981" cy="1105"/>
          </a:xfrm>
        </p:grpSpPr>
        <p:pic>
          <p:nvPicPr>
            <p:cNvPr id="148" name="Picture 28" descr="desktop_computer_stylized_medium">
              <a:extLst>
                <a:ext uri="{FF2B5EF4-FFF2-40B4-BE49-F238E27FC236}">
                  <a16:creationId xmlns="" xmlns:a16="http://schemas.microsoft.com/office/drawing/2014/main" id="{37E197D2-A990-E643-BBEF-3FDB8B30E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Freeform 29">
              <a:extLst>
                <a:ext uri="{FF2B5EF4-FFF2-40B4-BE49-F238E27FC236}">
                  <a16:creationId xmlns="" xmlns:a16="http://schemas.microsoft.com/office/drawing/2014/main" id="{B63C2E39-A8CB-1F4B-B3CA-E65FF2976D4E}"/>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50" name="Group 30">
            <a:extLst>
              <a:ext uri="{FF2B5EF4-FFF2-40B4-BE49-F238E27FC236}">
                <a16:creationId xmlns="" xmlns:a16="http://schemas.microsoft.com/office/drawing/2014/main" id="{AEA67504-808C-2C43-80AA-6BED564C9A22}"/>
              </a:ext>
            </a:extLst>
          </p:cNvPr>
          <p:cNvGrpSpPr>
            <a:grpSpLocks/>
          </p:cNvGrpSpPr>
          <p:nvPr/>
        </p:nvGrpSpPr>
        <p:grpSpPr bwMode="auto">
          <a:xfrm flipH="1">
            <a:off x="6686274" y="1727563"/>
            <a:ext cx="788988" cy="862013"/>
            <a:chOff x="-44" y="1473"/>
            <a:chExt cx="981" cy="1105"/>
          </a:xfrm>
        </p:grpSpPr>
        <p:pic>
          <p:nvPicPr>
            <p:cNvPr id="151" name="Picture 31" descr="desktop_computer_stylized_medium">
              <a:extLst>
                <a:ext uri="{FF2B5EF4-FFF2-40B4-BE49-F238E27FC236}">
                  <a16:creationId xmlns="" xmlns:a16="http://schemas.microsoft.com/office/drawing/2014/main" id="{0B37A6B2-9E4A-114B-85F9-5E3DF6205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 name="Freeform 32">
              <a:extLst>
                <a:ext uri="{FF2B5EF4-FFF2-40B4-BE49-F238E27FC236}">
                  <a16:creationId xmlns="" xmlns:a16="http://schemas.microsoft.com/office/drawing/2014/main" id="{100E17DE-5CEE-AB45-8E97-F0E8B661790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9" name="Group 8">
            <a:extLst>
              <a:ext uri="{FF2B5EF4-FFF2-40B4-BE49-F238E27FC236}">
                <a16:creationId xmlns="" xmlns:a16="http://schemas.microsoft.com/office/drawing/2014/main" id="{178778AE-4599-7841-B71E-D835F9A5393E}"/>
              </a:ext>
            </a:extLst>
          </p:cNvPr>
          <p:cNvGrpSpPr/>
          <p:nvPr/>
        </p:nvGrpSpPr>
        <p:grpSpPr>
          <a:xfrm>
            <a:off x="4692316" y="2815389"/>
            <a:ext cx="1388485" cy="1371600"/>
            <a:chOff x="4692316" y="2815389"/>
            <a:chExt cx="1388485" cy="1371600"/>
          </a:xfrm>
        </p:grpSpPr>
        <p:sp>
          <p:nvSpPr>
            <p:cNvPr id="3" name="Oval 2">
              <a:extLst>
                <a:ext uri="{FF2B5EF4-FFF2-40B4-BE49-F238E27FC236}">
                  <a16:creationId xmlns="" xmlns:a16="http://schemas.microsoft.com/office/drawing/2014/main" id="{AB715EF6-F294-3449-96CB-B6947A099ADE}"/>
                </a:ext>
              </a:extLst>
            </p:cNvPr>
            <p:cNvSpPr/>
            <p:nvPr/>
          </p:nvSpPr>
          <p:spPr>
            <a:xfrm>
              <a:off x="5566610" y="3721768"/>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1" name="Oval 30">
              <a:extLst>
                <a:ext uri="{FF2B5EF4-FFF2-40B4-BE49-F238E27FC236}">
                  <a16:creationId xmlns="" xmlns:a16="http://schemas.microsoft.com/office/drawing/2014/main" id="{7D783624-80C6-2148-8502-F1C29047872A}"/>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8" name="Straight Arrow Connector 7">
              <a:extLst>
                <a:ext uri="{FF2B5EF4-FFF2-40B4-BE49-F238E27FC236}">
                  <a16:creationId xmlns="" xmlns:a16="http://schemas.microsoft.com/office/drawing/2014/main" id="{907B7D31-A373-0B4B-A1B5-F4FD39A2F3C3}"/>
                </a:ext>
              </a:extLst>
            </p:cNvPr>
            <p:cNvCxnSpPr/>
            <p:nvPr/>
          </p:nvCxnSpPr>
          <p:spPr>
            <a:xfrm flipH="1" flipV="1">
              <a:off x="5117431" y="3224463"/>
              <a:ext cx="513348" cy="513348"/>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 xmlns:a16="http://schemas.microsoft.com/office/drawing/2014/main" id="{A45AF06C-D673-CA4F-A51B-93240818CB9A}"/>
              </a:ext>
            </a:extLst>
          </p:cNvPr>
          <p:cNvGrpSpPr/>
          <p:nvPr/>
        </p:nvGrpSpPr>
        <p:grpSpPr>
          <a:xfrm>
            <a:off x="4684295" y="3737810"/>
            <a:ext cx="1982043" cy="1307432"/>
            <a:chOff x="4692316" y="2815389"/>
            <a:chExt cx="1982043" cy="1307432"/>
          </a:xfrm>
        </p:grpSpPr>
        <p:sp>
          <p:nvSpPr>
            <p:cNvPr id="36" name="Oval 35">
              <a:extLst>
                <a:ext uri="{FF2B5EF4-FFF2-40B4-BE49-F238E27FC236}">
                  <a16:creationId xmlns="" xmlns:a16="http://schemas.microsoft.com/office/drawing/2014/main" id="{6B1B5065-4044-F742-9CE7-C6C1E51A71E8}"/>
                </a:ext>
              </a:extLst>
            </p:cNvPr>
            <p:cNvSpPr/>
            <p:nvPr/>
          </p:nvSpPr>
          <p:spPr>
            <a:xfrm>
              <a:off x="6160168" y="3657600"/>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7" name="Oval 36">
              <a:extLst>
                <a:ext uri="{FF2B5EF4-FFF2-40B4-BE49-F238E27FC236}">
                  <a16:creationId xmlns="" xmlns:a16="http://schemas.microsoft.com/office/drawing/2014/main" id="{C5F4BEC1-9A8B-BA47-BC77-A5A357B8A4B6}"/>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38" name="Straight Arrow Connector 37">
              <a:extLst>
                <a:ext uri="{FF2B5EF4-FFF2-40B4-BE49-F238E27FC236}">
                  <a16:creationId xmlns="" xmlns:a16="http://schemas.microsoft.com/office/drawing/2014/main" id="{1894C7DC-0B9B-5648-ACEB-7945930EE55B}"/>
                </a:ext>
              </a:extLst>
            </p:cNvPr>
            <p:cNvCxnSpPr>
              <a:cxnSpLocks/>
            </p:cNvCxnSpPr>
            <p:nvPr/>
          </p:nvCxnSpPr>
          <p:spPr>
            <a:xfrm flipH="1" flipV="1">
              <a:off x="5165557" y="3224463"/>
              <a:ext cx="970548" cy="521369"/>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Slide Number Placeholder 2">
            <a:extLst>
              <a:ext uri="{FF2B5EF4-FFF2-40B4-BE49-F238E27FC236}">
                <a16:creationId xmlns="" xmlns:a16="http://schemas.microsoft.com/office/drawing/2014/main" id="{951C5C48-402B-A744-B23C-9DA42D7A6E17}"/>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6</a:t>
            </a:fld>
            <a:endParaRPr lang="en-US" dirty="0"/>
          </a:p>
        </p:txBody>
      </p:sp>
    </p:spTree>
    <p:extLst>
      <p:ext uri="{BB962C8B-B14F-4D97-AF65-F5344CB8AC3E}">
        <p14:creationId xmlns:p14="http://schemas.microsoft.com/office/powerpoint/2010/main" val="267750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34"/>
                                        </p:tgtEl>
                                        <p:attrNameLst>
                                          <p:attrName>style.visibility</p:attrName>
                                        </p:attrNameLst>
                                      </p:cBhvr>
                                      <p:to>
                                        <p:strVal val="visible"/>
                                      </p:to>
                                    </p:set>
                                    <p:animEffect transition="in" filter="dissolve">
                                      <p:cBhvr>
                                        <p:cTn id="11" dur="500"/>
                                        <p:tgtEl>
                                          <p:spTgt spid="134"/>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right)">
                                      <p:cBhvr>
                                        <p:cTn id="15" dur="500"/>
                                        <p:tgtEl>
                                          <p:spTgt spid="5"/>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33"/>
                                        </p:tgtEl>
                                        <p:attrNameLst>
                                          <p:attrName>style.visibility</p:attrName>
                                        </p:attrNameLst>
                                      </p:cBhvr>
                                      <p:to>
                                        <p:strVal val="visible"/>
                                      </p:to>
                                    </p:set>
                                    <p:animEffect transition="in" filter="dissolve">
                                      <p:cBhvr>
                                        <p:cTn id="19" dur="500"/>
                                        <p:tgtEl>
                                          <p:spTgt spid="133"/>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dissolv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xit" presetSubtype="0" fill="hold" nodeType="clickEffect">
                                  <p:stCondLst>
                                    <p:cond delay="0"/>
                                  </p:stCondLst>
                                  <p:childTnLst>
                                    <p:animEffect transition="out" filter="dissolve">
                                      <p:cBhvr>
                                        <p:cTn id="32" dur="500"/>
                                        <p:tgtEl>
                                          <p:spTgt spid="9"/>
                                        </p:tgtEl>
                                      </p:cBhvr>
                                    </p:animEffect>
                                    <p:set>
                                      <p:cBhvr>
                                        <p:cTn id="33" dur="1" fill="hold">
                                          <p:stCondLst>
                                            <p:cond delay="499"/>
                                          </p:stCondLst>
                                        </p:cTn>
                                        <p:tgtEl>
                                          <p:spTgt spid="9"/>
                                        </p:tgtEl>
                                        <p:attrNameLst>
                                          <p:attrName>style.visibility</p:attrName>
                                        </p:attrNameLst>
                                      </p:cBhvr>
                                      <p:to>
                                        <p:strVal val="hidden"/>
                                      </p:to>
                                    </p:set>
                                  </p:childTnLst>
                                </p:cTn>
                              </p:par>
                              <p:par>
                                <p:cTn id="34" presetID="9" presetClass="entr" presetSubtype="0" fill="hold"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dissolve">
                                      <p:cBhvr>
                                        <p:cTn id="3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29" name="Rectangle 1027">
            <a:extLst>
              <a:ext uri="{FF2B5EF4-FFF2-40B4-BE49-F238E27FC236}">
                <a16:creationId xmlns="" xmlns:a16="http://schemas.microsoft.com/office/drawing/2014/main" id="{E2121436-377D-9943-817E-B014539AAB14}"/>
              </a:ext>
            </a:extLst>
          </p:cNvPr>
          <p:cNvSpPr txBox="1">
            <a:spLocks noChangeArrowheads="1"/>
          </p:cNvSpPr>
          <p:nvPr/>
        </p:nvSpPr>
        <p:spPr>
          <a:xfrm>
            <a:off x="673789" y="1393136"/>
            <a:ext cx="5213444"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1" u="sng" strike="noStrike" kern="1200" cap="none" spc="0" normalizeH="0" baseline="0" noProof="0" dirty="0">
                <a:ln>
                  <a:noFill/>
                </a:ln>
                <a:solidFill>
                  <a:srgbClr val="C00000"/>
                </a:solidFill>
                <a:effectLst/>
                <a:uLnTx/>
                <a:uFillTx/>
                <a:latin typeface="Calibri" panose="020F0502020204030204"/>
                <a:ea typeface="+mn-ea"/>
                <a:cs typeface="+mn-cs"/>
              </a:rPr>
              <a:t>Q:</a:t>
            </a:r>
            <a:r>
              <a:rPr kumimoji="0" lang="en-US" sz="3200" b="0" i="1"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how to set TCP timeout value?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longer than RTT, but RTT varies!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too short:</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premature timeout, unnecessary retransmissions</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too long:</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slow reaction to segment loss</a:t>
            </a:r>
          </a:p>
        </p:txBody>
      </p:sp>
      <p:sp>
        <p:nvSpPr>
          <p:cNvPr id="30" name="Rectangle 1028">
            <a:extLst>
              <a:ext uri="{FF2B5EF4-FFF2-40B4-BE49-F238E27FC236}">
                <a16:creationId xmlns="" xmlns:a16="http://schemas.microsoft.com/office/drawing/2014/main" id="{EBDCCB72-DE33-3D44-BBEA-E4C6F08C3D8E}"/>
              </a:ext>
            </a:extLst>
          </p:cNvPr>
          <p:cNvSpPr txBox="1">
            <a:spLocks noChangeArrowheads="1"/>
          </p:cNvSpPr>
          <p:nvPr/>
        </p:nvSpPr>
        <p:spPr>
          <a:xfrm>
            <a:off x="6258838" y="1393136"/>
            <a:ext cx="5565913"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sng"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Q</a:t>
            </a:r>
            <a:r>
              <a:rPr kumimoji="0" lang="en-US" altLang="en-US" sz="3200" b="0" i="0" u="sng"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t>
            </a: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how to estimate RTT?</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measured time from segment transmission until ACK receipt</a:t>
            </a: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ignore retransmissions</a:t>
            </a:r>
          </a:p>
          <a:p>
            <a:pPr marL="352425" marR="0" lvl="0" indent="-222250" algn="l" defTabSz="914400" rtl="0" eaLnBrk="1" fontAlgn="auto" latinLnBrk="0" hangingPunct="1">
              <a:lnSpc>
                <a:spcPct val="90000"/>
              </a:lnSpc>
              <a:spcBef>
                <a:spcPts val="6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r>
              <a:rPr kumimoji="0" lang="en-US" altLang="en-US" sz="2800" b="0" i="0" u="none" strike="noStrike" kern="1200" cap="none" spc="0" normalizeH="0" baseline="0" noProof="0" dirty="0">
                <a:ln>
                  <a:noFill/>
                </a:ln>
                <a:solidFill>
                  <a:srgbClr val="0000A8"/>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will vary, want estimated RTT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smoother</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t>
            </a:r>
            <a:endPar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695325" marR="0" lvl="1" indent="-231775" algn="l" defTabSz="914400" rtl="0" eaLnBrk="1" fontAlgn="auto" latinLnBrk="0" hangingPunct="1">
              <a:lnSpc>
                <a:spcPct val="90000"/>
              </a:lnSpc>
              <a:spcBef>
                <a:spcPts val="6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average several </a:t>
            </a: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recent</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measurements, not just current </a:t>
            </a:r>
            <a:r>
              <a:rPr kumimoji="0" lang="en-US" altLang="en-US" sz="2400" b="0" i="0" u="none" strike="noStrike" kern="1200" cap="none" spc="0" normalizeH="0" baseline="0" noProof="0" dirty="0">
                <a:ln>
                  <a:noFill/>
                </a:ln>
                <a:solidFill>
                  <a:srgbClr val="0000A3"/>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SampleRTT</a:t>
            </a:r>
          </a:p>
        </p:txBody>
      </p:sp>
      <p:sp>
        <p:nvSpPr>
          <p:cNvPr id="5" name="Slide Number Placeholder 2">
            <a:extLst>
              <a:ext uri="{FF2B5EF4-FFF2-40B4-BE49-F238E27FC236}">
                <a16:creationId xmlns="" xmlns:a16="http://schemas.microsoft.com/office/drawing/2014/main" id="{969C69A2-4389-474B-8FF4-E0D66DDE428E}"/>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7</a:t>
            </a:fld>
            <a:endParaRPr lang="en-US" dirty="0"/>
          </a:p>
        </p:txBody>
      </p:sp>
    </p:spTree>
    <p:extLst>
      <p:ext uri="{BB962C8B-B14F-4D97-AF65-F5344CB8AC3E}">
        <p14:creationId xmlns:p14="http://schemas.microsoft.com/office/powerpoint/2010/main" val="414990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dissolv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 xmlns:a16="http://schemas.microsoft.com/office/drawing/2014/main" id="{3F844AE2-7CBB-B241-ABD8-7F7D48828D4B}"/>
              </a:ext>
            </a:extLst>
          </p:cNvPr>
          <p:cNvSpPr/>
          <p:nvPr/>
        </p:nvSpPr>
        <p:spPr>
          <a:xfrm>
            <a:off x="876300" y="1261543"/>
            <a:ext cx="8974869"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28" name="Text Box 3">
            <a:extLst>
              <a:ext uri="{FF2B5EF4-FFF2-40B4-BE49-F238E27FC236}">
                <a16:creationId xmlns="" xmlns:a16="http://schemas.microsoft.com/office/drawing/2014/main" id="{6466E19A-B1DF-1A42-B002-F49CA04A4C03}"/>
              </a:ext>
            </a:extLst>
          </p:cNvPr>
          <p:cNvSpPr txBox="1">
            <a:spLocks noChangeArrowheads="1"/>
          </p:cNvSpPr>
          <p:nvPr/>
        </p:nvSpPr>
        <p:spPr bwMode="auto">
          <a:xfrm>
            <a:off x="876300" y="1246817"/>
            <a:ext cx="9052479"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EstimatedRTT = (1- </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)*EstimatedRTT + </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srgbClr val="000000"/>
                </a:solidFill>
                <a:effectLst/>
                <a:uLnTx/>
                <a:uFillTx/>
                <a:latin typeface="Courier New" charset="0"/>
                <a:ea typeface="ＭＳ Ｐゴシック" charset="0"/>
                <a:cs typeface="+mn-cs"/>
              </a:rPr>
              <a:t>*SampleRTT</a:t>
            </a:r>
          </a:p>
        </p:txBody>
      </p:sp>
      <p:sp>
        <p:nvSpPr>
          <p:cNvPr id="31" name="Rectangle 4">
            <a:extLst>
              <a:ext uri="{FF2B5EF4-FFF2-40B4-BE49-F238E27FC236}">
                <a16:creationId xmlns="" xmlns:a16="http://schemas.microsoft.com/office/drawing/2014/main" id="{4A4474B4-4EC5-0C4B-8B43-3433BA1CD706}"/>
              </a:ext>
            </a:extLst>
          </p:cNvPr>
          <p:cNvSpPr>
            <a:spLocks noChangeArrowheads="1"/>
          </p:cNvSpPr>
          <p:nvPr/>
        </p:nvSpPr>
        <p:spPr bwMode="auto">
          <a:xfrm>
            <a:off x="951602" y="1857328"/>
            <a:ext cx="7067550" cy="14244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e</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xponential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w</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eighted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m</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oving </a:t>
            </a:r>
            <a:r>
              <a:rPr kumimoji="0" lang="en-US" sz="2400" b="0" i="0" u="sng" strike="noStrike" kern="1200" cap="none" spc="0" normalizeH="0" baseline="0" noProof="0" dirty="0">
                <a:ln>
                  <a:noFill/>
                </a:ln>
                <a:solidFill>
                  <a:srgbClr val="000000"/>
                </a:solidFill>
                <a:effectLst/>
                <a:uLnTx/>
                <a:uFillTx/>
                <a:latin typeface="Calibri" panose="020F0502020204030204"/>
                <a:ea typeface="ＭＳ Ｐゴシック" charset="0"/>
                <a:cs typeface="+mn-cs"/>
              </a:rPr>
              <a:t>a</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verage (EWMA)</a:t>
            </a:r>
          </a:p>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influence of past sample decreases exponentially fast</a:t>
            </a:r>
          </a:p>
          <a:p>
            <a:pPr marL="292100" marR="0" lvl="0" indent="-292100"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typical value: </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sym typeface="Symbol" charset="0"/>
              </a:rPr>
              <a:t> </a:t>
            </a:r>
            <a:r>
              <a:rPr kumimoji="0" lang="en-US" sz="2400" b="1"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sym typeface="Symbol" charset="0"/>
              </a:rPr>
              <a:t>=</a:t>
            </a:r>
            <a:r>
              <a:rPr kumimoji="0" lang="en-US" sz="24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0.125</a:t>
            </a:r>
          </a:p>
        </p:txBody>
      </p:sp>
      <p:grpSp>
        <p:nvGrpSpPr>
          <p:cNvPr id="5" name="Group 4">
            <a:extLst>
              <a:ext uri="{FF2B5EF4-FFF2-40B4-BE49-F238E27FC236}">
                <a16:creationId xmlns="" xmlns:a16="http://schemas.microsoft.com/office/drawing/2014/main" id="{F081A723-2F83-4149-BCD6-BF02F3F3BE24}"/>
              </a:ext>
            </a:extLst>
          </p:cNvPr>
          <p:cNvGrpSpPr/>
          <p:nvPr/>
        </p:nvGrpSpPr>
        <p:grpSpPr>
          <a:xfrm>
            <a:off x="4673229" y="2443135"/>
            <a:ext cx="6448425" cy="4292600"/>
            <a:chOff x="1531938" y="2565400"/>
            <a:chExt cx="6448425" cy="4292600"/>
          </a:xfrm>
        </p:grpSpPr>
        <p:grpSp>
          <p:nvGrpSpPr>
            <p:cNvPr id="25" name="Group 14">
              <a:extLst>
                <a:ext uri="{FF2B5EF4-FFF2-40B4-BE49-F238E27FC236}">
                  <a16:creationId xmlns="" xmlns:a16="http://schemas.microsoft.com/office/drawing/2014/main" id="{B47CB747-71BF-F246-8D51-35EDB4E56B20}"/>
                </a:ext>
              </a:extLst>
            </p:cNvPr>
            <p:cNvGrpSpPr>
              <a:grpSpLocks/>
            </p:cNvGrpSpPr>
            <p:nvPr/>
          </p:nvGrpSpPr>
          <p:grpSpPr bwMode="auto">
            <a:xfrm>
              <a:off x="1708150" y="2565400"/>
              <a:ext cx="6272213" cy="4292600"/>
              <a:chOff x="782" y="1865"/>
              <a:chExt cx="3951" cy="2704"/>
            </a:xfrm>
          </p:grpSpPr>
          <p:pic>
            <p:nvPicPr>
              <p:cNvPr id="26" name="Picture 12">
                <a:extLst>
                  <a:ext uri="{FF2B5EF4-FFF2-40B4-BE49-F238E27FC236}">
                    <a16:creationId xmlns="" xmlns:a16="http://schemas.microsoft.com/office/drawing/2014/main" id="{1B79C964-96AD-AA4A-B4CF-C6377C29E5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 y="1865"/>
                <a:ext cx="3951" cy="2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Rectangle 13">
                <a:extLst>
                  <a:ext uri="{FF2B5EF4-FFF2-40B4-BE49-F238E27FC236}">
                    <a16:creationId xmlns="" xmlns:a16="http://schemas.microsoft.com/office/drawing/2014/main" id="{92FABEFD-E51C-0A49-A008-5D94B930D232}"/>
                  </a:ext>
                </a:extLst>
              </p:cNvPr>
              <p:cNvSpPr>
                <a:spLocks noChangeArrowheads="1"/>
              </p:cNvSpPr>
              <p:nvPr/>
            </p:nvSpPr>
            <p:spPr bwMode="auto">
              <a:xfrm>
                <a:off x="2070" y="1926"/>
                <a:ext cx="1404" cy="16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sp>
          <p:nvSpPr>
            <p:cNvPr id="32" name="Text Box 18">
              <a:extLst>
                <a:ext uri="{FF2B5EF4-FFF2-40B4-BE49-F238E27FC236}">
                  <a16:creationId xmlns="" xmlns:a16="http://schemas.microsoft.com/office/drawing/2014/main" id="{F9CA757D-88CC-BF41-8C8F-6A16BC6C043B}"/>
                </a:ext>
              </a:extLst>
            </p:cNvPr>
            <p:cNvSpPr txBox="1">
              <a:spLocks noChangeArrowheads="1"/>
            </p:cNvSpPr>
            <p:nvPr/>
          </p:nvSpPr>
          <p:spPr bwMode="auto">
            <a:xfrm rot="10800000">
              <a:off x="1531938" y="3535363"/>
              <a:ext cx="428625" cy="1747837"/>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RTT (milliseconds)</a:t>
              </a:r>
            </a:p>
          </p:txBody>
        </p:sp>
        <p:sp>
          <p:nvSpPr>
            <p:cNvPr id="33" name="Text Box 19">
              <a:extLst>
                <a:ext uri="{FF2B5EF4-FFF2-40B4-BE49-F238E27FC236}">
                  <a16:creationId xmlns="" xmlns:a16="http://schemas.microsoft.com/office/drawing/2014/main" id="{5783915F-0896-D04A-9D0B-BE930F53923F}"/>
                </a:ext>
              </a:extLst>
            </p:cNvPr>
            <p:cNvSpPr txBox="1">
              <a:spLocks noChangeArrowheads="1"/>
            </p:cNvSpPr>
            <p:nvPr/>
          </p:nvSpPr>
          <p:spPr bwMode="auto">
            <a:xfrm>
              <a:off x="2265363" y="3168650"/>
              <a:ext cx="3867150" cy="30480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RTT:</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gaia.cs.umass.edu</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to</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fantasia.eurecom.fr</a:t>
              </a:r>
            </a:p>
          </p:txBody>
        </p:sp>
        <p:sp>
          <p:nvSpPr>
            <p:cNvPr id="34" name="Text Box 20">
              <a:extLst>
                <a:ext uri="{FF2B5EF4-FFF2-40B4-BE49-F238E27FC236}">
                  <a16:creationId xmlns="" xmlns:a16="http://schemas.microsoft.com/office/drawing/2014/main" id="{FDF3CC5E-05FF-9348-AFEA-B37BF0709D00}"/>
                </a:ext>
              </a:extLst>
            </p:cNvPr>
            <p:cNvSpPr txBox="1">
              <a:spLocks noChangeArrowheads="1"/>
            </p:cNvSpPr>
            <p:nvPr/>
          </p:nvSpPr>
          <p:spPr bwMode="auto">
            <a:xfrm>
              <a:off x="6221413" y="5230813"/>
              <a:ext cx="11811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sampleRTT</a:t>
              </a:r>
            </a:p>
          </p:txBody>
        </p:sp>
        <p:sp>
          <p:nvSpPr>
            <p:cNvPr id="35" name="Text Box 21">
              <a:extLst>
                <a:ext uri="{FF2B5EF4-FFF2-40B4-BE49-F238E27FC236}">
                  <a16:creationId xmlns="" xmlns:a16="http://schemas.microsoft.com/office/drawing/2014/main" id="{F17B9932-059C-5C46-AFDC-5141617F4B50}"/>
                </a:ext>
              </a:extLst>
            </p:cNvPr>
            <p:cNvSpPr txBox="1">
              <a:spLocks noChangeArrowheads="1"/>
            </p:cNvSpPr>
            <p:nvPr/>
          </p:nvSpPr>
          <p:spPr bwMode="auto">
            <a:xfrm>
              <a:off x="6215063" y="5548313"/>
              <a:ext cx="1431925"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EstimatedRTT</a:t>
              </a:r>
            </a:p>
          </p:txBody>
        </p:sp>
        <p:sp>
          <p:nvSpPr>
            <p:cNvPr id="36" name="AutoShape 22">
              <a:extLst>
                <a:ext uri="{FF2B5EF4-FFF2-40B4-BE49-F238E27FC236}">
                  <a16:creationId xmlns="" xmlns:a16="http://schemas.microsoft.com/office/drawing/2014/main" id="{5C984DD6-69E3-6841-B32A-69B38C890B14}"/>
                </a:ext>
              </a:extLst>
            </p:cNvPr>
            <p:cNvSpPr>
              <a:spLocks noChangeArrowheads="1"/>
            </p:cNvSpPr>
            <p:nvPr/>
          </p:nvSpPr>
          <p:spPr bwMode="auto">
            <a:xfrm>
              <a:off x="6005513" y="5343525"/>
              <a:ext cx="147637" cy="142875"/>
            </a:xfrm>
            <a:prstGeom prst="diamond">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7" name="AutoShape 23">
              <a:extLst>
                <a:ext uri="{FF2B5EF4-FFF2-40B4-BE49-F238E27FC236}">
                  <a16:creationId xmlns="" xmlns:a16="http://schemas.microsoft.com/office/drawing/2014/main" id="{949FCF6B-A257-E540-8887-09B596633DCF}"/>
                </a:ext>
              </a:extLst>
            </p:cNvPr>
            <p:cNvSpPr>
              <a:spLocks noChangeArrowheads="1"/>
            </p:cNvSpPr>
            <p:nvPr/>
          </p:nvSpPr>
          <p:spPr bwMode="auto">
            <a:xfrm rot="2776382">
              <a:off x="6011069" y="5633244"/>
              <a:ext cx="147637" cy="142875"/>
            </a:xfrm>
            <a:prstGeom prst="diamond">
              <a:avLst/>
            </a:prstGeom>
            <a:solidFill>
              <a:srgbClr val="FF66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38" name="Rectangle 24">
              <a:extLst>
                <a:ext uri="{FF2B5EF4-FFF2-40B4-BE49-F238E27FC236}">
                  <a16:creationId xmlns="" xmlns:a16="http://schemas.microsoft.com/office/drawing/2014/main" id="{1C4D877B-9F3D-6342-9DFB-B8DAC5F2E1C6}"/>
                </a:ext>
              </a:extLst>
            </p:cNvPr>
            <p:cNvSpPr>
              <a:spLocks noChangeArrowheads="1"/>
            </p:cNvSpPr>
            <p:nvPr/>
          </p:nvSpPr>
          <p:spPr bwMode="auto">
            <a:xfrm>
              <a:off x="4108450" y="6389688"/>
              <a:ext cx="1863725" cy="468312"/>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39" name="Group 15">
              <a:extLst>
                <a:ext uri="{FF2B5EF4-FFF2-40B4-BE49-F238E27FC236}">
                  <a16:creationId xmlns="" xmlns:a16="http://schemas.microsoft.com/office/drawing/2014/main" id="{46A7C35C-F55E-D448-9F19-A868DE731AA0}"/>
                </a:ext>
              </a:extLst>
            </p:cNvPr>
            <p:cNvGrpSpPr>
              <a:grpSpLocks/>
            </p:cNvGrpSpPr>
            <p:nvPr/>
          </p:nvGrpSpPr>
          <p:grpSpPr bwMode="auto">
            <a:xfrm>
              <a:off x="4041775" y="6386513"/>
              <a:ext cx="1512888" cy="336550"/>
              <a:chOff x="2343" y="3645"/>
              <a:chExt cx="953" cy="212"/>
            </a:xfrm>
          </p:grpSpPr>
          <p:sp>
            <p:nvSpPr>
              <p:cNvPr id="40" name="Rectangle 16">
                <a:extLst>
                  <a:ext uri="{FF2B5EF4-FFF2-40B4-BE49-F238E27FC236}">
                    <a16:creationId xmlns="" xmlns:a16="http://schemas.microsoft.com/office/drawing/2014/main" id="{76A5B688-5F66-A646-903E-26608C06EFAA}"/>
                  </a:ext>
                </a:extLst>
              </p:cNvPr>
              <p:cNvSpPr>
                <a:spLocks noChangeArrowheads="1"/>
              </p:cNvSpPr>
              <p:nvPr/>
            </p:nvSpPr>
            <p:spPr bwMode="auto">
              <a:xfrm>
                <a:off x="2592" y="3695"/>
                <a:ext cx="527" cy="98"/>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41" name="Text Box 17">
                <a:extLst>
                  <a:ext uri="{FF2B5EF4-FFF2-40B4-BE49-F238E27FC236}">
                    <a16:creationId xmlns="" xmlns:a16="http://schemas.microsoft.com/office/drawing/2014/main" id="{9530FDC0-AF61-1C41-8AC4-6B29BC1A8D3C}"/>
                  </a:ext>
                </a:extLst>
              </p:cNvPr>
              <p:cNvSpPr txBox="1">
                <a:spLocks noChangeArrowheads="1"/>
              </p:cNvSpPr>
              <p:nvPr/>
            </p:nvSpPr>
            <p:spPr bwMode="auto">
              <a:xfrm>
                <a:off x="2343" y="3645"/>
                <a:ext cx="953" cy="2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time (seconds)</a:t>
                </a:r>
              </a:p>
            </p:txBody>
          </p:sp>
        </p:grpSp>
      </p:grpSp>
      <p:sp>
        <p:nvSpPr>
          <p:cNvPr id="20" name="Slide Number Placeholder 2">
            <a:extLst>
              <a:ext uri="{FF2B5EF4-FFF2-40B4-BE49-F238E27FC236}">
                <a16:creationId xmlns="" xmlns:a16="http://schemas.microsoft.com/office/drawing/2014/main" id="{80D2031C-D174-0C4C-B2D2-3D6ED6240314}"/>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8</a:t>
            </a:fld>
            <a:endParaRPr lang="en-US" dirty="0"/>
          </a:p>
        </p:txBody>
      </p:sp>
    </p:spTree>
    <p:extLst>
      <p:ext uri="{BB962C8B-B14F-4D97-AF65-F5344CB8AC3E}">
        <p14:creationId xmlns:p14="http://schemas.microsoft.com/office/powerpoint/2010/main" val="3889836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round trip time, timeout</a:t>
            </a:r>
            <a:endParaRPr lang="en-US" sz="4400" b="0" dirty="0"/>
          </a:p>
        </p:txBody>
      </p:sp>
      <p:sp>
        <p:nvSpPr>
          <p:cNvPr id="59" name="Rectangle 5">
            <a:extLst>
              <a:ext uri="{FF2B5EF4-FFF2-40B4-BE49-F238E27FC236}">
                <a16:creationId xmlns="" xmlns:a16="http://schemas.microsoft.com/office/drawing/2014/main" id="{818E497C-5ADD-8648-BF4A-762A1B89120F}"/>
              </a:ext>
            </a:extLst>
          </p:cNvPr>
          <p:cNvSpPr txBox="1">
            <a:spLocks noChangeArrowheads="1"/>
          </p:cNvSpPr>
          <p:nvPr/>
        </p:nvSpPr>
        <p:spPr>
          <a:xfrm>
            <a:off x="635138" y="1537841"/>
            <a:ext cx="11327678" cy="11291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timeout interval:</a:t>
            </a:r>
            <a:r>
              <a:rPr kumimoji="0" lang="en-US" altLang="en-US" sz="2800" b="1"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plus “</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safety margin”</a:t>
            </a:r>
          </a:p>
          <a:p>
            <a:pPr marL="695325" marR="0" lvl="1" indent="-231775" algn="l" defTabSz="914400" rtl="0" eaLnBrk="1" fontAlgn="auto" latinLnBrk="0" hangingPunct="1">
              <a:lnSpc>
                <a:spcPct val="90000"/>
              </a:lnSpc>
              <a:spcBef>
                <a:spcPts val="10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large variation in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EstimatedRTT: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want a larger safety margin</a:t>
            </a:r>
          </a:p>
        </p:txBody>
      </p:sp>
      <p:grpSp>
        <p:nvGrpSpPr>
          <p:cNvPr id="5" name="Group 4">
            <a:extLst>
              <a:ext uri="{FF2B5EF4-FFF2-40B4-BE49-F238E27FC236}">
                <a16:creationId xmlns="" xmlns:a16="http://schemas.microsoft.com/office/drawing/2014/main" id="{98DFD149-D3B6-7049-8FD3-A4E0D481C064}"/>
              </a:ext>
            </a:extLst>
          </p:cNvPr>
          <p:cNvGrpSpPr/>
          <p:nvPr/>
        </p:nvGrpSpPr>
        <p:grpSpPr>
          <a:xfrm>
            <a:off x="1061454" y="2679700"/>
            <a:ext cx="9532485" cy="1193800"/>
            <a:chOff x="858254" y="2667000"/>
            <a:chExt cx="9532485" cy="1193800"/>
          </a:xfrm>
        </p:grpSpPr>
        <p:sp>
          <p:nvSpPr>
            <p:cNvPr id="70" name="Rectangle 69">
              <a:extLst>
                <a:ext uri="{FF2B5EF4-FFF2-40B4-BE49-F238E27FC236}">
                  <a16:creationId xmlns="" xmlns:a16="http://schemas.microsoft.com/office/drawing/2014/main" id="{6D78BD41-D638-4D4B-B561-317912C0037E}"/>
                </a:ext>
              </a:extLst>
            </p:cNvPr>
            <p:cNvSpPr/>
            <p:nvPr/>
          </p:nvSpPr>
          <p:spPr>
            <a:xfrm>
              <a:off x="858254" y="2667000"/>
              <a:ext cx="9532485" cy="46166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Rectangle 13">
              <a:extLst>
                <a:ext uri="{FF2B5EF4-FFF2-40B4-BE49-F238E27FC236}">
                  <a16:creationId xmlns="" xmlns:a16="http://schemas.microsoft.com/office/drawing/2014/main" id="{13338CC9-61FA-4847-87D5-4B4830DB87F4}"/>
                </a:ext>
              </a:extLst>
            </p:cNvPr>
            <p:cNvSpPr>
              <a:spLocks noChangeArrowheads="1"/>
            </p:cNvSpPr>
            <p:nvPr/>
          </p:nvSpPr>
          <p:spPr bwMode="auto">
            <a:xfrm>
              <a:off x="859979" y="2701243"/>
              <a:ext cx="7918450" cy="6921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marR="0" lvl="0" indent="-34290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TimeoutInterval = EstimatedRTT + 4*DevRTT</a:t>
              </a:r>
            </a:p>
          </p:txBody>
        </p:sp>
        <p:sp>
          <p:nvSpPr>
            <p:cNvPr id="63" name="Text Box 14">
              <a:extLst>
                <a:ext uri="{FF2B5EF4-FFF2-40B4-BE49-F238E27FC236}">
                  <a16:creationId xmlns="" xmlns:a16="http://schemas.microsoft.com/office/drawing/2014/main" id="{29ECD817-A810-F04B-85CA-8D6E49B8D6DC}"/>
                </a:ext>
              </a:extLst>
            </p:cNvPr>
            <p:cNvSpPr txBox="1">
              <a:spLocks noChangeArrowheads="1"/>
            </p:cNvSpPr>
            <p:nvPr/>
          </p:nvSpPr>
          <p:spPr bwMode="auto">
            <a:xfrm>
              <a:off x="4304854" y="3442606"/>
              <a:ext cx="1811338"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99"/>
                  </a:solidFill>
                  <a:effectLst/>
                  <a:uLnTx/>
                  <a:uFillTx/>
                  <a:latin typeface="Tahoma" charset="0"/>
                  <a:ea typeface="ＭＳ Ｐゴシック" charset="0"/>
                  <a:cs typeface="+mn-cs"/>
                </a:rPr>
                <a:t>estimated RTT</a:t>
              </a:r>
            </a:p>
          </p:txBody>
        </p:sp>
        <p:sp>
          <p:nvSpPr>
            <p:cNvPr id="64" name="Text Box 16">
              <a:extLst>
                <a:ext uri="{FF2B5EF4-FFF2-40B4-BE49-F238E27FC236}">
                  <a16:creationId xmlns="" xmlns:a16="http://schemas.microsoft.com/office/drawing/2014/main" id="{B6E79AC7-559E-CA4D-B400-169E15D6448A}"/>
                </a:ext>
              </a:extLst>
            </p:cNvPr>
            <p:cNvSpPr txBox="1">
              <a:spLocks noChangeArrowheads="1"/>
            </p:cNvSpPr>
            <p:nvPr/>
          </p:nvSpPr>
          <p:spPr bwMode="auto">
            <a:xfrm>
              <a:off x="6736904" y="3461656"/>
              <a:ext cx="1917700"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rPr>
                <a:t>“</a:t>
              </a:r>
              <a:r>
                <a:rPr kumimoji="0" lang="en-US" altLang="ja-JP" sz="2000" b="0" i="0" u="none" strike="noStrike" kern="1200" cap="none" spc="0" normalizeH="0" baseline="0" noProof="0" dirty="0">
                  <a:ln>
                    <a:noFill/>
                  </a:ln>
                  <a:solidFill>
                    <a:srgbClr val="000099"/>
                  </a:solidFill>
                  <a:effectLst/>
                  <a:uLnTx/>
                  <a:uFillTx/>
                  <a:latin typeface="Tahoma" panose="020B0604030504040204" pitchFamily="34" charset="0"/>
                  <a:ea typeface="ＭＳ Ｐゴシック" panose="020B0600070205080204" pitchFamily="34" charset="-128"/>
                  <a:cs typeface="+mn-cs"/>
                </a:rPr>
                <a:t>safety margin</a:t>
              </a:r>
              <a:r>
                <a:rPr kumimoji="0" lang="ja-JP" altLang="en-US" sz="2000" b="0" i="0" u="none" strike="noStrike" kern="1200" cap="none" spc="0" normalizeH="0" baseline="0" noProof="0">
                  <a:ln>
                    <a:noFill/>
                  </a:ln>
                  <a:solidFill>
                    <a:srgbClr val="000099"/>
                  </a:solidFill>
                  <a:effectLst/>
                  <a:uLnTx/>
                  <a:uFillTx/>
                  <a:latin typeface="Tahoma" panose="020B0604030504040204" pitchFamily="34" charset="0"/>
                  <a:ea typeface="ＭＳ Ｐゴシック" panose="020B0600070205080204" pitchFamily="34" charset="-128"/>
                  <a:cs typeface="+mn-cs"/>
                </a:rPr>
                <a:t>”</a:t>
              </a:r>
              <a:endParaRPr kumimoji="0" lang="en-US" altLang="en-US" sz="2000" b="0" i="0" u="none" strike="noStrike" kern="1200" cap="none" spc="0" normalizeH="0" baseline="0" noProof="0" dirty="0">
                <a:ln>
                  <a:noFill/>
                </a:ln>
                <a:solidFill>
                  <a:srgbClr val="000099"/>
                </a:solidFill>
                <a:effectLst/>
                <a:uLnTx/>
                <a:uFillTx/>
                <a:latin typeface="Tahoma" panose="020B0604030504040204" pitchFamily="34" charset="0"/>
                <a:ea typeface="ＭＳ Ｐゴシック" panose="020B0600070205080204" pitchFamily="34" charset="-128"/>
                <a:cs typeface="+mn-cs"/>
              </a:endParaRPr>
            </a:p>
          </p:txBody>
        </p:sp>
        <p:sp>
          <p:nvSpPr>
            <p:cNvPr id="65" name="Line 17">
              <a:extLst>
                <a:ext uri="{FF2B5EF4-FFF2-40B4-BE49-F238E27FC236}">
                  <a16:creationId xmlns="" xmlns:a16="http://schemas.microsoft.com/office/drawing/2014/main" id="{FF049043-4FEA-C546-ADC2-E314E7D23CA5}"/>
                </a:ext>
              </a:extLst>
            </p:cNvPr>
            <p:cNvSpPr>
              <a:spLocks noChangeShapeType="1"/>
            </p:cNvSpPr>
            <p:nvPr/>
          </p:nvSpPr>
          <p:spPr bwMode="auto">
            <a:xfrm flipV="1">
              <a:off x="5101779" y="3082243"/>
              <a:ext cx="0" cy="446088"/>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66" name="Line 19">
              <a:extLst>
                <a:ext uri="{FF2B5EF4-FFF2-40B4-BE49-F238E27FC236}">
                  <a16:creationId xmlns="" xmlns:a16="http://schemas.microsoft.com/office/drawing/2014/main" id="{F55903EC-FD0A-654A-913F-52F13FFBE690}"/>
                </a:ext>
              </a:extLst>
            </p:cNvPr>
            <p:cNvSpPr>
              <a:spLocks noChangeShapeType="1"/>
            </p:cNvSpPr>
            <p:nvPr/>
          </p:nvSpPr>
          <p:spPr bwMode="auto">
            <a:xfrm flipV="1">
              <a:off x="7673529" y="3088593"/>
              <a:ext cx="0" cy="446088"/>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pic>
          <p:nvPicPr>
            <p:cNvPr id="67" name="Picture 20" descr="alarm_clock_ringing">
              <a:extLst>
                <a:ext uri="{FF2B5EF4-FFF2-40B4-BE49-F238E27FC236}">
                  <a16:creationId xmlns="" xmlns:a16="http://schemas.microsoft.com/office/drawing/2014/main" id="{DF906935-706B-2B43-B876-CAD3FE51C7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043" y="3238052"/>
              <a:ext cx="646558" cy="622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8" name="TextBox 1">
            <a:extLst>
              <a:ext uri="{FF2B5EF4-FFF2-40B4-BE49-F238E27FC236}">
                <a16:creationId xmlns="" xmlns:a16="http://schemas.microsoft.com/office/drawing/2014/main" id="{04CEDEED-587A-DF46-A338-0F70AC9A28A9}"/>
              </a:ext>
            </a:extLst>
          </p:cNvPr>
          <p:cNvSpPr txBox="1">
            <a:spLocks noChangeArrowheads="1"/>
          </p:cNvSpPr>
          <p:nvPr/>
        </p:nvSpPr>
        <p:spPr bwMode="auto">
          <a:xfrm>
            <a:off x="876300" y="6343507"/>
            <a:ext cx="100186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Check out the online interactive exercises for more examples: h</a:t>
            </a: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ttp://gaia.cs.umass.edu/kurose_ross/interactive/</a:t>
            </a:r>
          </a:p>
        </p:txBody>
      </p:sp>
      <p:grpSp>
        <p:nvGrpSpPr>
          <p:cNvPr id="4" name="Group 3">
            <a:extLst>
              <a:ext uri="{FF2B5EF4-FFF2-40B4-BE49-F238E27FC236}">
                <a16:creationId xmlns="" xmlns:a16="http://schemas.microsoft.com/office/drawing/2014/main" id="{32E77073-7604-A04F-8597-12BF5941CCE7}"/>
              </a:ext>
            </a:extLst>
          </p:cNvPr>
          <p:cNvGrpSpPr/>
          <p:nvPr/>
        </p:nvGrpSpPr>
        <p:grpSpPr>
          <a:xfrm>
            <a:off x="1304479" y="4827690"/>
            <a:ext cx="10446405" cy="940044"/>
            <a:chOff x="1837879" y="3151290"/>
            <a:chExt cx="10446405" cy="940044"/>
          </a:xfrm>
        </p:grpSpPr>
        <p:sp>
          <p:nvSpPr>
            <p:cNvPr id="69" name="Rectangle 68">
              <a:extLst>
                <a:ext uri="{FF2B5EF4-FFF2-40B4-BE49-F238E27FC236}">
                  <a16:creationId xmlns="" xmlns:a16="http://schemas.microsoft.com/office/drawing/2014/main" id="{6D88E7C6-ABA1-FA45-A2D5-10F964EB5DB8}"/>
                </a:ext>
              </a:extLst>
            </p:cNvPr>
            <p:cNvSpPr/>
            <p:nvPr/>
          </p:nvSpPr>
          <p:spPr>
            <a:xfrm>
              <a:off x="1837879" y="3151290"/>
              <a:ext cx="9532486" cy="52228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 name="Text Box 7">
              <a:extLst>
                <a:ext uri="{FF2B5EF4-FFF2-40B4-BE49-F238E27FC236}">
                  <a16:creationId xmlns="" xmlns:a16="http://schemas.microsoft.com/office/drawing/2014/main" id="{2F6AE672-95B4-DF44-B435-567781B49E2D}"/>
                </a:ext>
              </a:extLst>
            </p:cNvPr>
            <p:cNvSpPr txBox="1">
              <a:spLocks noChangeArrowheads="1"/>
            </p:cNvSpPr>
            <p:nvPr/>
          </p:nvSpPr>
          <p:spPr bwMode="auto">
            <a:xfrm>
              <a:off x="1837879" y="3151831"/>
              <a:ext cx="10018644" cy="46166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ＭＳ Ｐゴシック" charset="0"/>
                  <a:cs typeface="+mn-cs"/>
                </a:rPr>
                <a:t>DevRTT = </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(1-</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)*DevRTT + </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400" b="1" i="0" u="none" strike="noStrike" kern="1200" cap="none" spc="0" normalizeH="0" baseline="0" noProof="0" dirty="0">
                  <a:ln>
                    <a:noFill/>
                  </a:ln>
                  <a:solidFill>
                    <a:prstClr val="black"/>
                  </a:solidFill>
                  <a:effectLst/>
                  <a:uLnTx/>
                  <a:uFillTx/>
                  <a:latin typeface="Courier New" charset="0"/>
                  <a:ea typeface="ＭＳ Ｐゴシック" charset="0"/>
                  <a:cs typeface="+mn-cs"/>
                </a:rPr>
                <a:t>*|SampleRTT-EstimatedRTT|</a:t>
              </a:r>
            </a:p>
          </p:txBody>
        </p:sp>
        <p:sp>
          <p:nvSpPr>
            <p:cNvPr id="61" name="Text Box 12">
              <a:extLst>
                <a:ext uri="{FF2B5EF4-FFF2-40B4-BE49-F238E27FC236}">
                  <a16:creationId xmlns="" xmlns:a16="http://schemas.microsoft.com/office/drawing/2014/main" id="{D33A459F-5B30-B942-A281-437341BBF16B}"/>
                </a:ext>
              </a:extLst>
            </p:cNvPr>
            <p:cNvSpPr txBox="1">
              <a:spLocks noChangeArrowheads="1"/>
            </p:cNvSpPr>
            <p:nvPr/>
          </p:nvSpPr>
          <p:spPr bwMode="auto">
            <a:xfrm>
              <a:off x="8898147" y="3694459"/>
              <a:ext cx="3386137"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(typically, </a:t>
              </a:r>
              <a:r>
                <a:rPr kumimoji="0" lang="en-US" sz="2000" b="0"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a:t>
              </a:r>
              <a:r>
                <a:rPr kumimoji="0" lang="en-US" sz="2000" b="1" i="0" u="none" strike="noStrike" kern="1200" cap="none" spc="0" normalizeH="0" baseline="0" noProof="0" dirty="0">
                  <a:ln>
                    <a:noFill/>
                  </a:ln>
                  <a:solidFill>
                    <a:prstClr val="black"/>
                  </a:solidFill>
                  <a:effectLst/>
                  <a:uLnTx/>
                  <a:uFillTx/>
                  <a:latin typeface="Courier New" charset="0"/>
                  <a:ea typeface="ＭＳ Ｐゴシック" charset="0"/>
                  <a:cs typeface="+mn-cs"/>
                  <a:sym typeface="Symbol" charset="0"/>
                </a:rPr>
                <a:t> </a:t>
              </a: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sym typeface="Symbol" charset="0"/>
                </a:rPr>
                <a:t>= 0.25)</a:t>
              </a:r>
            </a:p>
          </p:txBody>
        </p:sp>
      </p:grpSp>
      <p:sp>
        <p:nvSpPr>
          <p:cNvPr id="16" name="Rectangle 5">
            <a:extLst>
              <a:ext uri="{FF2B5EF4-FFF2-40B4-BE49-F238E27FC236}">
                <a16:creationId xmlns="" xmlns:a16="http://schemas.microsoft.com/office/drawing/2014/main" id="{4DBD9BE8-0206-984D-9734-DB015980BF63}"/>
              </a:ext>
            </a:extLst>
          </p:cNvPr>
          <p:cNvSpPr txBox="1">
            <a:spLocks noChangeArrowheads="1"/>
          </p:cNvSpPr>
          <p:nvPr/>
        </p:nvSpPr>
        <p:spPr>
          <a:xfrm>
            <a:off x="660538" y="4192141"/>
            <a:ext cx="11327678" cy="54496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Courier New" panose="02070309020205020404" pitchFamily="49" charset="0"/>
              </a:rPr>
              <a:t>DevRTT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EWMA of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SampleRTT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deviation from </a:t>
            </a:r>
            <a:r>
              <a:rPr kumimoji="0" lang="en-US" altLang="en-US" sz="2800" b="1" i="0" u="none" strike="noStrike" kern="1200" cap="none" spc="0" normalizeH="0" baseline="0" noProof="0" dirty="0">
                <a:ln>
                  <a:noFill/>
                </a:ln>
                <a:solidFill>
                  <a:prstClr val="black"/>
                </a:solidFill>
                <a:effectLst/>
                <a:uLnTx/>
                <a:uFillTx/>
                <a:latin typeface="Courier" pitchFamily="2" charset="0"/>
                <a:ea typeface="ＭＳ Ｐゴシック" panose="020B0600070205080204" pitchFamily="34" charset="-128"/>
                <a:cs typeface="+mn-cs"/>
              </a:rPr>
              <a:t>EstimatedRTT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p>
        </p:txBody>
      </p:sp>
      <p:sp>
        <p:nvSpPr>
          <p:cNvPr id="18" name="Slide Number Placeholder 2">
            <a:extLst>
              <a:ext uri="{FF2B5EF4-FFF2-40B4-BE49-F238E27FC236}">
                <a16:creationId xmlns="" xmlns:a16="http://schemas.microsoft.com/office/drawing/2014/main" id="{0FC6F86E-C16B-C949-B055-1DD32A86010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9</a:t>
            </a:fld>
            <a:endParaRPr lang="en-US" dirty="0"/>
          </a:p>
        </p:txBody>
      </p:sp>
    </p:spTree>
    <p:extLst>
      <p:ext uri="{BB962C8B-B14F-4D97-AF65-F5344CB8AC3E}">
        <p14:creationId xmlns:p14="http://schemas.microsoft.com/office/powerpoint/2010/main" val="1392302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9057</TotalTime>
  <Words>1880</Words>
  <Application>Microsoft Office PowerPoint</Application>
  <PresentationFormat>Widescreen</PresentationFormat>
  <Paragraphs>311</Paragraphs>
  <Slides>15</Slides>
  <Notes>14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ＭＳ Ｐゴシック</vt:lpstr>
      <vt:lpstr>Arial</vt:lpstr>
      <vt:lpstr>Arial Narrow</vt:lpstr>
      <vt:lpstr>Calibri</vt:lpstr>
      <vt:lpstr>Calibri Light</vt:lpstr>
      <vt:lpstr>Courier</vt:lpstr>
      <vt:lpstr>Courier New</vt:lpstr>
      <vt:lpstr>Symbol</vt:lpstr>
      <vt:lpstr>Tahoma</vt:lpstr>
      <vt:lpstr>Times New Roman</vt:lpstr>
      <vt:lpstr>Wingdings</vt:lpstr>
      <vt:lpstr>Office Theme</vt:lpstr>
      <vt:lpstr>Computer Networks CS 3001 (BCS-5B) Lecture 3</vt:lpstr>
      <vt:lpstr>Chapter 3: roadmap</vt:lpstr>
      <vt:lpstr>TCP: overview  RFCs: 793,1122, 2018, 5681, 7323</vt:lpstr>
      <vt:lpstr>TCP segment structure</vt:lpstr>
      <vt:lpstr>TCP sequence numbers, ACKs</vt:lpstr>
      <vt:lpstr>TCP sequence numbers, ACKs</vt:lpstr>
      <vt:lpstr>TCP round trip time, timeout</vt:lpstr>
      <vt:lpstr>TCP round trip time, timeout</vt:lpstr>
      <vt:lpstr>TCP round trip time, timeout</vt:lpstr>
      <vt:lpstr>TCP Sender (simplified)</vt:lpstr>
      <vt:lpstr>TCP Receiver: ACK generation [RFC 5681]</vt:lpstr>
      <vt:lpstr>TCP: retransmission scenarios</vt:lpstr>
      <vt:lpstr>TCP: retransmission scenarios</vt:lpstr>
      <vt:lpstr>TCP fast retransmit</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Danyal</cp:lastModifiedBy>
  <cp:revision>419</cp:revision>
  <dcterms:created xsi:type="dcterms:W3CDTF">2020-01-18T07:24:59Z</dcterms:created>
  <dcterms:modified xsi:type="dcterms:W3CDTF">2023-10-18T10:34:31Z</dcterms:modified>
</cp:coreProperties>
</file>