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241" r:id="rId2"/>
    <p:sldId id="960" r:id="rId3"/>
    <p:sldId id="1129" r:id="rId4"/>
    <p:sldId id="964" r:id="rId5"/>
    <p:sldId id="1047" r:id="rId6"/>
    <p:sldId id="1048" r:id="rId7"/>
    <p:sldId id="1049" r:id="rId8"/>
    <p:sldId id="1051" r:id="rId9"/>
    <p:sldId id="1050" r:id="rId10"/>
    <p:sldId id="1052" r:id="rId11"/>
    <p:sldId id="1196" r:id="rId12"/>
    <p:sldId id="1197" r:id="rId13"/>
    <p:sldId id="1198" r:id="rId14"/>
    <p:sldId id="12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2"/>
    <p:restoredTop sz="85817" autoAdjust="0"/>
  </p:normalViewPr>
  <p:slideViewPr>
    <p:cSldViewPr snapToGrid="0" snapToObjects="1">
      <p:cViewPr varScale="1">
        <p:scale>
          <a:sx n="64" d="100"/>
          <a:sy n="64" d="100"/>
        </p:scale>
        <p:origin x="396" y="60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90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7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4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62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2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4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90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5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9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Computer Networks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 smtClean="0">
                <a:latin typeface="+mn-lt"/>
              </a:rPr>
              <a:t>CS 3001 </a:t>
            </a:r>
            <a:r>
              <a:rPr lang="en-US" sz="4800" dirty="0">
                <a:latin typeface="+mn-lt"/>
              </a:rPr>
              <a:t>(</a:t>
            </a:r>
            <a:r>
              <a:rPr lang="en-US" sz="4800" dirty="0" smtClean="0">
                <a:latin typeface="+mn-lt"/>
              </a:rPr>
              <a:t>BCS-5B)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5167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233" y="2623931"/>
            <a:ext cx="4621697" cy="320847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example services for </a:t>
            </a:r>
            <a:r>
              <a:rPr lang="en-US" sz="3200" i="1" dirty="0">
                <a:solidFill>
                  <a:srgbClr val="C00000"/>
                </a:solidFill>
              </a:rPr>
              <a:t>individual</a:t>
            </a:r>
            <a:r>
              <a:rPr lang="en-US" sz="3200" dirty="0">
                <a:solidFill>
                  <a:srgbClr val="C00000"/>
                </a:solidFill>
              </a:rPr>
              <a:t> datagrams</a:t>
            </a:r>
            <a:r>
              <a:rPr lang="en-US" sz="3200" dirty="0">
                <a:solidFill>
                  <a:srgbClr val="CC0000"/>
                </a:solidFill>
              </a:rPr>
              <a:t>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 with less than 40 msec delay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2597426"/>
            <a:ext cx="5502965" cy="3564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 services for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of datagrams: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in-order datagram delivery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minimum bandwidth to flow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restrictions on changes in inter-packet spacing</a:t>
            </a:r>
          </a:p>
          <a:p>
            <a:endParaRPr lang="en-US" dirty="0"/>
          </a:p>
        </p:txBody>
      </p:sp>
      <p:sp>
        <p:nvSpPr>
          <p:cNvPr id="62" name="Rectangle 13">
            <a:extLst>
              <a:ext uri="{FF2B5EF4-FFF2-40B4-BE49-F238E27FC236}">
                <a16:creationId xmlns="" xmlns:a16="http://schemas.microsoft.com/office/drawing/2014/main" id="{1FBC4707-F7A4-A94F-8160-5F9B1176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68" y="1403834"/>
            <a:ext cx="107872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model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channel” transporting datagrams from sender to receiver?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BCE52C15-0B00-9649-90D9-D506878A4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=""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=""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=""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=""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=""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=""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=""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=""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=""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76539A4-4744-8842-8ED2-36EF0B5DAA55}"/>
              </a:ext>
            </a:extLst>
          </p:cNvPr>
          <p:cNvSpPr/>
          <p:nvPr/>
        </p:nvSpPr>
        <p:spPr>
          <a:xfrm>
            <a:off x="821410" y="3093349"/>
            <a:ext cx="10120393" cy="290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="" xmlns:a16="http://schemas.microsoft.com/office/drawing/2014/main" id="{B1FE5F6C-026F-0544-9F5F-295E95B4F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777822C-9D57-814F-877A-2273D1202ED7}"/>
              </a:ext>
            </a:extLst>
          </p:cNvPr>
          <p:cNvGrpSpPr/>
          <p:nvPr/>
        </p:nvGrpSpPr>
        <p:grpSpPr>
          <a:xfrm>
            <a:off x="1859797" y="3440624"/>
            <a:ext cx="8105613" cy="2557221"/>
            <a:chOff x="852407" y="3270142"/>
            <a:chExt cx="8105613" cy="2557221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28EFD12-C61D-5143-AE81-9D893932CA81}"/>
                </a:ext>
              </a:extLst>
            </p:cNvPr>
            <p:cNvSpPr txBox="1"/>
            <p:nvPr/>
          </p:nvSpPr>
          <p:spPr>
            <a:xfrm>
              <a:off x="1175287" y="3794500"/>
              <a:ext cx="751616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guarantees on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successful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 delivery to destination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timing or order of delivery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bandwidth available to end-end flow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78D0C32C-957E-6540-8CA6-963771BBE837}"/>
                </a:ext>
              </a:extLst>
            </p:cNvPr>
            <p:cNvSpPr/>
            <p:nvPr/>
          </p:nvSpPr>
          <p:spPr>
            <a:xfrm>
              <a:off x="852407" y="3502617"/>
              <a:ext cx="8105613" cy="2324746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11B64E3-F240-2E4A-9BB4-1C9FDFBB21EA}"/>
                </a:ext>
              </a:extLst>
            </p:cNvPr>
            <p:cNvSpPr txBox="1"/>
            <p:nvPr/>
          </p:nvSpPr>
          <p:spPr>
            <a:xfrm>
              <a:off x="1100380" y="3270142"/>
              <a:ext cx="54741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  “best effort” service model</a:t>
              </a:r>
            </a:p>
          </p:txBody>
        </p:sp>
      </p:grpSp>
      <p:sp>
        <p:nvSpPr>
          <p:cNvPr id="29" name="Text Box 15">
            <a:extLst>
              <a:ext uri="{FF2B5EF4-FFF2-40B4-BE49-F238E27FC236}">
                <a16:creationId xmlns="" xmlns:a16="http://schemas.microsoft.com/office/drawing/2014/main" id="{9BD70DA9-3274-304C-A354-2FF885CD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="" xmlns:a16="http://schemas.microsoft.com/office/drawing/2014/main" id="{CC41D844-4BFF-004B-B364-1106DEFC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=""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=""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=""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=""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="" xmlns:a16="http://schemas.microsoft.com/office/drawing/2014/main" id="{479EAFF1-C146-F24F-9503-6BE4EF35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A7360785-A1D9-E240-8C62-5B61E714B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=""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=""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=""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=""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=""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34A31A66-AE43-4140-AE73-7F9488AF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Reflections on best-effort 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755" y="1399565"/>
            <a:ext cx="10836967" cy="46912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simplicity of mechanism </a:t>
            </a:r>
            <a:r>
              <a:rPr lang="en-US" dirty="0"/>
              <a:t>has allowed Internet to be widely deployed adopted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sufficient </a:t>
            </a:r>
            <a:r>
              <a:rPr lang="en-US" dirty="0">
                <a:solidFill>
                  <a:srgbClr val="0013A3"/>
                </a:solidFill>
              </a:rPr>
              <a:t>provisioning of bandwidth</a:t>
            </a:r>
            <a:r>
              <a:rPr lang="en-US" dirty="0"/>
              <a:t> allows performance of real-time applications (e.g., interactive voice, video) to be “good enough” for “most of the time”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replicated, application-layer distributed services </a:t>
            </a:r>
            <a:r>
              <a:rPr lang="en-US" dirty="0"/>
              <a:t>(datacenters, content distribution networks) connecting close to clients’ networks, allow services to be provided from multiple locations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congestion control of “elastic” services helps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2B6DB3-9428-AA4F-A9F0-FA024E48D16D}"/>
              </a:ext>
            </a:extLst>
          </p:cNvPr>
          <p:cNvSpPr txBox="1"/>
          <p:nvPr/>
        </p:nvSpPr>
        <p:spPr>
          <a:xfrm flipH="1">
            <a:off x="1131375" y="5749871"/>
            <a:ext cx="101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hard to argue with success of best-effort service model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F6B907-925A-7C4B-8121-37A5FA8A6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=""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addressing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generalized forwarding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Internet architecture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573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</a:t>
            </a:r>
          </a:p>
          <a:p>
            <a:pPr lvl="1"/>
            <a:r>
              <a:rPr lang="en-US" sz="2800" dirty="0"/>
              <a:t>IP protocol</a:t>
            </a:r>
          </a:p>
          <a:p>
            <a:pPr lvl="1"/>
            <a:r>
              <a:rPr lang="en-US" sz="2800" dirty="0"/>
              <a:t>NAT, middleboxes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90DE33-80BA-7C4C-A2DC-16FEA33E2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=""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=""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6539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</a:pPr>
            <a:r>
              <a:rPr lang="en-US" altLang="en-US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strike="sngStrike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8510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Network-layer 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617981" cy="528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transport segment from sending to receiving host 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encapsulates segments into datagrams, passes to link layer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receiver: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delivers segments to transport layer protocol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layer protocols in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every Internet device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hosts, routers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examines header fields in all IP datagrams passing through it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moves datagrams from input ports to output ports to transfer datagrams along end-end path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=""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=""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=""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=""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=""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=""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=""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=""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=""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=""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=""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=""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=""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=""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=""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=""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=""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=""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=""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=""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=""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=""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=""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=""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=""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=""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=""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=""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=""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=""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=""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=""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=""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=""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=""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=""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=""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=""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=""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=""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=""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=""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=""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=""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=""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=""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=""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=""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=""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=""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=""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=""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=""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=""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=""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=""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=""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=""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=""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=""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=""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=""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=""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=""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=""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=""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=""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=""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=""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=""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=""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=""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=""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=""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=""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=""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=""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=""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=""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=""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=""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=""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=""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=""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=""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=""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=""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=""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=""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=""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=""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=""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=""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=""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=""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=""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=""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=""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=""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=""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=""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=""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=""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=""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=""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=""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=""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=""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=""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=""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=""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=""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=""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=""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=""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=""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=""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=""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=""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=""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=""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=""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=""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=""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=""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=""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=""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=""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=""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=""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=""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=""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=""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=""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=""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=""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=""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=""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=""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=""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=""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=""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=""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=""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=""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=""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=""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=""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=""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=""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=""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=""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=""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=""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=""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=""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=""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=""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=""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=""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=""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=""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=""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=""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=""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=""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=""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=""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=""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=""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=""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=""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=""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=""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=""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=""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=""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=""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=""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=""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=""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=""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=""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=""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=""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=""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=""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=""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=""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=""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=""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=""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=""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=""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=""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=""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=""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=""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=""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=""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=""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=""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=""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=""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=""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=""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=""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=""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=""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=""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=""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=""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=""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=""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=""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=""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=""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=""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=""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=""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=""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=""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=""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=""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=""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=""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=""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=""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=""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=""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=""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=""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=""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=""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=""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=""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=""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=""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=""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=""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=""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=""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=""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=""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=""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=""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=""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=""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=""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=""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=""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=""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=""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=""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=""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=""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=""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=""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=""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=""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=""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=""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=""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=""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=""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=""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=""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=""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=""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=""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=""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=""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=""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=""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=""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=""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=""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=""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=""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=""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=""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=""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=""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=""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=""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=""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=""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=""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=""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=""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=""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=""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=""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=""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=""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=""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=""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=""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=""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=""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=""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=""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=""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=""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=""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=""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=""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=""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=""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=""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=""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=""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=""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=""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=""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=""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=""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=""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=""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=""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=""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=""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=""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=""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=""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=""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=""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=""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=""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=""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=""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=""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=""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=""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=""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=""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=""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=""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=""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="" xmlns:a16="http://schemas.microsoft.com/office/drawing/2014/main" id="{68802756-5E0F-D142-AA8F-2D274E297BB1}"/>
              </a:ext>
            </a:extLst>
          </p:cNvPr>
          <p:cNvGrpSpPr/>
          <p:nvPr/>
        </p:nvGrpSpPr>
        <p:grpSpPr>
          <a:xfrm>
            <a:off x="6571713" y="2686293"/>
            <a:ext cx="1038308" cy="956788"/>
            <a:chOff x="6571713" y="2686293"/>
            <a:chExt cx="1038308" cy="956788"/>
          </a:xfrm>
        </p:grpSpPr>
        <p:sp>
          <p:nvSpPr>
            <p:cNvPr id="463" name="Freeform 917">
              <a:extLst>
                <a:ext uri="{FF2B5EF4-FFF2-40B4-BE49-F238E27FC236}">
                  <a16:creationId xmlns=""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="" xmlns:a16="http://schemas.microsoft.com/office/drawing/2014/main" id="{F51EF82F-6B76-1D43-BDCE-36A16F512D10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520" name="Rectangle 228">
                <a:extLst>
                  <a:ext uri="{FF2B5EF4-FFF2-40B4-BE49-F238E27FC236}">
                    <a16:creationId xmlns="" xmlns:a16="http://schemas.microsoft.com/office/drawing/2014/main" id="{4174338D-3A0E-9747-819D-0C19F4DF4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1" name="Rectangle 229">
                <a:extLst>
                  <a:ext uri="{FF2B5EF4-FFF2-40B4-BE49-F238E27FC236}">
                    <a16:creationId xmlns="" xmlns:a16="http://schemas.microsoft.com/office/drawing/2014/main" id="{621AE13C-4ABC-334F-8206-4D5E08465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2" name="Text Box 230">
                <a:extLst>
                  <a:ext uri="{FF2B5EF4-FFF2-40B4-BE49-F238E27FC236}">
                    <a16:creationId xmlns="" xmlns:a16="http://schemas.microsoft.com/office/drawing/2014/main" id="{CA38D367-F86F-AB43-B21E-1EEE691D3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3862EE7F-63B9-EE4A-8A32-E1BB698A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="" xmlns:a16="http://schemas.microsoft.com/office/drawing/2014/main" id="{929A4F7E-FE01-E545-A0B9-9F724FDE2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="" xmlns:a16="http://schemas.microsoft.com/office/drawing/2014/main" id="{BD3F59DE-C12C-D645-AC9D-20A80143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="" xmlns:a16="http://schemas.microsoft.com/office/drawing/2014/main" id="{7757E2F0-9B94-084A-90A0-8529D1B75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>
            <a:extLst>
              <a:ext uri="{FF2B5EF4-FFF2-40B4-BE49-F238E27FC236}">
                <a16:creationId xmlns="" xmlns:a16="http://schemas.microsoft.com/office/drawing/2014/main" id="{6D7E4C2B-1DC3-2A4C-90A6-0BDE31D46D3B}"/>
              </a:ext>
            </a:extLst>
          </p:cNvPr>
          <p:cNvGrpSpPr/>
          <p:nvPr/>
        </p:nvGrpSpPr>
        <p:grpSpPr>
          <a:xfrm>
            <a:off x="10202006" y="5357871"/>
            <a:ext cx="970347" cy="854075"/>
            <a:chOff x="10202006" y="5357871"/>
            <a:chExt cx="970347" cy="854075"/>
          </a:xfrm>
        </p:grpSpPr>
        <p:sp>
          <p:nvSpPr>
            <p:cNvPr id="530" name="Freeform 917">
              <a:extLst>
                <a:ext uri="{FF2B5EF4-FFF2-40B4-BE49-F238E27FC236}">
                  <a16:creationId xmlns="" xmlns:a16="http://schemas.microsoft.com/office/drawing/2014/main" id="{88BB7911-0614-1748-A570-7F1CD9A3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="" xmlns:a16="http://schemas.microsoft.com/office/drawing/2014/main" id="{19A9DE1D-45C9-C144-A1C0-784FDCD971D3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532" name="Rectangle 228">
                <a:extLst>
                  <a:ext uri="{FF2B5EF4-FFF2-40B4-BE49-F238E27FC236}">
                    <a16:creationId xmlns="" xmlns:a16="http://schemas.microsoft.com/office/drawing/2014/main" id="{5DD713FD-EA40-9B4B-802C-3AF871B5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Rectangle 229">
                <a:extLst>
                  <a:ext uri="{FF2B5EF4-FFF2-40B4-BE49-F238E27FC236}">
                    <a16:creationId xmlns="" xmlns:a16="http://schemas.microsoft.com/office/drawing/2014/main" id="{719538F1-BB3F-A747-B46B-E82537228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4" name="Text Box 230">
                <a:extLst>
                  <a:ext uri="{FF2B5EF4-FFF2-40B4-BE49-F238E27FC236}">
                    <a16:creationId xmlns="" xmlns:a16="http://schemas.microsoft.com/office/drawing/2014/main" id="{67AF1768-8AEF-FD44-8A30-E764E9F88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="" xmlns:a16="http://schemas.microsoft.com/office/drawing/2014/main" id="{22CAF256-C57E-8848-9992-472431799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="" xmlns:a16="http://schemas.microsoft.com/office/drawing/2014/main" id="{7573D7D3-A7AB-0B4F-A08C-BA6A7E07C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="" xmlns:a16="http://schemas.microsoft.com/office/drawing/2014/main" id="{211E2459-6D52-2248-81F0-411DFD34B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="" xmlns:a16="http://schemas.microsoft.com/office/drawing/2014/main" id="{50F9C417-B611-7043-A15F-F361AA3E9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950">
            <a:extLst>
              <a:ext uri="{FF2B5EF4-FFF2-40B4-BE49-F238E27FC236}">
                <a16:creationId xmlns=""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=""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=""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=""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=""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=""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=""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=""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=""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=""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=""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=""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=""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=""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=""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=""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=""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=""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=""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=""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=""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=""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=""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=""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=""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=""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=""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=""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=""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=""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=""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=""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=""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=""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=""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=""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=""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=""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=""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=""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=""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=""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=""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=""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=""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=""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=""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=""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=""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=""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=""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=""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=""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=""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=""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=""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=""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=""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=""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=""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=""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="" xmlns:a16="http://schemas.microsoft.com/office/drawing/2014/main" id="{60901EC0-CB41-754B-B4DA-85BC262C3E55}"/>
              </a:ext>
            </a:extLst>
          </p:cNvPr>
          <p:cNvGrpSpPr/>
          <p:nvPr/>
        </p:nvGrpSpPr>
        <p:grpSpPr>
          <a:xfrm>
            <a:off x="7774998" y="3463448"/>
            <a:ext cx="3007624" cy="1690703"/>
            <a:chOff x="7774998" y="3463448"/>
            <a:chExt cx="3007624" cy="1690703"/>
          </a:xfrm>
        </p:grpSpPr>
        <p:grpSp>
          <p:nvGrpSpPr>
            <p:cNvPr id="458" name="Group 457">
              <a:extLst>
                <a:ext uri="{FF2B5EF4-FFF2-40B4-BE49-F238E27FC236}">
                  <a16:creationId xmlns="" xmlns:a16="http://schemas.microsoft.com/office/drawing/2014/main" id="{B4570A0C-5E2B-7C40-89EC-C23D39A482DA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75" name="Freeform 917">
                <a:extLst>
                  <a:ext uri="{FF2B5EF4-FFF2-40B4-BE49-F238E27FC236}">
                    <a16:creationId xmlns="" xmlns:a16="http://schemas.microsoft.com/office/drawing/2014/main" id="{23F7F5C6-92E3-C040-BD26-8FBF5B6476F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="" xmlns:a16="http://schemas.microsoft.com/office/drawing/2014/main" id="{E45930EA-CBF5-A94B-B8A6-7DD15266A71D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77" name="Rectangle 228">
                  <a:extLst>
                    <a:ext uri="{FF2B5EF4-FFF2-40B4-BE49-F238E27FC236}">
                      <a16:creationId xmlns="" xmlns:a16="http://schemas.microsoft.com/office/drawing/2014/main" id="{7E692C2A-D1BF-0D4C-B32B-089A3522A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8" name="Rectangle 229">
                  <a:extLst>
                    <a:ext uri="{FF2B5EF4-FFF2-40B4-BE49-F238E27FC236}">
                      <a16:creationId xmlns="" xmlns:a16="http://schemas.microsoft.com/office/drawing/2014/main" id="{48E2C8F8-BEC3-2F43-8CBC-8EDE87C12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Text Box 230">
                  <a:extLst>
                    <a:ext uri="{FF2B5EF4-FFF2-40B4-BE49-F238E27FC236}">
                      <a16:creationId xmlns="" xmlns:a16="http://schemas.microsoft.com/office/drawing/2014/main" id="{FDE32090-CC8A-8241-9AA0-5E1A3B0449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0" name="Straight Connector 579">
                  <a:extLst>
                    <a:ext uri="{FF2B5EF4-FFF2-40B4-BE49-F238E27FC236}">
                      <a16:creationId xmlns="" xmlns:a16="http://schemas.microsoft.com/office/drawing/2014/main" id="{C9A663DC-B3E2-E244-A55A-89E7E902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="" xmlns:a16="http://schemas.microsoft.com/office/drawing/2014/main" id="{6DA0B88E-C18A-5449-904A-002241208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9" name="Group 458">
              <a:extLst>
                <a:ext uri="{FF2B5EF4-FFF2-40B4-BE49-F238E27FC236}">
                  <a16:creationId xmlns="" xmlns:a16="http://schemas.microsoft.com/office/drawing/2014/main" id="{1E322C66-C2C1-C349-B912-5AA0767A8324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73" name="Freeform 917">
                <a:extLst>
                  <a:ext uri="{FF2B5EF4-FFF2-40B4-BE49-F238E27FC236}">
                    <a16:creationId xmlns="" xmlns:a16="http://schemas.microsoft.com/office/drawing/2014/main" id="{09253F5C-3E18-6A4E-86CE-63A57FDD27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2" name="Group 581">
                <a:extLst>
                  <a:ext uri="{FF2B5EF4-FFF2-40B4-BE49-F238E27FC236}">
                    <a16:creationId xmlns="" xmlns:a16="http://schemas.microsoft.com/office/drawing/2014/main" id="{2B3B79E0-A9CA-8343-BC50-944B3D057C83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83" name="Rectangle 228">
                  <a:extLst>
                    <a:ext uri="{FF2B5EF4-FFF2-40B4-BE49-F238E27FC236}">
                      <a16:creationId xmlns="" xmlns:a16="http://schemas.microsoft.com/office/drawing/2014/main" id="{E7793237-B524-9348-8D4A-2C1027CD2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4" name="Rectangle 229">
                  <a:extLst>
                    <a:ext uri="{FF2B5EF4-FFF2-40B4-BE49-F238E27FC236}">
                      <a16:creationId xmlns="" xmlns:a16="http://schemas.microsoft.com/office/drawing/2014/main" id="{5F0972A7-9FB8-4E4A-9B5E-39F0D7CDC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5" name="Text Box 230">
                  <a:extLst>
                    <a:ext uri="{FF2B5EF4-FFF2-40B4-BE49-F238E27FC236}">
                      <a16:creationId xmlns="" xmlns:a16="http://schemas.microsoft.com/office/drawing/2014/main" id="{B600132A-08D1-5845-B328-72B9C0CEC4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6" name="Straight Connector 585">
                  <a:extLst>
                    <a:ext uri="{FF2B5EF4-FFF2-40B4-BE49-F238E27FC236}">
                      <a16:creationId xmlns="" xmlns:a16="http://schemas.microsoft.com/office/drawing/2014/main" id="{0C4F0C12-1A41-BA45-B327-EE0A21569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="" xmlns:a16="http://schemas.microsoft.com/office/drawing/2014/main" id="{4A0EA22A-33EB-C945-8E74-EB8BC9C33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0" name="Group 459">
              <a:extLst>
                <a:ext uri="{FF2B5EF4-FFF2-40B4-BE49-F238E27FC236}">
                  <a16:creationId xmlns="" xmlns:a16="http://schemas.microsoft.com/office/drawing/2014/main" id="{6480027A-C6CF-D74D-A342-F3EE54633FA0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74" name="Freeform 917">
                <a:extLst>
                  <a:ext uri="{FF2B5EF4-FFF2-40B4-BE49-F238E27FC236}">
                    <a16:creationId xmlns="" xmlns:a16="http://schemas.microsoft.com/office/drawing/2014/main" id="{846385EA-7D91-F547-BC81-FC77126D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9" name="Group 588">
                <a:extLst>
                  <a:ext uri="{FF2B5EF4-FFF2-40B4-BE49-F238E27FC236}">
                    <a16:creationId xmlns="" xmlns:a16="http://schemas.microsoft.com/office/drawing/2014/main" id="{0318DF36-59E8-B646-A5EA-22C52DB7533C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90" name="Rectangle 228">
                  <a:extLst>
                    <a:ext uri="{FF2B5EF4-FFF2-40B4-BE49-F238E27FC236}">
                      <a16:creationId xmlns="" xmlns:a16="http://schemas.microsoft.com/office/drawing/2014/main" id="{131C8400-834E-5345-B332-0CA44FC74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1" name="Rectangle 229">
                  <a:extLst>
                    <a:ext uri="{FF2B5EF4-FFF2-40B4-BE49-F238E27FC236}">
                      <a16:creationId xmlns="" xmlns:a16="http://schemas.microsoft.com/office/drawing/2014/main" id="{55AFC556-EB02-774A-AF5B-36D0B2144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Text Box 230">
                  <a:extLst>
                    <a:ext uri="{FF2B5EF4-FFF2-40B4-BE49-F238E27FC236}">
                      <a16:creationId xmlns="" xmlns:a16="http://schemas.microsoft.com/office/drawing/2014/main" id="{8D3E0672-2F8A-B948-9454-93F597182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93" name="Straight Connector 592">
                  <a:extLst>
                    <a:ext uri="{FF2B5EF4-FFF2-40B4-BE49-F238E27FC236}">
                      <a16:creationId xmlns="" xmlns:a16="http://schemas.microsoft.com/office/drawing/2014/main" id="{8D2F48EB-4CEE-D44B-8209-C126FF35B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="" xmlns:a16="http://schemas.microsoft.com/office/drawing/2014/main" id="{0248C143-6367-CE41-9442-465AEAB8C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1" name="Group 460">
              <a:extLst>
                <a:ext uri="{FF2B5EF4-FFF2-40B4-BE49-F238E27FC236}">
                  <a16:creationId xmlns="" xmlns:a16="http://schemas.microsoft.com/office/drawing/2014/main" id="{D0C86AC5-6FCF-FF4A-BC5F-A236021B8F1A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95" name="Freeform 917">
                <a:extLst>
                  <a:ext uri="{FF2B5EF4-FFF2-40B4-BE49-F238E27FC236}">
                    <a16:creationId xmlns="" xmlns:a16="http://schemas.microsoft.com/office/drawing/2014/main" id="{5ED6F1FC-EC2E-3248-A181-32D9CFD8B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7" name="Group 566">
                <a:extLst>
                  <a:ext uri="{FF2B5EF4-FFF2-40B4-BE49-F238E27FC236}">
                    <a16:creationId xmlns="" xmlns:a16="http://schemas.microsoft.com/office/drawing/2014/main" id="{F3F36025-2038-BC49-AF0C-2475C376E0E9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68" name="Rectangle 228">
                  <a:extLst>
                    <a:ext uri="{FF2B5EF4-FFF2-40B4-BE49-F238E27FC236}">
                      <a16:creationId xmlns="" xmlns:a16="http://schemas.microsoft.com/office/drawing/2014/main" id="{ED5E50F7-5461-574C-9AF9-CB79813E9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229">
                  <a:extLst>
                    <a:ext uri="{FF2B5EF4-FFF2-40B4-BE49-F238E27FC236}">
                      <a16:creationId xmlns="" xmlns:a16="http://schemas.microsoft.com/office/drawing/2014/main" id="{2F7C9861-2086-4945-8713-75641140A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0" name="Text Box 230">
                  <a:extLst>
                    <a:ext uri="{FF2B5EF4-FFF2-40B4-BE49-F238E27FC236}">
                      <a16:creationId xmlns="" xmlns:a16="http://schemas.microsoft.com/office/drawing/2014/main" id="{12582F5C-7D7F-2140-8A3F-3E4115557D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71" name="Straight Connector 570">
                  <a:extLst>
                    <a:ext uri="{FF2B5EF4-FFF2-40B4-BE49-F238E27FC236}">
                      <a16:creationId xmlns="" xmlns:a16="http://schemas.microsoft.com/office/drawing/2014/main" id="{4562A11B-D98F-9E4C-8877-765050F91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="" xmlns:a16="http://schemas.microsoft.com/office/drawing/2014/main" id="{2D978BF9-AAF0-644C-A151-30CDCA01E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2" name="Group 461">
              <a:extLst>
                <a:ext uri="{FF2B5EF4-FFF2-40B4-BE49-F238E27FC236}">
                  <a16:creationId xmlns="" xmlns:a16="http://schemas.microsoft.com/office/drawing/2014/main" id="{22F3DB9F-6BFB-3D4D-9EE3-40BAB140C14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596" name="Freeform 917">
                <a:extLst>
                  <a:ext uri="{FF2B5EF4-FFF2-40B4-BE49-F238E27FC236}">
                    <a16:creationId xmlns="" xmlns:a16="http://schemas.microsoft.com/office/drawing/2014/main" id="{879A7AD4-7015-EA48-8AC1-1D4830161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1" name="Group 560">
                <a:extLst>
                  <a:ext uri="{FF2B5EF4-FFF2-40B4-BE49-F238E27FC236}">
                    <a16:creationId xmlns="" xmlns:a16="http://schemas.microsoft.com/office/drawing/2014/main" id="{C29EA216-1A13-4648-B304-50B3793355C6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562" name="Rectangle 228">
                  <a:extLst>
                    <a:ext uri="{FF2B5EF4-FFF2-40B4-BE49-F238E27FC236}">
                      <a16:creationId xmlns="" xmlns:a16="http://schemas.microsoft.com/office/drawing/2014/main" id="{DE075DD4-ED42-6A4D-AE73-7FF16B940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229">
                  <a:extLst>
                    <a:ext uri="{FF2B5EF4-FFF2-40B4-BE49-F238E27FC236}">
                      <a16:creationId xmlns="" xmlns:a16="http://schemas.microsoft.com/office/drawing/2014/main" id="{F7259EAC-8796-1E43-A2F4-D2BFE8251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Text Box 230">
                  <a:extLst>
                    <a:ext uri="{FF2B5EF4-FFF2-40B4-BE49-F238E27FC236}">
                      <a16:creationId xmlns="" xmlns:a16="http://schemas.microsoft.com/office/drawing/2014/main" id="{1FFEDBB2-C626-674C-897C-7265632AC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="" xmlns:a16="http://schemas.microsoft.com/office/drawing/2014/main" id="{219CCEA3-E9D0-E24D-8DA6-83869400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="" xmlns:a16="http://schemas.microsoft.com/office/drawing/2014/main" id="{3166A4C7-E5AA-FA45-9EA8-29BB7351E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=""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=""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=""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=""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=""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=""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7" name="Freeform 456">
            <a:extLst>
              <a:ext uri="{FF2B5EF4-FFF2-40B4-BE49-F238E27FC236}">
                <a16:creationId xmlns="" xmlns:a16="http://schemas.microsoft.com/office/drawing/2014/main" id="{C29E3841-9511-CE48-9C97-7A796907B706}"/>
              </a:ext>
            </a:extLst>
          </p:cNvPr>
          <p:cNvSpPr/>
          <p:nvPr/>
        </p:nvSpPr>
        <p:spPr>
          <a:xfrm>
            <a:off x="7288696" y="3114260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7C8E70B-CD71-5344-8A10-A97CD4A21DD6}"/>
              </a:ext>
            </a:extLst>
          </p:cNvPr>
          <p:cNvGrpSpPr/>
          <p:nvPr/>
        </p:nvGrpSpPr>
        <p:grpSpPr>
          <a:xfrm>
            <a:off x="6543892" y="2922262"/>
            <a:ext cx="3175" cy="379738"/>
            <a:chOff x="6543892" y="2922262"/>
            <a:chExt cx="3175" cy="37973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="" xmlns:a16="http://schemas.microsoft.com/office/drawing/2014/main" id="{6BDA0B02-D308-914F-B9AF-9B30A608D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="" xmlns:a16="http://schemas.microsoft.com/office/drawing/2014/main" id="{57B8E898-44FB-B841-AE65-AE09A8A0CFEB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>
            <a:extLst>
              <a:ext uri="{FF2B5EF4-FFF2-40B4-BE49-F238E27FC236}">
                <a16:creationId xmlns="" xmlns:a16="http://schemas.microsoft.com/office/drawing/2014/main" id="{B56D1341-8122-3F4B-B605-EEF86D2EC3FE}"/>
              </a:ext>
            </a:extLst>
          </p:cNvPr>
          <p:cNvGrpSpPr/>
          <p:nvPr/>
        </p:nvGrpSpPr>
        <p:grpSpPr>
          <a:xfrm>
            <a:off x="11233367" y="5608312"/>
            <a:ext cx="3175" cy="379738"/>
            <a:chOff x="6543892" y="2922262"/>
            <a:chExt cx="3175" cy="379738"/>
          </a:xfrm>
        </p:grpSpPr>
        <p:cxnSp>
          <p:nvCxnSpPr>
            <p:cNvPr id="542" name="Straight Arrow Connector 541">
              <a:extLst>
                <a:ext uri="{FF2B5EF4-FFF2-40B4-BE49-F238E27FC236}">
                  <a16:creationId xmlns="" xmlns:a16="http://schemas.microsoft.com/office/drawing/2014/main" id="{8548ACDB-2213-B74B-9620-96BE011EB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="" xmlns:a16="http://schemas.microsoft.com/office/drawing/2014/main" id="{B997A270-0B54-B346-940E-141C5BCB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Slide Number Placeholder 4">
            <a:extLst>
              <a:ext uri="{FF2B5EF4-FFF2-40B4-BE49-F238E27FC236}">
                <a16:creationId xmlns="" xmlns:a16="http://schemas.microsoft.com/office/drawing/2014/main" id="{78A6B799-8B01-D64E-9924-2C0FA411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Two key network-layer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956" y="1666601"/>
            <a:ext cx="5181600" cy="189079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network-layer functions:</a:t>
            </a:r>
          </a:p>
          <a:p>
            <a:pPr indent="-234950">
              <a:spcBef>
                <a:spcPts val="600"/>
              </a:spcBef>
            </a:pPr>
            <a:r>
              <a:rPr lang="en-US" altLang="en-US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move packets from a router’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input link to appropriate router output link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3105"/>
            <a:ext cx="5181600" cy="4351338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indent="-23495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forwarding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 dirty="0"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130175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8371013-A5FC-6449-8EBD-FFD24F88C1EA}"/>
              </a:ext>
            </a:extLst>
          </p:cNvPr>
          <p:cNvGrpSpPr/>
          <p:nvPr/>
        </p:nvGrpSpPr>
        <p:grpSpPr>
          <a:xfrm>
            <a:off x="6519334" y="4075932"/>
            <a:ext cx="2227101" cy="1745933"/>
            <a:chOff x="6519334" y="4075932"/>
            <a:chExt cx="2227101" cy="1745933"/>
          </a:xfrm>
        </p:grpSpPr>
        <p:pic>
          <p:nvPicPr>
            <p:cNvPr id="7" name="Picture 4" descr="Why traffic apps make congestion worse | Berkeley News">
              <a:extLst>
                <a:ext uri="{FF2B5EF4-FFF2-40B4-BE49-F238E27FC236}">
                  <a16:creationId xmlns="" xmlns:a16="http://schemas.microsoft.com/office/drawing/2014/main" id="{CD6CA999-26EA-C043-A05F-7FF647C2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213" y="4075932"/>
              <a:ext cx="2140222" cy="142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296BA12-D229-844C-A5E1-61D8CC428F53}"/>
                </a:ext>
              </a:extLst>
            </p:cNvPr>
            <p:cNvSpPr txBox="1"/>
            <p:nvPr/>
          </p:nvSpPr>
          <p:spPr>
            <a:xfrm>
              <a:off x="6519334" y="5452533"/>
              <a:ext cx="120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8DBC121-CDA2-B741-8F45-B80ACE3E69DE}"/>
              </a:ext>
            </a:extLst>
          </p:cNvPr>
          <p:cNvGrpSpPr/>
          <p:nvPr/>
        </p:nvGrpSpPr>
        <p:grpSpPr>
          <a:xfrm>
            <a:off x="8314267" y="4706696"/>
            <a:ext cx="2953118" cy="1640102"/>
            <a:chOff x="8314267" y="4706696"/>
            <a:chExt cx="2953118" cy="1640102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7884099A-DDCA-7547-BE60-5A9CFCE7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5131" y="4706696"/>
              <a:ext cx="2852254" cy="13233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81A4B5F-43BE-FB43-AF10-E92F839A199B}"/>
                </a:ext>
              </a:extLst>
            </p:cNvPr>
            <p:cNvSpPr txBox="1"/>
            <p:nvPr/>
          </p:nvSpPr>
          <p:spPr>
            <a:xfrm>
              <a:off x="8314267" y="5977466"/>
              <a:ext cx="865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routing</a:t>
              </a:r>
            </a:p>
          </p:txBody>
        </p:sp>
      </p:grp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D007BA21-27F4-4642-B902-0EF872DFA1E0}"/>
              </a:ext>
            </a:extLst>
          </p:cNvPr>
          <p:cNvSpPr txBox="1">
            <a:spLocks/>
          </p:cNvSpPr>
          <p:nvPr/>
        </p:nvSpPr>
        <p:spPr>
          <a:xfrm>
            <a:off x="6183682" y="3026965"/>
            <a:ext cx="5181600" cy="87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routing: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9D472C9-435D-D347-A485-D65E6F2FE2CE}"/>
              </a:ext>
            </a:extLst>
          </p:cNvPr>
          <p:cNvSpPr txBox="1">
            <a:spLocks/>
          </p:cNvSpPr>
          <p:nvPr/>
        </p:nvSpPr>
        <p:spPr>
          <a:xfrm>
            <a:off x="880044" y="3441526"/>
            <a:ext cx="5181600" cy="185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determine route taken by packets from source to destination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algorithms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="" xmlns:a16="http://schemas.microsoft.com/office/drawing/2014/main" id="{5320A79B-30CD-5748-9442-313B2CD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938" y="1534078"/>
            <a:ext cx="4621697" cy="4351338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plane: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1547331"/>
            <a:ext cx="5502965" cy="4614932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=""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260145"/>
            <a:ext cx="3643313" cy="1582738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=""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=""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=""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=""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=""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=""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=""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=""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=""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=""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=""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=""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=""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=""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=""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=""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=""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=""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=""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=""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=""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6255252" y="4142307"/>
            <a:ext cx="5502965" cy="209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control-plane approaches: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routing algorithms: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implemented in 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software-defined networking (SDN)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implemented in (remote) servers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Slide Number Placeholder 4">
            <a:extLst>
              <a:ext uri="{FF2B5EF4-FFF2-40B4-BE49-F238E27FC236}">
                <a16:creationId xmlns="" xmlns:a16="http://schemas.microsoft.com/office/drawing/2014/main" id="{E1DA7C3D-A185-DD42-9D1C-17140F62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=""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=""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=""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=""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=""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=""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=""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=""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=""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=""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=""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=""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=""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=""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=""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=""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=""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=""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=""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=""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=""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=""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=""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=""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=""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=""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=""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=""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=""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=""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=""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=""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=""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=""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=""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=""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=""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=""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=""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=""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=""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=""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=""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=""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=""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=""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=""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=""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=""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=""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=""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=""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=""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=""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=""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=""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=""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=""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=""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=""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=""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=""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=""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=""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=""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=""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=""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=""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=""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=""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=""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=""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=""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=""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=""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=""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=""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=""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=""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=""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=""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=""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=""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=""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=""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=""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=""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=""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=""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=""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=""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=""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=""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=""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=""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=""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=""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=""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=""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=""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=""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=""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=""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=""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=""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=""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=""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=""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=""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=""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=""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=""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=""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=""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=""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=""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=""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=""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=""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=""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=""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=""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=""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=""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=""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=""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=""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=""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=""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=""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=""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=""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=""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=""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=""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=""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=""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=""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=""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=""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=""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=""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=""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=""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=""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=""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=""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=""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=""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=""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=""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=""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=""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=""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=""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=""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=""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=""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=""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=""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=""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=""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=""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=""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=""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=""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=""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=""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=""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=""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=""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=""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=""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=""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=""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=""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=""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=""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=""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=""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=""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=""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=""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=""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=""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=""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=""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=""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=""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=""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=""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=""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=""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=""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=""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=""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=""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=""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=""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=""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=""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6" name="Slide Number Placeholder 4">
            <a:extLst>
              <a:ext uri="{FF2B5EF4-FFF2-40B4-BE49-F238E27FC236}">
                <a16:creationId xmlns="" xmlns:a16="http://schemas.microsoft.com/office/drawing/2014/main" id="{ED6517D9-F18B-5447-8ABE-90D9847B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=""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=""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=""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=""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=""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=""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=""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=""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=""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=""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=""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=""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=""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=""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=""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=""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=""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=""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=""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=""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=""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=""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=""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=""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=""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=""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=""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=""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=""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=""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=""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=""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=""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=""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=""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=""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=""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=""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=""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=""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=""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=""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=""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=""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=""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=""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=""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=""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=""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=""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=""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=""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=""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=""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=""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=""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=""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=""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=""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=""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=""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=""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=""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=""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=""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=""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=""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=""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=""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=""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=""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=""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=""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=""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=""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=""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=""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=""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=""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=""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=""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=""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=""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=""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=""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=""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=""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=""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=""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=""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=""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=""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=""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=""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=""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=""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=""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=""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=""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=""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=""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=""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=""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=""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=""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=""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=""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=""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=""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=""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=""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=""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=""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=""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=""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=""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=""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=""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=""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=""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=""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=""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=""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=""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=""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=""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=""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=""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=""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=""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=""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=""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=""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=""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=""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=""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=""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=""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=""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=""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=""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=""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=""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=""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=""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=""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=""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=""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=""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=""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=""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=""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=""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=""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=""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=""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=""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=""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=""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=""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=""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=""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=""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=""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=""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=""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=""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=""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=""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=""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=""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=""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=""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=""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=""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=""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=""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=""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=""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=""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=""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=""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=""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=""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=""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=""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=""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=""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=""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=""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=""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=""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=""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=""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=""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=""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=""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=""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=""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=""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=""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=""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=""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=""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=""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=""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=""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=""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=""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=""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=""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=""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=""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=""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=""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=""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=""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=""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=""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=""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=""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=""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=""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=""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=""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=""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=""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=""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=""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=""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=""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=""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=""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=""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=""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=""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=""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=""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=""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=""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=""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=""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=""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=""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=""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=""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=""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=""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=""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=""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=""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=""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=""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=""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=""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=""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=""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=""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=""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=""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=""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=""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=""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=""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=""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=""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=""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=""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=""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=""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=""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=""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=""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=""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=""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=""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=""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=""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=""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=""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=""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=""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=""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=""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=""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=""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=""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=""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=""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=""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=""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=""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=""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=""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=""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=""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=""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=""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=""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=""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=""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=""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=""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=""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=""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=""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=""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=""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=""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=""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=""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=""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=""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=""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=""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=""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=""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=""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=""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=""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=""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=""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=""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=""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=""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=""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=""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=""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=""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=""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=""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=""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=""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=""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=""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=""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=""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=""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=""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=""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=""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=""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=""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=""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=""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=""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=""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=""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=""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=""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4" name="Slide Number Placeholder 4">
            <a:extLst>
              <a:ext uri="{FF2B5EF4-FFF2-40B4-BE49-F238E27FC236}">
                <a16:creationId xmlns="" xmlns:a16="http://schemas.microsoft.com/office/drawing/2014/main" id="{EB6E2EBA-F897-A249-9C0A-5C6AC0D9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17213</TotalTime>
  <Words>999</Words>
  <Application>Microsoft Office PowerPoint</Application>
  <PresentationFormat>Widescreen</PresentationFormat>
  <Paragraphs>360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Calibri Light</vt:lpstr>
      <vt:lpstr>Gill Sans MT</vt:lpstr>
      <vt:lpstr>Times New Roman</vt:lpstr>
      <vt:lpstr>Wingdings</vt:lpstr>
      <vt:lpstr>ZapfDingbats</vt:lpstr>
      <vt:lpstr>Office Theme</vt:lpstr>
      <vt:lpstr>Computer Networks CS 3001 (BCS-5B) Lecture 4</vt:lpstr>
      <vt:lpstr>PowerPoint Presentation</vt:lpstr>
      <vt:lpstr>Network layer: our goals</vt:lpstr>
      <vt:lpstr>Network layer: “data plane” roadmap</vt:lpstr>
      <vt:lpstr>Network-layer  services and protocols</vt:lpstr>
      <vt:lpstr>Two key network-layer functions</vt:lpstr>
      <vt:lpstr>Network layer: data plane, control plane</vt:lpstr>
      <vt:lpstr>Per-router control plane</vt:lpstr>
      <vt:lpstr>Software-Defined Networking (SDN) control plane</vt:lpstr>
      <vt:lpstr>Network service model</vt:lpstr>
      <vt:lpstr>Network-layer service model</vt:lpstr>
      <vt:lpstr>Network-layer service model</vt:lpstr>
      <vt:lpstr>Reflections on best-effort  service: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533</cp:revision>
  <dcterms:created xsi:type="dcterms:W3CDTF">2020-01-18T07:24:59Z</dcterms:created>
  <dcterms:modified xsi:type="dcterms:W3CDTF">2023-10-28T10:30:19Z</dcterms:modified>
</cp:coreProperties>
</file>