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629" r:id="rId2"/>
    <p:sldId id="960" r:id="rId3"/>
    <p:sldId id="1273" r:id="rId4"/>
    <p:sldId id="1261" r:id="rId5"/>
    <p:sldId id="1262" r:id="rId6"/>
    <p:sldId id="1263" r:id="rId7"/>
    <p:sldId id="1264" r:id="rId8"/>
    <p:sldId id="1234" r:id="rId9"/>
    <p:sldId id="1238" r:id="rId10"/>
    <p:sldId id="1245" r:id="rId11"/>
    <p:sldId id="1244" r:id="rId12"/>
    <p:sldId id="1241" r:id="rId13"/>
    <p:sldId id="1242" r:id="rId14"/>
    <p:sldId id="1243" r:id="rId15"/>
    <p:sldId id="1246" r:id="rId16"/>
    <p:sldId id="1249" r:id="rId17"/>
    <p:sldId id="1250" r:id="rId18"/>
    <p:sldId id="1252" r:id="rId19"/>
    <p:sldId id="1253" r:id="rId20"/>
    <p:sldId id="1254" r:id="rId21"/>
    <p:sldId id="1255" r:id="rId22"/>
    <p:sldId id="1267" r:id="rId23"/>
    <p:sldId id="1268" r:id="rId24"/>
    <p:sldId id="1269" r:id="rId25"/>
    <p:sldId id="26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36"/>
    <p:restoredTop sz="94434" autoAdjust="0"/>
  </p:normalViewPr>
  <p:slideViewPr>
    <p:cSldViewPr snapToGrid="0" snapToObjects="1">
      <p:cViewPr varScale="1">
        <p:scale>
          <a:sx n="70" d="100"/>
          <a:sy n="70" d="100"/>
        </p:scale>
        <p:origin x="156" y="72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41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8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435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43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90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2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99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05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91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2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523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0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xmlns="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xmlns="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+mn-lt"/>
              </a:rPr>
              <a:t>Computer Networks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 smtClean="0">
                <a:latin typeface="+mn-lt"/>
              </a:rPr>
              <a:t>CS 3001 </a:t>
            </a:r>
            <a:r>
              <a:rPr lang="en-US" sz="4800" dirty="0">
                <a:latin typeface="+mn-lt"/>
              </a:rPr>
              <a:t>(</a:t>
            </a:r>
            <a:r>
              <a:rPr lang="en-US" sz="4800" dirty="0" smtClean="0">
                <a:latin typeface="+mn-lt"/>
              </a:rPr>
              <a:t>BCS-5B)</a:t>
            </a:r>
            <a:r>
              <a:rPr lang="en-US" sz="4800" dirty="0">
                <a:latin typeface="+mn-lt"/>
              </a:rPr>
              <a:t/>
            </a:r>
            <a:br>
              <a:rPr lang="en-US" sz="4800" dirty="0">
                <a:latin typeface="+mn-lt"/>
              </a:rPr>
            </a:br>
            <a:r>
              <a:rPr lang="en-US" sz="4800" dirty="0">
                <a:latin typeface="+mn-lt"/>
              </a:rPr>
              <a:t>Lecture </a:t>
            </a:r>
            <a:r>
              <a:rPr lang="en-US" sz="4800" dirty="0" smtClean="0">
                <a:latin typeface="+mn-lt"/>
              </a:rPr>
              <a:t>5</a:t>
            </a:r>
            <a:endParaRPr lang="en-US" sz="48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64691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E3B24DF-00CD-F548-AD9E-519F13CEFE2A}"/>
              </a:ext>
            </a:extLst>
          </p:cNvPr>
          <p:cNvGrpSpPr/>
          <p:nvPr/>
        </p:nvGrpSpPr>
        <p:grpSpPr>
          <a:xfrm>
            <a:off x="3972233" y="1627242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xmlns="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xmlns="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xmlns="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xmlns="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xmlns="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xmlns="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xmlns="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xmlns="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xmlns="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xmlns="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xmlns="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xmlns="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xmlns="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xmlns="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xmlns="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xmlns="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xmlns="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xmlns="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xmlns="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xmlns="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xmlns="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xmlns="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xmlns="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xmlns="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01961" y="1975104"/>
            <a:ext cx="151428" cy="257429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99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xmlns="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xmlns="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xmlns="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xmlns="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xmlns="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xmlns="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xmlns="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xmlns="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xmlns="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xmlns="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xmlns="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xmlns="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xmlns="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xmlns="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xmlns="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xmlns="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xmlns="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xmlns="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xmlns="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xmlns="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xmlns="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xmlns="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08583" y="1975104"/>
            <a:ext cx="148463" cy="24613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xmlns="" id="{48701230-5EB3-4E4B-BEE9-CAD81136ECFC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xmlns="" id="{39C7E016-9840-8340-9D5C-7C9BC5953296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xmlns="" id="{0E4D6E8C-7EAB-9E44-AEFC-4FA875BCA32C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xmlns="" id="{F17D421F-D0A1-B94A-8B49-27953D5C8366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xmlns="" id="{C0BFDAF2-0356-354B-8B44-188593FB5A37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xmlns="" id="{112F6083-F42A-6740-A147-C25BA92606DD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xmlns="" id="{D340F2D5-4C4A-D441-99F4-FD489A89E6E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xmlns="" id="{487BF544-1248-5D4C-B9E4-2B3ACA80EA1C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xmlns="" id="{0DF6A182-C1F7-C14D-900B-3242DA6B4D96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xmlns="" id="{EEAD3E84-70CC-2A46-87CC-F69A6D50ED35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xmlns="" id="{A7B19411-E5F9-AC49-9C67-23093CF98D9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xmlns="" id="{19CD2293-67D5-3048-9FAC-78E0AEE8C31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xmlns="" id="{042BFE25-0F60-794A-B634-E33D42BAAD21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xmlns="" id="{E9AE3BA5-DCA8-5D4F-A6D6-75EF46834F58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xmlns="" id="{80E704B5-3D0B-2A41-AF24-0F438DFF3159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xmlns="" id="{D96C2F6A-C449-3E42-9B4A-5B9F8178C165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xmlns="" id="{39F8950B-5EB1-4B4E-A0EF-73943A219C7C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xmlns="" id="{DF406DB6-2900-7C44-9860-A0ADA23E2211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xmlns="" id="{EE34E15B-D663-B047-93CF-9B1CD724C0A5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xmlns="" id="{C5E35028-9133-1F45-82D3-DD70357904CF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xmlns="" id="{F9910D40-9F0B-7C47-BDEC-508FFA6BCFDB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xmlns="" id="{EBB9FB89-D51A-8145-8D43-15C959806E3C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xmlns="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5498" y="3656685"/>
                <a:ext cx="240612" cy="121026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038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E3B24DF-00CD-F548-AD9E-519F13CEFE2A}"/>
              </a:ext>
            </a:extLst>
          </p:cNvPr>
          <p:cNvGrpSpPr/>
          <p:nvPr/>
        </p:nvGrpSpPr>
        <p:grpSpPr>
          <a:xfrm>
            <a:off x="4041058" y="1582994"/>
            <a:ext cx="5089626" cy="4955455"/>
            <a:chOff x="3982064" y="1612491"/>
            <a:chExt cx="5089626" cy="49554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4AA8C641-B239-B74E-A56A-6FC17DD05F53}"/>
                </a:ext>
              </a:extLst>
            </p:cNvPr>
            <p:cNvGrpSpPr/>
            <p:nvPr/>
          </p:nvGrpSpPr>
          <p:grpSpPr>
            <a:xfrm>
              <a:off x="4011560" y="1641985"/>
              <a:ext cx="1196054" cy="1022555"/>
              <a:chOff x="9655277" y="2349909"/>
              <a:chExt cx="1196054" cy="1022555"/>
            </a:xfrm>
          </p:grpSpPr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xmlns="" id="{00707AC5-49E7-AE40-8A46-1ACEF91E823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95C2C0DC-E6A2-784B-8032-7F8C86E35889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xmlns="" id="{34F33CFE-B17F-9D43-BD1A-F46BCD176DD6}"/>
                </a:ext>
              </a:extLst>
            </p:cNvPr>
            <p:cNvGrpSpPr/>
            <p:nvPr/>
          </p:nvGrpSpPr>
          <p:grpSpPr>
            <a:xfrm>
              <a:off x="5943598" y="1627238"/>
              <a:ext cx="1196054" cy="1022555"/>
              <a:chOff x="9655277" y="2349909"/>
              <a:chExt cx="1196054" cy="1022555"/>
            </a:xfrm>
          </p:grpSpPr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xmlns="" id="{F0BEA684-9A42-E94C-B2D5-EDC1A1F2EF2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xmlns="" id="{2F8ED3B6-87B0-574A-9DA5-A41BD73B3CF5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xmlns="" id="{9A4B8D63-0904-2145-8F9E-1FEF70C7AF9F}"/>
                </a:ext>
              </a:extLst>
            </p:cNvPr>
            <p:cNvGrpSpPr/>
            <p:nvPr/>
          </p:nvGrpSpPr>
          <p:grpSpPr>
            <a:xfrm>
              <a:off x="7875636" y="1612491"/>
              <a:ext cx="1196054" cy="1022555"/>
              <a:chOff x="9655277" y="2349909"/>
              <a:chExt cx="1196054" cy="1022555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xmlns="" id="{EC6C0209-ECBD-E24C-AA45-744B932DC11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xmlns="" id="{31B9CF9C-B04D-5A4F-AC32-278B0ED42F01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xmlns="" id="{EC02EBAB-7E8B-8144-9064-B32C5427DBD9}"/>
                </a:ext>
              </a:extLst>
            </p:cNvPr>
            <p:cNvGrpSpPr/>
            <p:nvPr/>
          </p:nvGrpSpPr>
          <p:grpSpPr>
            <a:xfrm>
              <a:off x="3996812" y="3593688"/>
              <a:ext cx="1196054" cy="1022555"/>
              <a:chOff x="9655277" y="2349909"/>
              <a:chExt cx="1196054" cy="1022555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xmlns="" id="{4F8E9313-A12A-3849-B12A-1BC5C1A36AF0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xmlns="" id="{CA0F4249-5B41-3D48-9023-8757509C8B5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B89D7B16-224E-0545-AAE5-58B841BB7F79}"/>
                </a:ext>
              </a:extLst>
            </p:cNvPr>
            <p:cNvGrpSpPr/>
            <p:nvPr/>
          </p:nvGrpSpPr>
          <p:grpSpPr>
            <a:xfrm>
              <a:off x="5928850" y="3578941"/>
              <a:ext cx="1196054" cy="1022555"/>
              <a:chOff x="9655277" y="2349909"/>
              <a:chExt cx="1196054" cy="1022555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xmlns="" id="{C98EEB01-D57D-DF44-921F-DE4A3FCEA6F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xmlns="" id="{A6BE9F63-A36F-B842-81EA-382F13B1F7EE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xmlns="" id="{D9355008-5692-5045-9867-573B61A6287F}"/>
                </a:ext>
              </a:extLst>
            </p:cNvPr>
            <p:cNvGrpSpPr/>
            <p:nvPr/>
          </p:nvGrpSpPr>
          <p:grpSpPr>
            <a:xfrm>
              <a:off x="7860888" y="3564194"/>
              <a:ext cx="1196054" cy="1022555"/>
              <a:chOff x="9655277" y="2349909"/>
              <a:chExt cx="1196054" cy="1022555"/>
            </a:xfrm>
          </p:grpSpPr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xmlns="" id="{FB50278F-0DAA-BE47-BF4C-10BB64655FD9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xmlns="" id="{D80FE26B-BC39-3840-8971-AC80538B679B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xmlns="" id="{8919850D-033C-884C-874D-578D6BEF54D6}"/>
                </a:ext>
              </a:extLst>
            </p:cNvPr>
            <p:cNvGrpSpPr/>
            <p:nvPr/>
          </p:nvGrpSpPr>
          <p:grpSpPr>
            <a:xfrm>
              <a:off x="3982064" y="5545391"/>
              <a:ext cx="1196054" cy="1022555"/>
              <a:chOff x="9655277" y="2349909"/>
              <a:chExt cx="1196054" cy="1022555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xmlns="" id="{A58AC890-F958-6645-870D-1AB87CB3F2A4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xmlns="" id="{F91239F9-821D-324E-AED8-FC0DBAC8E537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xmlns="" id="{4D851E35-9983-2647-8751-B14388AB0989}"/>
                </a:ext>
              </a:extLst>
            </p:cNvPr>
            <p:cNvGrpSpPr/>
            <p:nvPr/>
          </p:nvGrpSpPr>
          <p:grpSpPr>
            <a:xfrm>
              <a:off x="5914102" y="5530644"/>
              <a:ext cx="1196054" cy="1022555"/>
              <a:chOff x="9655277" y="2349909"/>
              <a:chExt cx="1196054" cy="1022555"/>
            </a:xfrm>
          </p:grpSpPr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xmlns="" id="{B0E043AA-70A2-8045-AEF2-608FF9160AEF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xmlns="" id="{E0712C29-CD00-4544-87CB-605AB5CBBE08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xmlns="" id="{031F5E61-5B07-8C41-A704-C2A49253CC50}"/>
                </a:ext>
              </a:extLst>
            </p:cNvPr>
            <p:cNvGrpSpPr/>
            <p:nvPr/>
          </p:nvGrpSpPr>
          <p:grpSpPr>
            <a:xfrm>
              <a:off x="7846140" y="5515897"/>
              <a:ext cx="1196054" cy="1022555"/>
              <a:chOff x="9655277" y="2349909"/>
              <a:chExt cx="1196054" cy="1022555"/>
            </a:xfrm>
          </p:grpSpPr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xmlns="" id="{B72B4351-32EB-1245-8CF3-9F678CEC542B}"/>
                  </a:ext>
                </a:extLst>
              </p:cNvPr>
              <p:cNvSpPr/>
              <p:nvPr/>
            </p:nvSpPr>
            <p:spPr>
              <a:xfrm>
                <a:off x="9655277" y="2349909"/>
                <a:ext cx="1196054" cy="1022555"/>
              </a:xfrm>
              <a:custGeom>
                <a:avLst/>
                <a:gdLst>
                  <a:gd name="connsiteX0" fmla="*/ 1416106 w 2820074"/>
                  <a:gd name="connsiteY0" fmla="*/ 606903 h 2290046"/>
                  <a:gd name="connsiteX1" fmla="*/ 1096471 w 2820074"/>
                  <a:gd name="connsiteY1" fmla="*/ 222531 h 2290046"/>
                  <a:gd name="connsiteX2" fmla="*/ 954860 w 2820074"/>
                  <a:gd name="connsiteY2" fmla="*/ 667593 h 2290046"/>
                  <a:gd name="connsiteX3" fmla="*/ 89012 w 2820074"/>
                  <a:gd name="connsiteY3" fmla="*/ 242761 h 2290046"/>
                  <a:gd name="connsiteX4" fmla="*/ 610948 w 2820074"/>
                  <a:gd name="connsiteY4" fmla="*/ 797066 h 2290046"/>
                  <a:gd name="connsiteX5" fmla="*/ 0 w 2820074"/>
                  <a:gd name="connsiteY5" fmla="*/ 902262 h 2290046"/>
                  <a:gd name="connsiteX6" fmla="*/ 481476 w 2820074"/>
                  <a:gd name="connsiteY6" fmla="*/ 1246174 h 2290046"/>
                  <a:gd name="connsiteX7" fmla="*/ 36414 w 2820074"/>
                  <a:gd name="connsiteY7" fmla="*/ 1533441 h 2290046"/>
                  <a:gd name="connsiteX8" fmla="*/ 760651 w 2820074"/>
                  <a:gd name="connsiteY8" fmla="*/ 1476797 h 2290046"/>
                  <a:gd name="connsiteX9" fmla="*/ 623086 w 2820074"/>
                  <a:gd name="connsiteY9" fmla="*/ 1869260 h 2290046"/>
                  <a:gd name="connsiteX10" fmla="*/ 1003412 w 2820074"/>
                  <a:gd name="connsiteY10" fmla="*/ 1658867 h 2290046"/>
                  <a:gd name="connsiteX11" fmla="*/ 1104563 w 2820074"/>
                  <a:gd name="connsiteY11" fmla="*/ 2290046 h 2290046"/>
                  <a:gd name="connsiteX12" fmla="*/ 1383738 w 2820074"/>
                  <a:gd name="connsiteY12" fmla="*/ 1569855 h 2290046"/>
                  <a:gd name="connsiteX13" fmla="*/ 1743833 w 2820074"/>
                  <a:gd name="connsiteY13" fmla="*/ 2091791 h 2290046"/>
                  <a:gd name="connsiteX14" fmla="*/ 1836892 w 2820074"/>
                  <a:gd name="connsiteY14" fmla="*/ 1529395 h 2290046"/>
                  <a:gd name="connsiteX15" fmla="*/ 2375012 w 2820074"/>
                  <a:gd name="connsiteY15" fmla="*/ 1889491 h 2290046"/>
                  <a:gd name="connsiteX16" fmla="*/ 2209125 w 2820074"/>
                  <a:gd name="connsiteY16" fmla="*/ 1351370 h 2290046"/>
                  <a:gd name="connsiteX17" fmla="*/ 2820074 w 2820074"/>
                  <a:gd name="connsiteY17" fmla="*/ 1399922 h 2290046"/>
                  <a:gd name="connsiteX18" fmla="*/ 2310276 w 2820074"/>
                  <a:gd name="connsiteY18" fmla="*/ 1092425 h 2290046"/>
                  <a:gd name="connsiteX19" fmla="*/ 2775568 w 2820074"/>
                  <a:gd name="connsiteY19" fmla="*/ 837526 h 2290046"/>
                  <a:gd name="connsiteX20" fmla="*/ 2196987 w 2820074"/>
                  <a:gd name="connsiteY20" fmla="*/ 768744 h 2290046"/>
                  <a:gd name="connsiteX21" fmla="*/ 2427610 w 2820074"/>
                  <a:gd name="connsiteY21" fmla="*/ 441016 h 2290046"/>
                  <a:gd name="connsiteX22" fmla="*/ 1844984 w 2820074"/>
                  <a:gd name="connsiteY22" fmla="*/ 546213 h 2290046"/>
                  <a:gd name="connsiteX23" fmla="*/ 1901628 w 2820074"/>
                  <a:gd name="connsiteY23" fmla="*/ 0 h 2290046"/>
                  <a:gd name="connsiteX24" fmla="*/ 1416106 w 2820074"/>
                  <a:gd name="connsiteY24" fmla="*/ 606903 h 2290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20074" h="2290046">
                    <a:moveTo>
                      <a:pt x="1416106" y="606903"/>
                    </a:moveTo>
                    <a:lnTo>
                      <a:pt x="1096471" y="222531"/>
                    </a:lnTo>
                    <a:lnTo>
                      <a:pt x="954860" y="667593"/>
                    </a:lnTo>
                    <a:lnTo>
                      <a:pt x="89012" y="242761"/>
                    </a:lnTo>
                    <a:lnTo>
                      <a:pt x="610948" y="797066"/>
                    </a:lnTo>
                    <a:lnTo>
                      <a:pt x="0" y="902262"/>
                    </a:lnTo>
                    <a:lnTo>
                      <a:pt x="481476" y="1246174"/>
                    </a:lnTo>
                    <a:lnTo>
                      <a:pt x="36414" y="1533441"/>
                    </a:lnTo>
                    <a:lnTo>
                      <a:pt x="760651" y="1476797"/>
                    </a:lnTo>
                    <a:lnTo>
                      <a:pt x="623086" y="1869260"/>
                    </a:lnTo>
                    <a:lnTo>
                      <a:pt x="1003412" y="1658867"/>
                    </a:lnTo>
                    <a:lnTo>
                      <a:pt x="1104563" y="2290046"/>
                    </a:lnTo>
                    <a:lnTo>
                      <a:pt x="1383738" y="1569855"/>
                    </a:lnTo>
                    <a:lnTo>
                      <a:pt x="1743833" y="2091791"/>
                    </a:lnTo>
                    <a:lnTo>
                      <a:pt x="1836892" y="1529395"/>
                    </a:lnTo>
                    <a:lnTo>
                      <a:pt x="2375012" y="1889491"/>
                    </a:lnTo>
                    <a:lnTo>
                      <a:pt x="2209125" y="1351370"/>
                    </a:lnTo>
                    <a:lnTo>
                      <a:pt x="2820074" y="1399922"/>
                    </a:lnTo>
                    <a:lnTo>
                      <a:pt x="2310276" y="1092425"/>
                    </a:lnTo>
                    <a:lnTo>
                      <a:pt x="2775568" y="837526"/>
                    </a:lnTo>
                    <a:lnTo>
                      <a:pt x="2196987" y="768744"/>
                    </a:lnTo>
                    <a:lnTo>
                      <a:pt x="2427610" y="441016"/>
                    </a:lnTo>
                    <a:lnTo>
                      <a:pt x="1844984" y="546213"/>
                    </a:lnTo>
                    <a:lnTo>
                      <a:pt x="1901628" y="0"/>
                    </a:lnTo>
                    <a:lnTo>
                      <a:pt x="1416106" y="606903"/>
                    </a:lnTo>
                    <a:close/>
                  </a:path>
                </a:pathLst>
              </a:custGeom>
              <a:solidFill>
                <a:srgbClr val="FFFF00">
                  <a:alpha val="73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xmlns="" id="{2D65D50F-2DBC-ED46-BC08-037761F3504F}"/>
                  </a:ext>
                </a:extLst>
              </p:cNvPr>
              <p:cNvSpPr txBox="1"/>
              <p:nvPr/>
            </p:nvSpPr>
            <p:spPr>
              <a:xfrm>
                <a:off x="9753600" y="2635045"/>
                <a:ext cx="1020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compute</a:t>
                </a:r>
              </a:p>
            </p:txBody>
          </p:sp>
        </p:grpSp>
      </p:grp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xmlns="" id="{B38AD34A-F832-BE4A-A882-9D9F4CB12C05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5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1032" name="Right Arrow 1031">
            <a:extLst>
              <a:ext uri="{FF2B5EF4-FFF2-40B4-BE49-F238E27FC236}">
                <a16:creationId xmlns:a16="http://schemas.microsoft.com/office/drawing/2014/main" xmlns="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xmlns="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xmlns="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xmlns="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xmlns="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xmlns="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xmlns="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xmlns="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xmlns="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xmlns="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xmlns="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xmlns="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xmlns="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xmlns="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xmlns="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xmlns="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xmlns="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xmlns="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xmlns="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xmlns="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xmlns="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xmlns="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766038ED-ED2A-EA48-9435-9C5569CA63F0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t=2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 flipH="1">
            <a:off x="919556" y="2070953"/>
            <a:ext cx="240612" cy="121026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1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 example: </a:t>
            </a:r>
            <a:r>
              <a:rPr lang="en-US" dirty="0">
                <a:solidFill>
                  <a:srgbClr val="0000A8"/>
                </a:solidFill>
              </a:rPr>
              <a:t>iteration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4D2C47-1DEC-CB48-81E3-F236B95001DD}"/>
              </a:ext>
            </a:extLst>
          </p:cNvPr>
          <p:cNvSpPr txBox="1"/>
          <p:nvPr/>
        </p:nvSpPr>
        <p:spPr>
          <a:xfrm>
            <a:off x="1280160" y="1859280"/>
            <a:ext cx="886467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…. and so on</a:t>
            </a:r>
          </a:p>
          <a:p>
            <a:endParaRPr lang="en-US" sz="2800" dirty="0"/>
          </a:p>
          <a:p>
            <a:r>
              <a:rPr lang="en-US" sz="2800" dirty="0"/>
              <a:t>Let’s next take a look at the iterative </a:t>
            </a:r>
            <a:r>
              <a:rPr lang="en-US" sz="2800" i="1" dirty="0"/>
              <a:t>computations</a:t>
            </a:r>
            <a:r>
              <a:rPr lang="en-US" sz="2800" dirty="0"/>
              <a:t> at nodes</a:t>
            </a:r>
          </a:p>
        </p:txBody>
      </p:sp>
    </p:spTree>
    <p:extLst>
      <p:ext uri="{BB962C8B-B14F-4D97-AF65-F5344CB8AC3E}">
        <p14:creationId xmlns:p14="http://schemas.microsoft.com/office/powerpoint/2010/main" val="345751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xmlns="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xmlns="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xmlns="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xmlns="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xmlns="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xmlns="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xmlns="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xmlns="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xmlns="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xmlns="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xmlns="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xmlns="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xmlns="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xmlns="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xmlns="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xmlns="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xmlns="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xmlns="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xmlns="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xmlns="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xmlns="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xmlns="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xmlns="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xmlns="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xmlns="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xmlns="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xmlns="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xmlns="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xmlns="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xmlns="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xmlns="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xmlns="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xmlns="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xmlns="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xmlns="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xmlns="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xmlns="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xmlns="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xmlns="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xmlns="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xmlns="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xmlns="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xmlns="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xmlns="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xmlns="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xmlns="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xmlns="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xmlns="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xmlns="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xmlns="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xmlns="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xmlns="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xmlns="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xmlns="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xmlns="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xmlns="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xmlns="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xmlns="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xmlns="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xmlns="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xmlns="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xmlns="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xmlns="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xmlns="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xmlns="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xmlns="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xmlns="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xmlns="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xmlns="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xmlns="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xmlns="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xmlns="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xmlns="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xmlns="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xmlns="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xmlns="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xmlns="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xmlns="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xmlns="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xmlns="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xmlns="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xmlns="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xmlns="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xmlns="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xmlns="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xmlns="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xmlns="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xmlns="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xmlns="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xmlns="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xmlns="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xmlns="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xmlns="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xmlns="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xmlns="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xmlns="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xmlns="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xmlns="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xmlns="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xmlns="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xmlns="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xmlns="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xmlns="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xmlns="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xmlns="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xmlns="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xmlns="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xmlns="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xmlns="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xmlns="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xmlns="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xmlns="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xmlns="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xmlns="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xmlns="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xmlns="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xmlns="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xmlns="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xmlns="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xmlns="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xmlns="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xmlns="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xmlns="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xmlns="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xmlns="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xmlns="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xmlns="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xmlns="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xmlns="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xmlns="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xmlns="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xmlns="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xmlns="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xmlns="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xmlns="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xmlns="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xmlns="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xmlns="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xmlns="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xmlns="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xmlns="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xmlns="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xmlns="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xmlns="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xmlns="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xmlns="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xmlns="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xmlns="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xmlns="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xmlns="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xmlns="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xmlns="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xmlns="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xmlns="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xmlns="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xmlns="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xmlns="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xmlns="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xmlns="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xmlns="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xmlns="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xmlns="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xmlns="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xmlns="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xmlns="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xmlns="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xmlns="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xmlns="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xmlns="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xmlns="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xmlns="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xmlns="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xmlns="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xmlns="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xmlns="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xmlns="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xmlns="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xmlns="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xmlns="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xmlns="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xmlns="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xmlns="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xmlns="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xmlns="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xmlns="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xmlns="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xmlns="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xmlns="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xmlns="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xmlns="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xmlns="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xmlns="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xmlns="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xmlns="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xmlns="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xmlns="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xmlns="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xmlns="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xmlns="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xmlns="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xmlns="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xmlns="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xmlns="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xmlns="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xmlns="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xmlns="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xmlns="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xmlns="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xmlns="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xmlns="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xmlns="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xmlns="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xmlns="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xmlns="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xmlns="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xmlns="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xmlns="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xmlns="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xmlns="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xmlns="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xmlns="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xmlns="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xmlns="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xmlns="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xmlns="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xmlns="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xmlns="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xmlns="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xmlns="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xmlns="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xmlns="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xmlns="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xmlns="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xmlns="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xmlns="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xmlns="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xmlns="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xmlns="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xmlns="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xmlns="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xmlns="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xmlns="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xmlns="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xmlns="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xmlns="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xmlns="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xmlns="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xmlns="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xmlns="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xmlns="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xmlns="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xmlns="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xmlns="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xmlns="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xmlns="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xmlns="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xmlns="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xmlns="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xmlns="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xmlns="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xmlns="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xmlns="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xmlns="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xmlns="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xmlns="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xmlns="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xmlns="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xmlns="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xmlns="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xmlns="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xmlns="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xmlns="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xmlns="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xmlns="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xmlns="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xmlns="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xmlns="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xmlns="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xmlns="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xmlns="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xmlns="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xmlns="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xmlns="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xmlns="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xmlns="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xmlns="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xmlns="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xmlns="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xmlns="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xmlns="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xmlns="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xmlns="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xmlns="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xmlns="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xmlns="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xmlns="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xmlns="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xmlns="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xmlns="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xmlns="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xmlns="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xmlns="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xmlns="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xmlns="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xmlns="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xmlns="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xmlns="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xmlns="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xmlns="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xmlns="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xmlns="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xmlns="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xmlns="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xmlns="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xmlns="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xmlns="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xmlns="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xmlns="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xmlns="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xmlns="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xmlns="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xmlns="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xmlns="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xmlns="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xmlns="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xmlns="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xmlns="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xmlns="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xmlns="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xmlns="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xmlns="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xmlns="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xmlns="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xmlns="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xmlns="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xmlns="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xmlns="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xmlns="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xmlns="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xmlns="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xmlns="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xmlns="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xmlns="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xmlns="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xmlns="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xmlns="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xmlns="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xmlns="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xmlns="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xmlns="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xmlns="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xmlns="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xmlns="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xmlns="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xmlns="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xmlns="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xmlns="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xmlns="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xmlns="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xmlns="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xmlns="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xmlns="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xmlns="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xmlns="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xmlns="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xmlns="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xmlns="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xmlns="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xmlns="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xmlns="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xmlns="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xmlns="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xmlns="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xmlns="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xmlns="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xmlns="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xmlns="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xmlns="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xmlns="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xmlns="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xmlns="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xmlns="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xmlns="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xmlns="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xmlns="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xmlns="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xmlns="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xmlns="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xmlns="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xmlns="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xmlns="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xmlns="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xmlns="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xmlns="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xmlns="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xmlns="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xmlns="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xmlns="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xmlns="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xmlns="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xmlns="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xmlns="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xmlns="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xmlns="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xmlns="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xmlns="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xmlns="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xmlns="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xmlns="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xmlns="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xmlns="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xmlns="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xmlns="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xmlns="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xmlns="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xmlns="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xmlns="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xmlns="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xmlns="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xmlns="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xmlns="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xmlns="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xmlns="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xmlns="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xmlns="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xmlns="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xmlns="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xmlns="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xmlns="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xmlns="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xmlns="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xmlns="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xmlns="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xmlns="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xmlns="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xmlns="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xmlns="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xmlns="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xmlns="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xmlns="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xmlns="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xmlns="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xmlns="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xmlns="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xmlns="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xmlns="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xmlns="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xmlns="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xmlns="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xmlns="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xmlns="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xmlns="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80" name="Text Box 4">
            <a:extLst>
              <a:ext uri="{FF2B5EF4-FFF2-40B4-BE49-F238E27FC236}">
                <a16:creationId xmlns:a16="http://schemas.microsoft.com/office/drawing/2014/main" xmlns="" id="{438AA575-F82B-4140-AE52-BEE0F0C2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5" y="4245258"/>
            <a:ext cx="1841326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>
                <a:solidFill>
                  <a:srgbClr val="C00000"/>
                </a:solidFill>
                <a:latin typeface="+mn-lt"/>
              </a:rPr>
              <a:t>“good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00000"/>
                </a:solidFill>
                <a:latin typeface="+mn-lt"/>
              </a:rPr>
              <a:t>travels fast”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xmlns="" id="{C4C2BFAF-08F8-2B4E-84C9-E1AF7157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453" y="3722449"/>
            <a:ext cx="91113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0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2" name="Rectangle 42">
            <a:extLst>
              <a:ext uri="{FF2B5EF4-FFF2-40B4-BE49-F238E27FC236}">
                <a16:creationId xmlns:a16="http://schemas.microsoft.com/office/drawing/2014/main" xmlns="" id="{0B94A561-5BEF-5441-B104-E5096C7CC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153" y="4231521"/>
            <a:ext cx="871033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334963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1 </a:t>
            </a:r>
            <a:r>
              <a:rPr lang="en-US" sz="2400" dirty="0"/>
              <a:t>: </a:t>
            </a:r>
            <a:r>
              <a:rPr lang="en-US" sz="2400" i="1" dirty="0"/>
              <a:t>z</a:t>
            </a:r>
            <a:r>
              <a:rPr lang="en-US" sz="2400" dirty="0"/>
              <a:t> receives update from </a:t>
            </a:r>
            <a:r>
              <a:rPr lang="en-US" sz="2400" i="1" dirty="0"/>
              <a:t>y</a:t>
            </a:r>
            <a:r>
              <a:rPr lang="en-US" sz="2400" dirty="0"/>
              <a:t>, updates its DV, computes new least cost to </a:t>
            </a:r>
            <a:r>
              <a:rPr lang="en-US" sz="2400" i="1" dirty="0"/>
              <a:t>x</a:t>
            </a:r>
            <a:r>
              <a:rPr lang="en-US" sz="2400" dirty="0"/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3" name="Rectangle 43">
            <a:extLst>
              <a:ext uri="{FF2B5EF4-FFF2-40B4-BE49-F238E27FC236}">
                <a16:creationId xmlns:a16="http://schemas.microsoft.com/office/drawing/2014/main" xmlns="" id="{02ED6D7B-6CD4-684F-802D-89045518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2274" y="5064204"/>
            <a:ext cx="845011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marL="409575" indent="-409575">
              <a:tabLst>
                <a:tab pos="228600" algn="l"/>
                <a:tab pos="457200" algn="l"/>
              </a:tabLst>
            </a:pPr>
            <a:r>
              <a:rPr lang="en-US" sz="2400" i="1" dirty="0"/>
              <a:t>t</a:t>
            </a:r>
            <a:r>
              <a:rPr lang="en-US" sz="2400" i="1" baseline="-25000" dirty="0"/>
              <a:t>2 </a:t>
            </a:r>
            <a:r>
              <a:rPr lang="en-US" sz="2400" dirty="0"/>
              <a:t>: </a:t>
            </a:r>
            <a:r>
              <a:rPr lang="en-US" sz="2400" i="1" dirty="0"/>
              <a:t>y</a:t>
            </a:r>
            <a:r>
              <a:rPr lang="en-US" sz="2400" dirty="0"/>
              <a:t> receives </a:t>
            </a:r>
            <a:r>
              <a:rPr lang="en-US" sz="2400" i="1" dirty="0"/>
              <a:t>z</a:t>
            </a:r>
            <a:r>
              <a:rPr lang="en-US" sz="2400" dirty="0"/>
              <a:t>’</a:t>
            </a:r>
            <a:r>
              <a:rPr lang="en-US" altLang="ja-JP" sz="2400" dirty="0"/>
              <a:t>s update, updates its DV.  </a:t>
            </a:r>
            <a:r>
              <a:rPr lang="en-US" altLang="ja-JP" sz="2400" i="1" dirty="0"/>
              <a:t>y’</a:t>
            </a:r>
            <a:r>
              <a:rPr lang="en-US" altLang="ja-JP" sz="2400" dirty="0"/>
              <a:t>s least costs do </a:t>
            </a:r>
            <a:r>
              <a:rPr lang="en-US" altLang="ja-JP" sz="2400" i="1" dirty="0"/>
              <a:t>not</a:t>
            </a:r>
            <a:r>
              <a:rPr lang="en-US" altLang="ja-JP" sz="2400" dirty="0"/>
              <a:t> change, so </a:t>
            </a:r>
            <a:r>
              <a:rPr lang="en-US" altLang="ja-JP" sz="2400" i="1" dirty="0"/>
              <a:t>y</a:t>
            </a:r>
            <a:r>
              <a:rPr lang="en-US" altLang="ja-JP" sz="2400" dirty="0"/>
              <a:t> does </a:t>
            </a:r>
            <a:r>
              <a:rPr lang="en-US" altLang="ja-JP" sz="2400" i="1" dirty="0">
                <a:solidFill>
                  <a:srgbClr val="0000A8"/>
                </a:solidFill>
              </a:rPr>
              <a:t>not</a:t>
            </a:r>
            <a:r>
              <a:rPr lang="en-US" altLang="ja-JP" sz="2400" dirty="0"/>
              <a:t> send a message to </a:t>
            </a:r>
            <a:r>
              <a:rPr lang="en-US" altLang="ja-JP" sz="2400" i="1" dirty="0"/>
              <a:t>z</a:t>
            </a:r>
            <a:r>
              <a:rPr lang="en-US" altLang="ja-JP" sz="2400" dirty="0"/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/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xmlns="" id="{93DE2E22-15BF-CB43-9F27-84D8612D7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updates routing info, recalculates local DV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if DV changes, notify neighbors</a:t>
            </a:r>
            <a:r>
              <a:rPr lang="en-US" sz="2400" dirty="0"/>
              <a:t> </a:t>
            </a:r>
          </a:p>
        </p:txBody>
      </p:sp>
      <p:grpSp>
        <p:nvGrpSpPr>
          <p:cNvPr id="85" name="Group 5">
            <a:extLst>
              <a:ext uri="{FF2B5EF4-FFF2-40B4-BE49-F238E27FC236}">
                <a16:creationId xmlns:a16="http://schemas.microsoft.com/office/drawing/2014/main" xmlns="" id="{40C2098D-55AC-D040-96C2-D888A70E084A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xmlns="" id="{AA88A075-09A8-CA4E-82D1-8922BDB9F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xmlns="" id="{4B2EFECB-750C-904E-9CF2-153C9D959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8" name="Oval 8">
              <a:extLst>
                <a:ext uri="{FF2B5EF4-FFF2-40B4-BE49-F238E27FC236}">
                  <a16:creationId xmlns:a16="http://schemas.microsoft.com/office/drawing/2014/main" xmlns="" id="{B240CDD0-033A-094B-876D-BDAA0A22F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9" name="Line 9">
              <a:extLst>
                <a:ext uri="{FF2B5EF4-FFF2-40B4-BE49-F238E27FC236}">
                  <a16:creationId xmlns:a16="http://schemas.microsoft.com/office/drawing/2014/main" xmlns="" id="{7A3FBC27-1E37-F54B-BC58-AC6D92BB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0" name="Line 10">
              <a:extLst>
                <a:ext uri="{FF2B5EF4-FFF2-40B4-BE49-F238E27FC236}">
                  <a16:creationId xmlns:a16="http://schemas.microsoft.com/office/drawing/2014/main" xmlns="" id="{64C6B584-D5CB-894C-8DF1-970A85230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1" name="Rectangle 11">
              <a:extLst>
                <a:ext uri="{FF2B5EF4-FFF2-40B4-BE49-F238E27FC236}">
                  <a16:creationId xmlns:a16="http://schemas.microsoft.com/office/drawing/2014/main" xmlns="" id="{5C5412BE-59B0-934A-B7BA-B3DF57282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xmlns="" id="{CFAF80BD-A1F8-574D-9A78-AD60A8704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3" name="Freeform 13">
              <a:extLst>
                <a:ext uri="{FF2B5EF4-FFF2-40B4-BE49-F238E27FC236}">
                  <a16:creationId xmlns:a16="http://schemas.microsoft.com/office/drawing/2014/main" xmlns="" id="{B43B42B3-5A45-CC4B-AD55-97D4D7FEE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94" name="Freeform 14">
              <a:extLst>
                <a:ext uri="{FF2B5EF4-FFF2-40B4-BE49-F238E27FC236}">
                  <a16:creationId xmlns:a16="http://schemas.microsoft.com/office/drawing/2014/main" xmlns="" id="{3F856C59-D658-7B43-A0E2-8332A0F48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95" name="Group 15">
              <a:extLst>
                <a:ext uri="{FF2B5EF4-FFF2-40B4-BE49-F238E27FC236}">
                  <a16:creationId xmlns:a16="http://schemas.microsoft.com/office/drawing/2014/main" xmlns="" id="{00AF41C0-42D7-4E44-8FBF-8783C29EF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19" name="Rectangle 16">
                <a:extLst>
                  <a:ext uri="{FF2B5EF4-FFF2-40B4-BE49-F238E27FC236}">
                    <a16:creationId xmlns:a16="http://schemas.microsoft.com/office/drawing/2014/main" xmlns="" id="{25143E32-38AB-E141-9359-174A66B21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20" name="Text Box 17">
                <a:extLst>
                  <a:ext uri="{FF2B5EF4-FFF2-40B4-BE49-F238E27FC236}">
                    <a16:creationId xmlns:a16="http://schemas.microsoft.com/office/drawing/2014/main" xmlns="" id="{5FBE30DE-B9C1-4142-BA4A-6C0267A38D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96" name="Group 18">
              <a:extLst>
                <a:ext uri="{FF2B5EF4-FFF2-40B4-BE49-F238E27FC236}">
                  <a16:creationId xmlns:a16="http://schemas.microsoft.com/office/drawing/2014/main" xmlns="" id="{1CCB28C8-C25F-6D45-99D6-934E4DB7A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11" name="Oval 19">
                <a:extLst>
                  <a:ext uri="{FF2B5EF4-FFF2-40B4-BE49-F238E27FC236}">
                    <a16:creationId xmlns:a16="http://schemas.microsoft.com/office/drawing/2014/main" xmlns="" id="{0BA6C611-2030-A540-9BCB-553B5913B0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2" name="Line 20">
                <a:extLst>
                  <a:ext uri="{FF2B5EF4-FFF2-40B4-BE49-F238E27FC236}">
                    <a16:creationId xmlns:a16="http://schemas.microsoft.com/office/drawing/2014/main" xmlns="" id="{EAA6F2A9-76FB-FB44-B560-6F7BA3722B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3" name="Line 21">
                <a:extLst>
                  <a:ext uri="{FF2B5EF4-FFF2-40B4-BE49-F238E27FC236}">
                    <a16:creationId xmlns:a16="http://schemas.microsoft.com/office/drawing/2014/main" xmlns="" id="{3E85F84C-1240-7543-9663-416F41E018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xmlns="" id="{2E0B953E-0313-0841-B1F0-D4A85EE0D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15" name="Oval 23">
                <a:extLst>
                  <a:ext uri="{FF2B5EF4-FFF2-40B4-BE49-F238E27FC236}">
                    <a16:creationId xmlns:a16="http://schemas.microsoft.com/office/drawing/2014/main" xmlns="" id="{8F6108B2-EB1F-D245-A6FC-F779F7F68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6" name="Group 24">
                <a:extLst>
                  <a:ext uri="{FF2B5EF4-FFF2-40B4-BE49-F238E27FC236}">
                    <a16:creationId xmlns:a16="http://schemas.microsoft.com/office/drawing/2014/main" xmlns="" id="{ED45E093-AC43-4E49-AF6B-E506C1277D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17" name="Rectangle 25">
                  <a:extLst>
                    <a:ext uri="{FF2B5EF4-FFF2-40B4-BE49-F238E27FC236}">
                      <a16:creationId xmlns:a16="http://schemas.microsoft.com/office/drawing/2014/main" xmlns="" id="{6D3355A1-B945-5447-8024-3F52F6D0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8" name="Text Box 26">
                  <a:extLst>
                    <a:ext uri="{FF2B5EF4-FFF2-40B4-BE49-F238E27FC236}">
                      <a16:creationId xmlns:a16="http://schemas.microsoft.com/office/drawing/2014/main" xmlns="" id="{1EA4AFE9-8666-394D-A688-4C7388B890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97" name="Text Box 27">
              <a:extLst>
                <a:ext uri="{FF2B5EF4-FFF2-40B4-BE49-F238E27FC236}">
                  <a16:creationId xmlns:a16="http://schemas.microsoft.com/office/drawing/2014/main" xmlns="" id="{8D486D45-3211-2E42-9C51-652738E0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8" name="Text Box 28">
              <a:extLst>
                <a:ext uri="{FF2B5EF4-FFF2-40B4-BE49-F238E27FC236}">
                  <a16:creationId xmlns:a16="http://schemas.microsoft.com/office/drawing/2014/main" xmlns="" id="{C4EEA417-D5C5-ED4D-88D6-31DEF02AA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xmlns="" id="{6DB9746E-151B-D246-AE3B-7C96BB804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00" name="Group 30">
              <a:extLst>
                <a:ext uri="{FF2B5EF4-FFF2-40B4-BE49-F238E27FC236}">
                  <a16:creationId xmlns:a16="http://schemas.microsoft.com/office/drawing/2014/main" xmlns="" id="{6091DEB1-C5BF-E040-8EF0-C995C85E26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03" name="Oval 31">
                <a:extLst>
                  <a:ext uri="{FF2B5EF4-FFF2-40B4-BE49-F238E27FC236}">
                    <a16:creationId xmlns:a16="http://schemas.microsoft.com/office/drawing/2014/main" xmlns="" id="{51AA4501-AE8F-BF45-9219-96A74877E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4" name="Line 32">
                <a:extLst>
                  <a:ext uri="{FF2B5EF4-FFF2-40B4-BE49-F238E27FC236}">
                    <a16:creationId xmlns:a16="http://schemas.microsoft.com/office/drawing/2014/main" xmlns="" id="{FB4052E6-F89B-5144-8146-574A7EFFC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5" name="Line 33">
                <a:extLst>
                  <a:ext uri="{FF2B5EF4-FFF2-40B4-BE49-F238E27FC236}">
                    <a16:creationId xmlns:a16="http://schemas.microsoft.com/office/drawing/2014/main" xmlns="" id="{C74DC608-BD5B-6840-AF47-0933A3D7D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6" name="Rectangle 34">
                <a:extLst>
                  <a:ext uri="{FF2B5EF4-FFF2-40B4-BE49-F238E27FC236}">
                    <a16:creationId xmlns:a16="http://schemas.microsoft.com/office/drawing/2014/main" xmlns="" id="{3A1AFE8A-9C2C-D640-A73A-1B89A22C2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107" name="Oval 35">
                <a:extLst>
                  <a:ext uri="{FF2B5EF4-FFF2-40B4-BE49-F238E27FC236}">
                    <a16:creationId xmlns:a16="http://schemas.microsoft.com/office/drawing/2014/main" xmlns="" id="{BC6727D8-BE5E-224D-85D1-543984392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08" name="Group 36">
                <a:extLst>
                  <a:ext uri="{FF2B5EF4-FFF2-40B4-BE49-F238E27FC236}">
                    <a16:creationId xmlns:a16="http://schemas.microsoft.com/office/drawing/2014/main" xmlns="" id="{0047B545-BB3D-7249-B046-CE8A2718BB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09" name="Rectangle 37">
                  <a:extLst>
                    <a:ext uri="{FF2B5EF4-FFF2-40B4-BE49-F238E27FC236}">
                      <a16:creationId xmlns:a16="http://schemas.microsoft.com/office/drawing/2014/main" xmlns="" id="{318364A7-97F1-1F4E-988F-46922CCB2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10" name="Text Box 38">
                  <a:extLst>
                    <a:ext uri="{FF2B5EF4-FFF2-40B4-BE49-F238E27FC236}">
                      <a16:creationId xmlns:a16="http://schemas.microsoft.com/office/drawing/2014/main" xmlns="" id="{E578598E-0919-2540-8611-872BA7F56BC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101" name="Text Box 39">
              <a:extLst>
                <a:ext uri="{FF2B5EF4-FFF2-40B4-BE49-F238E27FC236}">
                  <a16:creationId xmlns:a16="http://schemas.microsoft.com/office/drawing/2014/main" xmlns="" id="{1DED0BC9-977B-8046-8C36-2E4B0876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7" y="1076"/>
              <a:ext cx="18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102" name="Line 40">
              <a:extLst>
                <a:ext uri="{FF2B5EF4-FFF2-40B4-BE49-F238E27FC236}">
                  <a16:creationId xmlns:a16="http://schemas.microsoft.com/office/drawing/2014/main" xmlns="" id="{09BE1DC2-4B0A-DA43-B4B9-66A1A38E5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0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2" grpId="0"/>
      <p:bldP spid="8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vector: link cost changes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xmlns="" id="{D3F0A53B-EF0A-F14F-83F8-2625C7B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244" y="1512909"/>
            <a:ext cx="8066762" cy="2006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</a:pPr>
            <a:r>
              <a:rPr lang="en-US" sz="3200" dirty="0">
                <a:solidFill>
                  <a:srgbClr val="0000A8"/>
                </a:solidFill>
              </a:rPr>
              <a:t>link cost changes: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node detects local link cost change </a:t>
            </a:r>
          </a:p>
          <a:p>
            <a:pPr marL="342900" indent="-2190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“bad news travels slow” </a:t>
            </a:r>
            <a:r>
              <a:rPr lang="en-US" sz="2800" dirty="0"/>
              <a:t>– count-to-infinity problem:</a:t>
            </a:r>
          </a:p>
        </p:txBody>
      </p:sp>
      <p:grpSp>
        <p:nvGrpSpPr>
          <p:cNvPr id="43" name="Group 5">
            <a:extLst>
              <a:ext uri="{FF2B5EF4-FFF2-40B4-BE49-F238E27FC236}">
                <a16:creationId xmlns:a16="http://schemas.microsoft.com/office/drawing/2014/main" xmlns="" id="{53548EC1-9C54-AF46-9B41-624583B976B0}"/>
              </a:ext>
            </a:extLst>
          </p:cNvPr>
          <p:cNvGrpSpPr>
            <a:grpSpLocks/>
          </p:cNvGrpSpPr>
          <p:nvPr/>
        </p:nvGrpSpPr>
        <p:grpSpPr bwMode="auto">
          <a:xfrm>
            <a:off x="9120644" y="1471939"/>
            <a:ext cx="2184400" cy="1314450"/>
            <a:chOff x="3625" y="1076"/>
            <a:chExt cx="1376" cy="828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xmlns="" id="{33A5FF50-7C95-DF45-AA77-5718630E8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xmlns="" id="{6612A2CD-4C6B-DA4A-A743-D71528CFC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6" name="Oval 8">
              <a:extLst>
                <a:ext uri="{FF2B5EF4-FFF2-40B4-BE49-F238E27FC236}">
                  <a16:creationId xmlns:a16="http://schemas.microsoft.com/office/drawing/2014/main" xmlns="" id="{7E8971E6-BEA2-874D-B1E4-61CF622DB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">
              <a:extLst>
                <a:ext uri="{FF2B5EF4-FFF2-40B4-BE49-F238E27FC236}">
                  <a16:creationId xmlns:a16="http://schemas.microsoft.com/office/drawing/2014/main" xmlns="" id="{7D294D69-AF88-234B-B581-BE8C218C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10">
              <a:extLst>
                <a:ext uri="{FF2B5EF4-FFF2-40B4-BE49-F238E27FC236}">
                  <a16:creationId xmlns:a16="http://schemas.microsoft.com/office/drawing/2014/main" xmlns="" id="{67E1C9F1-E4C7-5D42-AEB7-AA8E2621A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xmlns="" id="{45C496EF-F8C3-F740-9541-702695F3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0" name="Oval 12">
              <a:extLst>
                <a:ext uri="{FF2B5EF4-FFF2-40B4-BE49-F238E27FC236}">
                  <a16:creationId xmlns:a16="http://schemas.microsoft.com/office/drawing/2014/main" xmlns="" id="{4BA59B67-A386-7243-9AB5-2A0415A5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xmlns="" id="{98C215AE-6010-1343-8BB0-929BDFAA6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xmlns="" id="{4B2DB31F-6877-E640-B5F7-0BFCC7893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xmlns="" id="{EEB81C2A-A0B1-7444-8561-297CF350C4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77" name="Rectangle 16">
                <a:extLst>
                  <a:ext uri="{FF2B5EF4-FFF2-40B4-BE49-F238E27FC236}">
                    <a16:creationId xmlns:a16="http://schemas.microsoft.com/office/drawing/2014/main" xmlns="" id="{F8E4C5AC-0844-044C-BB78-B139DD8F1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8" name="Text Box 17">
                <a:extLst>
                  <a:ext uri="{FF2B5EF4-FFF2-40B4-BE49-F238E27FC236}">
                    <a16:creationId xmlns:a16="http://schemas.microsoft.com/office/drawing/2014/main" xmlns="" id="{CF77536C-E1FF-C944-841A-DD711E911C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</p:grpSp>
        <p:grpSp>
          <p:nvGrpSpPr>
            <p:cNvPr id="54" name="Group 18">
              <a:extLst>
                <a:ext uri="{FF2B5EF4-FFF2-40B4-BE49-F238E27FC236}">
                  <a16:creationId xmlns:a16="http://schemas.microsoft.com/office/drawing/2014/main" xmlns="" id="{5CBB15BA-4A40-AB4B-B9EC-BA4E18A4A6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69" name="Oval 19">
                <a:extLst>
                  <a:ext uri="{FF2B5EF4-FFF2-40B4-BE49-F238E27FC236}">
                    <a16:creationId xmlns:a16="http://schemas.microsoft.com/office/drawing/2014/main" xmlns="" id="{0A200021-D040-DA45-B158-588926E56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0" name="Line 20">
                <a:extLst>
                  <a:ext uri="{FF2B5EF4-FFF2-40B4-BE49-F238E27FC236}">
                    <a16:creationId xmlns:a16="http://schemas.microsoft.com/office/drawing/2014/main" xmlns="" id="{79386E2C-CB0C-9645-B7C5-2599A8A95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1" name="Line 21">
                <a:extLst>
                  <a:ext uri="{FF2B5EF4-FFF2-40B4-BE49-F238E27FC236}">
                    <a16:creationId xmlns:a16="http://schemas.microsoft.com/office/drawing/2014/main" xmlns="" id="{A48EA00D-73A4-AF4B-B223-5949CA70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2" name="Rectangle 22">
                <a:extLst>
                  <a:ext uri="{FF2B5EF4-FFF2-40B4-BE49-F238E27FC236}">
                    <a16:creationId xmlns:a16="http://schemas.microsoft.com/office/drawing/2014/main" xmlns="" id="{08DBF7C1-ED9B-9D40-8D84-0B5C3304C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73" name="Oval 23">
                <a:extLst>
                  <a:ext uri="{FF2B5EF4-FFF2-40B4-BE49-F238E27FC236}">
                    <a16:creationId xmlns:a16="http://schemas.microsoft.com/office/drawing/2014/main" xmlns="" id="{3E9346AE-E519-354C-810A-16DEADE45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74" name="Group 24">
                <a:extLst>
                  <a:ext uri="{FF2B5EF4-FFF2-40B4-BE49-F238E27FC236}">
                    <a16:creationId xmlns:a16="http://schemas.microsoft.com/office/drawing/2014/main" xmlns="" id="{2999FEF8-4C59-634B-A19F-C8299FF59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75" name="Rectangle 25">
                  <a:extLst>
                    <a:ext uri="{FF2B5EF4-FFF2-40B4-BE49-F238E27FC236}">
                      <a16:creationId xmlns:a16="http://schemas.microsoft.com/office/drawing/2014/main" xmlns="" id="{563F9320-3842-A643-A717-FFF399899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76" name="Text Box 26">
                  <a:extLst>
                    <a:ext uri="{FF2B5EF4-FFF2-40B4-BE49-F238E27FC236}">
                      <a16:creationId xmlns:a16="http://schemas.microsoft.com/office/drawing/2014/main" xmlns="" id="{8960A5DB-B3CA-144F-B2CA-63FA639D9C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z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5" name="Text Box 27">
              <a:extLst>
                <a:ext uri="{FF2B5EF4-FFF2-40B4-BE49-F238E27FC236}">
                  <a16:creationId xmlns:a16="http://schemas.microsoft.com/office/drawing/2014/main" xmlns="" id="{7E80773C-8042-6A43-AC5A-44D7A16EA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1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6" name="Text Box 28">
              <a:extLst>
                <a:ext uri="{FF2B5EF4-FFF2-40B4-BE49-F238E27FC236}">
                  <a16:creationId xmlns:a16="http://schemas.microsoft.com/office/drawing/2014/main" xmlns="" id="{C55355DC-E7CE-B140-B094-F538DB0E7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xmlns="" id="{355C66B1-698A-184B-8DA8-9BE05384C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50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58" name="Group 30">
              <a:extLst>
                <a:ext uri="{FF2B5EF4-FFF2-40B4-BE49-F238E27FC236}">
                  <a16:creationId xmlns:a16="http://schemas.microsoft.com/office/drawing/2014/main" xmlns="" id="{5525A171-AA7D-8E43-AA99-783CD6693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61" name="Oval 31">
                <a:extLst>
                  <a:ext uri="{FF2B5EF4-FFF2-40B4-BE49-F238E27FC236}">
                    <a16:creationId xmlns:a16="http://schemas.microsoft.com/office/drawing/2014/main" xmlns="" id="{D84C6EE9-75F6-2B46-AA10-45E7BF28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" name="Line 32">
                <a:extLst>
                  <a:ext uri="{FF2B5EF4-FFF2-40B4-BE49-F238E27FC236}">
                    <a16:creationId xmlns:a16="http://schemas.microsoft.com/office/drawing/2014/main" xmlns="" id="{2567FA46-08FC-BD4D-8FF6-A3A4C69A8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" name="Line 33">
                <a:extLst>
                  <a:ext uri="{FF2B5EF4-FFF2-40B4-BE49-F238E27FC236}">
                    <a16:creationId xmlns:a16="http://schemas.microsoft.com/office/drawing/2014/main" xmlns="" id="{26FB35EB-138C-CF45-AA13-8A120FEA7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xmlns="" id="{6D96E9E3-BC4D-1842-BF12-AA066722B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</a:endParaRPr>
              </a:p>
            </p:txBody>
          </p:sp>
          <p:sp>
            <p:nvSpPr>
              <p:cNvPr id="65" name="Oval 35">
                <a:extLst>
                  <a:ext uri="{FF2B5EF4-FFF2-40B4-BE49-F238E27FC236}">
                    <a16:creationId xmlns:a16="http://schemas.microsoft.com/office/drawing/2014/main" xmlns="" id="{D1D0B359-3B66-D143-BE1A-575964112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66" name="Group 36">
                <a:extLst>
                  <a:ext uri="{FF2B5EF4-FFF2-40B4-BE49-F238E27FC236}">
                    <a16:creationId xmlns:a16="http://schemas.microsoft.com/office/drawing/2014/main" xmlns="" id="{3D130FA3-1656-2E4D-A448-FBC3A12A31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67" name="Rectangle 37">
                  <a:extLst>
                    <a:ext uri="{FF2B5EF4-FFF2-40B4-BE49-F238E27FC236}">
                      <a16:creationId xmlns:a16="http://schemas.microsoft.com/office/drawing/2014/main" xmlns="" id="{CC9AB493-6B84-8A4F-849B-352E8FEF17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38">
                  <a:extLst>
                    <a:ext uri="{FF2B5EF4-FFF2-40B4-BE49-F238E27FC236}">
                      <a16:creationId xmlns:a16="http://schemas.microsoft.com/office/drawing/2014/main" xmlns="" id="{08E9F813-DB7C-084E-B829-ED11637E6C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charset="0"/>
                      <a:ea typeface="ＭＳ Ｐゴシック" charset="0"/>
                    </a:rPr>
                    <a:t>y</a:t>
                  </a: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charset="0"/>
                    <a:ea typeface="ＭＳ Ｐゴシック" charset="0"/>
                  </a:endParaRPr>
                </a:p>
              </p:txBody>
            </p:sp>
          </p:grpSp>
        </p:grpSp>
        <p:sp>
          <p:nvSpPr>
            <p:cNvPr id="59" name="Text Box 39">
              <a:extLst>
                <a:ext uri="{FF2B5EF4-FFF2-40B4-BE49-F238E27FC236}">
                  <a16:creationId xmlns:a16="http://schemas.microsoft.com/office/drawing/2014/main" xmlns="" id="{F204BFEE-4A9D-1242-8E82-0E122FB4F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1" y="1076"/>
              <a:ext cx="2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solidFill>
                    <a:srgbClr val="FF0000"/>
                  </a:solidFill>
                  <a:latin typeface="Comic Sans MS" charset="0"/>
                </a:rPr>
                <a:t>6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0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Line 40">
              <a:extLst>
                <a:ext uri="{FF2B5EF4-FFF2-40B4-BE49-F238E27FC236}">
                  <a16:creationId xmlns:a16="http://schemas.microsoft.com/office/drawing/2014/main" xmlns="" id="{4A0CC945-C558-D74F-91C0-D7DC05E36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" name="Rectangle 3">
            <a:extLst>
              <a:ext uri="{FF2B5EF4-FFF2-40B4-BE49-F238E27FC236}">
                <a16:creationId xmlns:a16="http://schemas.microsoft.com/office/drawing/2014/main" xmlns="" id="{6855C03C-8E44-EF41-9C64-F301F7F5A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747" y="2917913"/>
            <a:ext cx="10519776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sees direct link to </a:t>
            </a:r>
            <a:r>
              <a:rPr lang="en-US" sz="2400" i="1" dirty="0"/>
              <a:t>x</a:t>
            </a:r>
            <a:r>
              <a:rPr lang="en-US" sz="2400" dirty="0"/>
              <a:t> has new cost 60, but z has said it has a path at cost of 5. So </a:t>
            </a:r>
            <a:r>
              <a:rPr lang="en-US" sz="2400" i="1" dirty="0"/>
              <a:t>y</a:t>
            </a:r>
            <a:r>
              <a:rPr lang="en-US" sz="2400" dirty="0"/>
              <a:t> computes “my new cost to x will be 6, via z); notifies </a:t>
            </a:r>
            <a:r>
              <a:rPr lang="en-US" sz="2400" i="1" dirty="0"/>
              <a:t>z</a:t>
            </a:r>
            <a:r>
              <a:rPr lang="en-US" sz="2400" dirty="0"/>
              <a:t> of new cost of 6 to </a:t>
            </a:r>
            <a:r>
              <a:rPr lang="en-US" sz="2400" i="1" dirty="0"/>
              <a:t>x.</a:t>
            </a:r>
          </a:p>
        </p:txBody>
      </p:sp>
      <p:sp>
        <p:nvSpPr>
          <p:cNvPr id="84" name="Rectangle 3">
            <a:extLst>
              <a:ext uri="{FF2B5EF4-FFF2-40B4-BE49-F238E27FC236}">
                <a16:creationId xmlns:a16="http://schemas.microsoft.com/office/drawing/2014/main" xmlns="" id="{209F57E2-5D18-394E-8877-449361B2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836" y="3596406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6,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7 via y), notifies </a:t>
            </a:r>
            <a:r>
              <a:rPr lang="en-US" sz="2400" i="1" dirty="0"/>
              <a:t>y</a:t>
            </a:r>
            <a:r>
              <a:rPr lang="en-US" sz="2400" dirty="0"/>
              <a:t> of new cost of 7 to </a:t>
            </a:r>
            <a:r>
              <a:rPr lang="en-US" sz="2400" i="1" dirty="0"/>
              <a:t>x.</a:t>
            </a:r>
          </a:p>
        </p:txBody>
      </p:sp>
      <p:sp>
        <p:nvSpPr>
          <p:cNvPr id="86" name="Rectangle 3">
            <a:extLst>
              <a:ext uri="{FF2B5EF4-FFF2-40B4-BE49-F238E27FC236}">
                <a16:creationId xmlns:a16="http://schemas.microsoft.com/office/drawing/2014/main" xmlns="" id="{0C0B111B-B4A7-664F-87FA-C7247397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23" y="4274900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y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 </a:t>
            </a:r>
            <a:r>
              <a:rPr lang="en-US" sz="2400" i="1" dirty="0"/>
              <a:t>z </a:t>
            </a:r>
            <a:r>
              <a:rPr lang="en-US" sz="2400" dirty="0"/>
              <a:t>has new cost 7, so </a:t>
            </a:r>
            <a:r>
              <a:rPr lang="en-US" sz="2400" i="1" dirty="0"/>
              <a:t>y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8 via y), notifies </a:t>
            </a:r>
            <a:r>
              <a:rPr lang="en-US" sz="2400" i="1" dirty="0"/>
              <a:t>z</a:t>
            </a:r>
            <a:r>
              <a:rPr lang="en-US" sz="2400" dirty="0"/>
              <a:t> of new cost of 8 to </a:t>
            </a:r>
            <a:r>
              <a:rPr lang="en-US" sz="2400" i="1" dirty="0"/>
              <a:t>x.</a:t>
            </a:r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xmlns="" id="{7E0DCDFE-D830-1B42-B16D-8968BB106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871" y="4963831"/>
            <a:ext cx="9931052" cy="75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i="1" dirty="0"/>
              <a:t>z </a:t>
            </a:r>
            <a:r>
              <a:rPr lang="en-US" sz="2400" dirty="0"/>
              <a:t>learns that path to </a:t>
            </a:r>
            <a:r>
              <a:rPr lang="en-US" sz="2400" i="1" dirty="0"/>
              <a:t>x</a:t>
            </a:r>
            <a:r>
              <a:rPr lang="en-US" sz="2400" dirty="0"/>
              <a:t> via</a:t>
            </a:r>
            <a:r>
              <a:rPr lang="en-US" sz="2400" i="1" dirty="0"/>
              <a:t> y </a:t>
            </a:r>
            <a:r>
              <a:rPr lang="en-US" sz="2400" dirty="0"/>
              <a:t>has new cost 8, so </a:t>
            </a:r>
            <a:r>
              <a:rPr lang="en-US" sz="2400" i="1" dirty="0"/>
              <a:t>z</a:t>
            </a:r>
            <a:r>
              <a:rPr lang="en-US" sz="2400" dirty="0"/>
              <a:t>  computes “my new cost to </a:t>
            </a:r>
            <a:r>
              <a:rPr lang="en-US" sz="2400" i="1" dirty="0"/>
              <a:t>x</a:t>
            </a:r>
            <a:r>
              <a:rPr lang="en-US" sz="2400" dirty="0"/>
              <a:t> will be 9 via y), notifies </a:t>
            </a:r>
            <a:r>
              <a:rPr lang="en-US" sz="2400" i="1" dirty="0"/>
              <a:t>y</a:t>
            </a:r>
            <a:r>
              <a:rPr lang="en-US" sz="2400" dirty="0"/>
              <a:t> of new cost of 9 to </a:t>
            </a:r>
            <a:r>
              <a:rPr lang="en-US" sz="2400" i="1" dirty="0"/>
              <a:t>x.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BE410B7-81B2-C140-A5EB-EE7F3B11820D}"/>
              </a:ext>
            </a:extLst>
          </p:cNvPr>
          <p:cNvSpPr txBox="1"/>
          <p:nvPr/>
        </p:nvSpPr>
        <p:spPr>
          <a:xfrm>
            <a:off x="1365337" y="5473616"/>
            <a:ext cx="433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9" name="Rectangle 3">
            <a:extLst>
              <a:ext uri="{FF2B5EF4-FFF2-40B4-BE49-F238E27FC236}">
                <a16:creationId xmlns:a16="http://schemas.microsoft.com/office/drawing/2014/main" xmlns="" id="{F5EE352E-983D-7043-B7BC-2EEB81513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596" y="6018756"/>
            <a:ext cx="9931052" cy="445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22383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see text for solutions.  </a:t>
            </a:r>
            <a:r>
              <a:rPr lang="en-US" sz="2800" i="1" dirty="0"/>
              <a:t>Distributed algorithms are tricky!</a:t>
            </a:r>
          </a:p>
        </p:txBody>
      </p:sp>
    </p:spTree>
    <p:extLst>
      <p:ext uri="{BB962C8B-B14F-4D97-AF65-F5344CB8AC3E}">
        <p14:creationId xmlns:p14="http://schemas.microsoft.com/office/powerpoint/2010/main" val="186373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xmlns="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xmlns="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xmlns="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36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xmlns="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xmlns="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xmlns="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Based on </a:t>
            </a:r>
            <a:r>
              <a:rPr lang="en-US" sz="3200" i="1" dirty="0">
                <a:solidFill>
                  <a:srgbClr val="0000A8"/>
                </a:solidFill>
              </a:rPr>
              <a:t>Bellman-Ford</a:t>
            </a:r>
            <a:r>
              <a:rPr lang="en-US" sz="3200" dirty="0"/>
              <a:t> (BF) equation (dynamic programming):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xmlns="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xmlns="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xmlns="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xmlns="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xmlns="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xmlns="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xmlns="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xmlns="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xmlns="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xmlns="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xmlns="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xmlns="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xmlns="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xmlns="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xmlns="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xmlns="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xmlns="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xmlns="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xmlns="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xmlns="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xmlns="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xmlns="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xmlns="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xmlns="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xmlns="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xmlns="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xmlns="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xmlns="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xmlns="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xmlns="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xmlns="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xmlns="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xmlns="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xmlns="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xmlns="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xmlns="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xmlns="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xmlns="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xmlns="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xmlns="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xmlns="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xmlns="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xmlns="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xmlns="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xmlns="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xmlns="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xmlns="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xmlns="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xmlns="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xmlns="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xmlns="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xmlns="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xmlns="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xmlns="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xmlns="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xmlns="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xmlns="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xmlns="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xmlns="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xmlns="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xmlns="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xmlns="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xmlns="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xmlns="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xmlns="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xmlns="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xmlns="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xmlns="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xmlns="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xmlns="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xmlns="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xmlns="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xmlns="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xmlns="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xmlns="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xmlns="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xmlns="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xmlns="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xmlns="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xmlns="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xmlns="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xmlns="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xmlns="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xmlns="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xmlns="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xmlns="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xmlns="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xmlns="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xmlns="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xmlns="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xmlns="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xmlns="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xmlns="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xmlns="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xmlns="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xmlns="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xmlns="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xmlns="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xmlns="" id="{E33E7BCD-C9D1-7D45-9F57-213BDDBFDBF8}"/>
              </a:ext>
            </a:extLst>
          </p:cNvPr>
          <p:cNvSpPr txBox="1">
            <a:spLocks noChangeArrowheads="1"/>
          </p:cNvSpPr>
          <p:nvPr/>
        </p:nvSpPr>
        <p:spPr>
          <a:xfrm>
            <a:off x="696238" y="1449887"/>
            <a:ext cx="10815181" cy="138099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key idea: </a:t>
            </a:r>
          </a:p>
          <a:p>
            <a:pPr marL="460375" indent="-330200">
              <a:defRPr/>
            </a:pPr>
            <a:r>
              <a:rPr lang="en-US" dirty="0"/>
              <a:t>from time-to-time, each node sends its own distance vector estimate to neighbors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xmlns="" id="{64DF72B6-39CC-344C-9D00-C68FD6E10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73" y="4778050"/>
            <a:ext cx="10674719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90000"/>
              </a:lnSpc>
              <a:spcBef>
                <a:spcPct val="20000"/>
              </a:spcBef>
              <a:buClr>
                <a:srgbClr val="0000A8"/>
              </a:buClr>
              <a:buSzPct val="100000"/>
              <a:buFont typeface="Wingdings" pitchFamily="2" charset="2"/>
              <a:buChar char="§"/>
            </a:pPr>
            <a:r>
              <a:rPr lang="en-US" sz="2800" dirty="0"/>
              <a:t>under minor, natural conditions, the estimate </a:t>
            </a:r>
            <a:r>
              <a:rPr lang="en-US" sz="2800" i="1" dirty="0">
                <a:cs typeface="Times New Roman" charset="0"/>
              </a:rPr>
              <a:t>D</a:t>
            </a:r>
            <a:r>
              <a:rPr lang="en-US" sz="2800" i="1" baseline="-30000" dirty="0">
                <a:cs typeface="Times New Roman" charset="0"/>
              </a:rPr>
              <a:t>x</a:t>
            </a:r>
            <a:r>
              <a:rPr lang="en-US" sz="2800" i="1" dirty="0">
                <a:cs typeface="Times New Roman" charset="0"/>
              </a:rPr>
              <a:t>(y) converge to the actual least cost </a:t>
            </a:r>
            <a:r>
              <a:rPr lang="en-US" sz="2800" dirty="0"/>
              <a:t>d</a:t>
            </a:r>
            <a:r>
              <a:rPr lang="en-US" sz="2800" baseline="-25000" dirty="0"/>
              <a:t>x</a:t>
            </a:r>
            <a:r>
              <a:rPr lang="en-US" sz="2800" dirty="0"/>
              <a:t>(y)</a:t>
            </a:r>
            <a:r>
              <a:rPr lang="en-US" sz="2400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D26794A-966A-6D45-813B-D1EAD011046F}"/>
              </a:ext>
            </a:extLst>
          </p:cNvPr>
          <p:cNvGrpSpPr/>
          <p:nvPr/>
        </p:nvGrpSpPr>
        <p:grpSpPr>
          <a:xfrm>
            <a:off x="648222" y="2792259"/>
            <a:ext cx="10815181" cy="1412234"/>
            <a:chOff x="648222" y="2792259"/>
            <a:chExt cx="10815181" cy="1412234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xmlns="" id="{8820A465-F22E-4E44-9E83-58539B59D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6528" y="3681273"/>
              <a:ext cx="670946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x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 ← min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{c</a:t>
              </a:r>
              <a:r>
                <a:rPr lang="en-US" sz="2800" i="1" baseline="-25000" dirty="0">
                  <a:solidFill>
                    <a:srgbClr val="CC0000"/>
                  </a:solidFill>
                  <a:cs typeface="Times New Roman" charset="0"/>
                </a:rPr>
                <a:t>x,v 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+ D</a:t>
              </a:r>
              <a:r>
                <a:rPr lang="en-US" sz="2800" i="1" baseline="-30000" dirty="0">
                  <a:solidFill>
                    <a:srgbClr val="CC0000"/>
                  </a:solidFill>
                  <a:cs typeface="Times New Roman" charset="0"/>
                </a:rPr>
                <a:t>v</a:t>
              </a:r>
              <a:r>
                <a:rPr lang="en-US" sz="2800" i="1" dirty="0">
                  <a:solidFill>
                    <a:srgbClr val="CC0000"/>
                  </a:solidFill>
                  <a:cs typeface="Times New Roman" charset="0"/>
                </a:rPr>
                <a:t>(y)}  </a:t>
              </a:r>
              <a:r>
                <a:rPr lang="en-US" sz="2800" dirty="0">
                  <a:cs typeface="Times New Roman" charset="0"/>
                </a:rPr>
                <a:t>for each node </a:t>
              </a:r>
              <a:r>
                <a:rPr lang="en-US" sz="2800" i="1" dirty="0">
                  <a:cs typeface="Times New Roman" charset="0"/>
                </a:rPr>
                <a:t>y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dirty="0">
                  <a:ea typeface="MS Mincho" charset="0"/>
                  <a:cs typeface="MS Mincho" charset="0"/>
                </a:rPr>
                <a:t>∊</a:t>
              </a:r>
              <a:r>
                <a:rPr lang="en-US" sz="2800" dirty="0">
                  <a:cs typeface="Times New Roman" charset="0"/>
                </a:rPr>
                <a:t> </a:t>
              </a:r>
              <a:r>
                <a:rPr lang="en-US" sz="2800" i="1" dirty="0">
                  <a:cs typeface="Times New Roman" charset="0"/>
                </a:rPr>
                <a:t>N</a:t>
              </a:r>
            </a:p>
          </p:txBody>
        </p:sp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xmlns="" id="{76402688-900A-584B-96BE-A2D2A8F80C5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48222" y="2792259"/>
              <a:ext cx="10815181" cy="101565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60375" indent="-330200">
                <a:defRPr/>
              </a:pPr>
              <a:r>
                <a:rPr lang="en-US" dirty="0"/>
                <a:t>when </a:t>
              </a:r>
              <a:r>
                <a:rPr lang="en-US" i="1" dirty="0"/>
                <a:t>x</a:t>
              </a:r>
              <a:r>
                <a:rPr lang="en-US" dirty="0"/>
                <a:t> receives new DV estimate from any neighbor, it updates its own DV using B-F equation: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67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xmlns="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xmlns="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xmlns="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xmlns="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xmlns="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xmlns="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xmlns="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roup 357">
            <a:extLst>
              <a:ext uri="{FF2B5EF4-FFF2-40B4-BE49-F238E27FC236}">
                <a16:creationId xmlns:a16="http://schemas.microsoft.com/office/drawing/2014/main" xmlns="" id="{EFC6901E-6625-8845-BE3F-534E18DC96EB}"/>
              </a:ext>
            </a:extLst>
          </p:cNvPr>
          <p:cNvGrpSpPr/>
          <p:nvPr/>
        </p:nvGrpSpPr>
        <p:grpSpPr>
          <a:xfrm>
            <a:off x="2822712" y="1130710"/>
            <a:ext cx="1552644" cy="2620631"/>
            <a:chOff x="3216002" y="1012723"/>
            <a:chExt cx="1552644" cy="2620631"/>
          </a:xfrm>
        </p:grpSpPr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xmlns="" id="{4CD71459-EB0F-DA48-840A-CE1D12C897D0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xmlns="" id="{0EDC177C-D23A-4F4C-864F-FFDFF6E33129}"/>
                </a:ext>
              </a:extLst>
            </p:cNvPr>
            <p:cNvGrpSpPr/>
            <p:nvPr/>
          </p:nvGrpSpPr>
          <p:grpSpPr>
            <a:xfrm>
              <a:off x="3216002" y="1012723"/>
              <a:ext cx="1130292" cy="2620631"/>
              <a:chOff x="3216002" y="1012723"/>
              <a:chExt cx="1130292" cy="2620631"/>
            </a:xfrm>
          </p:grpSpPr>
          <p:sp>
            <p:nvSpPr>
              <p:cNvPr id="361" name="Rectangle 360">
                <a:extLst>
                  <a:ext uri="{FF2B5EF4-FFF2-40B4-BE49-F238E27FC236}">
                    <a16:creationId xmlns:a16="http://schemas.microsoft.com/office/drawing/2014/main" xmlns="" id="{F9DA473D-F5CB-3B48-B236-B65636E0B23E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xmlns="" id="{FBAC5385-3193-A948-B616-246766D0C301}"/>
                  </a:ext>
                </a:extLst>
              </p:cNvPr>
              <p:cNvGrpSpPr/>
              <p:nvPr/>
            </p:nvGrpSpPr>
            <p:grpSpPr>
              <a:xfrm>
                <a:off x="3216002" y="1017253"/>
                <a:ext cx="1130292" cy="2616101"/>
                <a:chOff x="9472118" y="702026"/>
                <a:chExt cx="1130292" cy="2616101"/>
              </a:xfrm>
            </p:grpSpPr>
            <p:sp>
              <p:nvSpPr>
                <p:cNvPr id="363" name="Rectangle 362">
                  <a:extLst>
                    <a:ext uri="{FF2B5EF4-FFF2-40B4-BE49-F238E27FC236}">
                      <a16:creationId xmlns:a16="http://schemas.microsoft.com/office/drawing/2014/main" xmlns="" id="{62FD532C-FB8E-AD49-9559-40749CB0E8D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4" name="TextBox 363">
                  <a:extLst>
                    <a:ext uri="{FF2B5EF4-FFF2-40B4-BE49-F238E27FC236}">
                      <a16:creationId xmlns:a16="http://schemas.microsoft.com/office/drawing/2014/main" xmlns="" id="{21E168E0-497F-9044-9F81-6819E97B423F}"/>
                    </a:ext>
                  </a:extLst>
                </p:cNvPr>
                <p:cNvSpPr txBox="1"/>
                <p:nvPr/>
              </p:nvSpPr>
              <p:spPr>
                <a:xfrm>
                  <a:off x="947211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algn="ctr"/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5" name="Straight Connector 364">
                  <a:extLst>
                    <a:ext uri="{FF2B5EF4-FFF2-40B4-BE49-F238E27FC236}">
                      <a16:creationId xmlns:a16="http://schemas.microsoft.com/office/drawing/2014/main" xmlns="" id="{B09A1AE0-8356-D74F-B5C2-A657CA3ED6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xmlns="" id="{06F76BBD-7406-A34C-951B-FADCC0FF3664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xmlns="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xmlns="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xmlns="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xmlns="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xmlns="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xmlns="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xmlns="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xmlns="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xmlns="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xmlns="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xmlns="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xmlns="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xmlns="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xmlns="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xmlns="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xmlns="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xmlns="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xmlns="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xmlns="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xmlns="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xmlns="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xmlns="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xmlns="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xmlns="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xmlns="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xmlns="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xmlns="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xmlns="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xmlns="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xmlns="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xmlns="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xmlns="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xmlns="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xmlns="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xmlns="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xmlns="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xmlns="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xmlns="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xmlns="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xmlns="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xmlns="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xmlns="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xmlns="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xmlns="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xmlns="" id="{20D98609-9181-0C4A-AE2C-346DD87867AA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xmlns="" id="{28F628B2-E287-644F-9022-BD27AE29D1B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t=0</a:t>
              </a: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xmlns="" id="{CC49A0EA-8708-104C-8A7B-0A0875E68DB4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xmlns="" id="{17BA58CB-2477-BE4F-97AD-F6234ACEAEAE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xmlns="" id="{A83B3BF1-2FE7-D941-8F17-F53DF698D3D4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xmlns="" id="{809C848E-61D7-604B-904F-F46B1F70915E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xmlns="" id="{6E443275-F9DD-D04E-8D60-BAD1DFBA800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xmlns="" id="{1A40FE45-C3D5-8644-80E7-3A6FF3B0D4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xmlns="" id="{A92626E3-5D76-4747-8F59-14CDEC8134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xmlns="" id="{4BE49970-1DAF-8145-AC4C-92BBC982E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xmlns="" id="{1D7190C8-8824-E245-88FF-07416CD845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xmlns="" id="{B93D5913-A28D-6F4C-84E5-4BFBB5E948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xmlns="" id="{0DAC6B31-B886-0043-8195-9BFF5909E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xmlns="" id="{FE8501E0-4894-EB46-9A8C-90438C4B45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xmlns="" id="{7D05F761-1E2D-D242-8145-FA6CB52161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xmlns="" id="{E8E9805E-BE5E-D841-AC71-C07001BD4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xmlns="" id="{FC54B5C3-6CE5-0444-91FF-053BF6CE589C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xmlns="" id="{1FFD0838-0271-4340-8F0B-74EF500112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2725" y="3548510"/>
                <a:ext cx="0" cy="207515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xmlns="" id="{748F6DEF-668E-5841-A6A2-B63A0C4711C1}"/>
              </a:ext>
            </a:extLst>
          </p:cNvPr>
          <p:cNvSpPr txBox="1"/>
          <p:nvPr/>
        </p:nvSpPr>
        <p:spPr>
          <a:xfrm flipH="1">
            <a:off x="427284" y="3275636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have distance estimates to nearest neighbors (only)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xmlns="" id="{317D5632-B975-3440-BACC-A257B3D4043E}"/>
              </a:ext>
            </a:extLst>
          </p:cNvPr>
          <p:cNvGrpSpPr/>
          <p:nvPr/>
        </p:nvGrpSpPr>
        <p:grpSpPr>
          <a:xfrm>
            <a:off x="5663694" y="2293717"/>
            <a:ext cx="5624685" cy="2298788"/>
            <a:chOff x="5663694" y="2293717"/>
            <a:chExt cx="5624685" cy="2298788"/>
          </a:xfrm>
        </p:grpSpPr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xmlns="" id="{F3693395-6389-7A45-93DD-EF462B33B043}"/>
                </a:ext>
              </a:extLst>
            </p:cNvPr>
            <p:cNvSpPr txBox="1"/>
            <p:nvPr/>
          </p:nvSpPr>
          <p:spPr>
            <a:xfrm>
              <a:off x="9259747" y="3669175"/>
              <a:ext cx="202863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few asymmetries: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missing link</a:t>
              </a:r>
            </a:p>
            <a:p>
              <a:pPr marL="285750" indent="-285750">
                <a:buClr>
                  <a:srgbClr val="0000A8"/>
                </a:buClr>
                <a:buFont typeface="Wingdings" pitchFamily="2" charset="2"/>
                <a:buChar char="§"/>
              </a:pPr>
              <a:r>
                <a:rPr lang="en-US" dirty="0"/>
                <a:t>larger cost</a:t>
              </a:r>
            </a:p>
          </p:txBody>
        </p:sp>
        <p:cxnSp>
          <p:nvCxnSpPr>
            <p:cNvPr id="1027" name="Straight Arrow Connector 1026">
              <a:extLst>
                <a:ext uri="{FF2B5EF4-FFF2-40B4-BE49-F238E27FC236}">
                  <a16:creationId xmlns:a16="http://schemas.microsoft.com/office/drawing/2014/main" xmlns="" id="{4E929335-40BB-CB40-86CA-FAACFF10EC6F}"/>
                </a:ext>
              </a:extLst>
            </p:cNvPr>
            <p:cNvCxnSpPr/>
            <p:nvPr/>
          </p:nvCxnSpPr>
          <p:spPr>
            <a:xfrm flipH="1" flipV="1">
              <a:off x="8414795" y="3032568"/>
              <a:ext cx="995423" cy="1111169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xmlns="" id="{8C615253-8FD8-C347-9EAB-9A57486BF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694" y="2293717"/>
              <a:ext cx="3726112" cy="2091470"/>
            </a:xfrm>
            <a:prstGeom prst="straightConnector1">
              <a:avLst/>
            </a:prstGeom>
            <a:ln>
              <a:solidFill>
                <a:srgbClr val="0000A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2" name="Right Arrow 1031">
            <a:extLst>
              <a:ext uri="{FF2B5EF4-FFF2-40B4-BE49-F238E27FC236}">
                <a16:creationId xmlns:a16="http://schemas.microsoft.com/office/drawing/2014/main" xmlns="" id="{48701230-5EB3-4E4B-BEE9-CAD81136ECFC}"/>
              </a:ext>
            </a:extLst>
          </p:cNvPr>
          <p:cNvSpPr/>
          <p:nvPr/>
        </p:nvSpPr>
        <p:spPr>
          <a:xfrm rot="5400000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ight Arrow 266">
            <a:extLst>
              <a:ext uri="{FF2B5EF4-FFF2-40B4-BE49-F238E27FC236}">
                <a16:creationId xmlns:a16="http://schemas.microsoft.com/office/drawing/2014/main" xmlns="" id="{39C7E016-9840-8340-9D5C-7C9BC5953296}"/>
              </a:ext>
            </a:extLst>
          </p:cNvPr>
          <p:cNvSpPr/>
          <p:nvPr/>
        </p:nvSpPr>
        <p:spPr>
          <a:xfrm rot="16200000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8" name="Right Arrow 267">
            <a:extLst>
              <a:ext uri="{FF2B5EF4-FFF2-40B4-BE49-F238E27FC236}">
                <a16:creationId xmlns:a16="http://schemas.microsoft.com/office/drawing/2014/main" xmlns="" id="{0E4D6E8C-7EAB-9E44-AEFC-4FA875BCA32C}"/>
              </a:ext>
            </a:extLst>
          </p:cNvPr>
          <p:cNvSpPr/>
          <p:nvPr/>
        </p:nvSpPr>
        <p:spPr>
          <a:xfrm rot="5400000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9" name="Right Arrow 268">
            <a:extLst>
              <a:ext uri="{FF2B5EF4-FFF2-40B4-BE49-F238E27FC236}">
                <a16:creationId xmlns:a16="http://schemas.microsoft.com/office/drawing/2014/main" xmlns="" id="{F17D421F-D0A1-B94A-8B49-27953D5C8366}"/>
              </a:ext>
            </a:extLst>
          </p:cNvPr>
          <p:cNvSpPr/>
          <p:nvPr/>
        </p:nvSpPr>
        <p:spPr>
          <a:xfrm rot="16200000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0" name="Right Arrow 269">
            <a:extLst>
              <a:ext uri="{FF2B5EF4-FFF2-40B4-BE49-F238E27FC236}">
                <a16:creationId xmlns:a16="http://schemas.microsoft.com/office/drawing/2014/main" xmlns="" id="{C0BFDAF2-0356-354B-8B44-188593FB5A37}"/>
              </a:ext>
            </a:extLst>
          </p:cNvPr>
          <p:cNvSpPr/>
          <p:nvPr/>
        </p:nvSpPr>
        <p:spPr>
          <a:xfrm rot="5400000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1" name="Right Arrow 270">
            <a:extLst>
              <a:ext uri="{FF2B5EF4-FFF2-40B4-BE49-F238E27FC236}">
                <a16:creationId xmlns:a16="http://schemas.microsoft.com/office/drawing/2014/main" xmlns="" id="{112F6083-F42A-6740-A147-C25BA92606DD}"/>
              </a:ext>
            </a:extLst>
          </p:cNvPr>
          <p:cNvSpPr/>
          <p:nvPr/>
        </p:nvSpPr>
        <p:spPr>
          <a:xfrm rot="16200000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xmlns="" id="{D340F2D5-4C4A-D441-99F4-FD489A89E6ED}"/>
              </a:ext>
            </a:extLst>
          </p:cNvPr>
          <p:cNvSpPr/>
          <p:nvPr/>
        </p:nvSpPr>
        <p:spPr>
          <a:xfrm rot="5400000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3" name="Right Arrow 272">
            <a:extLst>
              <a:ext uri="{FF2B5EF4-FFF2-40B4-BE49-F238E27FC236}">
                <a16:creationId xmlns:a16="http://schemas.microsoft.com/office/drawing/2014/main" xmlns="" id="{487BF544-1248-5D4C-B9E4-2B3ACA80EA1C}"/>
              </a:ext>
            </a:extLst>
          </p:cNvPr>
          <p:cNvSpPr/>
          <p:nvPr/>
        </p:nvSpPr>
        <p:spPr>
          <a:xfrm rot="16200000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ight Arrow 273">
            <a:extLst>
              <a:ext uri="{FF2B5EF4-FFF2-40B4-BE49-F238E27FC236}">
                <a16:creationId xmlns:a16="http://schemas.microsoft.com/office/drawing/2014/main" xmlns="" id="{0DF6A182-C1F7-C14D-900B-3242DA6B4D96}"/>
              </a:ext>
            </a:extLst>
          </p:cNvPr>
          <p:cNvSpPr/>
          <p:nvPr/>
        </p:nvSpPr>
        <p:spPr>
          <a:xfrm rot="5400000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5" name="Right Arrow 274">
            <a:extLst>
              <a:ext uri="{FF2B5EF4-FFF2-40B4-BE49-F238E27FC236}">
                <a16:creationId xmlns:a16="http://schemas.microsoft.com/office/drawing/2014/main" xmlns="" id="{EEAD3E84-70CC-2A46-87CC-F69A6D50ED35}"/>
              </a:ext>
            </a:extLst>
          </p:cNvPr>
          <p:cNvSpPr/>
          <p:nvPr/>
        </p:nvSpPr>
        <p:spPr>
          <a:xfrm rot="16200000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Right Arrow 278">
            <a:extLst>
              <a:ext uri="{FF2B5EF4-FFF2-40B4-BE49-F238E27FC236}">
                <a16:creationId xmlns:a16="http://schemas.microsoft.com/office/drawing/2014/main" xmlns="" id="{A7B19411-E5F9-AC49-9C67-23093CF98D95}"/>
              </a:ext>
            </a:extLst>
          </p:cNvPr>
          <p:cNvSpPr/>
          <p:nvPr/>
        </p:nvSpPr>
        <p:spPr>
          <a:xfrm rot="10800000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Right Arrow 279">
            <a:extLst>
              <a:ext uri="{FF2B5EF4-FFF2-40B4-BE49-F238E27FC236}">
                <a16:creationId xmlns:a16="http://schemas.microsoft.com/office/drawing/2014/main" xmlns="" id="{19CD2293-67D5-3048-9FAC-78E0AEE8C310}"/>
              </a:ext>
            </a:extLst>
          </p:cNvPr>
          <p:cNvSpPr/>
          <p:nvPr/>
        </p:nvSpPr>
        <p:spPr>
          <a:xfrm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xmlns="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xmlns="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xmlns="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xmlns="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xmlns="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xmlns="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xmlns="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xmlns="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xmlns="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xmlns="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xmlns="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xmlns="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xmlns="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xmlns="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xmlns="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xmlns="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xmlns="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xmlns="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xmlns="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xmlns="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xmlns="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xmlns="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xmlns="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xmlns="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xmlns="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xmlns="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xmlns="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xmlns="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xmlns="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xmlns="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xmlns="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xmlns="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xmlns="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xmlns="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xmlns="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xmlns="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xmlns="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xmlns="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xmlns="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xmlns="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xmlns="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xmlns="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xmlns="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xmlns="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xmlns="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xmlns="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xmlns="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xmlns="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xmlns="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xmlns="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xmlns="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xmlns="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xmlns="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xmlns="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xmlns="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xmlns="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xmlns="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xmlns="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xmlns="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xmlns="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xmlns="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xmlns="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46" name="Right Arrow 345">
            <a:extLst>
              <a:ext uri="{FF2B5EF4-FFF2-40B4-BE49-F238E27FC236}">
                <a16:creationId xmlns:a16="http://schemas.microsoft.com/office/drawing/2014/main" xmlns="" id="{042BFE25-0F60-794A-B634-E33D42BAAD21}"/>
              </a:ext>
            </a:extLst>
          </p:cNvPr>
          <p:cNvSpPr/>
          <p:nvPr/>
        </p:nvSpPr>
        <p:spPr>
          <a:xfrm rot="10800000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7" name="Right Arrow 346">
            <a:extLst>
              <a:ext uri="{FF2B5EF4-FFF2-40B4-BE49-F238E27FC236}">
                <a16:creationId xmlns:a16="http://schemas.microsoft.com/office/drawing/2014/main" xmlns="" id="{E9AE3BA5-DCA8-5D4F-A6D6-75EF46834F58}"/>
              </a:ext>
            </a:extLst>
          </p:cNvPr>
          <p:cNvSpPr/>
          <p:nvPr/>
        </p:nvSpPr>
        <p:spPr>
          <a:xfrm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8" name="Right Arrow 347">
            <a:extLst>
              <a:ext uri="{FF2B5EF4-FFF2-40B4-BE49-F238E27FC236}">
                <a16:creationId xmlns:a16="http://schemas.microsoft.com/office/drawing/2014/main" xmlns="" id="{80E704B5-3D0B-2A41-AF24-0F438DFF3159}"/>
              </a:ext>
            </a:extLst>
          </p:cNvPr>
          <p:cNvSpPr/>
          <p:nvPr/>
        </p:nvSpPr>
        <p:spPr>
          <a:xfrm rot="10800000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9" name="Right Arrow 348">
            <a:extLst>
              <a:ext uri="{FF2B5EF4-FFF2-40B4-BE49-F238E27FC236}">
                <a16:creationId xmlns:a16="http://schemas.microsoft.com/office/drawing/2014/main" xmlns="" id="{D96C2F6A-C449-3E42-9B4A-5B9F8178C165}"/>
              </a:ext>
            </a:extLst>
          </p:cNvPr>
          <p:cNvSpPr/>
          <p:nvPr/>
        </p:nvSpPr>
        <p:spPr>
          <a:xfrm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0" name="Right Arrow 349">
            <a:extLst>
              <a:ext uri="{FF2B5EF4-FFF2-40B4-BE49-F238E27FC236}">
                <a16:creationId xmlns:a16="http://schemas.microsoft.com/office/drawing/2014/main" xmlns="" id="{39F8950B-5EB1-4B4E-A0EF-73943A219C7C}"/>
              </a:ext>
            </a:extLst>
          </p:cNvPr>
          <p:cNvSpPr/>
          <p:nvPr/>
        </p:nvSpPr>
        <p:spPr>
          <a:xfrm rot="10800000"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1" name="Right Arrow 350">
            <a:extLst>
              <a:ext uri="{FF2B5EF4-FFF2-40B4-BE49-F238E27FC236}">
                <a16:creationId xmlns:a16="http://schemas.microsoft.com/office/drawing/2014/main" xmlns="" id="{DF406DB6-2900-7C44-9860-A0ADA23E2211}"/>
              </a:ext>
            </a:extLst>
          </p:cNvPr>
          <p:cNvSpPr/>
          <p:nvPr/>
        </p:nvSpPr>
        <p:spPr>
          <a:xfrm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2" name="Right Arrow 351">
            <a:extLst>
              <a:ext uri="{FF2B5EF4-FFF2-40B4-BE49-F238E27FC236}">
                <a16:creationId xmlns:a16="http://schemas.microsoft.com/office/drawing/2014/main" xmlns="" id="{EE34E15B-D663-B047-93CF-9B1CD724C0A5}"/>
              </a:ext>
            </a:extLst>
          </p:cNvPr>
          <p:cNvSpPr/>
          <p:nvPr/>
        </p:nvSpPr>
        <p:spPr>
          <a:xfrm rot="10800000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3" name="Right Arrow 352">
            <a:extLst>
              <a:ext uri="{FF2B5EF4-FFF2-40B4-BE49-F238E27FC236}">
                <a16:creationId xmlns:a16="http://schemas.microsoft.com/office/drawing/2014/main" xmlns="" id="{C5E35028-9133-1F45-82D3-DD70357904CF}"/>
              </a:ext>
            </a:extLst>
          </p:cNvPr>
          <p:cNvSpPr/>
          <p:nvPr/>
        </p:nvSpPr>
        <p:spPr>
          <a:xfrm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4" name="Right Arrow 353">
            <a:extLst>
              <a:ext uri="{FF2B5EF4-FFF2-40B4-BE49-F238E27FC236}">
                <a16:creationId xmlns:a16="http://schemas.microsoft.com/office/drawing/2014/main" xmlns="" id="{F9910D40-9F0B-7C47-BDEC-508FFA6BCFDB}"/>
              </a:ext>
            </a:extLst>
          </p:cNvPr>
          <p:cNvSpPr/>
          <p:nvPr/>
        </p:nvSpPr>
        <p:spPr>
          <a:xfrm rot="10800000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5" name="Right Arrow 354">
            <a:extLst>
              <a:ext uri="{FF2B5EF4-FFF2-40B4-BE49-F238E27FC236}">
                <a16:creationId xmlns:a16="http://schemas.microsoft.com/office/drawing/2014/main" xmlns="" id="{EBB9FB89-D51A-8145-8D43-15C959806E3C}"/>
              </a:ext>
            </a:extLst>
          </p:cNvPr>
          <p:cNvSpPr/>
          <p:nvPr/>
        </p:nvSpPr>
        <p:spPr>
          <a:xfrm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xmlns="" id="{51404446-23C0-2D44-BCD1-6A216A38E9F1}"/>
              </a:ext>
            </a:extLst>
          </p:cNvPr>
          <p:cNvSpPr txBox="1"/>
          <p:nvPr/>
        </p:nvSpPr>
        <p:spPr>
          <a:xfrm flipH="1">
            <a:off x="435306" y="4375569"/>
            <a:ext cx="219581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All nodes send their local distance vector to their neighbors</a:t>
            </a:r>
          </a:p>
        </p:txBody>
      </p:sp>
    </p:spTree>
    <p:extLst>
      <p:ext uri="{BB962C8B-B14F-4D97-AF65-F5344CB8AC3E}">
        <p14:creationId xmlns:p14="http://schemas.microsoft.com/office/powerpoint/2010/main" val="4301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9" grpId="0" animBg="1"/>
      <p:bldP spid="280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>
                <a:solidFill>
                  <a:srgbClr val="0000A8"/>
                </a:solidFill>
              </a:rPr>
              <a:t>Distance vector example: iteration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xmlns="" id="{B5592DAF-A3B4-9F43-84E1-39575A7F870C}"/>
              </a:ext>
            </a:extLst>
          </p:cNvPr>
          <p:cNvSpPr txBox="1"/>
          <p:nvPr/>
        </p:nvSpPr>
        <p:spPr>
          <a:xfrm flipH="1">
            <a:off x="476445" y="3078991"/>
            <a:ext cx="219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buClr>
                <a:srgbClr val="0000A8"/>
              </a:buClr>
            </a:pPr>
            <a:r>
              <a:rPr lang="en-US" dirty="0"/>
              <a:t>All nodes:</a:t>
            </a:r>
          </a:p>
          <a:p>
            <a:pPr marL="174625" indent="-174625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receive distance vectors from neighbors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compute their new local  distance vector</a:t>
            </a:r>
          </a:p>
          <a:p>
            <a:pPr marL="174625" indent="-174625">
              <a:lnSpc>
                <a:spcPct val="90000"/>
              </a:lnSpc>
              <a:buClr>
                <a:schemeClr val="bg1">
                  <a:lumMod val="75000"/>
                </a:schemeClr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send their new local distance vector to neighbors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xmlns="" id="{51D9C22B-8B5F-5C4F-B836-7B225BEBAA34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xmlns="" id="{8B6727C7-2D65-214B-AC24-3FD638275EC1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xmlns="" id="{7CD0CB56-7686-194E-9336-87E7A7D97331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xmlns="" id="{C4B2CF33-A55A-7045-88D1-AF4148705A10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xmlns="" id="{71D12050-6F8E-D441-9EB3-D43C862E2FF7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xmlns="" id="{9039BE19-8C89-2249-9429-12D66FAF87EA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xmlns="" id="{E88497C8-6A73-4341-AC9C-EB6512208F7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xmlns="" id="{9E4797E5-1D6F-BE4B-A4F2-9F8C5FC99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xmlns="" id="{A5E708AC-BFD0-124E-B7DC-30966CA85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xmlns="" id="{6DFE5143-74BA-6D49-9376-30F7E9D099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xmlns="" id="{6B211398-DB9E-FC45-8FDC-6F0E1B1A67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xmlns="" id="{BF9AF430-A741-DC49-89C7-CC090ABEF1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xmlns="" id="{EE082992-203D-C64B-9E89-DB664E573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xmlns="" id="{03B2445A-DC24-3247-8057-F3854B08E8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xmlns="" id="{DFE122BB-AC85-9446-ACDF-58E64316B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xmlns="" id="{B8F11881-407E-8D46-A809-9BB9CFD370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xmlns="" id="{4FEE74AE-C9E3-9243-8316-465947D1AAB3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xmlns="" id="{4DC6920A-A583-934A-B8F7-D01CB5A4F7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61752" y="3564494"/>
                <a:ext cx="137579" cy="231764"/>
              </a:xfrm>
              <a:prstGeom prst="line">
                <a:avLst/>
              </a:prstGeom>
              <a:ln w="25400" cap="flat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xmlns="" id="{AB5E9CBF-AF97-5D48-B9CB-2EC5C2C526F5}"/>
              </a:ext>
            </a:extLst>
          </p:cNvPr>
          <p:cNvCxnSpPr>
            <a:cxnSpLocks/>
            <a:stCxn id="180" idx="2"/>
            <a:endCxn id="180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xmlns="" id="{D7EFE419-3569-2941-B21B-FEE938B00519}"/>
              </a:ext>
            </a:extLst>
          </p:cNvPr>
          <p:cNvCxnSpPr>
            <a:cxnSpLocks/>
            <a:stCxn id="180" idx="1"/>
            <a:endCxn id="180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>
            <a:extLst>
              <a:ext uri="{FF2B5EF4-FFF2-40B4-BE49-F238E27FC236}">
                <a16:creationId xmlns:a16="http://schemas.microsoft.com/office/drawing/2014/main" xmlns="" id="{4E468BF4-771A-9F4F-B78A-F622D4132D71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xmlns="" id="{CE684AEF-59A3-F546-87AC-81E722615FE7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xmlns="" id="{90024695-3FDD-964E-B152-496C22A4D46B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xmlns="" id="{6C8EE3F3-AE25-054F-9105-9B7FA34FFD32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xmlns="" id="{5D6CC66D-1EF8-A444-9970-9D45735DBF9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78" name="Oval 5">
                  <a:extLst>
                    <a:ext uri="{FF2B5EF4-FFF2-40B4-BE49-F238E27FC236}">
                      <a16:creationId xmlns:a16="http://schemas.microsoft.com/office/drawing/2014/main" xmlns="" id="{19EC7CC2-5F3C-F044-855B-3528C7625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1" name="Line 6">
                  <a:extLst>
                    <a:ext uri="{FF2B5EF4-FFF2-40B4-BE49-F238E27FC236}">
                      <a16:creationId xmlns:a16="http://schemas.microsoft.com/office/drawing/2014/main" xmlns="" id="{6779C44F-E1F7-DF44-9610-B2A0F6F279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82" name="Line 7">
                  <a:extLst>
                    <a:ext uri="{FF2B5EF4-FFF2-40B4-BE49-F238E27FC236}">
                      <a16:creationId xmlns:a16="http://schemas.microsoft.com/office/drawing/2014/main" xmlns="" id="{D14FB091-AFB7-A944-A8E6-CDE6BB062C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5" name="Rectangle 8">
                  <a:extLst>
                    <a:ext uri="{FF2B5EF4-FFF2-40B4-BE49-F238E27FC236}">
                      <a16:creationId xmlns:a16="http://schemas.microsoft.com/office/drawing/2014/main" xmlns="" id="{3C11373B-941E-A341-8B50-3B1BAB2883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57" name="Oval 9">
                  <a:extLst>
                    <a:ext uri="{FF2B5EF4-FFF2-40B4-BE49-F238E27FC236}">
                      <a16:creationId xmlns:a16="http://schemas.microsoft.com/office/drawing/2014/main" xmlns="" id="{59F44B8F-8F72-CD4B-B450-03B98435A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66" name="Group 44">
                <a:extLst>
                  <a:ext uri="{FF2B5EF4-FFF2-40B4-BE49-F238E27FC236}">
                    <a16:creationId xmlns:a16="http://schemas.microsoft.com/office/drawing/2014/main" xmlns="" id="{C69DC42A-1FAB-8243-B34F-E94F334C76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76" name="Rectangle 45">
                  <a:extLst>
                    <a:ext uri="{FF2B5EF4-FFF2-40B4-BE49-F238E27FC236}">
                      <a16:creationId xmlns:a16="http://schemas.microsoft.com/office/drawing/2014/main" xmlns="" id="{70E25FC2-8CD7-BD46-8EEF-1398E7F97E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77" name="Text Box 46">
                  <a:extLst>
                    <a:ext uri="{FF2B5EF4-FFF2-40B4-BE49-F238E27FC236}">
                      <a16:creationId xmlns:a16="http://schemas.microsoft.com/office/drawing/2014/main" xmlns="" id="{F9BD9777-D95A-EA46-92E1-12A0C4095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xmlns="" id="{1916AC98-2221-2E46-9C20-FABA3737D42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xmlns="" id="{276E517F-B609-7C4D-AF44-D726D3196676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59" name="Oval 5">
                  <a:extLst>
                    <a:ext uri="{FF2B5EF4-FFF2-40B4-BE49-F238E27FC236}">
                      <a16:creationId xmlns:a16="http://schemas.microsoft.com/office/drawing/2014/main" xmlns="" id="{DB42A8EC-C196-C840-A504-2428E39476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1" name="Line 6">
                  <a:extLst>
                    <a:ext uri="{FF2B5EF4-FFF2-40B4-BE49-F238E27FC236}">
                      <a16:creationId xmlns:a16="http://schemas.microsoft.com/office/drawing/2014/main" xmlns="" id="{3F365F5A-D6EA-D742-8402-8A4394B313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2" name="Line 7">
                  <a:extLst>
                    <a:ext uri="{FF2B5EF4-FFF2-40B4-BE49-F238E27FC236}">
                      <a16:creationId xmlns:a16="http://schemas.microsoft.com/office/drawing/2014/main" xmlns="" id="{9177141B-66C5-2C42-A137-216B8B13C8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3" name="Rectangle 8">
                  <a:extLst>
                    <a:ext uri="{FF2B5EF4-FFF2-40B4-BE49-F238E27FC236}">
                      <a16:creationId xmlns:a16="http://schemas.microsoft.com/office/drawing/2014/main" xmlns="" id="{AE62DE18-0008-9444-9562-C4F5BAA688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64" name="Oval 9">
                  <a:extLst>
                    <a:ext uri="{FF2B5EF4-FFF2-40B4-BE49-F238E27FC236}">
                      <a16:creationId xmlns:a16="http://schemas.microsoft.com/office/drawing/2014/main" xmlns="" id="{152F8C8A-0D1A-8B45-807C-D91E53567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56" name="Group 44">
                <a:extLst>
                  <a:ext uri="{FF2B5EF4-FFF2-40B4-BE49-F238E27FC236}">
                    <a16:creationId xmlns:a16="http://schemas.microsoft.com/office/drawing/2014/main" xmlns="" id="{B39FA0FD-C7BF-0944-A9C2-76560B3C57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57" name="Rectangle 45">
                  <a:extLst>
                    <a:ext uri="{FF2B5EF4-FFF2-40B4-BE49-F238E27FC236}">
                      <a16:creationId xmlns:a16="http://schemas.microsoft.com/office/drawing/2014/main" xmlns="" id="{EC0865B6-5078-B846-B9A1-B22AF242A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58" name="Text Box 46">
                  <a:extLst>
                    <a:ext uri="{FF2B5EF4-FFF2-40B4-BE49-F238E27FC236}">
                      <a16:creationId xmlns:a16="http://schemas.microsoft.com/office/drawing/2014/main" xmlns="" id="{31AE0430-51CF-024F-9407-1E001488D4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xmlns="" id="{117B399C-7375-8C45-B153-5E0DDE79A730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xmlns="" id="{4F9AB240-E175-A144-B6B9-2DEE10D553A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38" name="Oval 5">
                  <a:extLst>
                    <a:ext uri="{FF2B5EF4-FFF2-40B4-BE49-F238E27FC236}">
                      <a16:creationId xmlns:a16="http://schemas.microsoft.com/office/drawing/2014/main" xmlns="" id="{3D7BCFC3-725F-A347-AF8E-208167808D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3" name="Line 6">
                  <a:extLst>
                    <a:ext uri="{FF2B5EF4-FFF2-40B4-BE49-F238E27FC236}">
                      <a16:creationId xmlns:a16="http://schemas.microsoft.com/office/drawing/2014/main" xmlns="" id="{A8673090-13F7-EA46-8F52-E998712551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4" name="Line 7">
                  <a:extLst>
                    <a:ext uri="{FF2B5EF4-FFF2-40B4-BE49-F238E27FC236}">
                      <a16:creationId xmlns:a16="http://schemas.microsoft.com/office/drawing/2014/main" xmlns="" id="{CA6A678E-A8F1-4341-B140-0132895B81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5" name="Rectangle 8">
                  <a:extLst>
                    <a:ext uri="{FF2B5EF4-FFF2-40B4-BE49-F238E27FC236}">
                      <a16:creationId xmlns:a16="http://schemas.microsoft.com/office/drawing/2014/main" xmlns="" id="{CB19ADB2-AFF7-0341-97AC-822A643656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46" name="Oval 9">
                  <a:extLst>
                    <a:ext uri="{FF2B5EF4-FFF2-40B4-BE49-F238E27FC236}">
                      <a16:creationId xmlns:a16="http://schemas.microsoft.com/office/drawing/2014/main" xmlns="" id="{129E19EF-F5CE-AE49-A59D-F98EA32F73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31" name="Group 44">
                <a:extLst>
                  <a:ext uri="{FF2B5EF4-FFF2-40B4-BE49-F238E27FC236}">
                    <a16:creationId xmlns:a16="http://schemas.microsoft.com/office/drawing/2014/main" xmlns="" id="{33BC9284-082A-C547-80A2-CE5B33183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236" name="Rectangle 45">
                  <a:extLst>
                    <a:ext uri="{FF2B5EF4-FFF2-40B4-BE49-F238E27FC236}">
                      <a16:creationId xmlns:a16="http://schemas.microsoft.com/office/drawing/2014/main" xmlns="" id="{4193C60B-BF7A-AF45-81F6-7D7BE48E1B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37" name="Text Box 46">
                  <a:extLst>
                    <a:ext uri="{FF2B5EF4-FFF2-40B4-BE49-F238E27FC236}">
                      <a16:creationId xmlns:a16="http://schemas.microsoft.com/office/drawing/2014/main" xmlns="" id="{5F25081C-318C-894D-91F5-40D4DDBE2A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58" name="TextBox 357">
            <a:extLst>
              <a:ext uri="{FF2B5EF4-FFF2-40B4-BE49-F238E27FC236}">
                <a16:creationId xmlns:a16="http://schemas.microsoft.com/office/drawing/2014/main" xmlns="" id="{39063DBA-AA21-B940-821D-0DA362ACBFD2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xmlns="" id="{B6173759-393F-EF41-BF23-9FF3A6808F43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xmlns="" id="{A2333B97-3D20-6A48-A225-3ECD3BF3BDCC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xmlns="" id="{FDA085E2-BBF4-1640-BBF7-8F6C365AFCD6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xmlns="" id="{703C7E13-37F5-E945-B01D-1D28211C2728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xmlns="" id="{0ABBA765-6FBF-C847-827C-2F752F3AAE10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xmlns="" id="{EBDE6AFC-30C3-2441-8BF5-2620B9D87DE9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xmlns="" id="{CDA0FD3D-74E3-A34A-B988-BFD2BFA0DE3D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xmlns="" id="{43EDD2E3-77B9-4648-A935-D42AA319AD53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xmlns="" id="{CDBF86C5-B9CE-4442-83BB-63B8F31E7B05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xmlns="" id="{A7F4D230-4375-284D-93AF-56B3816424D0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369" name="Right Arrow 368">
            <a:extLst>
              <a:ext uri="{FF2B5EF4-FFF2-40B4-BE49-F238E27FC236}">
                <a16:creationId xmlns:a16="http://schemas.microsoft.com/office/drawing/2014/main" xmlns="" id="{BA6E4B87-B0D2-584A-8275-944F9B27A998}"/>
              </a:ext>
            </a:extLst>
          </p:cNvPr>
          <p:cNvSpPr/>
          <p:nvPr/>
        </p:nvSpPr>
        <p:spPr>
          <a:xfrm rot="16200000" flipV="1">
            <a:off x="4399933" y="256130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0" name="Right Arrow 369">
            <a:extLst>
              <a:ext uri="{FF2B5EF4-FFF2-40B4-BE49-F238E27FC236}">
                <a16:creationId xmlns:a16="http://schemas.microsoft.com/office/drawing/2014/main" xmlns="" id="{25938079-A318-4141-A85D-C146526D6BA5}"/>
              </a:ext>
            </a:extLst>
          </p:cNvPr>
          <p:cNvSpPr/>
          <p:nvPr/>
        </p:nvSpPr>
        <p:spPr>
          <a:xfrm rot="5400000" flipV="1">
            <a:off x="4395017" y="347078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1" name="Right Arrow 370">
            <a:extLst>
              <a:ext uri="{FF2B5EF4-FFF2-40B4-BE49-F238E27FC236}">
                <a16:creationId xmlns:a16="http://schemas.microsoft.com/office/drawing/2014/main" xmlns="" id="{92A84268-7A7F-1141-806B-F9720C1E86BA}"/>
              </a:ext>
            </a:extLst>
          </p:cNvPr>
          <p:cNvSpPr/>
          <p:nvPr/>
        </p:nvSpPr>
        <p:spPr>
          <a:xfrm rot="16200000" flipV="1">
            <a:off x="6302474" y="2546557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2" name="Right Arrow 371">
            <a:extLst>
              <a:ext uri="{FF2B5EF4-FFF2-40B4-BE49-F238E27FC236}">
                <a16:creationId xmlns:a16="http://schemas.microsoft.com/office/drawing/2014/main" xmlns="" id="{5DCF7BEA-490D-7745-BC10-20C900207F60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3" name="Right Arrow 372">
            <a:extLst>
              <a:ext uri="{FF2B5EF4-FFF2-40B4-BE49-F238E27FC236}">
                <a16:creationId xmlns:a16="http://schemas.microsoft.com/office/drawing/2014/main" xmlns="" id="{093DBBC2-F1D6-0B4E-A923-77744DD15C01}"/>
              </a:ext>
            </a:extLst>
          </p:cNvPr>
          <p:cNvSpPr/>
          <p:nvPr/>
        </p:nvSpPr>
        <p:spPr>
          <a:xfrm rot="16200000" flipV="1">
            <a:off x="4370435" y="445893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4" name="Right Arrow 373">
            <a:extLst>
              <a:ext uri="{FF2B5EF4-FFF2-40B4-BE49-F238E27FC236}">
                <a16:creationId xmlns:a16="http://schemas.microsoft.com/office/drawing/2014/main" xmlns="" id="{0F571382-3562-BB46-B385-29691871F5CE}"/>
              </a:ext>
            </a:extLst>
          </p:cNvPr>
          <p:cNvSpPr/>
          <p:nvPr/>
        </p:nvSpPr>
        <p:spPr>
          <a:xfrm rot="5400000" flipV="1">
            <a:off x="4365519" y="5368418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5" name="Right Arrow 374">
            <a:extLst>
              <a:ext uri="{FF2B5EF4-FFF2-40B4-BE49-F238E27FC236}">
                <a16:creationId xmlns:a16="http://schemas.microsoft.com/office/drawing/2014/main" xmlns="" id="{876E6BAE-D896-7444-8D9A-FECC0D13BE6B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6" name="Right Arrow 375">
            <a:extLst>
              <a:ext uri="{FF2B5EF4-FFF2-40B4-BE49-F238E27FC236}">
                <a16:creationId xmlns:a16="http://schemas.microsoft.com/office/drawing/2014/main" xmlns="" id="{8005B430-D654-C548-A728-7231A3350154}"/>
              </a:ext>
            </a:extLst>
          </p:cNvPr>
          <p:cNvSpPr/>
          <p:nvPr/>
        </p:nvSpPr>
        <p:spPr>
          <a:xfrm rot="5400000" flipV="1">
            <a:off x="6307392" y="5363506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Right Arrow 376">
            <a:extLst>
              <a:ext uri="{FF2B5EF4-FFF2-40B4-BE49-F238E27FC236}">
                <a16:creationId xmlns:a16="http://schemas.microsoft.com/office/drawing/2014/main" xmlns="" id="{07B2F373-535A-9748-8358-0787A35EDF9D}"/>
              </a:ext>
            </a:extLst>
          </p:cNvPr>
          <p:cNvSpPr/>
          <p:nvPr/>
        </p:nvSpPr>
        <p:spPr>
          <a:xfrm rot="16200000" flipV="1">
            <a:off x="8254181" y="4449110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8" name="Right Arrow 377">
            <a:extLst>
              <a:ext uri="{FF2B5EF4-FFF2-40B4-BE49-F238E27FC236}">
                <a16:creationId xmlns:a16="http://schemas.microsoft.com/office/drawing/2014/main" xmlns="" id="{52E07261-BA5A-9643-AF15-22A0B236F904}"/>
              </a:ext>
            </a:extLst>
          </p:cNvPr>
          <p:cNvSpPr/>
          <p:nvPr/>
        </p:nvSpPr>
        <p:spPr>
          <a:xfrm rot="5400000" flipV="1">
            <a:off x="8249265" y="5358594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9" name="Right Arrow 378">
            <a:extLst>
              <a:ext uri="{FF2B5EF4-FFF2-40B4-BE49-F238E27FC236}">
                <a16:creationId xmlns:a16="http://schemas.microsoft.com/office/drawing/2014/main" xmlns="" id="{2402EEBC-A1F3-1446-AA76-F9332E751545}"/>
              </a:ext>
            </a:extLst>
          </p:cNvPr>
          <p:cNvSpPr/>
          <p:nvPr/>
        </p:nvSpPr>
        <p:spPr>
          <a:xfrm rot="10800000" flipH="1">
            <a:off x="7582395" y="5829665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0" name="Right Arrow 379">
            <a:extLst>
              <a:ext uri="{FF2B5EF4-FFF2-40B4-BE49-F238E27FC236}">
                <a16:creationId xmlns:a16="http://schemas.microsoft.com/office/drawing/2014/main" xmlns="" id="{C1018A25-D7FD-F941-918C-CEFF20CD7430}"/>
              </a:ext>
            </a:extLst>
          </p:cNvPr>
          <p:cNvSpPr/>
          <p:nvPr/>
        </p:nvSpPr>
        <p:spPr>
          <a:xfrm flipH="1">
            <a:off x="6819704" y="583458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81" name="Group 380">
            <a:extLst>
              <a:ext uri="{FF2B5EF4-FFF2-40B4-BE49-F238E27FC236}">
                <a16:creationId xmlns:a16="http://schemas.microsoft.com/office/drawing/2014/main" xmlns="" id="{2C52FCE5-76B4-7B4F-BED3-D2285766D778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xmlns="" id="{E5B74157-FBC4-9B41-9413-6A9523B4475D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03" name="Group 402">
                <a:extLst>
                  <a:ext uri="{FF2B5EF4-FFF2-40B4-BE49-F238E27FC236}">
                    <a16:creationId xmlns:a16="http://schemas.microsoft.com/office/drawing/2014/main" xmlns="" id="{BE1F897A-859B-D840-8C66-A7F185CFDEE9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07" name="Oval 5">
                  <a:extLst>
                    <a:ext uri="{FF2B5EF4-FFF2-40B4-BE49-F238E27FC236}">
                      <a16:creationId xmlns:a16="http://schemas.microsoft.com/office/drawing/2014/main" xmlns="" id="{44AFD1B0-34FB-A345-9A4A-558E115EE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8" name="Line 6">
                  <a:extLst>
                    <a:ext uri="{FF2B5EF4-FFF2-40B4-BE49-F238E27FC236}">
                      <a16:creationId xmlns:a16="http://schemas.microsoft.com/office/drawing/2014/main" xmlns="" id="{92EE8670-6890-3E48-81E2-F25290369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9" name="Line 7">
                  <a:extLst>
                    <a:ext uri="{FF2B5EF4-FFF2-40B4-BE49-F238E27FC236}">
                      <a16:creationId xmlns:a16="http://schemas.microsoft.com/office/drawing/2014/main" xmlns="" id="{B5C3C8FB-696B-B740-A582-1BC475E8A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0" name="Rectangle 8">
                  <a:extLst>
                    <a:ext uri="{FF2B5EF4-FFF2-40B4-BE49-F238E27FC236}">
                      <a16:creationId xmlns:a16="http://schemas.microsoft.com/office/drawing/2014/main" xmlns="" id="{4B0E4D59-1BC8-C542-BCF2-181FC4E1D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1" name="Oval 9">
                  <a:extLst>
                    <a:ext uri="{FF2B5EF4-FFF2-40B4-BE49-F238E27FC236}">
                      <a16:creationId xmlns:a16="http://schemas.microsoft.com/office/drawing/2014/main" xmlns="" id="{60D48562-6FC2-394A-9762-DB852AC20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04" name="Group 44">
                <a:extLst>
                  <a:ext uri="{FF2B5EF4-FFF2-40B4-BE49-F238E27FC236}">
                    <a16:creationId xmlns:a16="http://schemas.microsoft.com/office/drawing/2014/main" xmlns="" id="{74519609-955F-A840-86C0-6A339E537D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05" name="Rectangle 45">
                  <a:extLst>
                    <a:ext uri="{FF2B5EF4-FFF2-40B4-BE49-F238E27FC236}">
                      <a16:creationId xmlns:a16="http://schemas.microsoft.com/office/drawing/2014/main" xmlns="" id="{3E79CB50-C86A-B743-885D-FCF36192F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6" name="Text Box 46">
                  <a:extLst>
                    <a:ext uri="{FF2B5EF4-FFF2-40B4-BE49-F238E27FC236}">
                      <a16:creationId xmlns:a16="http://schemas.microsoft.com/office/drawing/2014/main" xmlns="" id="{AD8E9D3F-52FF-4D4D-A215-818DE19427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xmlns="" id="{20A7C2A6-7DD0-0445-AF7C-F9E28B75F235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94" name="Group 393">
                <a:extLst>
                  <a:ext uri="{FF2B5EF4-FFF2-40B4-BE49-F238E27FC236}">
                    <a16:creationId xmlns:a16="http://schemas.microsoft.com/office/drawing/2014/main" xmlns="" id="{5E0509C9-19D8-1641-9666-B248C5EAA158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98" name="Oval 5">
                  <a:extLst>
                    <a:ext uri="{FF2B5EF4-FFF2-40B4-BE49-F238E27FC236}">
                      <a16:creationId xmlns:a16="http://schemas.microsoft.com/office/drawing/2014/main" xmlns="" id="{F800737F-8972-794E-8C64-2C8CDAC48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9" name="Line 6">
                  <a:extLst>
                    <a:ext uri="{FF2B5EF4-FFF2-40B4-BE49-F238E27FC236}">
                      <a16:creationId xmlns:a16="http://schemas.microsoft.com/office/drawing/2014/main" xmlns="" id="{0099617B-FF31-3340-810C-247A1ED31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0" name="Line 7">
                  <a:extLst>
                    <a:ext uri="{FF2B5EF4-FFF2-40B4-BE49-F238E27FC236}">
                      <a16:creationId xmlns:a16="http://schemas.microsoft.com/office/drawing/2014/main" xmlns="" id="{AEB4753D-35A0-4B4F-AAE8-4B80DF356C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1" name="Rectangle 8">
                  <a:extLst>
                    <a:ext uri="{FF2B5EF4-FFF2-40B4-BE49-F238E27FC236}">
                      <a16:creationId xmlns:a16="http://schemas.microsoft.com/office/drawing/2014/main" xmlns="" id="{4BEFDEDD-8E64-8543-BC9A-2BCF6DAD65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02" name="Oval 9">
                  <a:extLst>
                    <a:ext uri="{FF2B5EF4-FFF2-40B4-BE49-F238E27FC236}">
                      <a16:creationId xmlns:a16="http://schemas.microsoft.com/office/drawing/2014/main" xmlns="" id="{D2A5D1FC-C342-FF42-8178-52927BF00B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95" name="Group 44">
                <a:extLst>
                  <a:ext uri="{FF2B5EF4-FFF2-40B4-BE49-F238E27FC236}">
                    <a16:creationId xmlns:a16="http://schemas.microsoft.com/office/drawing/2014/main" xmlns="" id="{FF45955A-4D2C-0E44-91D6-2BEA7A78D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96" name="Rectangle 45">
                  <a:extLst>
                    <a:ext uri="{FF2B5EF4-FFF2-40B4-BE49-F238E27FC236}">
                      <a16:creationId xmlns:a16="http://schemas.microsoft.com/office/drawing/2014/main" xmlns="" id="{77268971-CD1F-DD41-BB7D-8BAB708D2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7" name="Text Box 46">
                  <a:extLst>
                    <a:ext uri="{FF2B5EF4-FFF2-40B4-BE49-F238E27FC236}">
                      <a16:creationId xmlns:a16="http://schemas.microsoft.com/office/drawing/2014/main" xmlns="" id="{FD2F45D0-872F-6A45-A595-CB348ADD21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xmlns="" id="{7CB50BA4-E6E4-A54D-B90C-A0EA7DDA6E81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85" name="Group 384">
                <a:extLst>
                  <a:ext uri="{FF2B5EF4-FFF2-40B4-BE49-F238E27FC236}">
                    <a16:creationId xmlns:a16="http://schemas.microsoft.com/office/drawing/2014/main" xmlns="" id="{F0C7D337-D5DC-B146-B6A0-5EAD6635091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89" name="Oval 5">
                  <a:extLst>
                    <a:ext uri="{FF2B5EF4-FFF2-40B4-BE49-F238E27FC236}">
                      <a16:creationId xmlns:a16="http://schemas.microsoft.com/office/drawing/2014/main" xmlns="" id="{4E201FD3-CC75-2B4F-83C6-9C945200DA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0" name="Line 6">
                  <a:extLst>
                    <a:ext uri="{FF2B5EF4-FFF2-40B4-BE49-F238E27FC236}">
                      <a16:creationId xmlns:a16="http://schemas.microsoft.com/office/drawing/2014/main" xmlns="" id="{A2B75435-5655-8E4D-A5FD-B37E0BE1D8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1" name="Line 7">
                  <a:extLst>
                    <a:ext uri="{FF2B5EF4-FFF2-40B4-BE49-F238E27FC236}">
                      <a16:creationId xmlns:a16="http://schemas.microsoft.com/office/drawing/2014/main" xmlns="" id="{84B12EFB-7BAE-C446-AAAD-5507060FF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2" name="Rectangle 8">
                  <a:extLst>
                    <a:ext uri="{FF2B5EF4-FFF2-40B4-BE49-F238E27FC236}">
                      <a16:creationId xmlns:a16="http://schemas.microsoft.com/office/drawing/2014/main" xmlns="" id="{3F9824EC-B6A0-EA4F-97FB-E73B52F6A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93" name="Oval 9">
                  <a:extLst>
                    <a:ext uri="{FF2B5EF4-FFF2-40B4-BE49-F238E27FC236}">
                      <a16:creationId xmlns:a16="http://schemas.microsoft.com/office/drawing/2014/main" xmlns="" id="{9BB965F5-6CB9-8945-9FD8-314A82137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86" name="Group 44">
                <a:extLst>
                  <a:ext uri="{FF2B5EF4-FFF2-40B4-BE49-F238E27FC236}">
                    <a16:creationId xmlns:a16="http://schemas.microsoft.com/office/drawing/2014/main" xmlns="" id="{78550AC4-ABD8-394D-8ED0-A5E3144FAD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387" name="Rectangle 45">
                  <a:extLst>
                    <a:ext uri="{FF2B5EF4-FFF2-40B4-BE49-F238E27FC236}">
                      <a16:creationId xmlns:a16="http://schemas.microsoft.com/office/drawing/2014/main" xmlns="" id="{97E14D4A-6296-D445-802B-C680BA3614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8" name="Text Box 46">
                  <a:extLst>
                    <a:ext uri="{FF2B5EF4-FFF2-40B4-BE49-F238E27FC236}">
                      <a16:creationId xmlns:a16="http://schemas.microsoft.com/office/drawing/2014/main" xmlns="" id="{AAD06BA3-96DB-BD47-BF7B-5CEB82B1BB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xmlns="" id="{D6141904-3F73-4D45-A9C2-BEB109B06772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413" name="Group 412">
              <a:extLst>
                <a:ext uri="{FF2B5EF4-FFF2-40B4-BE49-F238E27FC236}">
                  <a16:creationId xmlns:a16="http://schemas.microsoft.com/office/drawing/2014/main" xmlns="" id="{930A2AFF-1070-E64E-9D6A-1403FCE21009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434" name="Group 433">
                <a:extLst>
                  <a:ext uri="{FF2B5EF4-FFF2-40B4-BE49-F238E27FC236}">
                    <a16:creationId xmlns:a16="http://schemas.microsoft.com/office/drawing/2014/main" xmlns="" id="{24483B8D-6CBB-CD46-8745-5EBE21AF8697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38" name="Oval 5">
                  <a:extLst>
                    <a:ext uri="{FF2B5EF4-FFF2-40B4-BE49-F238E27FC236}">
                      <a16:creationId xmlns:a16="http://schemas.microsoft.com/office/drawing/2014/main" xmlns="" id="{6FDC2129-9A8F-5A45-8E76-775246AE32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9" name="Line 6">
                  <a:extLst>
                    <a:ext uri="{FF2B5EF4-FFF2-40B4-BE49-F238E27FC236}">
                      <a16:creationId xmlns:a16="http://schemas.microsoft.com/office/drawing/2014/main" xmlns="" id="{E05E39C5-0238-1446-A5B0-A3A1B984A5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0" name="Line 7">
                  <a:extLst>
                    <a:ext uri="{FF2B5EF4-FFF2-40B4-BE49-F238E27FC236}">
                      <a16:creationId xmlns:a16="http://schemas.microsoft.com/office/drawing/2014/main" xmlns="" id="{60B86382-D07D-7040-A2F7-505F52DA7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1" name="Rectangle 8">
                  <a:extLst>
                    <a:ext uri="{FF2B5EF4-FFF2-40B4-BE49-F238E27FC236}">
                      <a16:creationId xmlns:a16="http://schemas.microsoft.com/office/drawing/2014/main" xmlns="" id="{07BC4E59-E5C2-AC45-9E61-0CAEAC713A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42" name="Oval 9">
                  <a:extLst>
                    <a:ext uri="{FF2B5EF4-FFF2-40B4-BE49-F238E27FC236}">
                      <a16:creationId xmlns:a16="http://schemas.microsoft.com/office/drawing/2014/main" xmlns="" id="{D15E7F48-03A4-C644-AB3D-9A07A4F2FF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35" name="Group 44">
                <a:extLst>
                  <a:ext uri="{FF2B5EF4-FFF2-40B4-BE49-F238E27FC236}">
                    <a16:creationId xmlns:a16="http://schemas.microsoft.com/office/drawing/2014/main" xmlns="" id="{0F84DC72-6B88-3747-8140-C35EAAD00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436" name="Rectangle 45">
                  <a:extLst>
                    <a:ext uri="{FF2B5EF4-FFF2-40B4-BE49-F238E27FC236}">
                      <a16:creationId xmlns:a16="http://schemas.microsoft.com/office/drawing/2014/main" xmlns="" id="{F778FC4B-8EF8-414B-9536-D30CF641FF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7" name="Text Box 46">
                  <a:extLst>
                    <a:ext uri="{FF2B5EF4-FFF2-40B4-BE49-F238E27FC236}">
                      <a16:creationId xmlns:a16="http://schemas.microsoft.com/office/drawing/2014/main" xmlns="" id="{912A3E35-D77A-6A40-B073-4EA003CCDF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xmlns="" id="{5CC18FC4-2A37-CC43-84F4-2E4969E1E18C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xmlns="" id="{571FFDA0-7CCD-6541-9470-2DAA896E540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9" name="Oval 5">
                  <a:extLst>
                    <a:ext uri="{FF2B5EF4-FFF2-40B4-BE49-F238E27FC236}">
                      <a16:creationId xmlns:a16="http://schemas.microsoft.com/office/drawing/2014/main" xmlns="" id="{890F9138-93A9-9E4A-B33F-A3118CA22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0" name="Line 6">
                  <a:extLst>
                    <a:ext uri="{FF2B5EF4-FFF2-40B4-BE49-F238E27FC236}">
                      <a16:creationId xmlns:a16="http://schemas.microsoft.com/office/drawing/2014/main" xmlns="" id="{5898E9B3-AFBD-234D-8D95-0C6F496ABD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1" name="Line 7">
                  <a:extLst>
                    <a:ext uri="{FF2B5EF4-FFF2-40B4-BE49-F238E27FC236}">
                      <a16:creationId xmlns:a16="http://schemas.microsoft.com/office/drawing/2014/main" xmlns="" id="{2FA91DB3-B0C8-CE4B-AD03-14386A8F0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2" name="Rectangle 8">
                  <a:extLst>
                    <a:ext uri="{FF2B5EF4-FFF2-40B4-BE49-F238E27FC236}">
                      <a16:creationId xmlns:a16="http://schemas.microsoft.com/office/drawing/2014/main" xmlns="" id="{75D7AA85-AA3C-9A41-8DDF-35ED561A00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33" name="Oval 9">
                  <a:extLst>
                    <a:ext uri="{FF2B5EF4-FFF2-40B4-BE49-F238E27FC236}">
                      <a16:creationId xmlns:a16="http://schemas.microsoft.com/office/drawing/2014/main" xmlns="" id="{FFDDC1A2-DDBC-D54C-899E-4ED7244E7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26" name="Group 44">
                <a:extLst>
                  <a:ext uri="{FF2B5EF4-FFF2-40B4-BE49-F238E27FC236}">
                    <a16:creationId xmlns:a16="http://schemas.microsoft.com/office/drawing/2014/main" xmlns="" id="{8AC75149-FF4E-FF47-B9D1-2A503E9A2B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427" name="Rectangle 45">
                  <a:extLst>
                    <a:ext uri="{FF2B5EF4-FFF2-40B4-BE49-F238E27FC236}">
                      <a16:creationId xmlns:a16="http://schemas.microsoft.com/office/drawing/2014/main" xmlns="" id="{A1C72749-E916-C743-95AD-77A7093C54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8" name="Text Box 46">
                  <a:extLst>
                    <a:ext uri="{FF2B5EF4-FFF2-40B4-BE49-F238E27FC236}">
                      <a16:creationId xmlns:a16="http://schemas.microsoft.com/office/drawing/2014/main" xmlns="" id="{61C11CB2-AF11-A34A-BC61-DAC0A8724F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xmlns="" id="{F92775E6-8E4A-DC47-8C00-D7CDF3BF3A89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416" name="Group 415">
                <a:extLst>
                  <a:ext uri="{FF2B5EF4-FFF2-40B4-BE49-F238E27FC236}">
                    <a16:creationId xmlns:a16="http://schemas.microsoft.com/office/drawing/2014/main" xmlns="" id="{DF065D3B-3767-8B4A-9038-653B9F8AEE7B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420" name="Oval 5">
                  <a:extLst>
                    <a:ext uri="{FF2B5EF4-FFF2-40B4-BE49-F238E27FC236}">
                      <a16:creationId xmlns:a16="http://schemas.microsoft.com/office/drawing/2014/main" xmlns="" id="{D0A3835C-514D-5140-9584-0164B8BAB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1" name="Line 6">
                  <a:extLst>
                    <a:ext uri="{FF2B5EF4-FFF2-40B4-BE49-F238E27FC236}">
                      <a16:creationId xmlns:a16="http://schemas.microsoft.com/office/drawing/2014/main" xmlns="" id="{6401BEF0-9CAC-7843-8992-54C5933DC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2" name="Line 7">
                  <a:extLst>
                    <a:ext uri="{FF2B5EF4-FFF2-40B4-BE49-F238E27FC236}">
                      <a16:creationId xmlns:a16="http://schemas.microsoft.com/office/drawing/2014/main" xmlns="" id="{081C22D9-FA0D-3545-860C-4BCDAC6A95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3" name="Rectangle 8">
                  <a:extLst>
                    <a:ext uri="{FF2B5EF4-FFF2-40B4-BE49-F238E27FC236}">
                      <a16:creationId xmlns:a16="http://schemas.microsoft.com/office/drawing/2014/main" xmlns="" id="{A27FBD24-DB32-FF46-A024-AA93825D4A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24" name="Oval 9">
                  <a:extLst>
                    <a:ext uri="{FF2B5EF4-FFF2-40B4-BE49-F238E27FC236}">
                      <a16:creationId xmlns:a16="http://schemas.microsoft.com/office/drawing/2014/main" xmlns="" id="{C5D9CABA-76B6-FD40-A227-AF591EA2E4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417" name="Group 44">
                <a:extLst>
                  <a:ext uri="{FF2B5EF4-FFF2-40B4-BE49-F238E27FC236}">
                    <a16:creationId xmlns:a16="http://schemas.microsoft.com/office/drawing/2014/main" xmlns="" id="{B927058A-3D5D-DD42-8DDB-77B48BB33D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02" y="2507397"/>
                <a:ext cx="341084" cy="419100"/>
                <a:chOff x="2949" y="2425"/>
                <a:chExt cx="218" cy="264"/>
              </a:xfrm>
            </p:grpSpPr>
            <p:sp>
              <p:nvSpPr>
                <p:cNvPr id="418" name="Rectangle 45">
                  <a:extLst>
                    <a:ext uri="{FF2B5EF4-FFF2-40B4-BE49-F238E27FC236}">
                      <a16:creationId xmlns:a16="http://schemas.microsoft.com/office/drawing/2014/main" xmlns="" id="{3F62028C-EF22-0244-93E4-6925CE49FE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19" name="Text Box 46">
                  <a:extLst>
                    <a:ext uri="{FF2B5EF4-FFF2-40B4-BE49-F238E27FC236}">
                      <a16:creationId xmlns:a16="http://schemas.microsoft.com/office/drawing/2014/main" xmlns="" id="{07E837AC-92AC-014D-85FB-20B8612303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443" name="Right Arrow 442">
            <a:extLst>
              <a:ext uri="{FF2B5EF4-FFF2-40B4-BE49-F238E27FC236}">
                <a16:creationId xmlns:a16="http://schemas.microsoft.com/office/drawing/2014/main" xmlns="" id="{08994EEC-226A-DA44-9536-FEE4129AED34}"/>
              </a:ext>
            </a:extLst>
          </p:cNvPr>
          <p:cNvSpPr/>
          <p:nvPr/>
        </p:nvSpPr>
        <p:spPr>
          <a:xfrm rot="10800000" flipH="1">
            <a:off x="5660017" y="584303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4" name="Right Arrow 443">
            <a:extLst>
              <a:ext uri="{FF2B5EF4-FFF2-40B4-BE49-F238E27FC236}">
                <a16:creationId xmlns:a16="http://schemas.microsoft.com/office/drawing/2014/main" xmlns="" id="{A48E270D-862C-1C45-BEF7-EC00D39823A7}"/>
              </a:ext>
            </a:extLst>
          </p:cNvPr>
          <p:cNvSpPr/>
          <p:nvPr/>
        </p:nvSpPr>
        <p:spPr>
          <a:xfrm flipH="1">
            <a:off x="4897326" y="584795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5" name="Right Arrow 444">
            <a:extLst>
              <a:ext uri="{FF2B5EF4-FFF2-40B4-BE49-F238E27FC236}">
                <a16:creationId xmlns:a16="http://schemas.microsoft.com/office/drawing/2014/main" xmlns="" id="{BC4763BF-FECA-554B-AFF7-E2BC3FABA73B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6" name="Right Arrow 445">
            <a:extLst>
              <a:ext uri="{FF2B5EF4-FFF2-40B4-BE49-F238E27FC236}">
                <a16:creationId xmlns:a16="http://schemas.microsoft.com/office/drawing/2014/main" xmlns="" id="{B6066F19-55AA-384C-BDDF-80DC7824160A}"/>
              </a:ext>
            </a:extLst>
          </p:cNvPr>
          <p:cNvSpPr/>
          <p:nvPr/>
        </p:nvSpPr>
        <p:spPr>
          <a:xfrm flipH="1">
            <a:off x="4905348" y="3909528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7" name="Right Arrow 446">
            <a:extLst>
              <a:ext uri="{FF2B5EF4-FFF2-40B4-BE49-F238E27FC236}">
                <a16:creationId xmlns:a16="http://schemas.microsoft.com/office/drawing/2014/main" xmlns="" id="{CD8CACDD-8F79-BE47-96D9-8C52DBCA67F7}"/>
              </a:ext>
            </a:extLst>
          </p:cNvPr>
          <p:cNvSpPr/>
          <p:nvPr/>
        </p:nvSpPr>
        <p:spPr>
          <a:xfrm>
            <a:off x="5660020" y="196618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8" name="Right Arrow 447">
            <a:extLst>
              <a:ext uri="{FF2B5EF4-FFF2-40B4-BE49-F238E27FC236}">
                <a16:creationId xmlns:a16="http://schemas.microsoft.com/office/drawing/2014/main" xmlns="" id="{0E6CECC5-E326-E14B-A49E-FA2AB4DFBA5F}"/>
              </a:ext>
            </a:extLst>
          </p:cNvPr>
          <p:cNvSpPr/>
          <p:nvPr/>
        </p:nvSpPr>
        <p:spPr>
          <a:xfrm rot="10800000">
            <a:off x="4924064" y="198714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9" name="Right Arrow 448">
            <a:extLst>
              <a:ext uri="{FF2B5EF4-FFF2-40B4-BE49-F238E27FC236}">
                <a16:creationId xmlns:a16="http://schemas.microsoft.com/office/drawing/2014/main" xmlns="" id="{80466F61-87C0-9E4D-B619-90D68FA0F69E}"/>
              </a:ext>
            </a:extLst>
          </p:cNvPr>
          <p:cNvSpPr/>
          <p:nvPr/>
        </p:nvSpPr>
        <p:spPr>
          <a:xfrm rot="10800000" flipH="1">
            <a:off x="7582399" y="196886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" name="Right Arrow 449">
            <a:extLst>
              <a:ext uri="{FF2B5EF4-FFF2-40B4-BE49-F238E27FC236}">
                <a16:creationId xmlns:a16="http://schemas.microsoft.com/office/drawing/2014/main" xmlns="" id="{841A6B82-10F1-7644-AE66-76DBC46F143D}"/>
              </a:ext>
            </a:extLst>
          </p:cNvPr>
          <p:cNvSpPr/>
          <p:nvPr/>
        </p:nvSpPr>
        <p:spPr>
          <a:xfrm rot="10800000">
            <a:off x="6819708" y="1973779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1" name="Right Arrow 450">
            <a:extLst>
              <a:ext uri="{FF2B5EF4-FFF2-40B4-BE49-F238E27FC236}">
                <a16:creationId xmlns:a16="http://schemas.microsoft.com/office/drawing/2014/main" xmlns="" id="{7609754F-07F6-FA45-93A2-C8E47D2319FE}"/>
              </a:ext>
            </a:extLst>
          </p:cNvPr>
          <p:cNvSpPr/>
          <p:nvPr/>
        </p:nvSpPr>
        <p:spPr>
          <a:xfrm rot="10800000" flipH="1">
            <a:off x="7595769" y="3907283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2" name="Right Arrow 451">
            <a:extLst>
              <a:ext uri="{FF2B5EF4-FFF2-40B4-BE49-F238E27FC236}">
                <a16:creationId xmlns:a16="http://schemas.microsoft.com/office/drawing/2014/main" xmlns="" id="{5C844F20-C817-CD45-8859-550B71FF0669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443" grpId="0" animBg="1"/>
      <p:bldP spid="444" grpId="0" animBg="1"/>
      <p:bldP spid="445" grpId="0" animBg="1"/>
      <p:bldP spid="446" grpId="0" animBg="1"/>
      <p:bldP spid="447" grpId="0" animBg="1"/>
      <p:bldP spid="448" grpId="0" animBg="1"/>
      <p:bldP spid="449" grpId="0" animBg="1"/>
      <p:bldP spid="450" grpId="0" animBg="1"/>
      <p:bldP spid="451" grpId="0" animBg="1"/>
      <p:bldP spid="45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21178</TotalTime>
  <Words>2933</Words>
  <Application>Microsoft Office PowerPoint</Application>
  <PresentationFormat>Widescreen</PresentationFormat>
  <Paragraphs>763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ＭＳ Ｐゴシック</vt:lpstr>
      <vt:lpstr>游ゴシック</vt:lpstr>
      <vt:lpstr>Arial</vt:lpstr>
      <vt:lpstr>Calibri</vt:lpstr>
      <vt:lpstr>Calibri Light</vt:lpstr>
      <vt:lpstr>Comic Sans MS</vt:lpstr>
      <vt:lpstr>Gill Sans MT</vt:lpstr>
      <vt:lpstr>MS Mincho</vt:lpstr>
      <vt:lpstr>Times New Roman</vt:lpstr>
      <vt:lpstr>Wingdings</vt:lpstr>
      <vt:lpstr>Office Theme</vt:lpstr>
      <vt:lpstr>Computer Networks CS 3001 (BCS-5B) Lecture 5</vt:lpstr>
      <vt:lpstr>PowerPoint Presentation</vt:lpstr>
      <vt:lpstr>Network layer: “control plane” roadmap</vt:lpstr>
      <vt:lpstr>Distance vector algorithm </vt:lpstr>
      <vt:lpstr>Bellman-Ford Example</vt:lpstr>
      <vt:lpstr>Distance vector algorithm </vt:lpstr>
      <vt:lpstr>Distance vector algorithm:  </vt:lpstr>
      <vt:lpstr>Distance vector: example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iteration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Distance vector: link cost changes</vt:lpstr>
      <vt:lpstr>Distance vector: link cost changes</vt:lpstr>
      <vt:lpstr>Comparison of LS and DV algorithms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725</cp:revision>
  <dcterms:created xsi:type="dcterms:W3CDTF">2020-01-18T07:24:59Z</dcterms:created>
  <dcterms:modified xsi:type="dcterms:W3CDTF">2023-11-22T08:00:16Z</dcterms:modified>
</cp:coreProperties>
</file>