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263" r:id="rId5"/>
    <p:sldId id="259" r:id="rId6"/>
    <p:sldId id="256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18DA102-2A79-498E-9B7F-FA7B3B4CAF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18752-9B09-4A2F-93D7-D7EE177C3159}">
      <dgm:prSet/>
      <dgm:spPr/>
      <dgm:t>
        <a:bodyPr/>
        <a:lstStyle/>
        <a:p>
          <a:pPr algn="ctr"/>
          <a:r>
            <a:rPr lang="en-US" b="1" dirty="0"/>
            <a:t>QUIZ Sec A</a:t>
          </a:r>
          <a:br>
            <a:rPr lang="en-US" b="1" dirty="0"/>
          </a:br>
          <a:r>
            <a:rPr lang="en-US" b="1" dirty="0"/>
            <a:t>FD and Normal Forms</a:t>
          </a:r>
          <a:endParaRPr lang="en-US" dirty="0"/>
        </a:p>
      </dgm:t>
    </dgm:pt>
    <dgm:pt modelId="{BC45D5EA-7A05-4BC5-9E21-AA000DAC22C5}" type="parTrans" cxnId="{52D2268B-8C15-4ECF-A741-A80362693148}">
      <dgm:prSet/>
      <dgm:spPr/>
      <dgm:t>
        <a:bodyPr/>
        <a:lstStyle/>
        <a:p>
          <a:endParaRPr lang="en-US"/>
        </a:p>
      </dgm:t>
    </dgm:pt>
    <dgm:pt modelId="{72C74396-530F-4EC1-B2C8-148AAA6D82A8}" type="sibTrans" cxnId="{52D2268B-8C15-4ECF-A741-A80362693148}">
      <dgm:prSet/>
      <dgm:spPr/>
      <dgm:t>
        <a:bodyPr/>
        <a:lstStyle/>
        <a:p>
          <a:endParaRPr lang="en-US"/>
        </a:p>
      </dgm:t>
    </dgm:pt>
    <dgm:pt modelId="{BF4C58D8-3D86-4C77-BC55-95AAFAB86529}" type="pres">
      <dgm:prSet presAssocID="{018DA102-2A79-498E-9B7F-FA7B3B4CAF2A}" presName="linear" presStyleCnt="0">
        <dgm:presLayoutVars>
          <dgm:animLvl val="lvl"/>
          <dgm:resizeHandles val="exact"/>
        </dgm:presLayoutVars>
      </dgm:prSet>
      <dgm:spPr/>
    </dgm:pt>
    <dgm:pt modelId="{1ED183AD-FA67-4A06-A9AE-3ABF6D0B4207}" type="pres">
      <dgm:prSet presAssocID="{61C18752-9B09-4A2F-93D7-D7EE177C315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2D2268B-8C15-4ECF-A741-A80362693148}" srcId="{018DA102-2A79-498E-9B7F-FA7B3B4CAF2A}" destId="{61C18752-9B09-4A2F-93D7-D7EE177C3159}" srcOrd="0" destOrd="0" parTransId="{BC45D5EA-7A05-4BC5-9E21-AA000DAC22C5}" sibTransId="{72C74396-530F-4EC1-B2C8-148AAA6D82A8}"/>
    <dgm:cxn modelId="{A82285CB-A3A8-409A-BD7B-672FA1B10160}" type="presOf" srcId="{018DA102-2A79-498E-9B7F-FA7B3B4CAF2A}" destId="{BF4C58D8-3D86-4C77-BC55-95AAFAB86529}" srcOrd="0" destOrd="0" presId="urn:microsoft.com/office/officeart/2005/8/layout/vList2"/>
    <dgm:cxn modelId="{870443E7-D61D-4344-99AB-6B02E639C271}" type="presOf" srcId="{61C18752-9B09-4A2F-93D7-D7EE177C3159}" destId="{1ED183AD-FA67-4A06-A9AE-3ABF6D0B4207}" srcOrd="0" destOrd="0" presId="urn:microsoft.com/office/officeart/2005/8/layout/vList2"/>
    <dgm:cxn modelId="{E71FE1E0-EB38-4432-AEFC-1D1079F4460D}" type="presParOf" srcId="{BF4C58D8-3D86-4C77-BC55-95AAFAB86529}" destId="{1ED183AD-FA67-4A06-A9AE-3ABF6D0B42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Key for relation R is {M}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 custScaleX="53048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FOR each question Show your working! 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With header on EXAM sheet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 custLinFactY="-597328" custLinFactNeighborX="-67429" custLinFactNeighborY="-600000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FOR each question Show your working! 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With header on EXAM sheet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 custLinFactY="-597328" custLinFactNeighborX="-67429" custLinFactNeighborY="-600000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FOR each question Show your working! 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With header on EXAM sheet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 custLinFactY="-597328" custLinFactNeighborX="-67429" custLinFactNeighborY="-600000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18DA102-2A79-498E-9B7F-FA7B3B4CAF2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C18752-9B09-4A2F-93D7-D7EE177C3159}">
      <dgm:prSet/>
      <dgm:spPr/>
      <dgm:t>
        <a:bodyPr/>
        <a:lstStyle/>
        <a:p>
          <a:pPr algn="ctr"/>
          <a:r>
            <a:rPr lang="en-US" b="1" dirty="0"/>
            <a:t>QUIZ Sec B </a:t>
          </a:r>
          <a:br>
            <a:rPr lang="en-US" b="1" dirty="0"/>
          </a:br>
          <a:r>
            <a:rPr lang="en-US" b="1" dirty="0"/>
            <a:t>FD and Normal Forms</a:t>
          </a:r>
          <a:endParaRPr lang="en-US" dirty="0"/>
        </a:p>
      </dgm:t>
    </dgm:pt>
    <dgm:pt modelId="{BC45D5EA-7A05-4BC5-9E21-AA000DAC22C5}" type="parTrans" cxnId="{52D2268B-8C15-4ECF-A741-A80362693148}">
      <dgm:prSet/>
      <dgm:spPr/>
      <dgm:t>
        <a:bodyPr/>
        <a:lstStyle/>
        <a:p>
          <a:endParaRPr lang="en-US"/>
        </a:p>
      </dgm:t>
    </dgm:pt>
    <dgm:pt modelId="{72C74396-530F-4EC1-B2C8-148AAA6D82A8}" type="sibTrans" cxnId="{52D2268B-8C15-4ECF-A741-A80362693148}">
      <dgm:prSet/>
      <dgm:spPr/>
      <dgm:t>
        <a:bodyPr/>
        <a:lstStyle/>
        <a:p>
          <a:endParaRPr lang="en-US"/>
        </a:p>
      </dgm:t>
    </dgm:pt>
    <dgm:pt modelId="{BF4C58D8-3D86-4C77-BC55-95AAFAB86529}" type="pres">
      <dgm:prSet presAssocID="{018DA102-2A79-498E-9B7F-FA7B3B4CAF2A}" presName="linear" presStyleCnt="0">
        <dgm:presLayoutVars>
          <dgm:animLvl val="lvl"/>
          <dgm:resizeHandles val="exact"/>
        </dgm:presLayoutVars>
      </dgm:prSet>
      <dgm:spPr/>
    </dgm:pt>
    <dgm:pt modelId="{1ED183AD-FA67-4A06-A9AE-3ABF6D0B4207}" type="pres">
      <dgm:prSet presAssocID="{61C18752-9B09-4A2F-93D7-D7EE177C3159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52D2268B-8C15-4ECF-A741-A80362693148}" srcId="{018DA102-2A79-498E-9B7F-FA7B3B4CAF2A}" destId="{61C18752-9B09-4A2F-93D7-D7EE177C3159}" srcOrd="0" destOrd="0" parTransId="{BC45D5EA-7A05-4BC5-9E21-AA000DAC22C5}" sibTransId="{72C74396-530F-4EC1-B2C8-148AAA6D82A8}"/>
    <dgm:cxn modelId="{A82285CB-A3A8-409A-BD7B-672FA1B10160}" type="presOf" srcId="{018DA102-2A79-498E-9B7F-FA7B3B4CAF2A}" destId="{BF4C58D8-3D86-4C77-BC55-95AAFAB86529}" srcOrd="0" destOrd="0" presId="urn:microsoft.com/office/officeart/2005/8/layout/vList2"/>
    <dgm:cxn modelId="{870443E7-D61D-4344-99AB-6B02E639C271}" type="presOf" srcId="{61C18752-9B09-4A2F-93D7-D7EE177C3159}" destId="{1ED183AD-FA67-4A06-A9AE-3ABF6D0B4207}" srcOrd="0" destOrd="0" presId="urn:microsoft.com/office/officeart/2005/8/layout/vList2"/>
    <dgm:cxn modelId="{E71FE1E0-EB38-4432-AEFC-1D1079F4460D}" type="presParOf" srcId="{BF4C58D8-3D86-4C77-BC55-95AAFAB86529}" destId="{1ED183AD-FA67-4A06-A9AE-3ABF6D0B4207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C78B82-B584-4CA2-A289-B182C372C25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0736C02-1BF4-41B4-BEBE-FD526031469C}">
      <dgm:prSet/>
      <dgm:spPr/>
      <dgm:t>
        <a:bodyPr/>
        <a:lstStyle/>
        <a:p>
          <a:pPr algn="ctr"/>
          <a:r>
            <a:rPr lang="en-US" dirty="0"/>
            <a:t>Key for R is {M}</a:t>
          </a:r>
        </a:p>
      </dgm:t>
    </dgm:pt>
    <dgm:pt modelId="{64CFC2A9-D5D8-4147-9822-8332ABDD2614}" type="par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9D219083-1AAE-4D0F-B686-9FF14F21126E}" type="sibTrans" cxnId="{2452B387-D232-4E00-A17F-C0FD33B0C6F3}">
      <dgm:prSet/>
      <dgm:spPr/>
      <dgm:t>
        <a:bodyPr/>
        <a:lstStyle/>
        <a:p>
          <a:pPr algn="ctr"/>
          <a:endParaRPr lang="en-US"/>
        </a:p>
      </dgm:t>
    </dgm:pt>
    <dgm:pt modelId="{0E416445-9CB1-4D3C-A8EA-E6D94532BA54}" type="pres">
      <dgm:prSet presAssocID="{AEC78B82-B584-4CA2-A289-B182C372C254}" presName="linear" presStyleCnt="0">
        <dgm:presLayoutVars>
          <dgm:animLvl val="lvl"/>
          <dgm:resizeHandles val="exact"/>
        </dgm:presLayoutVars>
      </dgm:prSet>
      <dgm:spPr/>
    </dgm:pt>
    <dgm:pt modelId="{10FA2D96-E8CF-49E9-837C-E1AFB97D9323}" type="pres">
      <dgm:prSet presAssocID="{20736C02-1BF4-41B4-BEBE-FD526031469C}" presName="parentText" presStyleLbl="node1" presStyleIdx="0" presStyleCnt="1" custScaleX="53048">
        <dgm:presLayoutVars>
          <dgm:chMax val="0"/>
          <dgm:bulletEnabled val="1"/>
        </dgm:presLayoutVars>
      </dgm:prSet>
      <dgm:spPr/>
    </dgm:pt>
  </dgm:ptLst>
  <dgm:cxnLst>
    <dgm:cxn modelId="{E78C891D-6D75-4273-8BCB-D098BC2242EF}" type="presOf" srcId="{20736C02-1BF4-41B4-BEBE-FD526031469C}" destId="{10FA2D96-E8CF-49E9-837C-E1AFB97D9323}" srcOrd="0" destOrd="0" presId="urn:microsoft.com/office/officeart/2005/8/layout/vList2"/>
    <dgm:cxn modelId="{2452B387-D232-4E00-A17F-C0FD33B0C6F3}" srcId="{AEC78B82-B584-4CA2-A289-B182C372C254}" destId="{20736C02-1BF4-41B4-BEBE-FD526031469C}" srcOrd="0" destOrd="0" parTransId="{64CFC2A9-D5D8-4147-9822-8332ABDD2614}" sibTransId="{9D219083-1AAE-4D0F-B686-9FF14F21126E}"/>
    <dgm:cxn modelId="{7D0150F2-FAFF-4725-85B5-FCE5A9D97EBC}" type="presOf" srcId="{AEC78B82-B584-4CA2-A289-B182C372C254}" destId="{0E416445-9CB1-4D3C-A8EA-E6D94532BA54}" srcOrd="0" destOrd="0" presId="urn:microsoft.com/office/officeart/2005/8/layout/vList2"/>
    <dgm:cxn modelId="{6F59239A-F5F8-48E7-8E92-9030658AC085}" type="presParOf" srcId="{0E416445-9CB1-4D3C-A8EA-E6D94532BA54}" destId="{10FA2D96-E8CF-49E9-837C-E1AFB97D9323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183AD-FA67-4A06-A9AE-3ABF6D0B4207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QUIZ Sec A</a:t>
          </a:r>
          <a:br>
            <a:rPr lang="en-US" sz="6000" b="1" kern="1200" dirty="0"/>
          </a:br>
          <a:r>
            <a:rPr lang="en-US" sz="6000" b="1" kern="1200" dirty="0"/>
            <a:t>FD and Normal Forms</a:t>
          </a:r>
          <a:endParaRPr lang="en-US" sz="6000" kern="1200" dirty="0"/>
        </a:p>
      </dsp:txBody>
      <dsp:txXfrm>
        <a:off x="116514" y="116914"/>
        <a:ext cx="8910972" cy="215377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1138372" y="18512"/>
          <a:ext cx="2572345" cy="8634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Key for relation R is {M}</a:t>
          </a:r>
        </a:p>
      </dsp:txBody>
      <dsp:txXfrm>
        <a:off x="1180523" y="60663"/>
        <a:ext cx="2488043" cy="7791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186406"/>
          <a:ext cx="484909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each question Show your working! </a:t>
          </a:r>
        </a:p>
      </dsp:txBody>
      <dsp:txXfrm>
        <a:off x="25759" y="212165"/>
        <a:ext cx="4797573" cy="47615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0"/>
          <a:ext cx="507307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 header on EXAM sheet</a:t>
          </a:r>
        </a:p>
      </dsp:txBody>
      <dsp:txXfrm>
        <a:off x="37467" y="37467"/>
        <a:ext cx="4998137" cy="6925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186406"/>
          <a:ext cx="484909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each question Show your working! </a:t>
          </a:r>
        </a:p>
      </dsp:txBody>
      <dsp:txXfrm>
        <a:off x="25759" y="212165"/>
        <a:ext cx="4797573" cy="47615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0"/>
          <a:ext cx="507307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 header on EXAM sheet</a:t>
          </a:r>
        </a:p>
      </dsp:txBody>
      <dsp:txXfrm>
        <a:off x="37467" y="37467"/>
        <a:ext cx="4998137" cy="69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186406"/>
          <a:ext cx="4849091" cy="52767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FOR each question Show your working! </a:t>
          </a:r>
        </a:p>
      </dsp:txBody>
      <dsp:txXfrm>
        <a:off x="25759" y="212165"/>
        <a:ext cx="4797573" cy="476152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0" y="0"/>
          <a:ext cx="5073071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With header on EXAM sheet</a:t>
          </a:r>
        </a:p>
      </dsp:txBody>
      <dsp:txXfrm>
        <a:off x="37467" y="37467"/>
        <a:ext cx="4998137" cy="692586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D183AD-FA67-4A06-A9AE-3ABF6D0B4207}">
      <dsp:nvSpPr>
        <dsp:cNvPr id="0" name=""/>
        <dsp:cNvSpPr/>
      </dsp:nvSpPr>
      <dsp:spPr>
        <a:xfrm>
          <a:off x="0" y="400"/>
          <a:ext cx="9144000" cy="2386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228600" rIns="228600" bIns="2286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0" b="1" kern="1200" dirty="0"/>
            <a:t>QUIZ Sec B </a:t>
          </a:r>
          <a:br>
            <a:rPr lang="en-US" sz="6000" b="1" kern="1200" dirty="0"/>
          </a:br>
          <a:r>
            <a:rPr lang="en-US" sz="6000" b="1" kern="1200" dirty="0"/>
            <a:t>FD and Normal Forms</a:t>
          </a:r>
          <a:endParaRPr lang="en-US" sz="6000" kern="1200" dirty="0"/>
        </a:p>
      </dsp:txBody>
      <dsp:txXfrm>
        <a:off x="116514" y="116914"/>
        <a:ext cx="8910972" cy="2153772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FA2D96-E8CF-49E9-837C-E1AFB97D9323}">
      <dsp:nvSpPr>
        <dsp:cNvPr id="0" name=""/>
        <dsp:cNvSpPr/>
      </dsp:nvSpPr>
      <dsp:spPr>
        <a:xfrm>
          <a:off x="430955" y="135984"/>
          <a:ext cx="973817" cy="4797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Key for R is {M}</a:t>
          </a:r>
        </a:p>
      </dsp:txBody>
      <dsp:txXfrm>
        <a:off x="454372" y="159401"/>
        <a:ext cx="926983" cy="432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1BDA1-5FFD-B139-B59F-A045918DB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3C767-3724-B182-7AB7-41175E987F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6F55A5-B76F-1456-142C-B932B8CD9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21E13-8557-9CED-2C20-74858F2C5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BF129-8743-82F6-BE59-5DC2643A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50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8374-64B3-787F-5EF9-CBBDAA54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44BEBC-3CA0-3D57-8D06-751D5DB25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1FADE-8C4B-AF3B-B72D-C05BC35F3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AEA4F-8D94-6ACC-466F-549787148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97ED0-EBF3-DBE6-672A-B485F39A9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33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6EDE7C-0529-3980-FDD3-E193BD2C0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FC8057-020B-3141-7AF3-41DE56F9C5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AC076-1871-70F8-B215-5A831832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2FA2B-66BD-3394-894B-16A05173F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2D749-DC4F-454A-F085-4D3E46D86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66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2723-44CE-EA08-7A2F-7AFB20DC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AE405-7929-F5CC-E66C-E32A93FF7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3E81A4-EFF7-C4E6-CDBE-22F6B88A0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7AF01-E2A1-315D-2B34-88125958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6E8BBE-0764-EEA6-8F6F-D4F2D5F30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95082-70D3-C79F-A879-8FFA2CAA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8848D-90DA-9A38-8436-EB77FDA54C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27EED-9285-5F6E-2B60-8C4092149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91D87-A14B-E566-2203-8EBCA02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C7BB8D-E15E-B146-7A73-815E2F41D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863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4B53E8-DF11-B8C3-6C47-39457F79BD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5BD86-0B4F-AB78-1D0F-90F3DDD0B7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B8D570-77B9-494E-5A85-75A8DBB666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73BFB-1257-9A1D-E2E8-1CBC6C684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601016-36F9-E599-F4B1-846D8905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DBD952-A36F-F392-A5F8-26EA7B4B6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533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CC8CF-1C54-9F46-E3D7-C1E621F71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C8E078-7134-17EB-6685-A5120C7E52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F13027-041D-F0DD-0006-8DD3B89260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B1771B-B405-E6E9-6ED7-7D1447590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BB3F7C-1BB1-BCE7-C36E-613680A1FB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F5888E3-1FD2-8DE4-02DB-3FF9BB8B4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CEC773-D996-EEF5-C40B-FA6827440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4A730B-DFD3-6370-2722-6E2D0646E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50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D5BB8-1190-2EBA-934B-3D7F79BC7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7AC302-9309-5ACA-8450-44DE0CFF8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34A7-B771-3580-2BB2-E97D448D6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09100-E41D-13BA-E72A-78A84FAE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9423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B345B2-10F0-BF9C-A208-0A2EA4664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994491-B73C-2914-E560-0653C7A7B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FEFAF0-5674-4CCB-7178-7831E8DF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6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8D661-F0ED-5D80-B653-F8A44B80C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1F307C-BE3C-5F0C-2B28-8D2E6AD78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74C10-C2EF-9FF7-16C4-6B727B59B0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9A373-5E88-2F80-B12F-543DD5C0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8B65D-BF74-D6C6-7699-1CE30DD9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C966A-F333-2151-ABA0-D61930255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80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F90FC-A6FF-44E8-018B-44885E0B9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109308-FF64-B95F-50B9-07992E64A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293C03-9A98-FC1F-04BA-55A3907EA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708C-DECA-048F-826A-84F86FBF5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675AD8-E6A5-749F-5652-6E6D821B9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7EC99-40E6-7252-6CDF-E55EF4D9E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82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0E70C0-DD0F-8888-4DCE-F2E08294E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66BA-C551-201E-165F-29F4A2B3CE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7D563-8FA0-FBB6-EA12-31632C011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BCF0E-3DCC-4BEF-8A59-BBD8B67A4ED7}" type="datetimeFigureOut">
              <a:rPr lang="en-US" smtClean="0"/>
              <a:t>05-Apr-23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888E3B-F938-3214-979A-053CD8BEDB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C4C94-967F-1F81-4AFC-93EE583CC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AE10C5-2174-4374-B6D7-72B9F1D631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461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5.xml"/><Relationship Id="rId3" Type="http://schemas.openxmlformats.org/officeDocument/2006/relationships/diagramLayout" Target="../diagrams/layout4.xml"/><Relationship Id="rId7" Type="http://schemas.openxmlformats.org/officeDocument/2006/relationships/diagramData" Target="../diagrams/data5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4.xml"/><Relationship Id="rId11" Type="http://schemas.microsoft.com/office/2007/relationships/diagramDrawing" Target="../diagrams/drawing5.xml"/><Relationship Id="rId5" Type="http://schemas.openxmlformats.org/officeDocument/2006/relationships/diagramColors" Target="../diagrams/colors4.xml"/><Relationship Id="rId10" Type="http://schemas.openxmlformats.org/officeDocument/2006/relationships/diagramColors" Target="../diagrams/colors5.xml"/><Relationship Id="rId4" Type="http://schemas.openxmlformats.org/officeDocument/2006/relationships/diagramQuickStyle" Target="../diagrams/quickStyle4.xml"/><Relationship Id="rId9" Type="http://schemas.openxmlformats.org/officeDocument/2006/relationships/diagramQuickStyle" Target="../diagrams/quickStyle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7.xml"/><Relationship Id="rId3" Type="http://schemas.openxmlformats.org/officeDocument/2006/relationships/diagramLayout" Target="../diagrams/layout6.xml"/><Relationship Id="rId7" Type="http://schemas.openxmlformats.org/officeDocument/2006/relationships/diagramData" Target="../diagrams/data7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11" Type="http://schemas.microsoft.com/office/2007/relationships/diagramDrawing" Target="../diagrams/drawing7.xml"/><Relationship Id="rId5" Type="http://schemas.openxmlformats.org/officeDocument/2006/relationships/diagramColors" Target="../diagrams/colors6.xml"/><Relationship Id="rId10" Type="http://schemas.openxmlformats.org/officeDocument/2006/relationships/diagramColors" Target="../diagrams/colors7.xml"/><Relationship Id="rId4" Type="http://schemas.openxmlformats.org/officeDocument/2006/relationships/diagramQuickStyle" Target="../diagrams/quickStyle6.xml"/><Relationship Id="rId9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FE70D-3040-5CF2-DD48-F709D8A3C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64316434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696F79F-7EF9-CCE2-1D8C-5B8127A2D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850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777FB-6E36-E5A3-501D-FE6F904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799696"/>
            <a:ext cx="5641109" cy="5748338"/>
          </a:xfr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Given a relation </a:t>
            </a:r>
            <a:r>
              <a:rPr lang="en-US" sz="2600" dirty="0">
                <a:solidFill>
                  <a:srgbClr val="FF0000"/>
                </a:solidFill>
              </a:rPr>
              <a:t>R (P, Q, R, S) </a:t>
            </a:r>
            <a:r>
              <a:rPr lang="en-US" sz="2600" dirty="0"/>
              <a:t>and a set of FDs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F = { 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P,Q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R, 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Q,R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i="1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NewRomanPS-ItalicMT"/>
              </a:rPr>
              <a:t>D, TYPO should be S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R ,S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, </a:t>
            </a:r>
            <a:endParaRPr lang="en-US" sz="3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</a:endParaRP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latin typeface="Calibri" panose="020F0502020204030204" pitchFamily="34" charset="0"/>
                <a:ea typeface="TimesNewRomanPSMT"/>
              </a:rPr>
              <a:t>P ,S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Q  </a:t>
            </a:r>
            <a:r>
              <a:rPr lang="en-US" sz="3000" dirty="0">
                <a:solidFill>
                  <a:srgbClr val="FF0000"/>
                </a:solidFill>
              </a:rPr>
              <a:t>}.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relation R.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relation R is in BCNF. If not, then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indicate all the BCNF violations.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Decompose the relation into collections of relations that are in BCNF.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82C4-7139-C7BB-D728-27C0926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217" y="181814"/>
            <a:ext cx="5641109" cy="5748338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Given a relation </a:t>
            </a:r>
            <a:r>
              <a:rPr lang="en-US" dirty="0">
                <a:solidFill>
                  <a:srgbClr val="FF0000"/>
                </a:solidFill>
              </a:rPr>
              <a:t>R (V, W, X, Y, Z) </a:t>
            </a:r>
            <a:r>
              <a:rPr lang="en-US" dirty="0"/>
              <a:t>and a set of FDs </a:t>
            </a:r>
          </a:p>
          <a:p>
            <a:pPr marL="457200" lvl="1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Z ,Y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X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 Y, </a:t>
            </a:r>
            <a:endParaRPr lang="en-US" sz="3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,V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relation R.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relation R is in BCNF. If not, then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indicate all the BCNF violations.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Decompose the relation into collections of relations that are in BCNF.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A5D5E6-42AC-ED7E-A11F-A3E3A7E442A4}"/>
              </a:ext>
            </a:extLst>
          </p:cNvPr>
          <p:cNvGraphicFramePr/>
          <p:nvPr/>
        </p:nvGraphicFramePr>
        <p:xfrm>
          <a:off x="3747653" y="5979133"/>
          <a:ext cx="4849091" cy="90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9708E1-0C47-9709-6B87-1D5BB158165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46110193"/>
              </p:ext>
            </p:extLst>
          </p:nvPr>
        </p:nvGraphicFramePr>
        <p:xfrm>
          <a:off x="480291" y="13855"/>
          <a:ext cx="5073071" cy="98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220503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777FB-6E36-E5A3-501D-FE6F904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799696"/>
            <a:ext cx="5641109" cy="5748338"/>
          </a:xfr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600" dirty="0"/>
              <a:t>Given a relation </a:t>
            </a:r>
            <a:r>
              <a:rPr lang="en-US" sz="2600" dirty="0">
                <a:solidFill>
                  <a:srgbClr val="FF0000"/>
                </a:solidFill>
              </a:rPr>
              <a:t>R (P, Q, R, S) </a:t>
            </a:r>
            <a:r>
              <a:rPr lang="en-US" sz="2600" dirty="0"/>
              <a:t>and a set of FDs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F = { 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P,Q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R, 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Q,R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, 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R ,S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, </a:t>
            </a:r>
            <a:endParaRPr lang="en-US" sz="3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</a:endParaRP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latin typeface="Calibri" panose="020F0502020204030204" pitchFamily="34" charset="0"/>
                <a:ea typeface="TimesNewRomanPSMT"/>
              </a:rPr>
              <a:t>P ,S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Q  </a:t>
            </a:r>
            <a:r>
              <a:rPr lang="en-US" sz="3000" dirty="0">
                <a:solidFill>
                  <a:srgbClr val="FF0000"/>
                </a:solidFill>
              </a:rPr>
              <a:t>}.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relation R. 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relation R is in BCNF. If not, then </a:t>
            </a: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indicate all the BCNF violations.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Decompose the relation into collections of relations that are in BCNF.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82C4-7139-C7BB-D728-27C0926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217" y="181814"/>
            <a:ext cx="5641109" cy="5748338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Given a relation </a:t>
            </a:r>
            <a:r>
              <a:rPr lang="en-US" dirty="0">
                <a:solidFill>
                  <a:srgbClr val="FF0000"/>
                </a:solidFill>
              </a:rPr>
              <a:t>R (V, W, X, Y, Z) </a:t>
            </a:r>
            <a:r>
              <a:rPr lang="en-US" dirty="0"/>
              <a:t>and a set of FDs </a:t>
            </a:r>
          </a:p>
          <a:p>
            <a:pPr marL="457200" lvl="1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Z ,Y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X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 Y, </a:t>
            </a:r>
            <a:endParaRPr lang="en-US" sz="3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,V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relation R. 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if the relation R is in BCNF. If not, then </a:t>
            </a: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indicate all the BCNF violations.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Decompose the relation into collections of relations that are in BCNF.</a:t>
            </a:r>
            <a:endParaRPr lang="en-US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A5D5E6-42AC-ED7E-A11F-A3E3A7E442A4}"/>
              </a:ext>
            </a:extLst>
          </p:cNvPr>
          <p:cNvGraphicFramePr/>
          <p:nvPr/>
        </p:nvGraphicFramePr>
        <p:xfrm>
          <a:off x="3747653" y="5979133"/>
          <a:ext cx="4849091" cy="90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9708E1-0C47-9709-6B87-1D5BB1581652}"/>
              </a:ext>
            </a:extLst>
          </p:cNvPr>
          <p:cNvGraphicFramePr/>
          <p:nvPr/>
        </p:nvGraphicFramePr>
        <p:xfrm>
          <a:off x="480291" y="13855"/>
          <a:ext cx="5073071" cy="98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1814918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777FB-6E36-E5A3-501D-FE6F904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04801" y="799696"/>
            <a:ext cx="5641109" cy="5748338"/>
          </a:xfr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/>
              <a:t>Given a relation </a:t>
            </a:r>
            <a:r>
              <a:rPr lang="en-US" sz="2600" dirty="0">
                <a:solidFill>
                  <a:srgbClr val="FF0000"/>
                </a:solidFill>
              </a:rPr>
              <a:t>R (P, Q, R, S) </a:t>
            </a:r>
            <a:r>
              <a:rPr lang="en-US" sz="2600" dirty="0"/>
              <a:t>and a set of FDs 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FF0000"/>
                </a:solidFill>
              </a:rPr>
              <a:t>F = { 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P,Q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R, 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Q,R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S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, </a:t>
            </a: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R ,S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P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, </a:t>
            </a:r>
            <a:endParaRPr lang="en-US" sz="30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</a:endParaRPr>
          </a:p>
          <a:p>
            <a:pPr marL="457200" lvl="1" indent="0">
              <a:buNone/>
            </a:pPr>
            <a:r>
              <a:rPr lang="en-US" sz="3000" i="1" dirty="0">
                <a:solidFill>
                  <a:srgbClr val="FF0000"/>
                </a:solidFill>
                <a:latin typeface="Calibri" panose="020F0502020204030204" pitchFamily="34" charset="0"/>
                <a:ea typeface="TimesNewRomanPSMT"/>
              </a:rPr>
              <a:t>P ,S</a:t>
            </a:r>
            <a:r>
              <a:rPr lang="en-US" sz="3000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</a:rPr>
              <a:t> </a:t>
            </a:r>
            <a:r>
              <a:rPr lang="en-US" sz="3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Q  </a:t>
            </a:r>
            <a:r>
              <a:rPr lang="en-US" sz="3000" dirty="0">
                <a:solidFill>
                  <a:srgbClr val="FF0000"/>
                </a:solidFill>
              </a:rPr>
              <a:t>}.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relation R.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PQ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{P,Q, R, S}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-ItalicMT"/>
              </a:rPr>
              <a:t>Q,R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{P,Q, R, S}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-ItalicMT"/>
              </a:rPr>
              <a:t>R ,S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{P,Q, R, S}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400" i="1" dirty="0">
                <a:solidFill>
                  <a:srgbClr val="0070C0"/>
                </a:solidFill>
                <a:latin typeface="Calibri" panose="020F0502020204030204" pitchFamily="34" charset="0"/>
                <a:ea typeface="TimesNewRomanPSMT"/>
              </a:rPr>
              <a:t>P ,S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{P,Q, R, S}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 it is in </a:t>
            </a:r>
            <a:r>
              <a:rPr lang="en-US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bcnf</a:t>
            </a:r>
            <a:r>
              <a:rPr lang="en-US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all the dependencies have </a:t>
            </a:r>
            <a:r>
              <a:rPr lang="en-US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superkey</a:t>
            </a:r>
            <a:r>
              <a:rPr lang="en-US" dirty="0">
                <a:solidFill>
                  <a:srgbClr val="00B0F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the left side of the arrow</a:t>
            </a:r>
            <a:endParaRPr lang="en-US" dirty="0">
              <a:solidFill>
                <a:srgbClr val="00B0F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Already in BCNF.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82C4-7139-C7BB-D728-27C0926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217" y="181814"/>
            <a:ext cx="5641109" cy="5748338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Given a relation </a:t>
            </a:r>
            <a:r>
              <a:rPr lang="en-US" dirty="0">
                <a:solidFill>
                  <a:srgbClr val="FF0000"/>
                </a:solidFill>
              </a:rPr>
              <a:t>R (V, W, X, Y, Z) </a:t>
            </a:r>
            <a:r>
              <a:rPr lang="en-US" dirty="0"/>
              <a:t>and a set of FDs </a:t>
            </a:r>
          </a:p>
          <a:p>
            <a:pPr marL="457200" lvl="1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Z ,Y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X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W, </a:t>
            </a: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 Y, </a:t>
            </a:r>
            <a:endParaRPr lang="en-US" sz="3000" b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NewRomanPSMT"/>
              <a:cs typeface="Calibri" panose="020F0502020204030204" pitchFamily="34" charset="0"/>
            </a:endParaRPr>
          </a:p>
          <a:p>
            <a:pPr marL="914400" lvl="2" indent="0">
              <a:buNone/>
            </a:pP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 </a:t>
            </a:r>
            <a:r>
              <a:rPr lang="en-US" sz="3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X ,V</a:t>
            </a:r>
            <a:r>
              <a:rPr lang="en-US" sz="3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 all keys of R. </a:t>
            </a: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Z,Y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{Z,Y,X,W,V}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Z,X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{Z,Y,X,W,V}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Z,W</a:t>
            </a:r>
            <a:r>
              <a:rPr lang="en-US" baseline="300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= {Z,Y,X,W,V}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 is not in BCNF. Due to 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X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 </a:t>
            </a:r>
            <a:r>
              <a:rPr lang="en-US" sz="2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</a:t>
            </a:r>
            <a:r>
              <a:rPr lang="en-US" sz="2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NewRomanPS-ItalicMT"/>
                <a:cs typeface="Calibri" panose="020F0502020204030204" pitchFamily="34" charset="0"/>
              </a:rPr>
              <a:t>W, W-&gt; Y,X,V </a:t>
            </a: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X nor W is a </a:t>
            </a:r>
            <a:r>
              <a:rPr lang="en-US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superkey</a:t>
            </a:r>
            <a:r>
              <a:rPr lang="en-US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reason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X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= {X,W,Y,V}  and W</a:t>
            </a:r>
            <a:r>
              <a:rPr lang="en-US" baseline="30000" dirty="0">
                <a:solidFill>
                  <a:srgbClr val="00000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= {X,W,Y,V}</a:t>
            </a:r>
            <a:endParaRPr lang="en-US" dirty="0">
              <a:solidFill>
                <a:srgbClr val="000000"/>
              </a:solidFill>
              <a:effectLst/>
              <a:latin typeface="Calibri" panose="020F0502020204030204" pitchFamily="34" charset="0"/>
              <a:ea typeface="TimesNewRomanPSMT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lphaLcParenR"/>
            </a:pPr>
            <a:r>
              <a:rPr lang="en-US" sz="28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Decompose R into BCNF relations.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As X</a:t>
            </a:r>
            <a:r>
              <a:rPr lang="en-US" baseline="30000" dirty="0">
                <a:solidFill>
                  <a:srgbClr val="0070C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+</a:t>
            </a: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 = {X,W,Y,V}.. Decomposition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R1(</a:t>
            </a:r>
            <a:r>
              <a:rPr lang="en-US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X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,W,Y,V) and R2(</a:t>
            </a:r>
            <a:r>
              <a:rPr lang="en-US" u="sng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X,Z</a:t>
            </a:r>
            <a:r>
              <a:rPr lang="en-US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)</a:t>
            </a:r>
          </a:p>
          <a:p>
            <a:pPr marL="457200" lvl="1" indent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rgbClr val="0070C0"/>
                </a:solidFill>
                <a:latin typeface="Calibri" panose="020F0502020204030204" pitchFamily="34" charset="0"/>
                <a:ea typeface="TimesNewRomanPSMT"/>
                <a:cs typeface="Calibri" panose="020F0502020204030204" pitchFamily="34" charset="0"/>
              </a:rPr>
              <a:t>Both R1 and R2 are now in BCNF as W is candidate key in R1</a:t>
            </a:r>
            <a:endParaRPr lang="en-US" dirty="0">
              <a:solidFill>
                <a:srgbClr val="0070C0"/>
              </a:solidFill>
              <a:effectLst/>
              <a:latin typeface="Calibri" panose="020F0502020204030204" pitchFamily="34" charset="0"/>
              <a:ea typeface="TimesNewRomanPSMT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15000"/>
              </a:lnSpc>
              <a:spcBef>
                <a:spcPts val="0"/>
              </a:spcBef>
              <a:buFont typeface="+mj-lt"/>
              <a:buAutoNum type="alphaLcParenR"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C4A5D5E6-42AC-ED7E-A11F-A3E3A7E442A4}"/>
              </a:ext>
            </a:extLst>
          </p:cNvPr>
          <p:cNvGraphicFramePr/>
          <p:nvPr/>
        </p:nvGraphicFramePr>
        <p:xfrm>
          <a:off x="3747653" y="5979133"/>
          <a:ext cx="4849091" cy="90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BB9708E1-0C47-9709-6B87-1D5BB1581652}"/>
              </a:ext>
            </a:extLst>
          </p:cNvPr>
          <p:cNvGraphicFramePr/>
          <p:nvPr/>
        </p:nvGraphicFramePr>
        <p:xfrm>
          <a:off x="480291" y="13855"/>
          <a:ext cx="5073071" cy="9836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3288235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4ABFE70D-3040-5CF2-DD48-F709D8A3C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38296611"/>
              </p:ext>
            </p:extLst>
          </p:nvPr>
        </p:nvGraphicFramePr>
        <p:xfrm>
          <a:off x="1524000" y="1122363"/>
          <a:ext cx="9144000" cy="238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:a16="http://schemas.microsoft.com/office/drawing/2014/main" id="{D696F79F-7EF9-CCE2-1D8C-5B8127A2DF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145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777FB-6E36-E5A3-501D-FE6F904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92" y="681037"/>
            <a:ext cx="6005422" cy="5748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000" dirty="0"/>
              <a:t>Given a relation </a:t>
            </a:r>
            <a:r>
              <a:rPr lang="en-US" sz="2000" dirty="0">
                <a:solidFill>
                  <a:srgbClr val="FF0000"/>
                </a:solidFill>
              </a:rPr>
              <a:t>R (P, Q, R, S, T, U) </a:t>
            </a:r>
            <a:r>
              <a:rPr lang="en-US" sz="2000" dirty="0"/>
              <a:t>and a set of FDs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FF0000"/>
                </a:solidFill>
              </a:rPr>
              <a:t>F = {P →Q, R, T,  R, S →T, U, T →U, Q → T, P, Q → R, U}.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Compute the minimal cover for F. </a:t>
            </a:r>
            <a:r>
              <a:rPr lang="en-US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your work! </a:t>
            </a:r>
          </a:p>
          <a:p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 canonical form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P →Q,     P-&gt; R,       P-&gt;T, 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R, S →T,      R,S-&gt; U, 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T →U, 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Q → T, </a:t>
            </a:r>
          </a:p>
          <a:p>
            <a:pPr lvl="2"/>
            <a:r>
              <a:rPr lang="en-US" sz="1200" b="1" dirty="0">
                <a:solidFill>
                  <a:srgbClr val="0070C0"/>
                </a:solidFill>
              </a:rPr>
              <a:t>P, Q → R,     P,Q-&gt;U </a:t>
            </a:r>
          </a:p>
          <a:p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Remove redundant attribute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</a:rPr>
              <a:t>P →Q,     P-&gt; R,       P-&gt;T, 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</a:rPr>
              <a:t>R, S →T,      R,S-&gt; U, 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</a:rPr>
              <a:t>T →U, </a:t>
            </a:r>
          </a:p>
          <a:p>
            <a:pPr lvl="2"/>
            <a:r>
              <a:rPr lang="en-US" sz="1400" b="1" dirty="0">
                <a:solidFill>
                  <a:schemeClr val="tx1"/>
                </a:solidFill>
              </a:rPr>
              <a:t>Q → T, </a:t>
            </a:r>
          </a:p>
          <a:p>
            <a:pPr lvl="2"/>
            <a:r>
              <a:rPr lang="en-US" sz="1400" b="1" dirty="0">
                <a:solidFill>
                  <a:srgbClr val="0070C0"/>
                </a:solidFill>
              </a:rPr>
              <a:t>P  → R,     P-&gt;U   as P+ = {</a:t>
            </a:r>
            <a:r>
              <a:rPr lang="en-US" sz="1400" dirty="0">
                <a:solidFill>
                  <a:srgbClr val="0070C0"/>
                </a:solidFill>
              </a:rPr>
              <a:t>P, Q, R,  T, U}</a:t>
            </a:r>
            <a:endParaRPr lang="en-US" sz="1400" b="1" dirty="0">
              <a:solidFill>
                <a:srgbClr val="0070C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 Remove redundant FD’s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P →Q,     P-&gt; R,       </a:t>
            </a:r>
            <a:r>
              <a:rPr lang="en-US" sz="1600" b="1" strike="sngStrike" dirty="0">
                <a:solidFill>
                  <a:schemeClr val="tx1"/>
                </a:solidFill>
              </a:rPr>
              <a:t>P-&gt;T,</a:t>
            </a:r>
            <a:r>
              <a:rPr lang="en-US" sz="1600" b="1" dirty="0">
                <a:solidFill>
                  <a:schemeClr val="tx1"/>
                </a:solidFill>
              </a:rPr>
              <a:t> </a:t>
            </a:r>
            <a:r>
              <a:rPr lang="en-US" sz="1600" b="1" strike="sngStrike" dirty="0">
                <a:solidFill>
                  <a:srgbClr val="0070C0"/>
                </a:solidFill>
              </a:rPr>
              <a:t>(due to transitivity )</a:t>
            </a:r>
            <a:endParaRPr lang="en-US" sz="1600" b="1" strike="sngStrike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R, S →T,      R,S-&gt; U, 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T →U, </a:t>
            </a:r>
          </a:p>
          <a:p>
            <a:pPr lvl="2"/>
            <a:r>
              <a:rPr lang="en-US" sz="1600" b="1" dirty="0">
                <a:solidFill>
                  <a:schemeClr val="tx1"/>
                </a:solidFill>
              </a:rPr>
              <a:t>Q → T, </a:t>
            </a:r>
          </a:p>
          <a:p>
            <a:pPr lvl="2"/>
            <a:r>
              <a:rPr lang="en-US" sz="1600" b="1" strike="sngStrike" dirty="0">
                <a:solidFill>
                  <a:srgbClr val="0070C0"/>
                </a:solidFill>
              </a:rPr>
              <a:t>P  → R, </a:t>
            </a:r>
            <a:r>
              <a:rPr lang="en-US" sz="1600" b="1" dirty="0">
                <a:solidFill>
                  <a:srgbClr val="0070C0"/>
                </a:solidFill>
              </a:rPr>
              <a:t>(due to duplication)   </a:t>
            </a:r>
            <a:r>
              <a:rPr lang="en-US" sz="1600" b="1" strike="sngStrike" dirty="0">
                <a:solidFill>
                  <a:srgbClr val="0070C0"/>
                </a:solidFill>
              </a:rPr>
              <a:t> P-&gt;U (due to transitivity)</a:t>
            </a:r>
            <a:endParaRPr lang="en-US" sz="1600" b="1" strike="sngStrike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000" dirty="0"/>
              <a:t>Find all possible Keys of R ? </a:t>
            </a:r>
            <a:r>
              <a:rPr lang="en-US" sz="2000" b="1" dirty="0"/>
              <a:t>PS</a:t>
            </a:r>
            <a:r>
              <a:rPr lang="en-US" sz="2000" b="1" dirty="0">
                <a:solidFill>
                  <a:srgbClr val="0070C0"/>
                </a:solidFill>
              </a:rPr>
              <a:t>+ = {</a:t>
            </a:r>
            <a:r>
              <a:rPr lang="en-US" sz="2000" dirty="0">
                <a:solidFill>
                  <a:srgbClr val="0070C0"/>
                </a:solidFill>
              </a:rPr>
              <a:t>P, Q, R,  T, U,S}</a:t>
            </a:r>
            <a:endParaRPr lang="en-US" sz="2000" b="1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endParaRPr lang="en-US" sz="2000" b="1" dirty="0"/>
          </a:p>
          <a:p>
            <a:pPr marL="514350" indent="-514350">
              <a:buFont typeface="+mj-lt"/>
              <a:buAutoNum type="arabicPeriod"/>
            </a:pPr>
            <a:endParaRPr lang="en-US" sz="2000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82C4-7139-C7BB-D728-27C0926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60655" y="230794"/>
            <a:ext cx="5902035" cy="6363969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sz="2200" dirty="0"/>
              <a:t>Given a relation </a:t>
            </a:r>
            <a:r>
              <a:rPr lang="en-US" sz="2200" dirty="0">
                <a:solidFill>
                  <a:srgbClr val="FF0000"/>
                </a:solidFill>
              </a:rPr>
              <a:t>R (M, N, O, P, Q, R) </a:t>
            </a:r>
            <a:r>
              <a:rPr lang="en-US" sz="2200" dirty="0"/>
              <a:t>and a set of FDs </a:t>
            </a:r>
          </a:p>
          <a:p>
            <a:pPr marL="457200" lvl="1" indent="0">
              <a:buNone/>
            </a:pPr>
            <a:r>
              <a:rPr lang="en-US" sz="19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{M</a:t>
            </a:r>
            <a:r>
              <a:rPr lang="en-US" sz="1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N , M O→ P , P→ N , </a:t>
            </a:r>
          </a:p>
          <a:p>
            <a:pPr marL="457200" lvl="1" indent="0">
              <a:buNone/>
            </a:pPr>
            <a:r>
              <a:rPr lang="en-US" sz="1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N→ R , R N→ O, M→ Q</a:t>
            </a:r>
            <a:r>
              <a:rPr lang="en-US" sz="19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r>
              <a:rPr lang="en-US" sz="2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minimal 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 for </a:t>
            </a:r>
            <a:r>
              <a:rPr lang="en-US" sz="2200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2200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Show your work! </a:t>
            </a:r>
          </a:p>
          <a:p>
            <a:r>
              <a:rPr lang="en-US" sz="20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1 canonical form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Already in canonical form</a:t>
            </a:r>
            <a:endParaRPr lang="en-US" sz="1600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2 Remove redundant attribute</a:t>
            </a:r>
          </a:p>
          <a:p>
            <a:pPr marL="457200" lvl="1" indent="0">
              <a:buNone/>
            </a:pPr>
            <a:r>
              <a:rPr lang="en-US" sz="2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{M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N , M→ Q, P→ N , 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b="1" strike="sng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P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 is redundant as </a:t>
            </a:r>
            <a:r>
              <a:rPr lang="en-US" sz="1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900" b="1" baseline="30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900" dirty="0">
                <a:solidFill>
                  <a:schemeClr val="accent1"/>
                </a:solidFill>
              </a:rPr>
              <a:t>M, N, O, P, Q, R}</a:t>
            </a:r>
            <a:endParaRPr lang="en-US" sz="19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</a:t>
            </a:r>
            <a:r>
              <a:rPr lang="en-US" sz="2000" b="1" strike="sng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R , </a:t>
            </a:r>
            <a:r>
              <a:rPr lang="en-US" sz="1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=&gt;</a:t>
            </a:r>
            <a:r>
              <a:rPr lang="en-US" sz="19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is redundant as M</a:t>
            </a:r>
            <a:r>
              <a:rPr lang="en-US" sz="1900" b="1" baseline="30000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900" b="1" dirty="0">
                <a:solidFill>
                  <a:schemeClr val="accent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={</a:t>
            </a:r>
            <a:r>
              <a:rPr lang="en-US" sz="1900" dirty="0">
                <a:solidFill>
                  <a:schemeClr val="accent1"/>
                </a:solidFill>
              </a:rPr>
              <a:t>M, N, O, P, Q, R}</a:t>
            </a:r>
            <a:endParaRPr lang="en-US" sz="1900" b="1" dirty="0">
              <a:solidFill>
                <a:schemeClr val="accent1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N→ O</a:t>
            </a:r>
            <a:r>
              <a:rPr lang="en-US" sz="20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r>
              <a:rPr lang="en-US" sz="20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 3 Remove redundant FD’s</a:t>
            </a:r>
          </a:p>
          <a:p>
            <a:pPr marL="457200" lvl="1" indent="0">
              <a:buNone/>
            </a:pPr>
            <a:r>
              <a:rPr lang="en-US" sz="1800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</a:t>
            </a:r>
            <a:r>
              <a:rPr lang="en-US" sz="1800" b="1" i="1" strike="sng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1800" b="1" strike="sngStrik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N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800" b="1" strike="sngStrike" dirty="0">
                <a:solidFill>
                  <a:srgbClr val="0070C0"/>
                </a:solidFill>
              </a:rPr>
              <a:t>(due to transitivity )</a:t>
            </a:r>
            <a:endParaRPr lang="en-US" sz="1800" b="1" strike="sngStrike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M→ Q, M-&gt;P, M-&gt;R, P→ N , R N→ O }</a:t>
            </a:r>
          </a:p>
          <a:p>
            <a:r>
              <a:rPr lang="en-US" sz="2200" dirty="0"/>
              <a:t>Is Relation R in 3NF ? If no convert R to 3NF relations using minimal cover synthesis algorithm. </a:t>
            </a:r>
          </a:p>
          <a:p>
            <a:pPr lvl="1"/>
            <a:r>
              <a:rPr lang="en-US" sz="1800" dirty="0"/>
              <a:t>Not in 3NF due to FD 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N→ O as RN is not a </a:t>
            </a:r>
            <a:r>
              <a:rPr lang="en-US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superKey</a:t>
            </a:r>
            <a:r>
              <a:rPr lang="en-US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O is not a prime attribute</a:t>
            </a:r>
          </a:p>
          <a:p>
            <a:pPr lvl="1"/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Using </a:t>
            </a:r>
            <a:r>
              <a:rPr lang="en-US" sz="1800" b="1" dirty="0" err="1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synthetis</a:t>
            </a:r>
            <a:r>
              <a:rPr lang="en-US" sz="18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algorithm </a:t>
            </a:r>
          </a:p>
          <a:p>
            <a:pPr lvl="2"/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R1(M,Q, P, R} </a:t>
            </a:r>
          </a:p>
          <a:p>
            <a:pPr lvl="2"/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R2(P, N) </a:t>
            </a:r>
          </a:p>
          <a:p>
            <a:pPr lvl="2"/>
            <a:r>
              <a:rPr lang="en-US" sz="1700" b="1" dirty="0">
                <a:solidFill>
                  <a:srgbClr val="FF0000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R3(R,N,O)</a:t>
            </a:r>
            <a:endParaRPr lang="en-US" sz="1700" dirty="0"/>
          </a:p>
          <a:p>
            <a:endParaRPr lang="en-US" sz="2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F1EB2A8-A2DF-B050-0272-9663323DB9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25910038"/>
              </p:ext>
            </p:extLst>
          </p:nvPr>
        </p:nvGraphicFramePr>
        <p:xfrm>
          <a:off x="10448635" y="391685"/>
          <a:ext cx="1835729" cy="7516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835B299-92F1-4AE1-B73B-DCF74B32E54B}"/>
              </a:ext>
            </a:extLst>
          </p:cNvPr>
          <p:cNvGrpSpPr/>
          <p:nvPr/>
        </p:nvGrpSpPr>
        <p:grpSpPr>
          <a:xfrm>
            <a:off x="311728" y="0"/>
            <a:ext cx="5073071" cy="767520"/>
            <a:chOff x="0" y="0"/>
            <a:chExt cx="5073071" cy="76752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75C11DE-28D0-2F69-2799-6E33F61CCFB6}"/>
                </a:ext>
              </a:extLst>
            </p:cNvPr>
            <p:cNvSpPr/>
            <p:nvPr/>
          </p:nvSpPr>
          <p:spPr>
            <a:xfrm>
              <a:off x="0" y="0"/>
              <a:ext cx="5073071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BA923E7-6DAA-7097-28C2-F9F1B85C2F4A}"/>
                </a:ext>
              </a:extLst>
            </p:cNvPr>
            <p:cNvSpPr txBox="1"/>
            <p:nvPr/>
          </p:nvSpPr>
          <p:spPr>
            <a:xfrm>
              <a:off x="37467" y="37467"/>
              <a:ext cx="4998137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With header on EXAM 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34720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EA777FB-6E36-E5A3-501D-FE6F904334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8692" y="681037"/>
            <a:ext cx="5641109" cy="57483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endParaRPr lang="en-US" sz="2400" dirty="0"/>
          </a:p>
          <a:p>
            <a:r>
              <a:rPr lang="en-US" sz="2400" dirty="0"/>
              <a:t>Given a relation </a:t>
            </a:r>
            <a:r>
              <a:rPr lang="en-US" sz="2400" dirty="0">
                <a:solidFill>
                  <a:srgbClr val="FF0000"/>
                </a:solidFill>
              </a:rPr>
              <a:t>R (P, Q, R, S, T, U) </a:t>
            </a:r>
            <a:r>
              <a:rPr lang="en-US" sz="2400" dirty="0"/>
              <a:t>and a set of FDs 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F = {P →Q, R, T,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R, S →T, U,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T →U,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Q → T, </a:t>
            </a:r>
          </a:p>
          <a:p>
            <a:pPr lvl="1"/>
            <a:r>
              <a:rPr lang="en-US" b="1" dirty="0">
                <a:solidFill>
                  <a:srgbClr val="FF0000"/>
                </a:solidFill>
              </a:rPr>
              <a:t>P, Q → R, U}. 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Compute the minimal cover for F.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Show your work! </a:t>
            </a:r>
          </a:p>
          <a:p>
            <a:pPr marL="514350" indent="-514350">
              <a:buFont typeface="+mj-lt"/>
              <a:buAutoNum type="arabicPeriod"/>
            </a:pPr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all possible Keys of R 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DC82C4-7139-C7BB-D728-27C0926EB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21581" y="230795"/>
            <a:ext cx="5641109" cy="5748338"/>
          </a:xfr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/>
              <a:t>Given a relation </a:t>
            </a:r>
            <a:r>
              <a:rPr lang="en-US" dirty="0">
                <a:solidFill>
                  <a:srgbClr val="FF0000"/>
                </a:solidFill>
              </a:rPr>
              <a:t>R (M, N, O, P, Q, R) </a:t>
            </a:r>
            <a:r>
              <a:rPr lang="en-US" dirty="0"/>
              <a:t>and a set of FDs </a:t>
            </a:r>
          </a:p>
          <a:p>
            <a:pPr marL="457200" lvl="1" indent="0">
              <a:buNone/>
            </a:pPr>
            <a:r>
              <a:rPr lang="en-US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 = {M</a:t>
            </a: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→ N ,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O→ P ,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P→ N ,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 N→ R ,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 N→ O, 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M→ Q</a:t>
            </a:r>
            <a:r>
              <a:rPr lang="en-US" b="1" i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}. </a:t>
            </a:r>
          </a:p>
          <a:p>
            <a:pPr marL="457200" lvl="1" indent="0">
              <a:buNone/>
            </a:pPr>
            <a:endParaRPr lang="en-US" b="1" i="1" dirty="0">
              <a:solidFill>
                <a:srgbClr val="FF000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Compute the minimal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cover for </a:t>
            </a:r>
            <a:r>
              <a:rPr lang="en-US" i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Show your work! </a:t>
            </a:r>
          </a:p>
          <a:p>
            <a:r>
              <a:rPr lang="en-US" dirty="0"/>
              <a:t>Is Relation R in 3NF ? If no convert R to 3NF relations using minimal cover synthesis algorithm. </a:t>
            </a:r>
          </a:p>
          <a:p>
            <a:endParaRPr lang="en-US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9F1EB2A8-A2DF-B050-0272-9663323DB9E8}"/>
              </a:ext>
            </a:extLst>
          </p:cNvPr>
          <p:cNvGraphicFramePr/>
          <p:nvPr/>
        </p:nvGraphicFramePr>
        <p:xfrm>
          <a:off x="7751617" y="1771969"/>
          <a:ext cx="4849091" cy="9004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">
            <a:extLst>
              <a:ext uri="{FF2B5EF4-FFF2-40B4-BE49-F238E27FC236}">
                <a16:creationId xmlns:a16="http://schemas.microsoft.com/office/drawing/2014/main" id="{4835B299-92F1-4AE1-B73B-DCF74B32E54B}"/>
              </a:ext>
            </a:extLst>
          </p:cNvPr>
          <p:cNvGrpSpPr/>
          <p:nvPr/>
        </p:nvGrpSpPr>
        <p:grpSpPr>
          <a:xfrm>
            <a:off x="311728" y="0"/>
            <a:ext cx="5073071" cy="767520"/>
            <a:chOff x="0" y="0"/>
            <a:chExt cx="5073071" cy="767520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D75C11DE-28D0-2F69-2799-6E33F61CCFB6}"/>
                </a:ext>
              </a:extLst>
            </p:cNvPr>
            <p:cNvSpPr/>
            <p:nvPr/>
          </p:nvSpPr>
          <p:spPr>
            <a:xfrm>
              <a:off x="0" y="0"/>
              <a:ext cx="5073071" cy="76752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5BA923E7-6DAA-7097-28C2-F9F1B85C2F4A}"/>
                </a:ext>
              </a:extLst>
            </p:cNvPr>
            <p:cNvSpPr txBox="1"/>
            <p:nvPr/>
          </p:nvSpPr>
          <p:spPr>
            <a:xfrm>
              <a:off x="37467" y="37467"/>
              <a:ext cx="4998137" cy="69258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21920" tIns="121920" rIns="121920" bIns="12192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200" kern="1200" dirty="0"/>
                <a:t>With header on EXAM sheet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9574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1401</Words>
  <Application>Microsoft Office PowerPoint</Application>
  <PresentationFormat>Widescreen</PresentationFormat>
  <Paragraphs>142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Zareen Alamgir</dc:creator>
  <cp:lastModifiedBy>Zareen Alamgir</cp:lastModifiedBy>
  <cp:revision>16</cp:revision>
  <dcterms:created xsi:type="dcterms:W3CDTF">2023-04-03T06:30:07Z</dcterms:created>
  <dcterms:modified xsi:type="dcterms:W3CDTF">2023-04-05T06:35:15Z</dcterms:modified>
</cp:coreProperties>
</file>