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1430000" cy="7086600"/>
  <p:notesSz cx="11430000" cy="7086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89696" y="2120900"/>
            <a:ext cx="8050606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D73AD7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D73AD7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D73AD7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D73AD7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6086" y="1863725"/>
            <a:ext cx="9937826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D73AD7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879" y="2720975"/>
            <a:ext cx="10180241" cy="1722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1128" y="1757997"/>
            <a:ext cx="5346065" cy="221170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650" spc="5"/>
              <a:t>E</a:t>
            </a:r>
            <a:r>
              <a:rPr dirty="0" sz="4650" spc="-130"/>
              <a:t>l</a:t>
            </a:r>
            <a:r>
              <a:rPr dirty="0" sz="4650" spc="-165"/>
              <a:t>a</a:t>
            </a:r>
            <a:r>
              <a:rPr dirty="0" sz="4650" spc="-165"/>
              <a:t>s</a:t>
            </a:r>
            <a:r>
              <a:rPr dirty="0" sz="4650" spc="-210"/>
              <a:t>t</a:t>
            </a:r>
            <a:r>
              <a:rPr dirty="0" sz="4650" spc="-130"/>
              <a:t>i</a:t>
            </a:r>
            <a:r>
              <a:rPr dirty="0" sz="4650" spc="50"/>
              <a:t>c</a:t>
            </a:r>
            <a:r>
              <a:rPr dirty="0" sz="4650" spc="-130"/>
              <a:t>i</a:t>
            </a:r>
            <a:r>
              <a:rPr dirty="0" sz="4650" spc="-210"/>
              <a:t>t</a:t>
            </a:r>
            <a:r>
              <a:rPr dirty="0" sz="4650" spc="-35"/>
              <a:t>y</a:t>
            </a:r>
            <a:r>
              <a:rPr dirty="0" sz="4650" spc="-170"/>
              <a:t> </a:t>
            </a:r>
            <a:r>
              <a:rPr dirty="0" sz="4650" spc="-150"/>
              <a:t>o</a:t>
            </a:r>
            <a:r>
              <a:rPr dirty="0" sz="4650" spc="150"/>
              <a:t>f</a:t>
            </a:r>
            <a:r>
              <a:rPr dirty="0" sz="4650" spc="-170"/>
              <a:t> </a:t>
            </a:r>
            <a:r>
              <a:rPr dirty="0" sz="4650" spc="-80"/>
              <a:t>D</a:t>
            </a:r>
            <a:r>
              <a:rPr dirty="0" sz="4650" spc="-165"/>
              <a:t>e</a:t>
            </a:r>
            <a:r>
              <a:rPr dirty="0" sz="4650" spc="-45"/>
              <a:t>m</a:t>
            </a:r>
            <a:r>
              <a:rPr dirty="0" sz="4650" spc="-180"/>
              <a:t>a</a:t>
            </a:r>
            <a:r>
              <a:rPr dirty="0" sz="4650" spc="-60"/>
              <a:t>n</a:t>
            </a:r>
            <a:r>
              <a:rPr dirty="0" sz="4650" spc="-80"/>
              <a:t>d</a:t>
            </a:r>
            <a:endParaRPr sz="4650"/>
          </a:p>
          <a:p>
            <a:pPr marL="12700" marR="1224280">
              <a:lnSpc>
                <a:spcPct val="103499"/>
              </a:lnSpc>
              <a:spcBef>
                <a:spcPts val="75"/>
              </a:spcBef>
            </a:pPr>
            <a:r>
              <a:rPr dirty="0" sz="4650" spc="-180"/>
              <a:t>a</a:t>
            </a:r>
            <a:r>
              <a:rPr dirty="0" sz="4650" spc="-60"/>
              <a:t>n</a:t>
            </a:r>
            <a:r>
              <a:rPr dirty="0" sz="4650" spc="-80"/>
              <a:t>d</a:t>
            </a:r>
            <a:r>
              <a:rPr dirty="0" sz="4650" spc="-170"/>
              <a:t> </a:t>
            </a:r>
            <a:r>
              <a:rPr dirty="0" sz="4650" spc="5"/>
              <a:t>E</a:t>
            </a:r>
            <a:r>
              <a:rPr dirty="0" sz="4650" spc="-130"/>
              <a:t>l</a:t>
            </a:r>
            <a:r>
              <a:rPr dirty="0" sz="4650" spc="-165"/>
              <a:t>a</a:t>
            </a:r>
            <a:r>
              <a:rPr dirty="0" sz="4650" spc="-165"/>
              <a:t>s</a:t>
            </a:r>
            <a:r>
              <a:rPr dirty="0" sz="4650" spc="-210"/>
              <a:t>t</a:t>
            </a:r>
            <a:r>
              <a:rPr dirty="0" sz="4650" spc="-130"/>
              <a:t>i</a:t>
            </a:r>
            <a:r>
              <a:rPr dirty="0" sz="4650" spc="50"/>
              <a:t>c</a:t>
            </a:r>
            <a:r>
              <a:rPr dirty="0" sz="4650" spc="-130"/>
              <a:t>i</a:t>
            </a:r>
            <a:r>
              <a:rPr dirty="0" sz="4650" spc="-210"/>
              <a:t>t</a:t>
            </a:r>
            <a:r>
              <a:rPr dirty="0" sz="4650" spc="-35"/>
              <a:t>y</a:t>
            </a:r>
            <a:r>
              <a:rPr dirty="0" sz="4650" spc="-170"/>
              <a:t> </a:t>
            </a:r>
            <a:r>
              <a:rPr dirty="0" sz="4650" spc="-150"/>
              <a:t>o</a:t>
            </a:r>
            <a:r>
              <a:rPr dirty="0" sz="4650" spc="114"/>
              <a:t>f  </a:t>
            </a:r>
            <a:r>
              <a:rPr dirty="0" sz="4650" spc="-110"/>
              <a:t>Supply</a:t>
            </a:r>
            <a:endParaRPr sz="46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4177665">
              <a:lnSpc>
                <a:spcPct val="100000"/>
              </a:lnSpc>
              <a:spcBef>
                <a:spcPts val="125"/>
              </a:spcBef>
            </a:pPr>
            <a:r>
              <a:rPr dirty="0" spc="125"/>
              <a:t>C</a:t>
            </a:r>
            <a:r>
              <a:rPr dirty="0" spc="-110"/>
              <a:t>a</a:t>
            </a:r>
            <a:r>
              <a:rPr dirty="0" spc="-60"/>
              <a:t>l</a:t>
            </a:r>
            <a:r>
              <a:rPr dirty="0" spc="30"/>
              <a:t>c</a:t>
            </a:r>
            <a:r>
              <a:rPr dirty="0" spc="-65"/>
              <a:t>u</a:t>
            </a:r>
            <a:r>
              <a:rPr dirty="0" spc="-95"/>
              <a:t>l</a:t>
            </a:r>
            <a:r>
              <a:rPr dirty="0" spc="-110"/>
              <a:t>a</a:t>
            </a:r>
            <a:r>
              <a:rPr dirty="0" spc="-145"/>
              <a:t>t</a:t>
            </a:r>
            <a:r>
              <a:rPr dirty="0" spc="-90"/>
              <a:t>i</a:t>
            </a:r>
            <a:r>
              <a:rPr dirty="0" spc="-30"/>
              <a:t>n</a:t>
            </a:r>
            <a:r>
              <a:rPr dirty="0" spc="45"/>
              <a:t>g</a:t>
            </a:r>
            <a:r>
              <a:rPr dirty="0" spc="-120"/>
              <a:t> </a:t>
            </a:r>
            <a:r>
              <a:rPr dirty="0" spc="15"/>
              <a:t>E</a:t>
            </a:r>
            <a:r>
              <a:rPr dirty="0" spc="-95"/>
              <a:t>l</a:t>
            </a:r>
            <a:r>
              <a:rPr dirty="0" spc="-110"/>
              <a:t>a</a:t>
            </a:r>
            <a:r>
              <a:rPr dirty="0" spc="-110"/>
              <a:t>s</a:t>
            </a:r>
            <a:r>
              <a:rPr dirty="0" spc="-145"/>
              <a:t>t</a:t>
            </a:r>
            <a:r>
              <a:rPr dirty="0" spc="-90"/>
              <a:t>i</a:t>
            </a:r>
            <a:r>
              <a:rPr dirty="0" spc="45"/>
              <a:t>c</a:t>
            </a:r>
            <a:r>
              <a:rPr dirty="0" spc="-90"/>
              <a:t>i</a:t>
            </a:r>
            <a:r>
              <a:rPr dirty="0" spc="-145"/>
              <a:t>t</a:t>
            </a:r>
            <a:r>
              <a:rPr dirty="0" spc="-15"/>
              <a:t>y</a:t>
            </a:r>
            <a:r>
              <a:rPr dirty="0" spc="-120"/>
              <a:t> </a:t>
            </a:r>
            <a:r>
              <a:rPr dirty="0" spc="-100"/>
              <a:t>o</a:t>
            </a:r>
            <a:r>
              <a:rPr dirty="0" spc="114"/>
              <a:t>f</a:t>
            </a:r>
            <a:r>
              <a:rPr dirty="0" spc="-120"/>
              <a:t> </a:t>
            </a:r>
            <a:r>
              <a:rPr dirty="0" spc="-50"/>
              <a:t>S</a:t>
            </a:r>
            <a:r>
              <a:rPr dirty="0" spc="-90"/>
              <a:t>u</a:t>
            </a:r>
            <a:r>
              <a:rPr dirty="0" spc="-95"/>
              <a:t>p</a:t>
            </a:r>
            <a:r>
              <a:rPr dirty="0" spc="-80"/>
              <a:t>p</a:t>
            </a:r>
            <a:r>
              <a:rPr dirty="0" spc="-95"/>
              <a:t>l</a:t>
            </a:r>
            <a:r>
              <a:rPr dirty="0" spc="-15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1128" y="2738882"/>
            <a:ext cx="469201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5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elasticity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of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supply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can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be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calculated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using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simple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formula.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4425" y="3219449"/>
            <a:ext cx="455409" cy="4554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1128" y="3821112"/>
            <a:ext cx="5325110" cy="666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30" b="1">
                <a:solidFill>
                  <a:srgbClr val="262424"/>
                </a:solidFill>
                <a:latin typeface="Cambria"/>
                <a:cs typeface="Cambria"/>
              </a:rPr>
              <a:t>Formula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Elasticity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of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supply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10">
                <a:solidFill>
                  <a:srgbClr val="262424"/>
                </a:solidFill>
                <a:latin typeface="Tahoma"/>
                <a:cs typeface="Tahoma"/>
              </a:rPr>
              <a:t>=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60">
                <a:solidFill>
                  <a:srgbClr val="262424"/>
                </a:solidFill>
                <a:latin typeface="Tahoma"/>
                <a:cs typeface="Tahoma"/>
              </a:rPr>
              <a:t>(%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change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in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quantity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supplied)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/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60">
                <a:solidFill>
                  <a:srgbClr val="262424"/>
                </a:solidFill>
                <a:latin typeface="Tahoma"/>
                <a:cs typeface="Tahoma"/>
              </a:rPr>
              <a:t>(%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change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in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price)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4871" y="2901950"/>
            <a:ext cx="2018664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30"/>
              <a:t>T</a:t>
            </a:r>
            <a:r>
              <a:rPr dirty="0" spc="-30"/>
              <a:t>h</a:t>
            </a:r>
            <a:r>
              <a:rPr dirty="0" spc="-120"/>
              <a:t>a</a:t>
            </a:r>
            <a:r>
              <a:rPr dirty="0" spc="-30"/>
              <a:t>n</a:t>
            </a:r>
            <a:r>
              <a:rPr dirty="0" spc="-55"/>
              <a:t>k</a:t>
            </a:r>
            <a:r>
              <a:rPr dirty="0" spc="-204"/>
              <a:t> </a:t>
            </a:r>
            <a:r>
              <a:rPr dirty="0" spc="-265"/>
              <a:t>Y</a:t>
            </a:r>
            <a:r>
              <a:rPr dirty="0" spc="-120"/>
              <a:t>o</a:t>
            </a:r>
            <a:r>
              <a:rPr dirty="0" spc="5"/>
              <a:t>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49" cy="64386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4879" y="1911350"/>
            <a:ext cx="512127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W</a:t>
            </a:r>
            <a:r>
              <a:rPr dirty="0" spc="-30"/>
              <a:t>h</a:t>
            </a:r>
            <a:r>
              <a:rPr dirty="0" spc="-110"/>
              <a:t>a</a:t>
            </a:r>
            <a:r>
              <a:rPr dirty="0" spc="-75"/>
              <a:t>t</a:t>
            </a:r>
            <a:r>
              <a:rPr dirty="0" spc="-120"/>
              <a:t> </a:t>
            </a:r>
            <a:r>
              <a:rPr dirty="0" spc="-90"/>
              <a:t>i</a:t>
            </a:r>
            <a:r>
              <a:rPr dirty="0" spc="-40"/>
              <a:t>s</a:t>
            </a:r>
            <a:r>
              <a:rPr dirty="0" spc="-120"/>
              <a:t> </a:t>
            </a:r>
            <a:r>
              <a:rPr dirty="0" spc="-145"/>
              <a:t>t</a:t>
            </a:r>
            <a:r>
              <a:rPr dirty="0" spc="-15"/>
              <a:t>h</a:t>
            </a:r>
            <a:r>
              <a:rPr dirty="0" spc="-40"/>
              <a:t>e</a:t>
            </a:r>
            <a:r>
              <a:rPr dirty="0" spc="-120"/>
              <a:t> </a:t>
            </a:r>
            <a:r>
              <a:rPr dirty="0" spc="-95"/>
              <a:t>l</a:t>
            </a:r>
            <a:r>
              <a:rPr dirty="0" spc="-175"/>
              <a:t>a</a:t>
            </a:r>
            <a:r>
              <a:rPr dirty="0" spc="-60"/>
              <a:t>w</a:t>
            </a:r>
            <a:r>
              <a:rPr dirty="0" spc="-120"/>
              <a:t> </a:t>
            </a:r>
            <a:r>
              <a:rPr dirty="0" spc="-100"/>
              <a:t>o</a:t>
            </a:r>
            <a:r>
              <a:rPr dirty="0" spc="114"/>
              <a:t>f</a:t>
            </a:r>
            <a:r>
              <a:rPr dirty="0" spc="-120"/>
              <a:t> </a:t>
            </a:r>
            <a:r>
              <a:rPr dirty="0" spc="-114"/>
              <a:t>d</a:t>
            </a:r>
            <a:r>
              <a:rPr dirty="0" spc="-110"/>
              <a:t>e</a:t>
            </a:r>
            <a:r>
              <a:rPr dirty="0" spc="-20"/>
              <a:t>m</a:t>
            </a:r>
            <a:r>
              <a:rPr dirty="0" spc="-120"/>
              <a:t>a</a:t>
            </a:r>
            <a:r>
              <a:rPr dirty="0" spc="-30"/>
              <a:t>n</a:t>
            </a:r>
            <a:r>
              <a:rPr dirty="0" spc="-150"/>
              <a:t>d</a:t>
            </a:r>
            <a:r>
              <a:rPr dirty="0" spc="-60"/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879" y="2720975"/>
            <a:ext cx="5761355" cy="172275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ts val="3379"/>
              </a:lnSpc>
              <a:spcBef>
                <a:spcPts val="45"/>
              </a:spcBef>
            </a:pPr>
            <a:r>
              <a:rPr dirty="0" sz="2700" spc="-114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25" b="1">
                <a:solidFill>
                  <a:srgbClr val="D73AD7"/>
                </a:solidFill>
                <a:latin typeface="Cambria"/>
                <a:cs typeface="Cambria"/>
              </a:rPr>
              <a:t>h</a:t>
            </a:r>
            <a:r>
              <a:rPr dirty="0" sz="2700" spc="-45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l</a:t>
            </a:r>
            <a:r>
              <a:rPr dirty="0" sz="2700" spc="-155" b="1">
                <a:solidFill>
                  <a:srgbClr val="D73AD7"/>
                </a:solidFill>
                <a:latin typeface="Cambria"/>
                <a:cs typeface="Cambria"/>
              </a:rPr>
              <a:t>a</a:t>
            </a:r>
            <a:r>
              <a:rPr dirty="0" sz="2700" spc="-65" b="1">
                <a:solidFill>
                  <a:srgbClr val="D73AD7"/>
                </a:solidFill>
                <a:latin typeface="Cambria"/>
                <a:cs typeface="Cambria"/>
              </a:rPr>
              <a:t>w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90" b="1">
                <a:solidFill>
                  <a:srgbClr val="D73AD7"/>
                </a:solidFill>
                <a:latin typeface="Cambria"/>
                <a:cs typeface="Cambria"/>
              </a:rPr>
              <a:t>o</a:t>
            </a:r>
            <a:r>
              <a:rPr dirty="0" sz="2700" spc="85" b="1">
                <a:solidFill>
                  <a:srgbClr val="D73AD7"/>
                </a:solidFill>
                <a:latin typeface="Cambria"/>
                <a:cs typeface="Cambria"/>
              </a:rPr>
              <a:t>f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105" b="1">
                <a:solidFill>
                  <a:srgbClr val="D73AD7"/>
                </a:solidFill>
                <a:latin typeface="Cambria"/>
                <a:cs typeface="Cambria"/>
              </a:rPr>
              <a:t>d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30" b="1">
                <a:solidFill>
                  <a:srgbClr val="D73AD7"/>
                </a:solidFill>
                <a:latin typeface="Cambria"/>
                <a:cs typeface="Cambria"/>
              </a:rPr>
              <a:t>m</a:t>
            </a:r>
            <a:r>
              <a:rPr dirty="0" sz="2700" spc="-110" b="1">
                <a:solidFill>
                  <a:srgbClr val="D73AD7"/>
                </a:solidFill>
                <a:latin typeface="Cambria"/>
                <a:cs typeface="Cambria"/>
              </a:rPr>
              <a:t>a</a:t>
            </a:r>
            <a:r>
              <a:rPr dirty="0" sz="2700" spc="-35" b="1">
                <a:solidFill>
                  <a:srgbClr val="D73AD7"/>
                </a:solidFill>
                <a:latin typeface="Cambria"/>
                <a:cs typeface="Cambria"/>
              </a:rPr>
              <a:t>n</a:t>
            </a:r>
            <a:r>
              <a:rPr dirty="0" sz="2700" spc="-50" b="1">
                <a:solidFill>
                  <a:srgbClr val="D73AD7"/>
                </a:solidFill>
                <a:latin typeface="Cambria"/>
                <a:cs typeface="Cambria"/>
              </a:rPr>
              <a:t>d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s</a:t>
            </a:r>
            <a:r>
              <a:rPr dirty="0" sz="2700" spc="-125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a</a:t>
            </a:r>
            <a:r>
              <a:rPr dirty="0" sz="2700" spc="-125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45" b="1">
                <a:solidFill>
                  <a:srgbClr val="D73AD7"/>
                </a:solidFill>
                <a:latin typeface="Cambria"/>
                <a:cs typeface="Cambria"/>
              </a:rPr>
              <a:t>s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125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35" b="1">
                <a:solidFill>
                  <a:srgbClr val="D73AD7"/>
                </a:solidFill>
                <a:latin typeface="Cambria"/>
                <a:cs typeface="Cambria"/>
              </a:rPr>
              <a:t>h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a</a:t>
            </a:r>
            <a:r>
              <a:rPr dirty="0" sz="2700" spc="-70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i</a:t>
            </a:r>
            <a:r>
              <a:rPr dirty="0" sz="2700" spc="85" b="1">
                <a:solidFill>
                  <a:srgbClr val="D73AD7"/>
                </a:solidFill>
                <a:latin typeface="Cambria"/>
                <a:cs typeface="Cambria"/>
              </a:rPr>
              <a:t>f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125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25" b="1">
                <a:solidFill>
                  <a:srgbClr val="D73AD7"/>
                </a:solidFill>
                <a:latin typeface="Cambria"/>
                <a:cs typeface="Cambria"/>
              </a:rPr>
              <a:t>h</a:t>
            </a:r>
            <a:r>
              <a:rPr dirty="0" sz="2700" spc="-30" b="1">
                <a:solidFill>
                  <a:srgbClr val="D73AD7"/>
                </a:solidFill>
                <a:latin typeface="Cambria"/>
                <a:cs typeface="Cambria"/>
              </a:rPr>
              <a:t>e  </a:t>
            </a:r>
            <a:r>
              <a:rPr dirty="0" sz="2700" spc="-60" b="1">
                <a:solidFill>
                  <a:srgbClr val="D73AD7"/>
                </a:solidFill>
                <a:latin typeface="Cambria"/>
                <a:cs typeface="Cambria"/>
              </a:rPr>
              <a:t>p</a:t>
            </a:r>
            <a:r>
              <a:rPr dirty="0" sz="2700" spc="-105" b="1">
                <a:solidFill>
                  <a:srgbClr val="D73AD7"/>
                </a:solidFill>
                <a:latin typeface="Cambria"/>
                <a:cs typeface="Cambria"/>
              </a:rPr>
              <a:t>r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i</a:t>
            </a:r>
            <a:r>
              <a:rPr dirty="0" sz="2700" spc="15" b="1">
                <a:solidFill>
                  <a:srgbClr val="D73AD7"/>
                </a:solidFill>
                <a:latin typeface="Cambria"/>
                <a:cs typeface="Cambria"/>
              </a:rPr>
              <a:t>c</a:t>
            </a:r>
            <a:r>
              <a:rPr dirty="0" sz="2700" spc="-45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90" b="1">
                <a:solidFill>
                  <a:srgbClr val="D73AD7"/>
                </a:solidFill>
                <a:latin typeface="Cambria"/>
                <a:cs typeface="Cambria"/>
              </a:rPr>
              <a:t>o</a:t>
            </a:r>
            <a:r>
              <a:rPr dirty="0" sz="2700" spc="85" b="1">
                <a:solidFill>
                  <a:srgbClr val="D73AD7"/>
                </a:solidFill>
                <a:latin typeface="Cambria"/>
                <a:cs typeface="Cambria"/>
              </a:rPr>
              <a:t>f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125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25" b="1">
                <a:solidFill>
                  <a:srgbClr val="D73AD7"/>
                </a:solidFill>
                <a:latin typeface="Cambria"/>
                <a:cs typeface="Cambria"/>
              </a:rPr>
              <a:t>h</a:t>
            </a:r>
            <a:r>
              <a:rPr dirty="0" sz="2700" spc="-45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60" b="1">
                <a:solidFill>
                  <a:srgbClr val="D73AD7"/>
                </a:solidFill>
                <a:latin typeface="Cambria"/>
                <a:cs typeface="Cambria"/>
              </a:rPr>
              <a:t>p</a:t>
            </a:r>
            <a:r>
              <a:rPr dirty="0" sz="2700" spc="-145" b="1">
                <a:solidFill>
                  <a:srgbClr val="D73AD7"/>
                </a:solidFill>
                <a:latin typeface="Cambria"/>
                <a:cs typeface="Cambria"/>
              </a:rPr>
              <a:t>r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o</a:t>
            </a:r>
            <a:r>
              <a:rPr dirty="0" sz="2700" spc="-125" b="1">
                <a:solidFill>
                  <a:srgbClr val="D73AD7"/>
                </a:solidFill>
                <a:latin typeface="Cambria"/>
                <a:cs typeface="Cambria"/>
              </a:rPr>
              <a:t>d</a:t>
            </a:r>
            <a:r>
              <a:rPr dirty="0" sz="2700" spc="-85" b="1">
                <a:solidFill>
                  <a:srgbClr val="D73AD7"/>
                </a:solidFill>
                <a:latin typeface="Cambria"/>
                <a:cs typeface="Cambria"/>
              </a:rPr>
              <a:t>u</a:t>
            </a:r>
            <a:r>
              <a:rPr dirty="0" sz="2700" spc="15" b="1">
                <a:solidFill>
                  <a:srgbClr val="D73AD7"/>
                </a:solidFill>
                <a:latin typeface="Cambria"/>
                <a:cs typeface="Cambria"/>
              </a:rPr>
              <a:t>c</a:t>
            </a:r>
            <a:r>
              <a:rPr dirty="0" sz="2700" spc="-70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i</a:t>
            </a:r>
            <a:r>
              <a:rPr dirty="0" sz="2700" spc="-35" b="1">
                <a:solidFill>
                  <a:srgbClr val="D73AD7"/>
                </a:solidFill>
                <a:latin typeface="Cambria"/>
                <a:cs typeface="Cambria"/>
              </a:rPr>
              <a:t>n</a:t>
            </a:r>
            <a:r>
              <a:rPr dirty="0" sz="2700" spc="25" b="1">
                <a:solidFill>
                  <a:srgbClr val="D73AD7"/>
                </a:solidFill>
                <a:latin typeface="Cambria"/>
                <a:cs typeface="Cambria"/>
              </a:rPr>
              <a:t>c</a:t>
            </a:r>
            <a:r>
              <a:rPr dirty="0" sz="2700" spc="-145" b="1">
                <a:solidFill>
                  <a:srgbClr val="D73AD7"/>
                </a:solidFill>
                <a:latin typeface="Cambria"/>
                <a:cs typeface="Cambria"/>
              </a:rPr>
              <a:t>r</a:t>
            </a:r>
            <a:r>
              <a:rPr dirty="0" sz="2700" spc="-120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a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s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45" b="1">
                <a:solidFill>
                  <a:srgbClr val="D73AD7"/>
                </a:solidFill>
                <a:latin typeface="Cambria"/>
                <a:cs typeface="Cambria"/>
              </a:rPr>
              <a:t>s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125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25" b="1">
                <a:solidFill>
                  <a:srgbClr val="D73AD7"/>
                </a:solidFill>
                <a:latin typeface="Cambria"/>
                <a:cs typeface="Cambria"/>
              </a:rPr>
              <a:t>h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20" b="1">
                <a:solidFill>
                  <a:srgbClr val="D73AD7"/>
                </a:solidFill>
                <a:latin typeface="Cambria"/>
                <a:cs typeface="Cambria"/>
              </a:rPr>
              <a:t>n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125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25" b="1">
                <a:solidFill>
                  <a:srgbClr val="D73AD7"/>
                </a:solidFill>
                <a:latin typeface="Cambria"/>
                <a:cs typeface="Cambria"/>
              </a:rPr>
              <a:t>h</a:t>
            </a:r>
            <a:r>
              <a:rPr dirty="0" sz="2700" spc="-30" b="1">
                <a:solidFill>
                  <a:srgbClr val="D73AD7"/>
                </a:solidFill>
                <a:latin typeface="Cambria"/>
                <a:cs typeface="Cambria"/>
              </a:rPr>
              <a:t>e  </a:t>
            </a:r>
            <a:r>
              <a:rPr dirty="0" sz="2700" spc="-120" b="1">
                <a:solidFill>
                  <a:srgbClr val="D73AD7"/>
                </a:solidFill>
                <a:latin typeface="Cambria"/>
                <a:cs typeface="Cambria"/>
              </a:rPr>
              <a:t>q</a:t>
            </a:r>
            <a:r>
              <a:rPr dirty="0" sz="2700" spc="-65" b="1">
                <a:solidFill>
                  <a:srgbClr val="D73AD7"/>
                </a:solidFill>
                <a:latin typeface="Cambria"/>
                <a:cs typeface="Cambria"/>
              </a:rPr>
              <a:t>u</a:t>
            </a:r>
            <a:r>
              <a:rPr dirty="0" sz="2700" spc="-110" b="1">
                <a:solidFill>
                  <a:srgbClr val="D73AD7"/>
                </a:solidFill>
                <a:latin typeface="Cambria"/>
                <a:cs typeface="Cambria"/>
              </a:rPr>
              <a:t>a</a:t>
            </a:r>
            <a:r>
              <a:rPr dirty="0" sz="2700" spc="-50" b="1">
                <a:solidFill>
                  <a:srgbClr val="D73AD7"/>
                </a:solidFill>
                <a:latin typeface="Cambria"/>
                <a:cs typeface="Cambria"/>
              </a:rPr>
              <a:t>n</a:t>
            </a:r>
            <a:r>
              <a:rPr dirty="0" sz="2700" spc="-125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i</a:t>
            </a:r>
            <a:r>
              <a:rPr dirty="0" sz="2700" spc="-125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25" b="1">
                <a:solidFill>
                  <a:srgbClr val="D73AD7"/>
                </a:solidFill>
                <a:latin typeface="Cambria"/>
                <a:cs typeface="Cambria"/>
              </a:rPr>
              <a:t>y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105" b="1">
                <a:solidFill>
                  <a:srgbClr val="D73AD7"/>
                </a:solidFill>
                <a:latin typeface="Cambria"/>
                <a:cs typeface="Cambria"/>
              </a:rPr>
              <a:t>d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30" b="1">
                <a:solidFill>
                  <a:srgbClr val="D73AD7"/>
                </a:solidFill>
                <a:latin typeface="Cambria"/>
                <a:cs typeface="Cambria"/>
              </a:rPr>
              <a:t>m</a:t>
            </a:r>
            <a:r>
              <a:rPr dirty="0" sz="2700" spc="-110" b="1">
                <a:solidFill>
                  <a:srgbClr val="D73AD7"/>
                </a:solidFill>
                <a:latin typeface="Cambria"/>
                <a:cs typeface="Cambria"/>
              </a:rPr>
              <a:t>a</a:t>
            </a:r>
            <a:r>
              <a:rPr dirty="0" sz="2700" spc="-35" b="1">
                <a:solidFill>
                  <a:srgbClr val="D73AD7"/>
                </a:solidFill>
                <a:latin typeface="Cambria"/>
                <a:cs typeface="Cambria"/>
              </a:rPr>
              <a:t>n</a:t>
            </a:r>
            <a:r>
              <a:rPr dirty="0" sz="2700" spc="-50" b="1">
                <a:solidFill>
                  <a:srgbClr val="D73AD7"/>
                </a:solidFill>
                <a:latin typeface="Cambria"/>
                <a:cs typeface="Cambria"/>
              </a:rPr>
              <a:t>d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i</a:t>
            </a:r>
            <a:r>
              <a:rPr dirty="0" sz="2700" spc="-35" b="1">
                <a:solidFill>
                  <a:srgbClr val="D73AD7"/>
                </a:solidFill>
                <a:latin typeface="Cambria"/>
                <a:cs typeface="Cambria"/>
              </a:rPr>
              <a:t>n</a:t>
            </a:r>
            <a:r>
              <a:rPr dirty="0" sz="2700" spc="25" b="1">
                <a:solidFill>
                  <a:srgbClr val="D73AD7"/>
                </a:solidFill>
                <a:latin typeface="Cambria"/>
                <a:cs typeface="Cambria"/>
              </a:rPr>
              <a:t>c</a:t>
            </a:r>
            <a:r>
              <a:rPr dirty="0" sz="2700" spc="-145" b="1">
                <a:solidFill>
                  <a:srgbClr val="D73AD7"/>
                </a:solidFill>
                <a:latin typeface="Cambria"/>
                <a:cs typeface="Cambria"/>
              </a:rPr>
              <a:t>r</a:t>
            </a:r>
            <a:r>
              <a:rPr dirty="0" sz="2700" spc="-120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a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s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45" b="1">
                <a:solidFill>
                  <a:srgbClr val="D73AD7"/>
                </a:solidFill>
                <a:latin typeface="Cambria"/>
                <a:cs typeface="Cambria"/>
              </a:rPr>
              <a:t>s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110" b="1">
                <a:solidFill>
                  <a:srgbClr val="D73AD7"/>
                </a:solidFill>
                <a:latin typeface="Cambria"/>
                <a:cs typeface="Cambria"/>
              </a:rPr>
              <a:t>a</a:t>
            </a:r>
            <a:r>
              <a:rPr dirty="0" sz="2700" spc="-35" b="1">
                <a:solidFill>
                  <a:srgbClr val="D73AD7"/>
                </a:solidFill>
                <a:latin typeface="Cambria"/>
                <a:cs typeface="Cambria"/>
              </a:rPr>
              <a:t>n</a:t>
            </a:r>
            <a:r>
              <a:rPr dirty="0" sz="2700" spc="-50" b="1">
                <a:solidFill>
                  <a:srgbClr val="D73AD7"/>
                </a:solidFill>
                <a:latin typeface="Cambria"/>
                <a:cs typeface="Cambria"/>
              </a:rPr>
              <a:t>d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95" b="1">
                <a:solidFill>
                  <a:srgbClr val="D73AD7"/>
                </a:solidFill>
                <a:latin typeface="Cambria"/>
                <a:cs typeface="Cambria"/>
              </a:rPr>
              <a:t>v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i</a:t>
            </a:r>
            <a:r>
              <a:rPr dirty="0" sz="2700" spc="15" b="1">
                <a:solidFill>
                  <a:srgbClr val="D73AD7"/>
                </a:solidFill>
                <a:latin typeface="Cambria"/>
                <a:cs typeface="Cambria"/>
              </a:rPr>
              <a:t>c</a:t>
            </a:r>
            <a:r>
              <a:rPr dirty="0" sz="2700" spc="-30" b="1">
                <a:solidFill>
                  <a:srgbClr val="D73AD7"/>
                </a:solidFill>
                <a:latin typeface="Cambria"/>
                <a:cs typeface="Cambria"/>
              </a:rPr>
              <a:t>e  </a:t>
            </a:r>
            <a:r>
              <a:rPr dirty="0" sz="2700" spc="-70" b="1">
                <a:solidFill>
                  <a:srgbClr val="D73AD7"/>
                </a:solidFill>
                <a:latin typeface="Cambria"/>
                <a:cs typeface="Cambria"/>
              </a:rPr>
              <a:t>versa.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879" y="1778000"/>
            <a:ext cx="622871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70"/>
              <a:t>Exceptions</a:t>
            </a:r>
            <a:r>
              <a:rPr dirty="0" spc="-120"/>
              <a:t> </a:t>
            </a:r>
            <a:r>
              <a:rPr dirty="0" spc="-50"/>
              <a:t>for</a:t>
            </a:r>
            <a:r>
              <a:rPr dirty="0" spc="-120"/>
              <a:t> </a:t>
            </a:r>
            <a:r>
              <a:rPr dirty="0" spc="-70"/>
              <a:t>the</a:t>
            </a:r>
            <a:r>
              <a:rPr dirty="0" spc="-120"/>
              <a:t> </a:t>
            </a:r>
            <a:r>
              <a:rPr dirty="0" spc="-110"/>
              <a:t>law</a:t>
            </a:r>
            <a:r>
              <a:rPr dirty="0" spc="-120"/>
              <a:t> </a:t>
            </a:r>
            <a:r>
              <a:rPr dirty="0" spc="5"/>
              <a:t>of</a:t>
            </a:r>
            <a:r>
              <a:rPr dirty="0" spc="-114"/>
              <a:t> </a:t>
            </a:r>
            <a:r>
              <a:rPr dirty="0" spc="-75"/>
              <a:t>demand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79" y="2748407"/>
            <a:ext cx="4863465" cy="1663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While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law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of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demand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generally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holds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true,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there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are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exceptions.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650" spc="5" b="1">
                <a:solidFill>
                  <a:srgbClr val="D73AD7"/>
                </a:solidFill>
                <a:latin typeface="Cambria"/>
                <a:cs typeface="Cambria"/>
              </a:rPr>
              <a:t>Giffen</a:t>
            </a:r>
            <a:r>
              <a:rPr dirty="0" sz="1650" spc="-9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1650" spc="-15" b="1">
                <a:solidFill>
                  <a:srgbClr val="D73AD7"/>
                </a:solidFill>
                <a:latin typeface="Cambria"/>
                <a:cs typeface="Cambria"/>
              </a:rPr>
              <a:t>Goods</a:t>
            </a:r>
            <a:endParaRPr sz="1650">
              <a:latin typeface="Cambria"/>
              <a:cs typeface="Cambria"/>
            </a:endParaRPr>
          </a:p>
          <a:p>
            <a:pPr marL="12700" marR="307340">
              <a:lnSpc>
                <a:spcPct val="138400"/>
              </a:lnSpc>
              <a:spcBef>
                <a:spcPts val="1300"/>
              </a:spcBef>
            </a:pPr>
            <a:r>
              <a:rPr dirty="0" sz="1400" spc="-50">
                <a:solidFill>
                  <a:srgbClr val="262424"/>
                </a:solidFill>
                <a:latin typeface="Tahoma"/>
                <a:cs typeface="Tahoma"/>
              </a:rPr>
              <a:t>Inferior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goods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for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which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demand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increases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as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prices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rise.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262424"/>
                </a:solidFill>
                <a:latin typeface="Tahoma"/>
                <a:cs typeface="Tahoma"/>
              </a:rPr>
              <a:t>These </a:t>
            </a:r>
            <a:r>
              <a:rPr dirty="0" sz="1400" spc="-425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goods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are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often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essential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have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few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substitutes.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4024" y="3373437"/>
            <a:ext cx="4751070" cy="10382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85" b="1">
                <a:solidFill>
                  <a:srgbClr val="D73AD7"/>
                </a:solidFill>
                <a:latin typeface="Cambria"/>
                <a:cs typeface="Cambria"/>
              </a:rPr>
              <a:t>V</a:t>
            </a:r>
            <a:r>
              <a:rPr dirty="0" sz="1650" spc="-70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1650" spc="-20" b="1">
                <a:solidFill>
                  <a:srgbClr val="D73AD7"/>
                </a:solidFill>
                <a:latin typeface="Cambria"/>
                <a:cs typeface="Cambria"/>
              </a:rPr>
              <a:t>b</a:t>
            </a:r>
            <a:r>
              <a:rPr dirty="0" sz="1650" spc="-25" b="1">
                <a:solidFill>
                  <a:srgbClr val="D73AD7"/>
                </a:solidFill>
                <a:latin typeface="Cambria"/>
                <a:cs typeface="Cambria"/>
              </a:rPr>
              <a:t>l</a:t>
            </a:r>
            <a:r>
              <a:rPr dirty="0" sz="1650" spc="-45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1650" spc="35" b="1">
                <a:solidFill>
                  <a:srgbClr val="D73AD7"/>
                </a:solidFill>
                <a:latin typeface="Cambria"/>
                <a:cs typeface="Cambria"/>
              </a:rPr>
              <a:t>n</a:t>
            </a:r>
            <a:r>
              <a:rPr dirty="0" sz="1650" spc="-55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1650" spc="40" b="1">
                <a:solidFill>
                  <a:srgbClr val="D73AD7"/>
                </a:solidFill>
                <a:latin typeface="Cambria"/>
                <a:cs typeface="Cambria"/>
              </a:rPr>
              <a:t>G</a:t>
            </a:r>
            <a:r>
              <a:rPr dirty="0" sz="1650" spc="-30" b="1">
                <a:solidFill>
                  <a:srgbClr val="D73AD7"/>
                </a:solidFill>
                <a:latin typeface="Cambria"/>
                <a:cs typeface="Cambria"/>
              </a:rPr>
              <a:t>oo</a:t>
            </a:r>
            <a:r>
              <a:rPr dirty="0" sz="1650" spc="-45" b="1">
                <a:solidFill>
                  <a:srgbClr val="D73AD7"/>
                </a:solidFill>
                <a:latin typeface="Cambria"/>
                <a:cs typeface="Cambria"/>
              </a:rPr>
              <a:t>d</a:t>
            </a:r>
            <a:r>
              <a:rPr dirty="0" sz="1650" spc="-10" b="1">
                <a:solidFill>
                  <a:srgbClr val="D73AD7"/>
                </a:solidFill>
                <a:latin typeface="Cambria"/>
                <a:cs typeface="Cambria"/>
              </a:rPr>
              <a:t>s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8400"/>
              </a:lnSpc>
              <a:spcBef>
                <a:spcPts val="1300"/>
              </a:spcBef>
            </a:pP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Luxury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goods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that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have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higher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demand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at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higher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prices,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as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price </a:t>
            </a:r>
            <a:r>
              <a:rPr dirty="0" sz="1400" spc="-425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is</a:t>
            </a:r>
            <a:r>
              <a:rPr dirty="0" sz="1400" spc="-215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seen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as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status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symbol.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234055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W</a:t>
            </a:r>
            <a:r>
              <a:rPr dirty="0" spc="-30"/>
              <a:t>h</a:t>
            </a:r>
            <a:r>
              <a:rPr dirty="0" spc="-110"/>
              <a:t>a</a:t>
            </a:r>
            <a:r>
              <a:rPr dirty="0" spc="-75"/>
              <a:t>t</a:t>
            </a:r>
            <a:r>
              <a:rPr dirty="0" spc="-120"/>
              <a:t> </a:t>
            </a:r>
            <a:r>
              <a:rPr dirty="0" spc="-90"/>
              <a:t>i</a:t>
            </a:r>
            <a:r>
              <a:rPr dirty="0" spc="-40"/>
              <a:t>s</a:t>
            </a:r>
            <a:r>
              <a:rPr dirty="0" spc="-120"/>
              <a:t> </a:t>
            </a:r>
            <a:r>
              <a:rPr dirty="0" spc="-145"/>
              <a:t>t</a:t>
            </a:r>
            <a:r>
              <a:rPr dirty="0" spc="-15"/>
              <a:t>h</a:t>
            </a:r>
            <a:r>
              <a:rPr dirty="0" spc="-40"/>
              <a:t>e</a:t>
            </a:r>
            <a:r>
              <a:rPr dirty="0" spc="-120"/>
              <a:t> </a:t>
            </a:r>
            <a:r>
              <a:rPr dirty="0" spc="-95"/>
              <a:t>l</a:t>
            </a:r>
            <a:r>
              <a:rPr dirty="0" spc="-175"/>
              <a:t>a</a:t>
            </a:r>
            <a:r>
              <a:rPr dirty="0" spc="-60"/>
              <a:t>w</a:t>
            </a:r>
            <a:r>
              <a:rPr dirty="0" spc="-120"/>
              <a:t> </a:t>
            </a:r>
            <a:r>
              <a:rPr dirty="0" spc="-100"/>
              <a:t>o</a:t>
            </a:r>
            <a:r>
              <a:rPr dirty="0" spc="114"/>
              <a:t>f</a:t>
            </a:r>
            <a:r>
              <a:rPr dirty="0" spc="-120"/>
              <a:t> </a:t>
            </a:r>
            <a:r>
              <a:rPr dirty="0" spc="-125"/>
              <a:t>s</a:t>
            </a:r>
            <a:r>
              <a:rPr dirty="0" spc="-90"/>
              <a:t>u</a:t>
            </a:r>
            <a:r>
              <a:rPr dirty="0" spc="-95"/>
              <a:t>p</a:t>
            </a:r>
            <a:r>
              <a:rPr dirty="0" spc="-80"/>
              <a:t>p</a:t>
            </a:r>
            <a:r>
              <a:rPr dirty="0" spc="-95"/>
              <a:t>l</a:t>
            </a:r>
            <a:r>
              <a:rPr dirty="0" spc="-135"/>
              <a:t>y</a:t>
            </a:r>
            <a:r>
              <a:rPr dirty="0" spc="-6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1128" y="2940050"/>
            <a:ext cx="5815965" cy="129413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dirty="0" sz="2700" spc="45" b="1">
                <a:solidFill>
                  <a:srgbClr val="D73AD7"/>
                </a:solidFill>
                <a:latin typeface="Cambria"/>
                <a:cs typeface="Cambria"/>
              </a:rPr>
              <a:t>L</a:t>
            </a:r>
            <a:r>
              <a:rPr dirty="0" sz="2700" spc="-155" b="1">
                <a:solidFill>
                  <a:srgbClr val="D73AD7"/>
                </a:solidFill>
                <a:latin typeface="Cambria"/>
                <a:cs typeface="Cambria"/>
              </a:rPr>
              <a:t>a</a:t>
            </a:r>
            <a:r>
              <a:rPr dirty="0" sz="2700" spc="-65" b="1">
                <a:solidFill>
                  <a:srgbClr val="D73AD7"/>
                </a:solidFill>
                <a:latin typeface="Cambria"/>
                <a:cs typeface="Cambria"/>
              </a:rPr>
              <a:t>w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90" b="1">
                <a:solidFill>
                  <a:srgbClr val="D73AD7"/>
                </a:solidFill>
                <a:latin typeface="Cambria"/>
                <a:cs typeface="Cambria"/>
              </a:rPr>
              <a:t>o</a:t>
            </a:r>
            <a:r>
              <a:rPr dirty="0" sz="2700" spc="85" b="1">
                <a:solidFill>
                  <a:srgbClr val="D73AD7"/>
                </a:solidFill>
                <a:latin typeface="Cambria"/>
                <a:cs typeface="Cambria"/>
              </a:rPr>
              <a:t>f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110" b="1">
                <a:solidFill>
                  <a:srgbClr val="D73AD7"/>
                </a:solidFill>
                <a:latin typeface="Cambria"/>
                <a:cs typeface="Cambria"/>
              </a:rPr>
              <a:t>s</a:t>
            </a:r>
            <a:r>
              <a:rPr dirty="0" sz="2700" spc="-90" b="1">
                <a:solidFill>
                  <a:srgbClr val="D73AD7"/>
                </a:solidFill>
                <a:latin typeface="Cambria"/>
                <a:cs typeface="Cambria"/>
              </a:rPr>
              <a:t>u</a:t>
            </a:r>
            <a:r>
              <a:rPr dirty="0" sz="2700" spc="-90" b="1">
                <a:solidFill>
                  <a:srgbClr val="D73AD7"/>
                </a:solidFill>
                <a:latin typeface="Cambria"/>
                <a:cs typeface="Cambria"/>
              </a:rPr>
              <a:t>p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p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l</a:t>
            </a:r>
            <a:r>
              <a:rPr dirty="0" sz="2700" spc="-25" b="1">
                <a:solidFill>
                  <a:srgbClr val="D73AD7"/>
                </a:solidFill>
                <a:latin typeface="Cambria"/>
                <a:cs typeface="Cambria"/>
              </a:rPr>
              <a:t>y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s</a:t>
            </a:r>
            <a:r>
              <a:rPr dirty="0" sz="2700" spc="-125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a</a:t>
            </a:r>
            <a:r>
              <a:rPr dirty="0" sz="2700" spc="-125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45" b="1">
                <a:solidFill>
                  <a:srgbClr val="D73AD7"/>
                </a:solidFill>
                <a:latin typeface="Cambria"/>
                <a:cs typeface="Cambria"/>
              </a:rPr>
              <a:t>s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125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35" b="1">
                <a:solidFill>
                  <a:srgbClr val="D73AD7"/>
                </a:solidFill>
                <a:latin typeface="Cambria"/>
                <a:cs typeface="Cambria"/>
              </a:rPr>
              <a:t>h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a</a:t>
            </a:r>
            <a:r>
              <a:rPr dirty="0" sz="2700" spc="-70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110" b="1">
                <a:solidFill>
                  <a:srgbClr val="D73AD7"/>
                </a:solidFill>
                <a:latin typeface="Cambria"/>
                <a:cs typeface="Cambria"/>
              </a:rPr>
              <a:t>a</a:t>
            </a:r>
            <a:r>
              <a:rPr dirty="0" sz="2700" spc="20" b="1">
                <a:solidFill>
                  <a:srgbClr val="D73AD7"/>
                </a:solidFill>
                <a:latin typeface="Cambria"/>
                <a:cs typeface="Cambria"/>
              </a:rPr>
              <a:t>n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i</a:t>
            </a:r>
            <a:r>
              <a:rPr dirty="0" sz="2700" spc="-35" b="1">
                <a:solidFill>
                  <a:srgbClr val="D73AD7"/>
                </a:solidFill>
                <a:latin typeface="Cambria"/>
                <a:cs typeface="Cambria"/>
              </a:rPr>
              <a:t>n</a:t>
            </a:r>
            <a:r>
              <a:rPr dirty="0" sz="2700" spc="25" b="1">
                <a:solidFill>
                  <a:srgbClr val="D73AD7"/>
                </a:solidFill>
                <a:latin typeface="Cambria"/>
                <a:cs typeface="Cambria"/>
              </a:rPr>
              <a:t>c</a:t>
            </a:r>
            <a:r>
              <a:rPr dirty="0" sz="2700" spc="-145" b="1">
                <a:solidFill>
                  <a:srgbClr val="D73AD7"/>
                </a:solidFill>
                <a:latin typeface="Cambria"/>
                <a:cs typeface="Cambria"/>
              </a:rPr>
              <a:t>r</a:t>
            </a:r>
            <a:r>
              <a:rPr dirty="0" sz="2700" spc="-120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a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s</a:t>
            </a:r>
            <a:r>
              <a:rPr dirty="0" sz="2700" spc="-45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i</a:t>
            </a:r>
            <a:r>
              <a:rPr dirty="0" sz="2700" spc="10" b="1">
                <a:solidFill>
                  <a:srgbClr val="D73AD7"/>
                </a:solidFill>
                <a:latin typeface="Cambria"/>
                <a:cs typeface="Cambria"/>
              </a:rPr>
              <a:t>n  </a:t>
            </a:r>
            <a:r>
              <a:rPr dirty="0" sz="2700" spc="-60" b="1">
                <a:solidFill>
                  <a:srgbClr val="D73AD7"/>
                </a:solidFill>
                <a:latin typeface="Cambria"/>
                <a:cs typeface="Cambria"/>
              </a:rPr>
              <a:t>p</a:t>
            </a:r>
            <a:r>
              <a:rPr dirty="0" sz="2700" spc="-105" b="1">
                <a:solidFill>
                  <a:srgbClr val="D73AD7"/>
                </a:solidFill>
                <a:latin typeface="Cambria"/>
                <a:cs typeface="Cambria"/>
              </a:rPr>
              <a:t>r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i</a:t>
            </a:r>
            <a:r>
              <a:rPr dirty="0" sz="2700" spc="15" b="1">
                <a:solidFill>
                  <a:srgbClr val="D73AD7"/>
                </a:solidFill>
                <a:latin typeface="Cambria"/>
                <a:cs typeface="Cambria"/>
              </a:rPr>
              <a:t>c</a:t>
            </a:r>
            <a:r>
              <a:rPr dirty="0" sz="2700" spc="-45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90" b="1">
                <a:solidFill>
                  <a:srgbClr val="D73AD7"/>
                </a:solidFill>
                <a:latin typeface="Cambria"/>
                <a:cs typeface="Cambria"/>
              </a:rPr>
              <a:t>o</a:t>
            </a:r>
            <a:r>
              <a:rPr dirty="0" sz="2700" spc="85" b="1">
                <a:solidFill>
                  <a:srgbClr val="D73AD7"/>
                </a:solidFill>
                <a:latin typeface="Cambria"/>
                <a:cs typeface="Cambria"/>
              </a:rPr>
              <a:t>f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70" b="1">
                <a:solidFill>
                  <a:srgbClr val="D73AD7"/>
                </a:solidFill>
                <a:latin typeface="Cambria"/>
                <a:cs typeface="Cambria"/>
              </a:rPr>
              <a:t>g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oo</a:t>
            </a:r>
            <a:r>
              <a:rPr dirty="0" sz="2700" spc="-105" b="1">
                <a:solidFill>
                  <a:srgbClr val="D73AD7"/>
                </a:solidFill>
                <a:latin typeface="Cambria"/>
                <a:cs typeface="Cambria"/>
              </a:rPr>
              <a:t>d</a:t>
            </a:r>
            <a:r>
              <a:rPr dirty="0" sz="2700" spc="-45" b="1">
                <a:solidFill>
                  <a:srgbClr val="D73AD7"/>
                </a:solidFill>
                <a:latin typeface="Cambria"/>
                <a:cs typeface="Cambria"/>
              </a:rPr>
              <a:t>s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145" b="1">
                <a:solidFill>
                  <a:srgbClr val="D73AD7"/>
                </a:solidFill>
                <a:latin typeface="Cambria"/>
                <a:cs typeface="Cambria"/>
              </a:rPr>
              <a:t>r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110" b="1">
                <a:solidFill>
                  <a:srgbClr val="D73AD7"/>
                </a:solidFill>
                <a:latin typeface="Cambria"/>
                <a:cs typeface="Cambria"/>
              </a:rPr>
              <a:t>s</a:t>
            </a:r>
            <a:r>
              <a:rPr dirty="0" sz="2700" spc="-65" b="1">
                <a:solidFill>
                  <a:srgbClr val="D73AD7"/>
                </a:solidFill>
                <a:latin typeface="Cambria"/>
                <a:cs typeface="Cambria"/>
              </a:rPr>
              <a:t>u</a:t>
            </a:r>
            <a:r>
              <a:rPr dirty="0" sz="2700" spc="-50" b="1">
                <a:solidFill>
                  <a:srgbClr val="D73AD7"/>
                </a:solidFill>
                <a:latin typeface="Cambria"/>
                <a:cs typeface="Cambria"/>
              </a:rPr>
              <a:t>l</a:t>
            </a:r>
            <a:r>
              <a:rPr dirty="0" sz="2700" spc="-70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i</a:t>
            </a:r>
            <a:r>
              <a:rPr dirty="0" sz="2700" spc="20" b="1">
                <a:solidFill>
                  <a:srgbClr val="D73AD7"/>
                </a:solidFill>
                <a:latin typeface="Cambria"/>
                <a:cs typeface="Cambria"/>
              </a:rPr>
              <a:t>n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110" b="1">
                <a:solidFill>
                  <a:srgbClr val="D73AD7"/>
                </a:solidFill>
                <a:latin typeface="Cambria"/>
                <a:cs typeface="Cambria"/>
              </a:rPr>
              <a:t>a</a:t>
            </a:r>
            <a:r>
              <a:rPr dirty="0" sz="2700" spc="20" b="1">
                <a:solidFill>
                  <a:srgbClr val="D73AD7"/>
                </a:solidFill>
                <a:latin typeface="Cambria"/>
                <a:cs typeface="Cambria"/>
              </a:rPr>
              <a:t>n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i</a:t>
            </a:r>
            <a:r>
              <a:rPr dirty="0" sz="2700" spc="-35" b="1">
                <a:solidFill>
                  <a:srgbClr val="D73AD7"/>
                </a:solidFill>
                <a:latin typeface="Cambria"/>
                <a:cs typeface="Cambria"/>
              </a:rPr>
              <a:t>n</a:t>
            </a:r>
            <a:r>
              <a:rPr dirty="0" sz="2700" spc="25" b="1">
                <a:solidFill>
                  <a:srgbClr val="D73AD7"/>
                </a:solidFill>
                <a:latin typeface="Cambria"/>
                <a:cs typeface="Cambria"/>
              </a:rPr>
              <a:t>c</a:t>
            </a:r>
            <a:r>
              <a:rPr dirty="0" sz="2700" spc="-145" b="1">
                <a:solidFill>
                  <a:srgbClr val="D73AD7"/>
                </a:solidFill>
                <a:latin typeface="Cambria"/>
                <a:cs typeface="Cambria"/>
              </a:rPr>
              <a:t>r</a:t>
            </a:r>
            <a:r>
              <a:rPr dirty="0" sz="2700" spc="-120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a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s</a:t>
            </a:r>
            <a:r>
              <a:rPr dirty="0" sz="2700" spc="-45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i</a:t>
            </a:r>
            <a:r>
              <a:rPr dirty="0" sz="2700" spc="10" b="1">
                <a:solidFill>
                  <a:srgbClr val="D73AD7"/>
                </a:solidFill>
                <a:latin typeface="Cambria"/>
                <a:cs typeface="Cambria"/>
              </a:rPr>
              <a:t>n  </a:t>
            </a:r>
            <a:r>
              <a:rPr dirty="0" sz="2700" spc="-125" b="1">
                <a:solidFill>
                  <a:srgbClr val="D73AD7"/>
                </a:solidFill>
                <a:latin typeface="Cambria"/>
                <a:cs typeface="Cambria"/>
              </a:rPr>
              <a:t>t</a:t>
            </a:r>
            <a:r>
              <a:rPr dirty="0" sz="2700" spc="-25" b="1">
                <a:solidFill>
                  <a:srgbClr val="D73AD7"/>
                </a:solidFill>
                <a:latin typeface="Cambria"/>
                <a:cs typeface="Cambria"/>
              </a:rPr>
              <a:t>h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e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i</a:t>
            </a:r>
            <a:r>
              <a:rPr dirty="0" sz="2700" spc="-50" b="1">
                <a:solidFill>
                  <a:srgbClr val="D73AD7"/>
                </a:solidFill>
                <a:latin typeface="Cambria"/>
                <a:cs typeface="Cambria"/>
              </a:rPr>
              <a:t>r</a:t>
            </a:r>
            <a:r>
              <a:rPr dirty="0" sz="2700" spc="-100" b="1">
                <a:solidFill>
                  <a:srgbClr val="D73AD7"/>
                </a:solidFill>
                <a:latin typeface="Cambria"/>
                <a:cs typeface="Cambria"/>
              </a:rPr>
              <a:t> </a:t>
            </a:r>
            <a:r>
              <a:rPr dirty="0" sz="2700" spc="-110" b="1">
                <a:solidFill>
                  <a:srgbClr val="D73AD7"/>
                </a:solidFill>
                <a:latin typeface="Cambria"/>
                <a:cs typeface="Cambria"/>
              </a:rPr>
              <a:t>s</a:t>
            </a:r>
            <a:r>
              <a:rPr dirty="0" sz="2700" spc="-90" b="1">
                <a:solidFill>
                  <a:srgbClr val="D73AD7"/>
                </a:solidFill>
                <a:latin typeface="Cambria"/>
                <a:cs typeface="Cambria"/>
              </a:rPr>
              <a:t>u</a:t>
            </a:r>
            <a:r>
              <a:rPr dirty="0" sz="2700" spc="-90" b="1">
                <a:solidFill>
                  <a:srgbClr val="D73AD7"/>
                </a:solidFill>
                <a:latin typeface="Cambria"/>
                <a:cs typeface="Cambria"/>
              </a:rPr>
              <a:t>p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p</a:t>
            </a:r>
            <a:r>
              <a:rPr dirty="0" sz="2700" spc="-80" b="1">
                <a:solidFill>
                  <a:srgbClr val="D73AD7"/>
                </a:solidFill>
                <a:latin typeface="Cambria"/>
                <a:cs typeface="Cambria"/>
              </a:rPr>
              <a:t>l</a:t>
            </a:r>
            <a:r>
              <a:rPr dirty="0" sz="2700" spc="-25" b="1">
                <a:solidFill>
                  <a:srgbClr val="D73AD7"/>
                </a:solidFill>
                <a:latin typeface="Cambria"/>
                <a:cs typeface="Cambria"/>
              </a:rPr>
              <a:t>y</a:t>
            </a:r>
            <a:endParaRPr sz="27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49" cy="64386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4879" y="987425"/>
            <a:ext cx="560451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45"/>
              <a:t>D</a:t>
            </a:r>
            <a:r>
              <a:rPr dirty="0" spc="-130"/>
              <a:t>e</a:t>
            </a:r>
            <a:r>
              <a:rPr dirty="0" spc="170"/>
              <a:t>f</a:t>
            </a:r>
            <a:r>
              <a:rPr dirty="0" spc="-90"/>
              <a:t>i</a:t>
            </a:r>
            <a:r>
              <a:rPr dirty="0" spc="-30"/>
              <a:t>n</a:t>
            </a:r>
            <a:r>
              <a:rPr dirty="0" spc="-90"/>
              <a:t>i</a:t>
            </a:r>
            <a:r>
              <a:rPr dirty="0" spc="-30"/>
              <a:t>n</a:t>
            </a:r>
            <a:r>
              <a:rPr dirty="0" spc="45"/>
              <a:t>g</a:t>
            </a:r>
            <a:r>
              <a:rPr dirty="0" spc="-120"/>
              <a:t> </a:t>
            </a:r>
            <a:r>
              <a:rPr dirty="0" spc="15"/>
              <a:t>E</a:t>
            </a:r>
            <a:r>
              <a:rPr dirty="0" spc="-95"/>
              <a:t>l</a:t>
            </a:r>
            <a:r>
              <a:rPr dirty="0" spc="-110"/>
              <a:t>a</a:t>
            </a:r>
            <a:r>
              <a:rPr dirty="0" spc="-110"/>
              <a:t>s</a:t>
            </a:r>
            <a:r>
              <a:rPr dirty="0" spc="-145"/>
              <a:t>t</a:t>
            </a:r>
            <a:r>
              <a:rPr dirty="0" spc="-90"/>
              <a:t>i</a:t>
            </a:r>
            <a:r>
              <a:rPr dirty="0" spc="45"/>
              <a:t>c</a:t>
            </a:r>
            <a:r>
              <a:rPr dirty="0" spc="-90"/>
              <a:t>i</a:t>
            </a:r>
            <a:r>
              <a:rPr dirty="0" spc="-145"/>
              <a:t>t</a:t>
            </a:r>
            <a:r>
              <a:rPr dirty="0" spc="-15"/>
              <a:t>y</a:t>
            </a:r>
            <a:r>
              <a:rPr dirty="0" spc="-120"/>
              <a:t> </a:t>
            </a:r>
            <a:r>
              <a:rPr dirty="0" spc="-100"/>
              <a:t>o</a:t>
            </a:r>
            <a:r>
              <a:rPr dirty="0" spc="114"/>
              <a:t>f</a:t>
            </a:r>
            <a:r>
              <a:rPr dirty="0" spc="-120"/>
              <a:t> </a:t>
            </a:r>
            <a:r>
              <a:rPr dirty="0" spc="-45"/>
              <a:t>D</a:t>
            </a:r>
            <a:r>
              <a:rPr dirty="0" spc="-110"/>
              <a:t>e</a:t>
            </a:r>
            <a:r>
              <a:rPr dirty="0" spc="-20"/>
              <a:t>m</a:t>
            </a:r>
            <a:r>
              <a:rPr dirty="0" spc="-120"/>
              <a:t>a</a:t>
            </a:r>
            <a:r>
              <a:rPr dirty="0" spc="-30"/>
              <a:t>n</a:t>
            </a:r>
            <a:r>
              <a:rPr dirty="0" spc="-45"/>
              <a:t>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879" y="1795373"/>
            <a:ext cx="5836920" cy="8921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55"/>
              </a:spcBef>
            </a:pPr>
            <a:r>
              <a:rPr dirty="0" sz="1400" spc="-114">
                <a:solidFill>
                  <a:srgbClr val="262424"/>
                </a:solidFill>
                <a:latin typeface="Verdana"/>
                <a:cs typeface="Verdana"/>
              </a:rPr>
              <a:t>Elasticity </a:t>
            </a:r>
            <a:r>
              <a:rPr dirty="0" sz="1400" spc="-90">
                <a:solidFill>
                  <a:srgbClr val="262424"/>
                </a:solidFill>
                <a:latin typeface="Verdana"/>
                <a:cs typeface="Verdana"/>
              </a:rPr>
              <a:t>of </a:t>
            </a:r>
            <a:r>
              <a:rPr dirty="0" sz="1400" spc="-140">
                <a:solidFill>
                  <a:srgbClr val="262424"/>
                </a:solidFill>
                <a:latin typeface="Verdana"/>
                <a:cs typeface="Verdana"/>
              </a:rPr>
              <a:t>demand </a:t>
            </a:r>
            <a:r>
              <a:rPr dirty="0" sz="1400" spc="-160">
                <a:solidFill>
                  <a:srgbClr val="262424"/>
                </a:solidFill>
                <a:latin typeface="Verdana"/>
                <a:cs typeface="Verdana"/>
              </a:rPr>
              <a:t>measures </a:t>
            </a:r>
            <a:r>
              <a:rPr dirty="0" sz="1400" spc="-120">
                <a:solidFill>
                  <a:srgbClr val="262424"/>
                </a:solidFill>
                <a:latin typeface="Verdana"/>
                <a:cs typeface="Verdana"/>
              </a:rPr>
              <a:t>the </a:t>
            </a:r>
            <a:r>
              <a:rPr dirty="0" sz="1400" spc="-140">
                <a:solidFill>
                  <a:srgbClr val="262424"/>
                </a:solidFill>
                <a:latin typeface="Verdana"/>
                <a:cs typeface="Verdana"/>
              </a:rPr>
              <a:t>responsiveness </a:t>
            </a:r>
            <a:r>
              <a:rPr dirty="0" sz="1400" spc="-90">
                <a:solidFill>
                  <a:srgbClr val="262424"/>
                </a:solidFill>
                <a:latin typeface="Verdana"/>
                <a:cs typeface="Verdana"/>
              </a:rPr>
              <a:t>of </a:t>
            </a:r>
            <a:r>
              <a:rPr dirty="0" sz="1400" spc="-120">
                <a:solidFill>
                  <a:srgbClr val="262424"/>
                </a:solidFill>
                <a:latin typeface="Verdana"/>
                <a:cs typeface="Verdana"/>
              </a:rPr>
              <a:t>quantity 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demanded </a:t>
            </a:r>
            <a:r>
              <a:rPr dirty="0" sz="1400" spc="-95">
                <a:solidFill>
                  <a:srgbClr val="262424"/>
                </a:solidFill>
                <a:latin typeface="Verdana"/>
                <a:cs typeface="Verdana"/>
              </a:rPr>
              <a:t>to </a:t>
            </a:r>
            <a:r>
              <a:rPr dirty="0" sz="1400" spc="-9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262424"/>
                </a:solidFill>
                <a:latin typeface="Verdana"/>
                <a:cs typeface="Verdana"/>
              </a:rPr>
              <a:t>changes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262424"/>
                </a:solidFill>
                <a:latin typeface="Verdana"/>
                <a:cs typeface="Verdana"/>
              </a:rPr>
              <a:t>in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25">
                <a:solidFill>
                  <a:srgbClr val="262424"/>
                </a:solidFill>
                <a:latin typeface="Verdana"/>
                <a:cs typeface="Verdana"/>
              </a:rPr>
              <a:t>price.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262424"/>
                </a:solidFill>
                <a:latin typeface="Verdana"/>
                <a:cs typeface="Verdana"/>
              </a:rPr>
              <a:t>is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60">
                <a:solidFill>
                  <a:srgbClr val="262424"/>
                </a:solidFill>
                <a:latin typeface="Verdana"/>
                <a:cs typeface="Verdana"/>
              </a:rPr>
              <a:t>measure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262424"/>
                </a:solidFill>
                <a:latin typeface="Verdana"/>
                <a:cs typeface="Verdana"/>
              </a:rPr>
              <a:t>how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262424"/>
                </a:solidFill>
                <a:latin typeface="Verdana"/>
                <a:cs typeface="Verdana"/>
              </a:rPr>
              <a:t>much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262424"/>
                </a:solidFill>
                <a:latin typeface="Verdana"/>
                <a:cs typeface="Verdana"/>
              </a:rPr>
              <a:t>quantity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demanded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262424"/>
                </a:solidFill>
                <a:latin typeface="Verdana"/>
                <a:cs typeface="Verdana"/>
              </a:rPr>
              <a:t>changes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262424"/>
                </a:solidFill>
                <a:latin typeface="Verdana"/>
                <a:cs typeface="Verdana"/>
              </a:rPr>
              <a:t>in </a:t>
            </a:r>
            <a:r>
              <a:rPr dirty="0" sz="1400" spc="-47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response</a:t>
            </a:r>
            <a:r>
              <a:rPr dirty="0" sz="1400" spc="-27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262424"/>
                </a:solidFill>
                <a:latin typeface="Verdana"/>
                <a:cs typeface="Verdana"/>
              </a:rPr>
              <a:t>change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262424"/>
                </a:solidFill>
                <a:latin typeface="Verdana"/>
                <a:cs typeface="Verdana"/>
              </a:rPr>
              <a:t>in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25">
                <a:solidFill>
                  <a:srgbClr val="262424"/>
                </a:solidFill>
                <a:latin typeface="Verdana"/>
                <a:cs typeface="Verdana"/>
              </a:rPr>
              <a:t>price.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8175" y="2924174"/>
            <a:ext cx="5867400" cy="2476500"/>
            <a:chOff x="638175" y="2924174"/>
            <a:chExt cx="5867400" cy="2476500"/>
          </a:xfrm>
        </p:grpSpPr>
        <p:sp>
          <p:nvSpPr>
            <p:cNvPr id="8" name="object 8"/>
            <p:cNvSpPr/>
            <p:nvPr/>
          </p:nvSpPr>
          <p:spPr>
            <a:xfrm>
              <a:off x="642937" y="2928937"/>
              <a:ext cx="5857875" cy="2466975"/>
            </a:xfrm>
            <a:custGeom>
              <a:avLst/>
              <a:gdLst/>
              <a:ahLst/>
              <a:cxnLst/>
              <a:rect l="l" t="t" r="r" b="b"/>
              <a:pathLst>
                <a:path w="5857875" h="2466975">
                  <a:moveTo>
                    <a:pt x="0" y="2407980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77" y="51282"/>
                  </a:lnTo>
                  <a:lnTo>
                    <a:pt x="1131" y="47485"/>
                  </a:lnTo>
                  <a:lnTo>
                    <a:pt x="1889" y="43688"/>
                  </a:lnTo>
                  <a:lnTo>
                    <a:pt x="3006" y="39992"/>
                  </a:lnTo>
                  <a:lnTo>
                    <a:pt x="4489" y="36423"/>
                  </a:lnTo>
                  <a:lnTo>
                    <a:pt x="5972" y="32842"/>
                  </a:lnTo>
                  <a:lnTo>
                    <a:pt x="7788" y="29438"/>
                  </a:lnTo>
                  <a:lnTo>
                    <a:pt x="9941" y="26225"/>
                  </a:lnTo>
                  <a:lnTo>
                    <a:pt x="12094" y="22999"/>
                  </a:lnTo>
                  <a:lnTo>
                    <a:pt x="14540" y="20015"/>
                  </a:lnTo>
                  <a:lnTo>
                    <a:pt x="17278" y="17284"/>
                  </a:lnTo>
                  <a:lnTo>
                    <a:pt x="20017" y="14541"/>
                  </a:lnTo>
                  <a:lnTo>
                    <a:pt x="22998" y="12090"/>
                  </a:lnTo>
                  <a:lnTo>
                    <a:pt x="26219" y="9944"/>
                  </a:lnTo>
                  <a:lnTo>
                    <a:pt x="29438" y="7785"/>
                  </a:lnTo>
                  <a:lnTo>
                    <a:pt x="32840" y="5969"/>
                  </a:lnTo>
                  <a:lnTo>
                    <a:pt x="36418" y="4495"/>
                  </a:lnTo>
                  <a:lnTo>
                    <a:pt x="39999" y="3009"/>
                  </a:lnTo>
                  <a:lnTo>
                    <a:pt x="43685" y="1892"/>
                  </a:lnTo>
                  <a:lnTo>
                    <a:pt x="47486" y="1130"/>
                  </a:lnTo>
                  <a:lnTo>
                    <a:pt x="51286" y="381"/>
                  </a:lnTo>
                  <a:lnTo>
                    <a:pt x="55120" y="0"/>
                  </a:lnTo>
                  <a:lnTo>
                    <a:pt x="58995" y="0"/>
                  </a:lnTo>
                  <a:lnTo>
                    <a:pt x="5798883" y="0"/>
                  </a:lnTo>
                  <a:lnTo>
                    <a:pt x="5802757" y="0"/>
                  </a:lnTo>
                  <a:lnTo>
                    <a:pt x="5806592" y="381"/>
                  </a:lnTo>
                  <a:lnTo>
                    <a:pt x="5810389" y="1130"/>
                  </a:lnTo>
                  <a:lnTo>
                    <a:pt x="5814187" y="1892"/>
                  </a:lnTo>
                  <a:lnTo>
                    <a:pt x="5817870" y="3009"/>
                  </a:lnTo>
                  <a:lnTo>
                    <a:pt x="5821451" y="4495"/>
                  </a:lnTo>
                  <a:lnTo>
                    <a:pt x="5825032" y="5969"/>
                  </a:lnTo>
                  <a:lnTo>
                    <a:pt x="5828436" y="7785"/>
                  </a:lnTo>
                  <a:lnTo>
                    <a:pt x="5831662" y="9944"/>
                  </a:lnTo>
                  <a:lnTo>
                    <a:pt x="5834875" y="12090"/>
                  </a:lnTo>
                  <a:lnTo>
                    <a:pt x="5837859" y="14541"/>
                  </a:lnTo>
                  <a:lnTo>
                    <a:pt x="5840590" y="17284"/>
                  </a:lnTo>
                  <a:lnTo>
                    <a:pt x="5843333" y="20015"/>
                  </a:lnTo>
                  <a:lnTo>
                    <a:pt x="5845784" y="22999"/>
                  </a:lnTo>
                  <a:lnTo>
                    <a:pt x="5847930" y="26225"/>
                  </a:lnTo>
                  <a:lnTo>
                    <a:pt x="5850089" y="29438"/>
                  </a:lnTo>
                  <a:lnTo>
                    <a:pt x="5851906" y="32842"/>
                  </a:lnTo>
                  <a:lnTo>
                    <a:pt x="5853379" y="36423"/>
                  </a:lnTo>
                  <a:lnTo>
                    <a:pt x="5854865" y="39992"/>
                  </a:lnTo>
                  <a:lnTo>
                    <a:pt x="5855982" y="43688"/>
                  </a:lnTo>
                  <a:lnTo>
                    <a:pt x="5856744" y="47485"/>
                  </a:lnTo>
                  <a:lnTo>
                    <a:pt x="5857494" y="51282"/>
                  </a:lnTo>
                  <a:lnTo>
                    <a:pt x="5857875" y="55118"/>
                  </a:lnTo>
                  <a:lnTo>
                    <a:pt x="5857875" y="58991"/>
                  </a:lnTo>
                  <a:lnTo>
                    <a:pt x="5857875" y="2407980"/>
                  </a:lnTo>
                  <a:lnTo>
                    <a:pt x="5857875" y="2411850"/>
                  </a:lnTo>
                  <a:lnTo>
                    <a:pt x="5857494" y="2415689"/>
                  </a:lnTo>
                  <a:lnTo>
                    <a:pt x="5856744" y="2419489"/>
                  </a:lnTo>
                  <a:lnTo>
                    <a:pt x="5855982" y="2423284"/>
                  </a:lnTo>
                  <a:lnTo>
                    <a:pt x="5854865" y="2426976"/>
                  </a:lnTo>
                  <a:lnTo>
                    <a:pt x="5853379" y="2430552"/>
                  </a:lnTo>
                  <a:lnTo>
                    <a:pt x="5851906" y="2434134"/>
                  </a:lnTo>
                  <a:lnTo>
                    <a:pt x="5850077" y="2437532"/>
                  </a:lnTo>
                  <a:lnTo>
                    <a:pt x="5847930" y="2440752"/>
                  </a:lnTo>
                  <a:lnTo>
                    <a:pt x="5845784" y="2443976"/>
                  </a:lnTo>
                  <a:lnTo>
                    <a:pt x="5843333" y="2446953"/>
                  </a:lnTo>
                  <a:lnTo>
                    <a:pt x="5840590" y="2449691"/>
                  </a:lnTo>
                  <a:lnTo>
                    <a:pt x="5837859" y="2452436"/>
                  </a:lnTo>
                  <a:lnTo>
                    <a:pt x="5821451" y="2462481"/>
                  </a:lnTo>
                  <a:lnTo>
                    <a:pt x="5817870" y="2463965"/>
                  </a:lnTo>
                  <a:lnTo>
                    <a:pt x="5814187" y="2465085"/>
                  </a:lnTo>
                  <a:lnTo>
                    <a:pt x="5810389" y="2465839"/>
                  </a:lnTo>
                  <a:lnTo>
                    <a:pt x="5806592" y="2466594"/>
                  </a:lnTo>
                  <a:lnTo>
                    <a:pt x="5802757" y="2466976"/>
                  </a:lnTo>
                  <a:lnTo>
                    <a:pt x="5798883" y="2466976"/>
                  </a:lnTo>
                  <a:lnTo>
                    <a:pt x="58995" y="2466976"/>
                  </a:lnTo>
                  <a:lnTo>
                    <a:pt x="55120" y="2466976"/>
                  </a:lnTo>
                  <a:lnTo>
                    <a:pt x="51286" y="2466594"/>
                  </a:lnTo>
                  <a:lnTo>
                    <a:pt x="47486" y="2465839"/>
                  </a:lnTo>
                  <a:lnTo>
                    <a:pt x="43685" y="2465085"/>
                  </a:lnTo>
                  <a:lnTo>
                    <a:pt x="39999" y="2463965"/>
                  </a:lnTo>
                  <a:lnTo>
                    <a:pt x="36418" y="2462481"/>
                  </a:lnTo>
                  <a:lnTo>
                    <a:pt x="32840" y="2461003"/>
                  </a:lnTo>
                  <a:lnTo>
                    <a:pt x="29438" y="2459182"/>
                  </a:lnTo>
                  <a:lnTo>
                    <a:pt x="26219" y="2457029"/>
                  </a:lnTo>
                  <a:lnTo>
                    <a:pt x="22998" y="2454880"/>
                  </a:lnTo>
                  <a:lnTo>
                    <a:pt x="20017" y="2452436"/>
                  </a:lnTo>
                  <a:lnTo>
                    <a:pt x="17278" y="2449691"/>
                  </a:lnTo>
                  <a:lnTo>
                    <a:pt x="14540" y="2446953"/>
                  </a:lnTo>
                  <a:lnTo>
                    <a:pt x="12094" y="2443976"/>
                  </a:lnTo>
                  <a:lnTo>
                    <a:pt x="9941" y="2440752"/>
                  </a:lnTo>
                  <a:lnTo>
                    <a:pt x="7788" y="2437532"/>
                  </a:lnTo>
                  <a:lnTo>
                    <a:pt x="5972" y="2434134"/>
                  </a:lnTo>
                  <a:lnTo>
                    <a:pt x="4489" y="2430552"/>
                  </a:lnTo>
                  <a:lnTo>
                    <a:pt x="3006" y="2426976"/>
                  </a:lnTo>
                  <a:lnTo>
                    <a:pt x="1889" y="2423284"/>
                  </a:lnTo>
                  <a:lnTo>
                    <a:pt x="1131" y="2419489"/>
                  </a:lnTo>
                  <a:lnTo>
                    <a:pt x="377" y="2415689"/>
                  </a:lnTo>
                  <a:lnTo>
                    <a:pt x="0" y="2411850"/>
                  </a:lnTo>
                  <a:lnTo>
                    <a:pt x="0" y="24079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7700" y="3752862"/>
              <a:ext cx="5848350" cy="819150"/>
            </a:xfrm>
            <a:custGeom>
              <a:avLst/>
              <a:gdLst/>
              <a:ahLst/>
              <a:cxnLst/>
              <a:rect l="l" t="t" r="r" b="b"/>
              <a:pathLst>
                <a:path w="5848350" h="819150">
                  <a:moveTo>
                    <a:pt x="2924175" y="0"/>
                  </a:moveTo>
                  <a:lnTo>
                    <a:pt x="0" y="0"/>
                  </a:lnTo>
                  <a:lnTo>
                    <a:pt x="0" y="819137"/>
                  </a:lnTo>
                  <a:lnTo>
                    <a:pt x="2924175" y="819137"/>
                  </a:lnTo>
                  <a:lnTo>
                    <a:pt x="2924175" y="0"/>
                  </a:lnTo>
                  <a:close/>
                </a:path>
                <a:path w="5848350" h="819150">
                  <a:moveTo>
                    <a:pt x="5848337" y="0"/>
                  </a:moveTo>
                  <a:lnTo>
                    <a:pt x="2933687" y="0"/>
                  </a:lnTo>
                  <a:lnTo>
                    <a:pt x="2933687" y="819137"/>
                  </a:lnTo>
                  <a:lnTo>
                    <a:pt x="5848337" y="819137"/>
                  </a:lnTo>
                  <a:lnTo>
                    <a:pt x="5848337" y="0"/>
                  </a:lnTo>
                  <a:close/>
                </a:path>
              </a:pathLst>
            </a:custGeom>
            <a:solidFill>
              <a:srgbClr val="000000">
                <a:alpha val="391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16570" y="3062732"/>
            <a:ext cx="115633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16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5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9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dirty="0" sz="1400" spc="-10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dirty="0" sz="1400" spc="-65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dirty="0" sz="1400" spc="-8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229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262424"/>
                </a:solidFill>
                <a:latin typeface="Verdana"/>
                <a:cs typeface="Verdana"/>
              </a:rPr>
              <a:t>m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8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6103" y="2985998"/>
            <a:ext cx="2129790" cy="615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90"/>
              </a:spcBef>
            </a:pPr>
            <a:r>
              <a:rPr dirty="0" sz="1400" spc="-180">
                <a:solidFill>
                  <a:srgbClr val="262424"/>
                </a:solidFill>
                <a:latin typeface="Verdana"/>
                <a:cs typeface="Verdana"/>
              </a:rPr>
              <a:t>Q</a:t>
            </a:r>
            <a:r>
              <a:rPr dirty="0" sz="1400" spc="-140">
                <a:solidFill>
                  <a:srgbClr val="262424"/>
                </a:solidFill>
                <a:latin typeface="Verdana"/>
                <a:cs typeface="Verdana"/>
              </a:rPr>
              <a:t>u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10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dirty="0" sz="1400" spc="-65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dirty="0" sz="1400" spc="-10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dirty="0" sz="1400" spc="-160">
                <a:solidFill>
                  <a:srgbClr val="262424"/>
                </a:solidFill>
                <a:latin typeface="Verdana"/>
                <a:cs typeface="Verdana"/>
              </a:rPr>
              <a:t>y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262424"/>
                </a:solidFill>
                <a:latin typeface="Verdana"/>
                <a:cs typeface="Verdana"/>
              </a:rPr>
              <a:t>m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8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dirty="0" sz="1400" spc="-140">
                <a:solidFill>
                  <a:srgbClr val="262424"/>
                </a:solidFill>
                <a:latin typeface="Verdana"/>
                <a:cs typeface="Verdana"/>
              </a:rPr>
              <a:t>h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200">
                <a:solidFill>
                  <a:srgbClr val="262424"/>
                </a:solidFill>
                <a:latin typeface="Verdana"/>
                <a:cs typeface="Verdana"/>
              </a:rPr>
              <a:t>g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262424"/>
                </a:solidFill>
                <a:latin typeface="Verdana"/>
                <a:cs typeface="Verdana"/>
              </a:rPr>
              <a:t>s  </a:t>
            </a:r>
            <a:r>
              <a:rPr dirty="0" sz="1400" spc="-16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dirty="0" sz="1400" spc="-65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dirty="0" sz="1400" spc="-180">
                <a:solidFill>
                  <a:srgbClr val="262424"/>
                </a:solidFill>
                <a:latin typeface="Verdana"/>
                <a:cs typeface="Verdana"/>
              </a:rPr>
              <a:t>g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65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262424"/>
                </a:solidFill>
                <a:latin typeface="Verdana"/>
                <a:cs typeface="Verdana"/>
              </a:rPr>
              <a:t>f</a:t>
            </a:r>
            <a:r>
              <a:rPr dirty="0" sz="1400" spc="-65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dirty="0" sz="1400" spc="-125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10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dirty="0" sz="1400" spc="-5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dirty="0" sz="1400" spc="-160">
                <a:solidFill>
                  <a:srgbClr val="262424"/>
                </a:solidFill>
                <a:latin typeface="Verdana"/>
                <a:cs typeface="Verdana"/>
              </a:rPr>
              <a:t>y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p</a:t>
            </a:r>
            <a:r>
              <a:rPr dirty="0" sz="1400" spc="-13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dirty="0" sz="1400" spc="-65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dirty="0" sz="1400" spc="-14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dirty="0" sz="1400" spc="-12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dirty="0" sz="1400" spc="-140">
                <a:solidFill>
                  <a:srgbClr val="262424"/>
                </a:solidFill>
                <a:latin typeface="Verdana"/>
                <a:cs typeface="Verdana"/>
              </a:rPr>
              <a:t>h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200">
                <a:solidFill>
                  <a:srgbClr val="262424"/>
                </a:solidFill>
                <a:latin typeface="Verdana"/>
                <a:cs typeface="Verdana"/>
              </a:rPr>
              <a:t>g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9270" y="3891407"/>
            <a:ext cx="12782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45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5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9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dirty="0" sz="1400" spc="-10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dirty="0" sz="1400" spc="-65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dirty="0" sz="1400" spc="-8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229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262424"/>
                </a:solidFill>
                <a:latin typeface="Verdana"/>
                <a:cs typeface="Verdana"/>
              </a:rPr>
              <a:t>m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8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8802" y="3824198"/>
            <a:ext cx="2462530" cy="596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33900"/>
              </a:lnSpc>
              <a:spcBef>
                <a:spcPts val="90"/>
              </a:spcBef>
            </a:pPr>
            <a:r>
              <a:rPr dirty="0" sz="1400" spc="-180">
                <a:solidFill>
                  <a:srgbClr val="262424"/>
                </a:solidFill>
                <a:latin typeface="Verdana"/>
                <a:cs typeface="Verdana"/>
              </a:rPr>
              <a:t>Q</a:t>
            </a:r>
            <a:r>
              <a:rPr dirty="0" sz="1400" spc="-140">
                <a:solidFill>
                  <a:srgbClr val="262424"/>
                </a:solidFill>
                <a:latin typeface="Verdana"/>
                <a:cs typeface="Verdana"/>
              </a:rPr>
              <a:t>u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10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dirty="0" sz="1400" spc="-65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dirty="0" sz="1400" spc="-10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dirty="0" sz="1400" spc="-160">
                <a:solidFill>
                  <a:srgbClr val="262424"/>
                </a:solidFill>
                <a:latin typeface="Verdana"/>
                <a:cs typeface="Verdana"/>
              </a:rPr>
              <a:t>y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262424"/>
                </a:solidFill>
                <a:latin typeface="Verdana"/>
                <a:cs typeface="Verdana"/>
              </a:rPr>
              <a:t>m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8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dirty="0" sz="1400" spc="-140">
                <a:solidFill>
                  <a:srgbClr val="262424"/>
                </a:solidFill>
                <a:latin typeface="Verdana"/>
                <a:cs typeface="Verdana"/>
              </a:rPr>
              <a:t>h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200">
                <a:solidFill>
                  <a:srgbClr val="262424"/>
                </a:solidFill>
                <a:latin typeface="Verdana"/>
                <a:cs typeface="Verdana"/>
              </a:rPr>
              <a:t>g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95">
                <a:solidFill>
                  <a:srgbClr val="262424"/>
                </a:solidFill>
                <a:latin typeface="Verdana"/>
                <a:cs typeface="Verdana"/>
              </a:rPr>
              <a:t>v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95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dirty="0" sz="1400" spc="-120">
                <a:solidFill>
                  <a:srgbClr val="262424"/>
                </a:solidFill>
                <a:latin typeface="Verdana"/>
                <a:cs typeface="Verdana"/>
              </a:rPr>
              <a:t>y  </a:t>
            </a:r>
            <a:r>
              <a:rPr dirty="0" sz="1400" spc="-5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dirty="0" sz="1400" spc="-65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dirty="0" sz="1400" spc="-13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dirty="0" sz="1400" spc="-10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dirty="0" sz="1400" spc="-5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dirty="0" sz="1400" spc="-12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dirty="0" sz="1400" spc="-10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13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dirty="0" sz="1400" spc="-7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7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5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dirty="0" sz="1400" spc="-2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p</a:t>
            </a:r>
            <a:r>
              <a:rPr dirty="0" sz="1400" spc="-13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dirty="0" sz="1400" spc="-65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dirty="0" sz="1400" spc="-14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dirty="0" sz="1400" spc="-12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dirty="0" sz="1400" spc="-140">
                <a:solidFill>
                  <a:srgbClr val="262424"/>
                </a:solidFill>
                <a:latin typeface="Verdana"/>
                <a:cs typeface="Verdana"/>
              </a:rPr>
              <a:t>h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200">
                <a:solidFill>
                  <a:srgbClr val="262424"/>
                </a:solidFill>
                <a:latin typeface="Verdana"/>
                <a:cs typeface="Verdana"/>
              </a:rPr>
              <a:t>g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6570" y="4710557"/>
            <a:ext cx="14979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30">
                <a:solidFill>
                  <a:srgbClr val="262424"/>
                </a:solidFill>
                <a:latin typeface="Verdana"/>
                <a:cs typeface="Verdana"/>
              </a:rPr>
              <a:t>U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65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dirty="0" sz="1400" spc="-7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6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5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9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dirty="0" sz="1400" spc="-10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dirty="0" sz="1400" spc="-65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dirty="0" sz="1400" spc="-8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229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262424"/>
                </a:solidFill>
                <a:latin typeface="Verdana"/>
                <a:cs typeface="Verdana"/>
              </a:rPr>
              <a:t>m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8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46103" y="4643348"/>
            <a:ext cx="2488565" cy="596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0"/>
              </a:spcBef>
            </a:pPr>
            <a:r>
              <a:rPr dirty="0" sz="1400" spc="-180">
                <a:solidFill>
                  <a:srgbClr val="262424"/>
                </a:solidFill>
                <a:latin typeface="Verdana"/>
                <a:cs typeface="Verdana"/>
              </a:rPr>
              <a:t>Q</a:t>
            </a:r>
            <a:r>
              <a:rPr dirty="0" sz="1400" spc="-140">
                <a:solidFill>
                  <a:srgbClr val="262424"/>
                </a:solidFill>
                <a:latin typeface="Verdana"/>
                <a:cs typeface="Verdana"/>
              </a:rPr>
              <a:t>u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10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dirty="0" sz="1400" spc="-65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dirty="0" sz="1400" spc="-10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dirty="0" sz="1400" spc="-160">
                <a:solidFill>
                  <a:srgbClr val="262424"/>
                </a:solidFill>
                <a:latin typeface="Verdana"/>
                <a:cs typeface="Verdana"/>
              </a:rPr>
              <a:t>y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262424"/>
                </a:solidFill>
                <a:latin typeface="Verdana"/>
                <a:cs typeface="Verdana"/>
              </a:rPr>
              <a:t>m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8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dirty="0" sz="1400" spc="-140">
                <a:solidFill>
                  <a:srgbClr val="262424"/>
                </a:solidFill>
                <a:latin typeface="Verdana"/>
                <a:cs typeface="Verdana"/>
              </a:rPr>
              <a:t>h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dirty="0" sz="1400" spc="-200">
                <a:solidFill>
                  <a:srgbClr val="262424"/>
                </a:solidFill>
                <a:latin typeface="Verdana"/>
                <a:cs typeface="Verdana"/>
              </a:rPr>
              <a:t>g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262424"/>
                </a:solidFill>
                <a:latin typeface="Verdana"/>
                <a:cs typeface="Verdana"/>
              </a:rPr>
              <a:t>s 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proportionally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262424"/>
                </a:solidFill>
                <a:latin typeface="Verdana"/>
                <a:cs typeface="Verdana"/>
              </a:rPr>
              <a:t>price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262424"/>
                </a:solidFill>
                <a:latin typeface="Verdana"/>
                <a:cs typeface="Verdana"/>
              </a:rPr>
              <a:t>change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879" y="749300"/>
            <a:ext cx="7131684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5"/>
              <a:t>Factors</a:t>
            </a:r>
            <a:r>
              <a:rPr dirty="0" spc="-114"/>
              <a:t> </a:t>
            </a:r>
            <a:r>
              <a:rPr dirty="0" spc="-30"/>
              <a:t>Affecting</a:t>
            </a:r>
            <a:r>
              <a:rPr dirty="0" spc="-114"/>
              <a:t> </a:t>
            </a:r>
            <a:r>
              <a:rPr dirty="0" spc="-75"/>
              <a:t>Elasticity</a:t>
            </a:r>
            <a:r>
              <a:rPr dirty="0" spc="-110"/>
              <a:t> </a:t>
            </a:r>
            <a:r>
              <a:rPr dirty="0" spc="5"/>
              <a:t>of</a:t>
            </a:r>
            <a:r>
              <a:rPr dirty="0" spc="-114"/>
              <a:t> </a:t>
            </a:r>
            <a:r>
              <a:rPr dirty="0" spc="-65"/>
              <a:t>Demand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8175" y="2190749"/>
            <a:ext cx="4981575" cy="1638300"/>
            <a:chOff x="638175" y="2190749"/>
            <a:chExt cx="4981575" cy="1638300"/>
          </a:xfrm>
        </p:grpSpPr>
        <p:sp>
          <p:nvSpPr>
            <p:cNvPr id="4" name="object 4"/>
            <p:cNvSpPr/>
            <p:nvPr/>
          </p:nvSpPr>
          <p:spPr>
            <a:xfrm>
              <a:off x="642937" y="2195512"/>
              <a:ext cx="4972050" cy="1628775"/>
            </a:xfrm>
            <a:custGeom>
              <a:avLst/>
              <a:gdLst/>
              <a:ahLst/>
              <a:cxnLst/>
              <a:rect l="l" t="t" r="r" b="b"/>
              <a:pathLst>
                <a:path w="4972050" h="1628775">
                  <a:moveTo>
                    <a:pt x="4920881" y="0"/>
                  </a:moveTo>
                  <a:lnTo>
                    <a:pt x="51172" y="0"/>
                  </a:lnTo>
                  <a:lnTo>
                    <a:pt x="43646" y="1498"/>
                  </a:lnTo>
                  <a:lnTo>
                    <a:pt x="11747" y="22809"/>
                  </a:lnTo>
                  <a:lnTo>
                    <a:pt x="0" y="51168"/>
                  </a:lnTo>
                  <a:lnTo>
                    <a:pt x="0" y="1577606"/>
                  </a:lnTo>
                  <a:lnTo>
                    <a:pt x="22810" y="1617027"/>
                  </a:lnTo>
                  <a:lnTo>
                    <a:pt x="51172" y="1628774"/>
                  </a:lnTo>
                  <a:lnTo>
                    <a:pt x="4920881" y="1628774"/>
                  </a:lnTo>
                  <a:lnTo>
                    <a:pt x="4960302" y="1605965"/>
                  </a:lnTo>
                  <a:lnTo>
                    <a:pt x="4972049" y="1577606"/>
                  </a:lnTo>
                  <a:lnTo>
                    <a:pt x="4972049" y="51168"/>
                  </a:lnTo>
                  <a:lnTo>
                    <a:pt x="4949240" y="11747"/>
                  </a:lnTo>
                  <a:lnTo>
                    <a:pt x="4920881" y="0"/>
                  </a:lnTo>
                  <a:close/>
                </a:path>
              </a:pathLst>
            </a:custGeom>
            <a:solidFill>
              <a:srgbClr val="F4D4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2" y="2200274"/>
              <a:ext cx="4962522" cy="1619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2937" y="2195512"/>
              <a:ext cx="4972050" cy="1628775"/>
            </a:xfrm>
            <a:custGeom>
              <a:avLst/>
              <a:gdLst/>
              <a:ahLst/>
              <a:cxnLst/>
              <a:rect l="l" t="t" r="r" b="b"/>
              <a:pathLst>
                <a:path w="4972050" h="1628775">
                  <a:moveTo>
                    <a:pt x="0" y="1569783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77" y="51282"/>
                  </a:lnTo>
                  <a:lnTo>
                    <a:pt x="1131" y="47485"/>
                  </a:lnTo>
                  <a:lnTo>
                    <a:pt x="1889" y="43688"/>
                  </a:lnTo>
                  <a:lnTo>
                    <a:pt x="3006" y="39992"/>
                  </a:lnTo>
                  <a:lnTo>
                    <a:pt x="4489" y="36423"/>
                  </a:lnTo>
                  <a:lnTo>
                    <a:pt x="5972" y="32842"/>
                  </a:lnTo>
                  <a:lnTo>
                    <a:pt x="7788" y="29438"/>
                  </a:lnTo>
                  <a:lnTo>
                    <a:pt x="9941" y="26225"/>
                  </a:lnTo>
                  <a:lnTo>
                    <a:pt x="12094" y="22999"/>
                  </a:lnTo>
                  <a:lnTo>
                    <a:pt x="14540" y="20015"/>
                  </a:lnTo>
                  <a:lnTo>
                    <a:pt x="17278" y="17284"/>
                  </a:lnTo>
                  <a:lnTo>
                    <a:pt x="20017" y="14541"/>
                  </a:lnTo>
                  <a:lnTo>
                    <a:pt x="22998" y="12090"/>
                  </a:lnTo>
                  <a:lnTo>
                    <a:pt x="26219" y="9944"/>
                  </a:lnTo>
                  <a:lnTo>
                    <a:pt x="29438" y="7785"/>
                  </a:lnTo>
                  <a:lnTo>
                    <a:pt x="32840" y="5969"/>
                  </a:lnTo>
                  <a:lnTo>
                    <a:pt x="36418" y="4495"/>
                  </a:lnTo>
                  <a:lnTo>
                    <a:pt x="39999" y="3009"/>
                  </a:lnTo>
                  <a:lnTo>
                    <a:pt x="43685" y="1892"/>
                  </a:lnTo>
                  <a:lnTo>
                    <a:pt x="47486" y="1130"/>
                  </a:lnTo>
                  <a:lnTo>
                    <a:pt x="51286" y="381"/>
                  </a:lnTo>
                  <a:lnTo>
                    <a:pt x="55120" y="0"/>
                  </a:lnTo>
                  <a:lnTo>
                    <a:pt x="58995" y="0"/>
                  </a:lnTo>
                  <a:lnTo>
                    <a:pt x="4913058" y="0"/>
                  </a:lnTo>
                  <a:lnTo>
                    <a:pt x="4916932" y="0"/>
                  </a:lnTo>
                  <a:lnTo>
                    <a:pt x="4920767" y="381"/>
                  </a:lnTo>
                  <a:lnTo>
                    <a:pt x="4924564" y="1130"/>
                  </a:lnTo>
                  <a:lnTo>
                    <a:pt x="4928362" y="1892"/>
                  </a:lnTo>
                  <a:lnTo>
                    <a:pt x="4932045" y="3009"/>
                  </a:lnTo>
                  <a:lnTo>
                    <a:pt x="4935626" y="4495"/>
                  </a:lnTo>
                  <a:lnTo>
                    <a:pt x="4939207" y="5969"/>
                  </a:lnTo>
                  <a:lnTo>
                    <a:pt x="4942611" y="7785"/>
                  </a:lnTo>
                  <a:lnTo>
                    <a:pt x="4945837" y="9944"/>
                  </a:lnTo>
                  <a:lnTo>
                    <a:pt x="4949050" y="12090"/>
                  </a:lnTo>
                  <a:lnTo>
                    <a:pt x="4952034" y="14541"/>
                  </a:lnTo>
                  <a:lnTo>
                    <a:pt x="4954765" y="17284"/>
                  </a:lnTo>
                  <a:lnTo>
                    <a:pt x="4957508" y="20015"/>
                  </a:lnTo>
                  <a:lnTo>
                    <a:pt x="4959959" y="22999"/>
                  </a:lnTo>
                  <a:lnTo>
                    <a:pt x="4962105" y="26225"/>
                  </a:lnTo>
                  <a:lnTo>
                    <a:pt x="4964264" y="29438"/>
                  </a:lnTo>
                  <a:lnTo>
                    <a:pt x="4966081" y="32842"/>
                  </a:lnTo>
                  <a:lnTo>
                    <a:pt x="4967554" y="36423"/>
                  </a:lnTo>
                  <a:lnTo>
                    <a:pt x="4969040" y="39992"/>
                  </a:lnTo>
                  <a:lnTo>
                    <a:pt x="4970157" y="43688"/>
                  </a:lnTo>
                  <a:lnTo>
                    <a:pt x="4970919" y="47485"/>
                  </a:lnTo>
                  <a:lnTo>
                    <a:pt x="4971669" y="51282"/>
                  </a:lnTo>
                  <a:lnTo>
                    <a:pt x="4972050" y="55118"/>
                  </a:lnTo>
                  <a:lnTo>
                    <a:pt x="4972050" y="58991"/>
                  </a:lnTo>
                  <a:lnTo>
                    <a:pt x="4972050" y="1569783"/>
                  </a:lnTo>
                  <a:lnTo>
                    <a:pt x="4972050" y="1573644"/>
                  </a:lnTo>
                  <a:lnTo>
                    <a:pt x="4971669" y="1577492"/>
                  </a:lnTo>
                  <a:lnTo>
                    <a:pt x="4970919" y="1581289"/>
                  </a:lnTo>
                  <a:lnTo>
                    <a:pt x="4970157" y="1585087"/>
                  </a:lnTo>
                  <a:lnTo>
                    <a:pt x="4969040" y="1588770"/>
                  </a:lnTo>
                  <a:lnTo>
                    <a:pt x="4967554" y="1592351"/>
                  </a:lnTo>
                  <a:lnTo>
                    <a:pt x="4966081" y="1595932"/>
                  </a:lnTo>
                  <a:lnTo>
                    <a:pt x="4964264" y="1599336"/>
                  </a:lnTo>
                  <a:lnTo>
                    <a:pt x="4962105" y="1602562"/>
                  </a:lnTo>
                  <a:lnTo>
                    <a:pt x="4959959" y="1605775"/>
                  </a:lnTo>
                  <a:lnTo>
                    <a:pt x="4935626" y="1624279"/>
                  </a:lnTo>
                  <a:lnTo>
                    <a:pt x="4932045" y="1625765"/>
                  </a:lnTo>
                  <a:lnTo>
                    <a:pt x="4928362" y="1626882"/>
                  </a:lnTo>
                  <a:lnTo>
                    <a:pt x="4924564" y="1627644"/>
                  </a:lnTo>
                  <a:lnTo>
                    <a:pt x="4920767" y="1628394"/>
                  </a:lnTo>
                  <a:lnTo>
                    <a:pt x="4916932" y="1628775"/>
                  </a:lnTo>
                  <a:lnTo>
                    <a:pt x="4913058" y="1628775"/>
                  </a:lnTo>
                  <a:lnTo>
                    <a:pt x="58995" y="1628775"/>
                  </a:lnTo>
                  <a:lnTo>
                    <a:pt x="55120" y="1628775"/>
                  </a:lnTo>
                  <a:lnTo>
                    <a:pt x="51286" y="1628394"/>
                  </a:lnTo>
                  <a:lnTo>
                    <a:pt x="47486" y="1627644"/>
                  </a:lnTo>
                  <a:lnTo>
                    <a:pt x="43685" y="1626882"/>
                  </a:lnTo>
                  <a:lnTo>
                    <a:pt x="39999" y="1625765"/>
                  </a:lnTo>
                  <a:lnTo>
                    <a:pt x="36418" y="1624279"/>
                  </a:lnTo>
                  <a:lnTo>
                    <a:pt x="32840" y="1622806"/>
                  </a:lnTo>
                  <a:lnTo>
                    <a:pt x="29438" y="1620977"/>
                  </a:lnTo>
                  <a:lnTo>
                    <a:pt x="26219" y="1618830"/>
                  </a:lnTo>
                  <a:lnTo>
                    <a:pt x="22998" y="1616684"/>
                  </a:lnTo>
                  <a:lnTo>
                    <a:pt x="9941" y="1602549"/>
                  </a:lnTo>
                  <a:lnTo>
                    <a:pt x="7788" y="1599336"/>
                  </a:lnTo>
                  <a:lnTo>
                    <a:pt x="5972" y="1595932"/>
                  </a:lnTo>
                  <a:lnTo>
                    <a:pt x="4489" y="1592351"/>
                  </a:lnTo>
                  <a:lnTo>
                    <a:pt x="3006" y="1588770"/>
                  </a:lnTo>
                  <a:lnTo>
                    <a:pt x="1889" y="1585087"/>
                  </a:lnTo>
                  <a:lnTo>
                    <a:pt x="1131" y="1581289"/>
                  </a:lnTo>
                  <a:lnTo>
                    <a:pt x="377" y="1577492"/>
                  </a:lnTo>
                  <a:lnTo>
                    <a:pt x="0" y="1573644"/>
                  </a:lnTo>
                  <a:lnTo>
                    <a:pt x="0" y="1569783"/>
                  </a:lnTo>
                  <a:close/>
                </a:path>
              </a:pathLst>
            </a:custGeom>
            <a:ln w="9525">
              <a:solidFill>
                <a:srgbClr val="DAB9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24879" y="1710182"/>
            <a:ext cx="4612005" cy="1892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Several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factors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influence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elasticity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of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demand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for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product.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 marL="203835">
              <a:lnSpc>
                <a:spcPct val="100000"/>
              </a:lnSpc>
              <a:spcBef>
                <a:spcPts val="1150"/>
              </a:spcBef>
            </a:pPr>
            <a:r>
              <a:rPr dirty="0" sz="1650" spc="-85" b="1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dirty="0" sz="1650" spc="-75" b="1">
                <a:solidFill>
                  <a:srgbClr val="262424"/>
                </a:solidFill>
                <a:latin typeface="Cambria"/>
                <a:cs typeface="Cambria"/>
              </a:rPr>
              <a:t>v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l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dirty="0" sz="1650" spc="-10" b="1">
                <a:solidFill>
                  <a:srgbClr val="262424"/>
                </a:solidFill>
                <a:latin typeface="Cambria"/>
                <a:cs typeface="Cambria"/>
              </a:rPr>
              <a:t>b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-25" b="1">
                <a:solidFill>
                  <a:srgbClr val="262424"/>
                </a:solidFill>
                <a:latin typeface="Cambria"/>
                <a:cs typeface="Cambria"/>
              </a:rPr>
              <a:t>l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-65" b="1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dirty="0" sz="1650" spc="5" b="1">
                <a:solidFill>
                  <a:srgbClr val="262424"/>
                </a:solidFill>
                <a:latin typeface="Cambria"/>
                <a:cs typeface="Cambria"/>
              </a:rPr>
              <a:t>y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dirty="0" sz="1650" spc="65" b="1">
                <a:solidFill>
                  <a:srgbClr val="262424"/>
                </a:solidFill>
                <a:latin typeface="Cambria"/>
                <a:cs typeface="Cambria"/>
              </a:rPr>
              <a:t>f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dirty="0" sz="1650" spc="-15" b="1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dirty="0" sz="1650" spc="-20" b="1">
                <a:solidFill>
                  <a:srgbClr val="262424"/>
                </a:solidFill>
                <a:latin typeface="Cambria"/>
                <a:cs typeface="Cambria"/>
              </a:rPr>
              <a:t>u</a:t>
            </a:r>
            <a:r>
              <a:rPr dirty="0" sz="1650" spc="-10" b="1">
                <a:solidFill>
                  <a:srgbClr val="262424"/>
                </a:solidFill>
                <a:latin typeface="Cambria"/>
                <a:cs typeface="Cambria"/>
              </a:rPr>
              <a:t>b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dirty="0" sz="1650" spc="-65" b="1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-75" b="1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dirty="0" sz="1650" spc="-20" b="1">
                <a:solidFill>
                  <a:srgbClr val="262424"/>
                </a:solidFill>
                <a:latin typeface="Cambria"/>
                <a:cs typeface="Cambria"/>
              </a:rPr>
              <a:t>u</a:t>
            </a:r>
            <a:r>
              <a:rPr dirty="0" sz="1650" spc="-65" b="1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dirty="0" sz="1650" spc="-10" b="1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endParaRPr sz="1650">
              <a:latin typeface="Cambria"/>
              <a:cs typeface="Cambria"/>
            </a:endParaRPr>
          </a:p>
          <a:p>
            <a:pPr marL="203835" marR="5080">
              <a:lnSpc>
                <a:spcPct val="136200"/>
              </a:lnSpc>
              <a:spcBef>
                <a:spcPts val="810"/>
              </a:spcBef>
            </a:pP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Goods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with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many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substitutes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tend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to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have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higher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elasticity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of </a:t>
            </a:r>
            <a:r>
              <a:rPr dirty="0" sz="1400" spc="-425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demand.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Consumers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can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easily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switch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to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alternatives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if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the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price</a:t>
            </a:r>
            <a:r>
              <a:rPr dirty="0" sz="1400" spc="-215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rises.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10250" y="2190749"/>
            <a:ext cx="4981575" cy="1638300"/>
            <a:chOff x="5810250" y="2190749"/>
            <a:chExt cx="4981575" cy="1638300"/>
          </a:xfrm>
        </p:grpSpPr>
        <p:sp>
          <p:nvSpPr>
            <p:cNvPr id="9" name="object 9"/>
            <p:cNvSpPr/>
            <p:nvPr/>
          </p:nvSpPr>
          <p:spPr>
            <a:xfrm>
              <a:off x="5815012" y="2195512"/>
              <a:ext cx="4972050" cy="1628775"/>
            </a:xfrm>
            <a:custGeom>
              <a:avLst/>
              <a:gdLst/>
              <a:ahLst/>
              <a:cxnLst/>
              <a:rect l="l" t="t" r="r" b="b"/>
              <a:pathLst>
                <a:path w="4972050" h="1628775">
                  <a:moveTo>
                    <a:pt x="4920881" y="0"/>
                  </a:moveTo>
                  <a:lnTo>
                    <a:pt x="51168" y="0"/>
                  </a:lnTo>
                  <a:lnTo>
                    <a:pt x="43649" y="1498"/>
                  </a:lnTo>
                  <a:lnTo>
                    <a:pt x="11747" y="22809"/>
                  </a:lnTo>
                  <a:lnTo>
                    <a:pt x="0" y="51168"/>
                  </a:lnTo>
                  <a:lnTo>
                    <a:pt x="0" y="1577606"/>
                  </a:lnTo>
                  <a:lnTo>
                    <a:pt x="22809" y="1617027"/>
                  </a:lnTo>
                  <a:lnTo>
                    <a:pt x="51168" y="1628774"/>
                  </a:lnTo>
                  <a:lnTo>
                    <a:pt x="4920881" y="1628774"/>
                  </a:lnTo>
                  <a:lnTo>
                    <a:pt x="4960302" y="1605965"/>
                  </a:lnTo>
                  <a:lnTo>
                    <a:pt x="4972049" y="1577606"/>
                  </a:lnTo>
                  <a:lnTo>
                    <a:pt x="4972049" y="51168"/>
                  </a:lnTo>
                  <a:lnTo>
                    <a:pt x="4949240" y="11747"/>
                  </a:lnTo>
                  <a:lnTo>
                    <a:pt x="4920881" y="0"/>
                  </a:lnTo>
                  <a:close/>
                </a:path>
              </a:pathLst>
            </a:custGeom>
            <a:solidFill>
              <a:srgbClr val="F4D4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9775" y="2200274"/>
              <a:ext cx="4962523" cy="1619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15012" y="2195512"/>
              <a:ext cx="4972050" cy="1628775"/>
            </a:xfrm>
            <a:custGeom>
              <a:avLst/>
              <a:gdLst/>
              <a:ahLst/>
              <a:cxnLst/>
              <a:rect l="l" t="t" r="r" b="b"/>
              <a:pathLst>
                <a:path w="4972050" h="1628775">
                  <a:moveTo>
                    <a:pt x="0" y="1569783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81" y="51282"/>
                  </a:lnTo>
                  <a:lnTo>
                    <a:pt x="1130" y="47485"/>
                  </a:lnTo>
                  <a:lnTo>
                    <a:pt x="1892" y="43688"/>
                  </a:lnTo>
                  <a:lnTo>
                    <a:pt x="3009" y="39992"/>
                  </a:lnTo>
                  <a:lnTo>
                    <a:pt x="4495" y="36423"/>
                  </a:lnTo>
                  <a:lnTo>
                    <a:pt x="5969" y="32842"/>
                  </a:lnTo>
                  <a:lnTo>
                    <a:pt x="7785" y="29438"/>
                  </a:lnTo>
                  <a:lnTo>
                    <a:pt x="9944" y="26225"/>
                  </a:lnTo>
                  <a:lnTo>
                    <a:pt x="12090" y="22999"/>
                  </a:lnTo>
                  <a:lnTo>
                    <a:pt x="14541" y="20015"/>
                  </a:lnTo>
                  <a:lnTo>
                    <a:pt x="17284" y="17284"/>
                  </a:lnTo>
                  <a:lnTo>
                    <a:pt x="20015" y="14541"/>
                  </a:lnTo>
                  <a:lnTo>
                    <a:pt x="22999" y="12090"/>
                  </a:lnTo>
                  <a:lnTo>
                    <a:pt x="26212" y="9944"/>
                  </a:lnTo>
                  <a:lnTo>
                    <a:pt x="29438" y="7785"/>
                  </a:lnTo>
                  <a:lnTo>
                    <a:pt x="32842" y="5969"/>
                  </a:lnTo>
                  <a:lnTo>
                    <a:pt x="36423" y="4495"/>
                  </a:lnTo>
                  <a:lnTo>
                    <a:pt x="39992" y="3009"/>
                  </a:lnTo>
                  <a:lnTo>
                    <a:pt x="43688" y="1892"/>
                  </a:lnTo>
                  <a:lnTo>
                    <a:pt x="47485" y="1130"/>
                  </a:lnTo>
                  <a:lnTo>
                    <a:pt x="51282" y="381"/>
                  </a:lnTo>
                  <a:lnTo>
                    <a:pt x="55118" y="0"/>
                  </a:lnTo>
                  <a:lnTo>
                    <a:pt x="58991" y="0"/>
                  </a:lnTo>
                  <a:lnTo>
                    <a:pt x="4913058" y="0"/>
                  </a:lnTo>
                  <a:lnTo>
                    <a:pt x="4916932" y="0"/>
                  </a:lnTo>
                  <a:lnTo>
                    <a:pt x="4920767" y="381"/>
                  </a:lnTo>
                  <a:lnTo>
                    <a:pt x="4924564" y="1130"/>
                  </a:lnTo>
                  <a:lnTo>
                    <a:pt x="4928362" y="1892"/>
                  </a:lnTo>
                  <a:lnTo>
                    <a:pt x="4932045" y="3009"/>
                  </a:lnTo>
                  <a:lnTo>
                    <a:pt x="4935626" y="4495"/>
                  </a:lnTo>
                  <a:lnTo>
                    <a:pt x="4939207" y="5969"/>
                  </a:lnTo>
                  <a:lnTo>
                    <a:pt x="4942611" y="7785"/>
                  </a:lnTo>
                  <a:lnTo>
                    <a:pt x="4945837" y="9944"/>
                  </a:lnTo>
                  <a:lnTo>
                    <a:pt x="4949050" y="12090"/>
                  </a:lnTo>
                  <a:lnTo>
                    <a:pt x="4952034" y="14541"/>
                  </a:lnTo>
                  <a:lnTo>
                    <a:pt x="4954765" y="17284"/>
                  </a:lnTo>
                  <a:lnTo>
                    <a:pt x="4957508" y="20015"/>
                  </a:lnTo>
                  <a:lnTo>
                    <a:pt x="4959959" y="22999"/>
                  </a:lnTo>
                  <a:lnTo>
                    <a:pt x="4962105" y="26225"/>
                  </a:lnTo>
                  <a:lnTo>
                    <a:pt x="4964252" y="29438"/>
                  </a:lnTo>
                  <a:lnTo>
                    <a:pt x="4966081" y="32842"/>
                  </a:lnTo>
                  <a:lnTo>
                    <a:pt x="4967554" y="36423"/>
                  </a:lnTo>
                  <a:lnTo>
                    <a:pt x="4969040" y="39992"/>
                  </a:lnTo>
                  <a:lnTo>
                    <a:pt x="4970157" y="43688"/>
                  </a:lnTo>
                  <a:lnTo>
                    <a:pt x="4970919" y="47485"/>
                  </a:lnTo>
                  <a:lnTo>
                    <a:pt x="4971669" y="51282"/>
                  </a:lnTo>
                  <a:lnTo>
                    <a:pt x="4972050" y="55118"/>
                  </a:lnTo>
                  <a:lnTo>
                    <a:pt x="4972050" y="58991"/>
                  </a:lnTo>
                  <a:lnTo>
                    <a:pt x="4972050" y="1569783"/>
                  </a:lnTo>
                  <a:lnTo>
                    <a:pt x="4972050" y="1573644"/>
                  </a:lnTo>
                  <a:lnTo>
                    <a:pt x="4971669" y="1577492"/>
                  </a:lnTo>
                  <a:lnTo>
                    <a:pt x="4970919" y="1581289"/>
                  </a:lnTo>
                  <a:lnTo>
                    <a:pt x="4970157" y="1585087"/>
                  </a:lnTo>
                  <a:lnTo>
                    <a:pt x="4969040" y="1588770"/>
                  </a:lnTo>
                  <a:lnTo>
                    <a:pt x="4967554" y="1592351"/>
                  </a:lnTo>
                  <a:lnTo>
                    <a:pt x="4966081" y="1595932"/>
                  </a:lnTo>
                  <a:lnTo>
                    <a:pt x="4954765" y="1611503"/>
                  </a:lnTo>
                  <a:lnTo>
                    <a:pt x="4952034" y="1614233"/>
                  </a:lnTo>
                  <a:lnTo>
                    <a:pt x="4935626" y="1624279"/>
                  </a:lnTo>
                  <a:lnTo>
                    <a:pt x="4932045" y="1625765"/>
                  </a:lnTo>
                  <a:lnTo>
                    <a:pt x="4928362" y="1626882"/>
                  </a:lnTo>
                  <a:lnTo>
                    <a:pt x="4924564" y="1627644"/>
                  </a:lnTo>
                  <a:lnTo>
                    <a:pt x="4920767" y="1628394"/>
                  </a:lnTo>
                  <a:lnTo>
                    <a:pt x="4916932" y="1628775"/>
                  </a:lnTo>
                  <a:lnTo>
                    <a:pt x="4913058" y="1628775"/>
                  </a:lnTo>
                  <a:lnTo>
                    <a:pt x="58991" y="1628775"/>
                  </a:lnTo>
                  <a:lnTo>
                    <a:pt x="55118" y="1628775"/>
                  </a:lnTo>
                  <a:lnTo>
                    <a:pt x="51282" y="1628394"/>
                  </a:lnTo>
                  <a:lnTo>
                    <a:pt x="47485" y="1627644"/>
                  </a:lnTo>
                  <a:lnTo>
                    <a:pt x="43688" y="1626882"/>
                  </a:lnTo>
                  <a:lnTo>
                    <a:pt x="39992" y="1625765"/>
                  </a:lnTo>
                  <a:lnTo>
                    <a:pt x="36423" y="1624279"/>
                  </a:lnTo>
                  <a:lnTo>
                    <a:pt x="32842" y="1622806"/>
                  </a:lnTo>
                  <a:lnTo>
                    <a:pt x="9944" y="1602549"/>
                  </a:lnTo>
                  <a:lnTo>
                    <a:pt x="7785" y="1599336"/>
                  </a:lnTo>
                  <a:lnTo>
                    <a:pt x="5969" y="1595932"/>
                  </a:lnTo>
                  <a:lnTo>
                    <a:pt x="4495" y="1592351"/>
                  </a:lnTo>
                  <a:lnTo>
                    <a:pt x="3009" y="1588770"/>
                  </a:lnTo>
                  <a:lnTo>
                    <a:pt x="1892" y="1585087"/>
                  </a:lnTo>
                  <a:lnTo>
                    <a:pt x="1130" y="1581289"/>
                  </a:lnTo>
                  <a:lnTo>
                    <a:pt x="381" y="1577492"/>
                  </a:lnTo>
                  <a:lnTo>
                    <a:pt x="0" y="1573644"/>
                  </a:lnTo>
                  <a:lnTo>
                    <a:pt x="0" y="1569783"/>
                  </a:lnTo>
                  <a:close/>
                </a:path>
              </a:pathLst>
            </a:custGeom>
            <a:ln w="9525">
              <a:solidFill>
                <a:srgbClr val="DAB9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985078" y="2344737"/>
            <a:ext cx="4294505" cy="12573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30" b="1">
                <a:solidFill>
                  <a:srgbClr val="262424"/>
                </a:solidFill>
                <a:latin typeface="Cambria"/>
                <a:cs typeface="Cambria"/>
              </a:rPr>
              <a:t>N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dirty="0" sz="1650" spc="25" b="1">
                <a:solidFill>
                  <a:srgbClr val="262424"/>
                </a:solidFill>
                <a:latin typeface="Cambria"/>
                <a:cs typeface="Cambria"/>
              </a:rPr>
              <a:t>c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ss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-65" b="1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dirty="0" sz="1650" spc="5" b="1">
                <a:solidFill>
                  <a:srgbClr val="262424"/>
                </a:solidFill>
                <a:latin typeface="Cambria"/>
                <a:cs typeface="Cambria"/>
              </a:rPr>
              <a:t>y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dirty="0" sz="1650" spc="-65" b="1">
                <a:solidFill>
                  <a:srgbClr val="262424"/>
                </a:solidFill>
                <a:latin typeface="Cambria"/>
                <a:cs typeface="Cambria"/>
              </a:rPr>
              <a:t>v</a:t>
            </a:r>
            <a:r>
              <a:rPr dirty="0" sz="1650" spc="-75" b="1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dirty="0" sz="1650" spc="120" b="1">
                <a:solidFill>
                  <a:srgbClr val="262424"/>
                </a:solidFill>
                <a:latin typeface="Cambria"/>
                <a:cs typeface="Cambria"/>
              </a:rPr>
              <a:t>.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dirty="0" sz="1650" spc="15" b="1">
                <a:solidFill>
                  <a:srgbClr val="262424"/>
                </a:solidFill>
                <a:latin typeface="Cambria"/>
                <a:cs typeface="Cambria"/>
              </a:rPr>
              <a:t>L</a:t>
            </a:r>
            <a:r>
              <a:rPr dirty="0" sz="1650" spc="-20" b="1">
                <a:solidFill>
                  <a:srgbClr val="262424"/>
                </a:solidFill>
                <a:latin typeface="Cambria"/>
                <a:cs typeface="Cambria"/>
              </a:rPr>
              <a:t>u</a:t>
            </a:r>
            <a:r>
              <a:rPr dirty="0" sz="1650" spc="-10" b="1">
                <a:solidFill>
                  <a:srgbClr val="262424"/>
                </a:solidFill>
                <a:latin typeface="Cambria"/>
                <a:cs typeface="Cambria"/>
              </a:rPr>
              <a:t>x</a:t>
            </a:r>
            <a:r>
              <a:rPr dirty="0" sz="1650" spc="-20" b="1">
                <a:solidFill>
                  <a:srgbClr val="262424"/>
                </a:solidFill>
                <a:latin typeface="Cambria"/>
                <a:cs typeface="Cambria"/>
              </a:rPr>
              <a:t>u</a:t>
            </a:r>
            <a:r>
              <a:rPr dirty="0" sz="1650" spc="-30" b="1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dirty="0" sz="1650" spc="5" b="1">
                <a:solidFill>
                  <a:srgbClr val="262424"/>
                </a:solidFill>
                <a:latin typeface="Cambria"/>
                <a:cs typeface="Cambria"/>
              </a:rPr>
              <a:t>y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6200"/>
              </a:lnSpc>
              <a:spcBef>
                <a:spcPts val="815"/>
              </a:spcBef>
            </a:pP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Essential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goods,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like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food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medicine,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tend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to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have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lower </a:t>
            </a:r>
            <a:r>
              <a:rPr dirty="0" sz="1400" spc="-42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7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k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e  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65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7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8175" y="4010025"/>
            <a:ext cx="4981575" cy="1628775"/>
            <a:chOff x="638175" y="4010025"/>
            <a:chExt cx="4981575" cy="1628775"/>
          </a:xfrm>
        </p:grpSpPr>
        <p:sp>
          <p:nvSpPr>
            <p:cNvPr id="14" name="object 14"/>
            <p:cNvSpPr/>
            <p:nvPr/>
          </p:nvSpPr>
          <p:spPr>
            <a:xfrm>
              <a:off x="642937" y="4014787"/>
              <a:ext cx="4972050" cy="1619250"/>
            </a:xfrm>
            <a:custGeom>
              <a:avLst/>
              <a:gdLst/>
              <a:ahLst/>
              <a:cxnLst/>
              <a:rect l="l" t="t" r="r" b="b"/>
              <a:pathLst>
                <a:path w="4972050" h="1619250">
                  <a:moveTo>
                    <a:pt x="4920881" y="0"/>
                  </a:moveTo>
                  <a:lnTo>
                    <a:pt x="51172" y="0"/>
                  </a:lnTo>
                  <a:lnTo>
                    <a:pt x="43646" y="1498"/>
                  </a:lnTo>
                  <a:lnTo>
                    <a:pt x="11747" y="22809"/>
                  </a:lnTo>
                  <a:lnTo>
                    <a:pt x="0" y="51168"/>
                  </a:lnTo>
                  <a:lnTo>
                    <a:pt x="0" y="1568073"/>
                  </a:lnTo>
                  <a:lnTo>
                    <a:pt x="22810" y="1607498"/>
                  </a:lnTo>
                  <a:lnTo>
                    <a:pt x="51172" y="1619251"/>
                  </a:lnTo>
                  <a:lnTo>
                    <a:pt x="4920881" y="1619251"/>
                  </a:lnTo>
                  <a:lnTo>
                    <a:pt x="4960302" y="1596435"/>
                  </a:lnTo>
                  <a:lnTo>
                    <a:pt x="4972049" y="1568073"/>
                  </a:lnTo>
                  <a:lnTo>
                    <a:pt x="4972049" y="51168"/>
                  </a:lnTo>
                  <a:lnTo>
                    <a:pt x="4949240" y="11747"/>
                  </a:lnTo>
                  <a:lnTo>
                    <a:pt x="4920881" y="0"/>
                  </a:lnTo>
                  <a:close/>
                </a:path>
              </a:pathLst>
            </a:custGeom>
            <a:solidFill>
              <a:srgbClr val="F4D4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702" y="4019551"/>
              <a:ext cx="4962522" cy="16097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2937" y="4014787"/>
              <a:ext cx="4972050" cy="1619250"/>
            </a:xfrm>
            <a:custGeom>
              <a:avLst/>
              <a:gdLst/>
              <a:ahLst/>
              <a:cxnLst/>
              <a:rect l="l" t="t" r="r" b="b"/>
              <a:pathLst>
                <a:path w="4972050" h="1619250">
                  <a:moveTo>
                    <a:pt x="0" y="1560255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77" y="51282"/>
                  </a:lnTo>
                  <a:lnTo>
                    <a:pt x="1131" y="47485"/>
                  </a:lnTo>
                  <a:lnTo>
                    <a:pt x="1889" y="43688"/>
                  </a:lnTo>
                  <a:lnTo>
                    <a:pt x="3006" y="39992"/>
                  </a:lnTo>
                  <a:lnTo>
                    <a:pt x="4489" y="36423"/>
                  </a:lnTo>
                  <a:lnTo>
                    <a:pt x="5972" y="32842"/>
                  </a:lnTo>
                  <a:lnTo>
                    <a:pt x="7788" y="29438"/>
                  </a:lnTo>
                  <a:lnTo>
                    <a:pt x="9941" y="26225"/>
                  </a:lnTo>
                  <a:lnTo>
                    <a:pt x="12094" y="22999"/>
                  </a:lnTo>
                  <a:lnTo>
                    <a:pt x="14540" y="20015"/>
                  </a:lnTo>
                  <a:lnTo>
                    <a:pt x="17278" y="17284"/>
                  </a:lnTo>
                  <a:lnTo>
                    <a:pt x="20017" y="14541"/>
                  </a:lnTo>
                  <a:lnTo>
                    <a:pt x="22998" y="12090"/>
                  </a:lnTo>
                  <a:lnTo>
                    <a:pt x="26219" y="9944"/>
                  </a:lnTo>
                  <a:lnTo>
                    <a:pt x="29438" y="7785"/>
                  </a:lnTo>
                  <a:lnTo>
                    <a:pt x="32840" y="5969"/>
                  </a:lnTo>
                  <a:lnTo>
                    <a:pt x="36418" y="4495"/>
                  </a:lnTo>
                  <a:lnTo>
                    <a:pt x="39999" y="3009"/>
                  </a:lnTo>
                  <a:lnTo>
                    <a:pt x="43685" y="1892"/>
                  </a:lnTo>
                  <a:lnTo>
                    <a:pt x="47486" y="1130"/>
                  </a:lnTo>
                  <a:lnTo>
                    <a:pt x="51286" y="381"/>
                  </a:lnTo>
                  <a:lnTo>
                    <a:pt x="55120" y="0"/>
                  </a:lnTo>
                  <a:lnTo>
                    <a:pt x="58995" y="0"/>
                  </a:lnTo>
                  <a:lnTo>
                    <a:pt x="4913058" y="0"/>
                  </a:lnTo>
                  <a:lnTo>
                    <a:pt x="4916932" y="0"/>
                  </a:lnTo>
                  <a:lnTo>
                    <a:pt x="4920767" y="381"/>
                  </a:lnTo>
                  <a:lnTo>
                    <a:pt x="4924564" y="1130"/>
                  </a:lnTo>
                  <a:lnTo>
                    <a:pt x="4928362" y="1892"/>
                  </a:lnTo>
                  <a:lnTo>
                    <a:pt x="4932045" y="3009"/>
                  </a:lnTo>
                  <a:lnTo>
                    <a:pt x="4935626" y="4495"/>
                  </a:lnTo>
                  <a:lnTo>
                    <a:pt x="4939207" y="5969"/>
                  </a:lnTo>
                  <a:lnTo>
                    <a:pt x="4942611" y="7785"/>
                  </a:lnTo>
                  <a:lnTo>
                    <a:pt x="4945837" y="9944"/>
                  </a:lnTo>
                  <a:lnTo>
                    <a:pt x="4949050" y="12090"/>
                  </a:lnTo>
                  <a:lnTo>
                    <a:pt x="4952034" y="14541"/>
                  </a:lnTo>
                  <a:lnTo>
                    <a:pt x="4954765" y="17284"/>
                  </a:lnTo>
                  <a:lnTo>
                    <a:pt x="4957508" y="20015"/>
                  </a:lnTo>
                  <a:lnTo>
                    <a:pt x="4959959" y="22999"/>
                  </a:lnTo>
                  <a:lnTo>
                    <a:pt x="4962105" y="26225"/>
                  </a:lnTo>
                  <a:lnTo>
                    <a:pt x="4964264" y="29438"/>
                  </a:lnTo>
                  <a:lnTo>
                    <a:pt x="4966081" y="32842"/>
                  </a:lnTo>
                  <a:lnTo>
                    <a:pt x="4967554" y="36423"/>
                  </a:lnTo>
                  <a:lnTo>
                    <a:pt x="4969040" y="39992"/>
                  </a:lnTo>
                  <a:lnTo>
                    <a:pt x="4970157" y="43688"/>
                  </a:lnTo>
                  <a:lnTo>
                    <a:pt x="4970919" y="47485"/>
                  </a:lnTo>
                  <a:lnTo>
                    <a:pt x="4971669" y="51282"/>
                  </a:lnTo>
                  <a:lnTo>
                    <a:pt x="4972050" y="55118"/>
                  </a:lnTo>
                  <a:lnTo>
                    <a:pt x="4972050" y="58991"/>
                  </a:lnTo>
                  <a:lnTo>
                    <a:pt x="4972050" y="1560255"/>
                  </a:lnTo>
                  <a:lnTo>
                    <a:pt x="4972050" y="1564125"/>
                  </a:lnTo>
                  <a:lnTo>
                    <a:pt x="4971669" y="1567964"/>
                  </a:lnTo>
                  <a:lnTo>
                    <a:pt x="4970919" y="1571764"/>
                  </a:lnTo>
                  <a:lnTo>
                    <a:pt x="4970157" y="1575559"/>
                  </a:lnTo>
                  <a:lnTo>
                    <a:pt x="4969040" y="1579251"/>
                  </a:lnTo>
                  <a:lnTo>
                    <a:pt x="4967554" y="1582827"/>
                  </a:lnTo>
                  <a:lnTo>
                    <a:pt x="4966081" y="1586409"/>
                  </a:lnTo>
                  <a:lnTo>
                    <a:pt x="4964264" y="1589807"/>
                  </a:lnTo>
                  <a:lnTo>
                    <a:pt x="4962105" y="1593027"/>
                  </a:lnTo>
                  <a:lnTo>
                    <a:pt x="4959959" y="1596251"/>
                  </a:lnTo>
                  <a:lnTo>
                    <a:pt x="4957508" y="1599228"/>
                  </a:lnTo>
                  <a:lnTo>
                    <a:pt x="4954765" y="1601966"/>
                  </a:lnTo>
                  <a:lnTo>
                    <a:pt x="4952034" y="1604711"/>
                  </a:lnTo>
                  <a:lnTo>
                    <a:pt x="4935626" y="1614756"/>
                  </a:lnTo>
                  <a:lnTo>
                    <a:pt x="4932045" y="1616240"/>
                  </a:lnTo>
                  <a:lnTo>
                    <a:pt x="4928362" y="1617360"/>
                  </a:lnTo>
                  <a:lnTo>
                    <a:pt x="4924564" y="1618114"/>
                  </a:lnTo>
                  <a:lnTo>
                    <a:pt x="4920767" y="1618869"/>
                  </a:lnTo>
                  <a:lnTo>
                    <a:pt x="4916932" y="1619251"/>
                  </a:lnTo>
                  <a:lnTo>
                    <a:pt x="4913058" y="1619251"/>
                  </a:lnTo>
                  <a:lnTo>
                    <a:pt x="58995" y="1619251"/>
                  </a:lnTo>
                  <a:lnTo>
                    <a:pt x="55120" y="1619251"/>
                  </a:lnTo>
                  <a:lnTo>
                    <a:pt x="51286" y="1618869"/>
                  </a:lnTo>
                  <a:lnTo>
                    <a:pt x="47486" y="1618114"/>
                  </a:lnTo>
                  <a:lnTo>
                    <a:pt x="43685" y="1617360"/>
                  </a:lnTo>
                  <a:lnTo>
                    <a:pt x="26219" y="1609304"/>
                  </a:lnTo>
                  <a:lnTo>
                    <a:pt x="22998" y="1607155"/>
                  </a:lnTo>
                  <a:lnTo>
                    <a:pt x="20017" y="1604711"/>
                  </a:lnTo>
                  <a:lnTo>
                    <a:pt x="17278" y="1601966"/>
                  </a:lnTo>
                  <a:lnTo>
                    <a:pt x="14540" y="1599228"/>
                  </a:lnTo>
                  <a:lnTo>
                    <a:pt x="12094" y="1596251"/>
                  </a:lnTo>
                  <a:lnTo>
                    <a:pt x="9941" y="1593027"/>
                  </a:lnTo>
                  <a:lnTo>
                    <a:pt x="7788" y="1589807"/>
                  </a:lnTo>
                  <a:lnTo>
                    <a:pt x="5972" y="1586409"/>
                  </a:lnTo>
                  <a:lnTo>
                    <a:pt x="4489" y="1582827"/>
                  </a:lnTo>
                  <a:lnTo>
                    <a:pt x="3006" y="1579251"/>
                  </a:lnTo>
                  <a:lnTo>
                    <a:pt x="1889" y="1575559"/>
                  </a:lnTo>
                  <a:lnTo>
                    <a:pt x="1131" y="1571764"/>
                  </a:lnTo>
                  <a:lnTo>
                    <a:pt x="377" y="1567964"/>
                  </a:lnTo>
                  <a:lnTo>
                    <a:pt x="0" y="1564125"/>
                  </a:lnTo>
                  <a:lnTo>
                    <a:pt x="0" y="1560255"/>
                  </a:lnTo>
                  <a:close/>
                </a:path>
              </a:pathLst>
            </a:custGeom>
            <a:ln w="9525">
              <a:solidFill>
                <a:srgbClr val="DAB9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16570" y="4164012"/>
            <a:ext cx="4403725" cy="12573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50" b="1">
                <a:solidFill>
                  <a:srgbClr val="262424"/>
                </a:solidFill>
                <a:latin typeface="Cambria"/>
                <a:cs typeface="Cambria"/>
              </a:rPr>
              <a:t>P</a:t>
            </a:r>
            <a:r>
              <a:rPr dirty="0" sz="1650" spc="-75" b="1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dirty="0" sz="1650" spc="-10" b="1">
                <a:solidFill>
                  <a:srgbClr val="262424"/>
                </a:solidFill>
                <a:latin typeface="Cambria"/>
                <a:cs typeface="Cambria"/>
              </a:rPr>
              <a:t>p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dirty="0" sz="1650" spc="-30" b="1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dirty="0" sz="1650" spc="-65" b="1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dirty="0" sz="1650" spc="35" b="1">
                <a:solidFill>
                  <a:srgbClr val="262424"/>
                </a:solidFill>
                <a:latin typeface="Cambria"/>
                <a:cs typeface="Cambria"/>
              </a:rPr>
              <a:t>n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dirty="0" sz="1650" spc="65" b="1">
                <a:solidFill>
                  <a:srgbClr val="262424"/>
                </a:solidFill>
                <a:latin typeface="Cambria"/>
                <a:cs typeface="Cambria"/>
              </a:rPr>
              <a:t>f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dirty="0" sz="1650" spc="25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b="1">
                <a:solidFill>
                  <a:srgbClr val="262424"/>
                </a:solidFill>
                <a:latin typeface="Cambria"/>
                <a:cs typeface="Cambria"/>
              </a:rPr>
              <a:t>n</a:t>
            </a:r>
            <a:r>
              <a:rPr dirty="0" sz="1650" spc="25" b="1">
                <a:solidFill>
                  <a:srgbClr val="262424"/>
                </a:solidFill>
                <a:latin typeface="Cambria"/>
                <a:cs typeface="Cambria"/>
              </a:rPr>
              <a:t>c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dirty="0" sz="1650" spc="20" b="1">
                <a:solidFill>
                  <a:srgbClr val="262424"/>
                </a:solidFill>
                <a:latin typeface="Cambria"/>
                <a:cs typeface="Cambria"/>
              </a:rPr>
              <a:t>m</a:t>
            </a:r>
            <a:r>
              <a:rPr dirty="0" sz="1650" spc="-10" b="1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6200"/>
              </a:lnSpc>
              <a:spcBef>
                <a:spcPts val="815"/>
              </a:spcBef>
            </a:pP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Goods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that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represent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a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larger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proportion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of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a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consumer's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2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65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85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7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s 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are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more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sensitive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to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price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changes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for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these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goods.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10250" y="4010025"/>
            <a:ext cx="4981575" cy="1628775"/>
            <a:chOff x="5810250" y="4010025"/>
            <a:chExt cx="4981575" cy="1628775"/>
          </a:xfrm>
        </p:grpSpPr>
        <p:sp>
          <p:nvSpPr>
            <p:cNvPr id="19" name="object 19"/>
            <p:cNvSpPr/>
            <p:nvPr/>
          </p:nvSpPr>
          <p:spPr>
            <a:xfrm>
              <a:off x="5815012" y="4014787"/>
              <a:ext cx="4972050" cy="1619250"/>
            </a:xfrm>
            <a:custGeom>
              <a:avLst/>
              <a:gdLst/>
              <a:ahLst/>
              <a:cxnLst/>
              <a:rect l="l" t="t" r="r" b="b"/>
              <a:pathLst>
                <a:path w="4972050" h="1619250">
                  <a:moveTo>
                    <a:pt x="4920881" y="0"/>
                  </a:moveTo>
                  <a:lnTo>
                    <a:pt x="51168" y="0"/>
                  </a:lnTo>
                  <a:lnTo>
                    <a:pt x="43649" y="1498"/>
                  </a:lnTo>
                  <a:lnTo>
                    <a:pt x="11747" y="22809"/>
                  </a:lnTo>
                  <a:lnTo>
                    <a:pt x="0" y="51168"/>
                  </a:lnTo>
                  <a:lnTo>
                    <a:pt x="0" y="1568073"/>
                  </a:lnTo>
                  <a:lnTo>
                    <a:pt x="22809" y="1607498"/>
                  </a:lnTo>
                  <a:lnTo>
                    <a:pt x="51168" y="1619251"/>
                  </a:lnTo>
                  <a:lnTo>
                    <a:pt x="4920881" y="1619251"/>
                  </a:lnTo>
                  <a:lnTo>
                    <a:pt x="4960302" y="1596435"/>
                  </a:lnTo>
                  <a:lnTo>
                    <a:pt x="4972049" y="1568073"/>
                  </a:lnTo>
                  <a:lnTo>
                    <a:pt x="4972049" y="51168"/>
                  </a:lnTo>
                  <a:lnTo>
                    <a:pt x="4949240" y="11747"/>
                  </a:lnTo>
                  <a:lnTo>
                    <a:pt x="4920881" y="0"/>
                  </a:lnTo>
                  <a:close/>
                </a:path>
              </a:pathLst>
            </a:custGeom>
            <a:solidFill>
              <a:srgbClr val="F4D4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9775" y="4019551"/>
              <a:ext cx="4962523" cy="16097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15012" y="4014787"/>
              <a:ext cx="4972050" cy="1619250"/>
            </a:xfrm>
            <a:custGeom>
              <a:avLst/>
              <a:gdLst/>
              <a:ahLst/>
              <a:cxnLst/>
              <a:rect l="l" t="t" r="r" b="b"/>
              <a:pathLst>
                <a:path w="4972050" h="1619250">
                  <a:moveTo>
                    <a:pt x="0" y="1560255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81" y="51282"/>
                  </a:lnTo>
                  <a:lnTo>
                    <a:pt x="1130" y="47485"/>
                  </a:lnTo>
                  <a:lnTo>
                    <a:pt x="1892" y="43688"/>
                  </a:lnTo>
                  <a:lnTo>
                    <a:pt x="3009" y="39992"/>
                  </a:lnTo>
                  <a:lnTo>
                    <a:pt x="4495" y="36423"/>
                  </a:lnTo>
                  <a:lnTo>
                    <a:pt x="5969" y="32842"/>
                  </a:lnTo>
                  <a:lnTo>
                    <a:pt x="7785" y="29438"/>
                  </a:lnTo>
                  <a:lnTo>
                    <a:pt x="9944" y="26225"/>
                  </a:lnTo>
                  <a:lnTo>
                    <a:pt x="12090" y="22999"/>
                  </a:lnTo>
                  <a:lnTo>
                    <a:pt x="14541" y="20015"/>
                  </a:lnTo>
                  <a:lnTo>
                    <a:pt x="17284" y="17284"/>
                  </a:lnTo>
                  <a:lnTo>
                    <a:pt x="20015" y="14541"/>
                  </a:lnTo>
                  <a:lnTo>
                    <a:pt x="22999" y="12090"/>
                  </a:lnTo>
                  <a:lnTo>
                    <a:pt x="26212" y="9944"/>
                  </a:lnTo>
                  <a:lnTo>
                    <a:pt x="29438" y="7785"/>
                  </a:lnTo>
                  <a:lnTo>
                    <a:pt x="32842" y="5969"/>
                  </a:lnTo>
                  <a:lnTo>
                    <a:pt x="36423" y="4495"/>
                  </a:lnTo>
                  <a:lnTo>
                    <a:pt x="39992" y="3009"/>
                  </a:lnTo>
                  <a:lnTo>
                    <a:pt x="43688" y="1892"/>
                  </a:lnTo>
                  <a:lnTo>
                    <a:pt x="47485" y="1130"/>
                  </a:lnTo>
                  <a:lnTo>
                    <a:pt x="51282" y="381"/>
                  </a:lnTo>
                  <a:lnTo>
                    <a:pt x="55118" y="0"/>
                  </a:lnTo>
                  <a:lnTo>
                    <a:pt x="58991" y="0"/>
                  </a:lnTo>
                  <a:lnTo>
                    <a:pt x="4913058" y="0"/>
                  </a:lnTo>
                  <a:lnTo>
                    <a:pt x="4916932" y="0"/>
                  </a:lnTo>
                  <a:lnTo>
                    <a:pt x="4920767" y="381"/>
                  </a:lnTo>
                  <a:lnTo>
                    <a:pt x="4924564" y="1130"/>
                  </a:lnTo>
                  <a:lnTo>
                    <a:pt x="4928362" y="1892"/>
                  </a:lnTo>
                  <a:lnTo>
                    <a:pt x="4932045" y="3009"/>
                  </a:lnTo>
                  <a:lnTo>
                    <a:pt x="4935626" y="4495"/>
                  </a:lnTo>
                  <a:lnTo>
                    <a:pt x="4939207" y="5969"/>
                  </a:lnTo>
                  <a:lnTo>
                    <a:pt x="4942611" y="7785"/>
                  </a:lnTo>
                  <a:lnTo>
                    <a:pt x="4945837" y="9944"/>
                  </a:lnTo>
                  <a:lnTo>
                    <a:pt x="4949050" y="12090"/>
                  </a:lnTo>
                  <a:lnTo>
                    <a:pt x="4952034" y="14541"/>
                  </a:lnTo>
                  <a:lnTo>
                    <a:pt x="4954765" y="17284"/>
                  </a:lnTo>
                  <a:lnTo>
                    <a:pt x="4957508" y="20015"/>
                  </a:lnTo>
                  <a:lnTo>
                    <a:pt x="4959959" y="22999"/>
                  </a:lnTo>
                  <a:lnTo>
                    <a:pt x="4962105" y="26225"/>
                  </a:lnTo>
                  <a:lnTo>
                    <a:pt x="4964252" y="29438"/>
                  </a:lnTo>
                  <a:lnTo>
                    <a:pt x="4966081" y="32842"/>
                  </a:lnTo>
                  <a:lnTo>
                    <a:pt x="4967554" y="36423"/>
                  </a:lnTo>
                  <a:lnTo>
                    <a:pt x="4969040" y="39992"/>
                  </a:lnTo>
                  <a:lnTo>
                    <a:pt x="4970157" y="43688"/>
                  </a:lnTo>
                  <a:lnTo>
                    <a:pt x="4970919" y="47485"/>
                  </a:lnTo>
                  <a:lnTo>
                    <a:pt x="4971669" y="51282"/>
                  </a:lnTo>
                  <a:lnTo>
                    <a:pt x="4972050" y="55118"/>
                  </a:lnTo>
                  <a:lnTo>
                    <a:pt x="4972050" y="58991"/>
                  </a:lnTo>
                  <a:lnTo>
                    <a:pt x="4972050" y="1560255"/>
                  </a:lnTo>
                  <a:lnTo>
                    <a:pt x="4972050" y="1564125"/>
                  </a:lnTo>
                  <a:lnTo>
                    <a:pt x="4971669" y="1567964"/>
                  </a:lnTo>
                  <a:lnTo>
                    <a:pt x="4970919" y="1571764"/>
                  </a:lnTo>
                  <a:lnTo>
                    <a:pt x="4970157" y="1575559"/>
                  </a:lnTo>
                  <a:lnTo>
                    <a:pt x="4969040" y="1579251"/>
                  </a:lnTo>
                  <a:lnTo>
                    <a:pt x="4967554" y="1582827"/>
                  </a:lnTo>
                  <a:lnTo>
                    <a:pt x="4966081" y="1586409"/>
                  </a:lnTo>
                  <a:lnTo>
                    <a:pt x="4964252" y="1589807"/>
                  </a:lnTo>
                  <a:lnTo>
                    <a:pt x="4962105" y="1593027"/>
                  </a:lnTo>
                  <a:lnTo>
                    <a:pt x="4959959" y="1596251"/>
                  </a:lnTo>
                  <a:lnTo>
                    <a:pt x="4957508" y="1599228"/>
                  </a:lnTo>
                  <a:lnTo>
                    <a:pt x="4954765" y="1601966"/>
                  </a:lnTo>
                  <a:lnTo>
                    <a:pt x="4952034" y="1604711"/>
                  </a:lnTo>
                  <a:lnTo>
                    <a:pt x="4916932" y="1619251"/>
                  </a:lnTo>
                  <a:lnTo>
                    <a:pt x="4913058" y="1619251"/>
                  </a:lnTo>
                  <a:lnTo>
                    <a:pt x="58991" y="1619251"/>
                  </a:lnTo>
                  <a:lnTo>
                    <a:pt x="55118" y="1619251"/>
                  </a:lnTo>
                  <a:lnTo>
                    <a:pt x="51282" y="1618869"/>
                  </a:lnTo>
                  <a:lnTo>
                    <a:pt x="47485" y="1618114"/>
                  </a:lnTo>
                  <a:lnTo>
                    <a:pt x="43688" y="1617360"/>
                  </a:lnTo>
                  <a:lnTo>
                    <a:pt x="39992" y="1616240"/>
                  </a:lnTo>
                  <a:lnTo>
                    <a:pt x="36423" y="1614756"/>
                  </a:lnTo>
                  <a:lnTo>
                    <a:pt x="32842" y="1613273"/>
                  </a:lnTo>
                  <a:lnTo>
                    <a:pt x="17284" y="1601966"/>
                  </a:lnTo>
                  <a:lnTo>
                    <a:pt x="14541" y="1599228"/>
                  </a:lnTo>
                  <a:lnTo>
                    <a:pt x="12090" y="1596251"/>
                  </a:lnTo>
                  <a:lnTo>
                    <a:pt x="9944" y="1593027"/>
                  </a:lnTo>
                  <a:lnTo>
                    <a:pt x="7785" y="1589807"/>
                  </a:lnTo>
                  <a:lnTo>
                    <a:pt x="5969" y="1586409"/>
                  </a:lnTo>
                  <a:lnTo>
                    <a:pt x="4495" y="1582827"/>
                  </a:lnTo>
                  <a:lnTo>
                    <a:pt x="3009" y="1579251"/>
                  </a:lnTo>
                  <a:lnTo>
                    <a:pt x="1892" y="1575559"/>
                  </a:lnTo>
                  <a:lnTo>
                    <a:pt x="1130" y="1571764"/>
                  </a:lnTo>
                  <a:lnTo>
                    <a:pt x="381" y="1567964"/>
                  </a:lnTo>
                  <a:lnTo>
                    <a:pt x="0" y="1564125"/>
                  </a:lnTo>
                  <a:lnTo>
                    <a:pt x="0" y="1560255"/>
                  </a:lnTo>
                  <a:close/>
                </a:path>
              </a:pathLst>
            </a:custGeom>
            <a:ln w="9525">
              <a:solidFill>
                <a:srgbClr val="DAB9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985078" y="4164012"/>
            <a:ext cx="4251960" cy="12573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65" b="1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20" b="1">
                <a:solidFill>
                  <a:srgbClr val="262424"/>
                </a:solidFill>
                <a:latin typeface="Cambria"/>
                <a:cs typeface="Cambria"/>
              </a:rPr>
              <a:t>m</a:t>
            </a:r>
            <a:r>
              <a:rPr dirty="0" sz="1650" spc="-10" b="1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dirty="0" sz="1650" spc="45" b="1">
                <a:solidFill>
                  <a:srgbClr val="262424"/>
                </a:solidFill>
                <a:latin typeface="Cambria"/>
                <a:cs typeface="Cambria"/>
              </a:rPr>
              <a:t>H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dirty="0" sz="1650" spc="-50" b="1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-50" b="1">
                <a:solidFill>
                  <a:srgbClr val="262424"/>
                </a:solidFill>
                <a:latin typeface="Cambria"/>
                <a:cs typeface="Cambria"/>
              </a:rPr>
              <a:t>z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dirty="0" sz="1650" spc="35" b="1">
                <a:solidFill>
                  <a:srgbClr val="262424"/>
                </a:solidFill>
                <a:latin typeface="Cambria"/>
                <a:cs typeface="Cambria"/>
              </a:rPr>
              <a:t>n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6200"/>
              </a:lnSpc>
              <a:spcBef>
                <a:spcPts val="815"/>
              </a:spcBef>
            </a:pPr>
            <a:r>
              <a:rPr dirty="0" sz="1400" spc="-10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2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b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65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105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70">
                <a:solidFill>
                  <a:srgbClr val="262424"/>
                </a:solidFill>
                <a:latin typeface="Tahoma"/>
                <a:cs typeface="Tahoma"/>
              </a:rPr>
              <a:t>. 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Consumers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have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more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time 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to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adjust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their consumption </a:t>
            </a:r>
            <a:r>
              <a:rPr dirty="0" sz="1400" spc="-425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6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105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7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04" y="253"/>
            <a:ext cx="4001245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1128" y="1597025"/>
            <a:ext cx="4406900" cy="107315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dirty="0" spc="125"/>
              <a:t>C</a:t>
            </a:r>
            <a:r>
              <a:rPr dirty="0" spc="-110"/>
              <a:t>a</a:t>
            </a:r>
            <a:r>
              <a:rPr dirty="0" spc="-60"/>
              <a:t>l</a:t>
            </a:r>
            <a:r>
              <a:rPr dirty="0" spc="30"/>
              <a:t>c</a:t>
            </a:r>
            <a:r>
              <a:rPr dirty="0" spc="-65"/>
              <a:t>u</a:t>
            </a:r>
            <a:r>
              <a:rPr dirty="0" spc="-95"/>
              <a:t>l</a:t>
            </a:r>
            <a:r>
              <a:rPr dirty="0" spc="-110"/>
              <a:t>a</a:t>
            </a:r>
            <a:r>
              <a:rPr dirty="0" spc="-145"/>
              <a:t>t</a:t>
            </a:r>
            <a:r>
              <a:rPr dirty="0" spc="-90"/>
              <a:t>i</a:t>
            </a:r>
            <a:r>
              <a:rPr dirty="0" spc="-30"/>
              <a:t>n</a:t>
            </a:r>
            <a:r>
              <a:rPr dirty="0" spc="45"/>
              <a:t>g</a:t>
            </a:r>
            <a:r>
              <a:rPr dirty="0" spc="-120"/>
              <a:t> </a:t>
            </a:r>
            <a:r>
              <a:rPr dirty="0" spc="15"/>
              <a:t>E</a:t>
            </a:r>
            <a:r>
              <a:rPr dirty="0" spc="-95"/>
              <a:t>l</a:t>
            </a:r>
            <a:r>
              <a:rPr dirty="0" spc="-110"/>
              <a:t>a</a:t>
            </a:r>
            <a:r>
              <a:rPr dirty="0" spc="-110"/>
              <a:t>s</a:t>
            </a:r>
            <a:r>
              <a:rPr dirty="0" spc="-145"/>
              <a:t>t</a:t>
            </a:r>
            <a:r>
              <a:rPr dirty="0" spc="-90"/>
              <a:t>i</a:t>
            </a:r>
            <a:r>
              <a:rPr dirty="0" spc="45"/>
              <a:t>c</a:t>
            </a:r>
            <a:r>
              <a:rPr dirty="0" spc="-90"/>
              <a:t>i</a:t>
            </a:r>
            <a:r>
              <a:rPr dirty="0" spc="-145"/>
              <a:t>t</a:t>
            </a:r>
            <a:r>
              <a:rPr dirty="0" spc="-15"/>
              <a:t>y</a:t>
            </a:r>
            <a:r>
              <a:rPr dirty="0" spc="-120"/>
              <a:t> </a:t>
            </a:r>
            <a:r>
              <a:rPr dirty="0" spc="-100"/>
              <a:t>o</a:t>
            </a:r>
            <a:r>
              <a:rPr dirty="0" spc="90"/>
              <a:t>f  </a:t>
            </a:r>
            <a:r>
              <a:rPr dirty="0" spc="-65"/>
              <a:t>Demand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1128" y="3005582"/>
            <a:ext cx="481774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5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elasticity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of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demand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can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be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calculated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using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simple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formula.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1346" y="3486899"/>
            <a:ext cx="341566" cy="4546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1128" y="4087812"/>
            <a:ext cx="5616575" cy="676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30" b="1">
                <a:solidFill>
                  <a:srgbClr val="262424"/>
                </a:solidFill>
                <a:latin typeface="Cambria"/>
                <a:cs typeface="Cambria"/>
              </a:rPr>
              <a:t>Formula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Elasticity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of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demand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10">
                <a:solidFill>
                  <a:srgbClr val="262424"/>
                </a:solidFill>
                <a:latin typeface="Tahoma"/>
                <a:cs typeface="Tahoma"/>
              </a:rPr>
              <a:t>=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60">
                <a:solidFill>
                  <a:srgbClr val="262424"/>
                </a:solidFill>
                <a:latin typeface="Tahoma"/>
                <a:cs typeface="Tahoma"/>
              </a:rPr>
              <a:t>(%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change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in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quantity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demanded)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/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60">
                <a:solidFill>
                  <a:srgbClr val="262424"/>
                </a:solidFill>
                <a:latin typeface="Tahoma"/>
                <a:cs typeface="Tahoma"/>
              </a:rPr>
              <a:t>(%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change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in</a:t>
            </a:r>
            <a:r>
              <a:rPr dirty="0" sz="1400" spc="-204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price)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715658"/>
            <a:ext cx="4012421" cy="5141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879" y="492125"/>
            <a:ext cx="529272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45"/>
              <a:t>D</a:t>
            </a:r>
            <a:r>
              <a:rPr dirty="0" spc="-130"/>
              <a:t>e</a:t>
            </a:r>
            <a:r>
              <a:rPr dirty="0" spc="170"/>
              <a:t>f</a:t>
            </a:r>
            <a:r>
              <a:rPr dirty="0" spc="-90"/>
              <a:t>i</a:t>
            </a:r>
            <a:r>
              <a:rPr dirty="0" spc="-30"/>
              <a:t>n</a:t>
            </a:r>
            <a:r>
              <a:rPr dirty="0" spc="-90"/>
              <a:t>i</a:t>
            </a:r>
            <a:r>
              <a:rPr dirty="0" spc="-30"/>
              <a:t>n</a:t>
            </a:r>
            <a:r>
              <a:rPr dirty="0" spc="45"/>
              <a:t>g</a:t>
            </a:r>
            <a:r>
              <a:rPr dirty="0" spc="-120"/>
              <a:t> </a:t>
            </a:r>
            <a:r>
              <a:rPr dirty="0" spc="15"/>
              <a:t>E</a:t>
            </a:r>
            <a:r>
              <a:rPr dirty="0" spc="-95"/>
              <a:t>l</a:t>
            </a:r>
            <a:r>
              <a:rPr dirty="0" spc="-110"/>
              <a:t>a</a:t>
            </a:r>
            <a:r>
              <a:rPr dirty="0" spc="-110"/>
              <a:t>s</a:t>
            </a:r>
            <a:r>
              <a:rPr dirty="0" spc="-145"/>
              <a:t>t</a:t>
            </a:r>
            <a:r>
              <a:rPr dirty="0" spc="-90"/>
              <a:t>i</a:t>
            </a:r>
            <a:r>
              <a:rPr dirty="0" spc="45"/>
              <a:t>c</a:t>
            </a:r>
            <a:r>
              <a:rPr dirty="0" spc="-90"/>
              <a:t>i</a:t>
            </a:r>
            <a:r>
              <a:rPr dirty="0" spc="-145"/>
              <a:t>t</a:t>
            </a:r>
            <a:r>
              <a:rPr dirty="0" spc="-15"/>
              <a:t>y</a:t>
            </a:r>
            <a:r>
              <a:rPr dirty="0" spc="-120"/>
              <a:t> </a:t>
            </a:r>
            <a:r>
              <a:rPr dirty="0" spc="-100"/>
              <a:t>o</a:t>
            </a:r>
            <a:r>
              <a:rPr dirty="0" spc="114"/>
              <a:t>f</a:t>
            </a:r>
            <a:r>
              <a:rPr dirty="0" spc="-120"/>
              <a:t> </a:t>
            </a:r>
            <a:r>
              <a:rPr dirty="0" spc="-50"/>
              <a:t>S</a:t>
            </a:r>
            <a:r>
              <a:rPr dirty="0" spc="-90"/>
              <a:t>u</a:t>
            </a:r>
            <a:r>
              <a:rPr dirty="0" spc="-95"/>
              <a:t>p</a:t>
            </a:r>
            <a:r>
              <a:rPr dirty="0" spc="-80"/>
              <a:t>p</a:t>
            </a:r>
            <a:r>
              <a:rPr dirty="0" spc="-95"/>
              <a:t>l</a:t>
            </a:r>
            <a:r>
              <a:rPr dirty="0" spc="-15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879" y="1290548"/>
            <a:ext cx="5842000" cy="615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90"/>
              </a:spcBef>
            </a:pPr>
            <a:r>
              <a:rPr dirty="0" sz="1400" spc="-114">
                <a:solidFill>
                  <a:srgbClr val="262424"/>
                </a:solidFill>
                <a:latin typeface="Verdana"/>
                <a:cs typeface="Verdana"/>
              </a:rPr>
              <a:t>Elasticity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262424"/>
                </a:solidFill>
                <a:latin typeface="Verdana"/>
                <a:cs typeface="Verdana"/>
              </a:rPr>
              <a:t>supply</a:t>
            </a:r>
            <a:r>
              <a:rPr dirty="0" sz="1400" spc="-254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60">
                <a:solidFill>
                  <a:srgbClr val="262424"/>
                </a:solidFill>
                <a:latin typeface="Verdana"/>
                <a:cs typeface="Verdana"/>
              </a:rPr>
              <a:t>measures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dirty="0" sz="1400" spc="-254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262424"/>
                </a:solidFill>
                <a:latin typeface="Verdana"/>
                <a:cs typeface="Verdana"/>
              </a:rPr>
              <a:t>responsiveness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dirty="0" sz="1400" spc="-254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262424"/>
                </a:solidFill>
                <a:latin typeface="Verdana"/>
                <a:cs typeface="Verdana"/>
              </a:rPr>
              <a:t>quantity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supplied</a:t>
            </a:r>
            <a:r>
              <a:rPr dirty="0" sz="1400" spc="-254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262424"/>
                </a:solidFill>
                <a:latin typeface="Verdana"/>
                <a:cs typeface="Verdana"/>
              </a:rPr>
              <a:t>changes </a:t>
            </a:r>
            <a:r>
              <a:rPr dirty="0" sz="1400" spc="-47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262424"/>
                </a:solidFill>
                <a:latin typeface="Verdana"/>
                <a:cs typeface="Verdana"/>
              </a:rPr>
              <a:t>in</a:t>
            </a:r>
            <a:r>
              <a:rPr dirty="0" sz="1400" spc="-27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25">
                <a:solidFill>
                  <a:srgbClr val="262424"/>
                </a:solidFill>
                <a:latin typeface="Verdana"/>
                <a:cs typeface="Verdana"/>
              </a:rPr>
              <a:t>price.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9463" y="2143124"/>
            <a:ext cx="1028700" cy="3752850"/>
            <a:chOff x="709463" y="2143124"/>
            <a:chExt cx="1028700" cy="3752850"/>
          </a:xfrm>
        </p:grpSpPr>
        <p:sp>
          <p:nvSpPr>
            <p:cNvPr id="6" name="object 6"/>
            <p:cNvSpPr/>
            <p:nvPr/>
          </p:nvSpPr>
          <p:spPr>
            <a:xfrm>
              <a:off x="904875" y="2143124"/>
              <a:ext cx="833755" cy="3752850"/>
            </a:xfrm>
            <a:custGeom>
              <a:avLst/>
              <a:gdLst/>
              <a:ahLst/>
              <a:cxnLst/>
              <a:rect l="l" t="t" r="r" b="b"/>
              <a:pathLst>
                <a:path w="833755" h="3752850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3743337"/>
                  </a:lnTo>
                  <a:lnTo>
                    <a:pt x="0" y="3745966"/>
                  </a:lnTo>
                  <a:lnTo>
                    <a:pt x="927" y="3748201"/>
                  </a:lnTo>
                  <a:lnTo>
                    <a:pt x="4648" y="3751923"/>
                  </a:lnTo>
                  <a:lnTo>
                    <a:pt x="6896" y="3752850"/>
                  </a:lnTo>
                  <a:lnTo>
                    <a:pt x="12153" y="3752850"/>
                  </a:lnTo>
                  <a:lnTo>
                    <a:pt x="14401" y="3751923"/>
                  </a:lnTo>
                  <a:lnTo>
                    <a:pt x="18122" y="3748201"/>
                  </a:lnTo>
                  <a:lnTo>
                    <a:pt x="19050" y="3745966"/>
                  </a:lnTo>
                  <a:lnTo>
                    <a:pt x="19050" y="6896"/>
                  </a:lnTo>
                  <a:close/>
                </a:path>
                <a:path w="833755" h="3752850">
                  <a:moveTo>
                    <a:pt x="833285" y="406946"/>
                  </a:moveTo>
                  <a:lnTo>
                    <a:pt x="832358" y="404698"/>
                  </a:lnTo>
                  <a:lnTo>
                    <a:pt x="828636" y="400977"/>
                  </a:lnTo>
                  <a:lnTo>
                    <a:pt x="826389" y="400050"/>
                  </a:lnTo>
                  <a:lnTo>
                    <a:pt x="202006" y="400050"/>
                  </a:lnTo>
                  <a:lnTo>
                    <a:pt x="199758" y="400977"/>
                  </a:lnTo>
                  <a:lnTo>
                    <a:pt x="196037" y="404698"/>
                  </a:lnTo>
                  <a:lnTo>
                    <a:pt x="195110" y="406946"/>
                  </a:lnTo>
                  <a:lnTo>
                    <a:pt x="195110" y="409575"/>
                  </a:lnTo>
                  <a:lnTo>
                    <a:pt x="195110" y="412203"/>
                  </a:lnTo>
                  <a:lnTo>
                    <a:pt x="196037" y="414451"/>
                  </a:lnTo>
                  <a:lnTo>
                    <a:pt x="199758" y="418172"/>
                  </a:lnTo>
                  <a:lnTo>
                    <a:pt x="202006" y="419100"/>
                  </a:lnTo>
                  <a:lnTo>
                    <a:pt x="826389" y="419100"/>
                  </a:lnTo>
                  <a:lnTo>
                    <a:pt x="828636" y="418172"/>
                  </a:lnTo>
                  <a:lnTo>
                    <a:pt x="832358" y="414451"/>
                  </a:lnTo>
                  <a:lnTo>
                    <a:pt x="833285" y="412203"/>
                  </a:lnTo>
                  <a:lnTo>
                    <a:pt x="833285" y="406946"/>
                  </a:lnTo>
                  <a:close/>
                </a:path>
              </a:pathLst>
            </a:custGeom>
            <a:solidFill>
              <a:srgbClr val="DAB9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4226" y="23479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48877" y="0"/>
                  </a:moveTo>
                  <a:lnTo>
                    <a:pt x="51172" y="0"/>
                  </a:lnTo>
                  <a:lnTo>
                    <a:pt x="43646" y="1498"/>
                  </a:lnTo>
                  <a:lnTo>
                    <a:pt x="11747" y="22809"/>
                  </a:lnTo>
                  <a:lnTo>
                    <a:pt x="0" y="51168"/>
                  </a:lnTo>
                  <a:lnTo>
                    <a:pt x="0" y="348881"/>
                  </a:lnTo>
                  <a:lnTo>
                    <a:pt x="22810" y="388302"/>
                  </a:lnTo>
                  <a:lnTo>
                    <a:pt x="51172" y="400049"/>
                  </a:lnTo>
                  <a:lnTo>
                    <a:pt x="348877" y="400049"/>
                  </a:lnTo>
                  <a:lnTo>
                    <a:pt x="388302" y="377240"/>
                  </a:lnTo>
                  <a:lnTo>
                    <a:pt x="400049" y="348881"/>
                  </a:lnTo>
                  <a:lnTo>
                    <a:pt x="400049" y="51168"/>
                  </a:lnTo>
                  <a:lnTo>
                    <a:pt x="377239" y="11747"/>
                  </a:lnTo>
                  <a:lnTo>
                    <a:pt x="348877" y="0"/>
                  </a:lnTo>
                  <a:close/>
                </a:path>
              </a:pathLst>
            </a:custGeom>
            <a:solidFill>
              <a:srgbClr val="F4D4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988" y="2352674"/>
              <a:ext cx="390524" cy="3905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4226" y="23479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1058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77" y="51282"/>
                  </a:lnTo>
                  <a:lnTo>
                    <a:pt x="1130" y="47485"/>
                  </a:lnTo>
                  <a:lnTo>
                    <a:pt x="1889" y="43688"/>
                  </a:lnTo>
                  <a:lnTo>
                    <a:pt x="3006" y="39992"/>
                  </a:lnTo>
                  <a:lnTo>
                    <a:pt x="4489" y="36423"/>
                  </a:lnTo>
                  <a:lnTo>
                    <a:pt x="5972" y="32842"/>
                  </a:lnTo>
                  <a:lnTo>
                    <a:pt x="7788" y="29438"/>
                  </a:lnTo>
                  <a:lnTo>
                    <a:pt x="9941" y="26225"/>
                  </a:lnTo>
                  <a:lnTo>
                    <a:pt x="12094" y="22999"/>
                  </a:lnTo>
                  <a:lnTo>
                    <a:pt x="14540" y="20015"/>
                  </a:lnTo>
                  <a:lnTo>
                    <a:pt x="17278" y="17284"/>
                  </a:lnTo>
                  <a:lnTo>
                    <a:pt x="20017" y="14541"/>
                  </a:lnTo>
                  <a:lnTo>
                    <a:pt x="22998" y="12090"/>
                  </a:lnTo>
                  <a:lnTo>
                    <a:pt x="26217" y="9944"/>
                  </a:lnTo>
                  <a:lnTo>
                    <a:pt x="29438" y="7785"/>
                  </a:lnTo>
                  <a:lnTo>
                    <a:pt x="32840" y="5969"/>
                  </a:lnTo>
                  <a:lnTo>
                    <a:pt x="36418" y="4495"/>
                  </a:lnTo>
                  <a:lnTo>
                    <a:pt x="39999" y="3009"/>
                  </a:lnTo>
                  <a:lnTo>
                    <a:pt x="43685" y="1892"/>
                  </a:lnTo>
                  <a:lnTo>
                    <a:pt x="47485" y="1130"/>
                  </a:lnTo>
                  <a:lnTo>
                    <a:pt x="51286" y="381"/>
                  </a:lnTo>
                  <a:lnTo>
                    <a:pt x="55120" y="0"/>
                  </a:lnTo>
                  <a:lnTo>
                    <a:pt x="58995" y="0"/>
                  </a:lnTo>
                  <a:lnTo>
                    <a:pt x="341054" y="0"/>
                  </a:lnTo>
                  <a:lnTo>
                    <a:pt x="344928" y="0"/>
                  </a:lnTo>
                  <a:lnTo>
                    <a:pt x="348763" y="381"/>
                  </a:lnTo>
                  <a:lnTo>
                    <a:pt x="352563" y="1130"/>
                  </a:lnTo>
                  <a:lnTo>
                    <a:pt x="356363" y="1892"/>
                  </a:lnTo>
                  <a:lnTo>
                    <a:pt x="360050" y="3009"/>
                  </a:lnTo>
                  <a:lnTo>
                    <a:pt x="363631" y="4495"/>
                  </a:lnTo>
                  <a:lnTo>
                    <a:pt x="367207" y="5969"/>
                  </a:lnTo>
                  <a:lnTo>
                    <a:pt x="370611" y="7785"/>
                  </a:lnTo>
                  <a:lnTo>
                    <a:pt x="373830" y="9944"/>
                  </a:lnTo>
                  <a:lnTo>
                    <a:pt x="377050" y="12090"/>
                  </a:lnTo>
                  <a:lnTo>
                    <a:pt x="380032" y="14541"/>
                  </a:lnTo>
                  <a:lnTo>
                    <a:pt x="382770" y="17284"/>
                  </a:lnTo>
                  <a:lnTo>
                    <a:pt x="385509" y="20015"/>
                  </a:lnTo>
                  <a:lnTo>
                    <a:pt x="387954" y="22999"/>
                  </a:lnTo>
                  <a:lnTo>
                    <a:pt x="390108" y="26225"/>
                  </a:lnTo>
                  <a:lnTo>
                    <a:pt x="392261" y="29438"/>
                  </a:lnTo>
                  <a:lnTo>
                    <a:pt x="394077" y="32842"/>
                  </a:lnTo>
                  <a:lnTo>
                    <a:pt x="395560" y="36423"/>
                  </a:lnTo>
                  <a:lnTo>
                    <a:pt x="397043" y="39992"/>
                  </a:lnTo>
                  <a:lnTo>
                    <a:pt x="398160" y="43688"/>
                  </a:lnTo>
                  <a:lnTo>
                    <a:pt x="398913" y="47485"/>
                  </a:lnTo>
                  <a:lnTo>
                    <a:pt x="399672" y="51282"/>
                  </a:lnTo>
                  <a:lnTo>
                    <a:pt x="400050" y="55118"/>
                  </a:lnTo>
                  <a:lnTo>
                    <a:pt x="400050" y="58991"/>
                  </a:lnTo>
                  <a:lnTo>
                    <a:pt x="400050" y="341058"/>
                  </a:lnTo>
                  <a:lnTo>
                    <a:pt x="400050" y="344932"/>
                  </a:lnTo>
                  <a:lnTo>
                    <a:pt x="399672" y="348767"/>
                  </a:lnTo>
                  <a:lnTo>
                    <a:pt x="398913" y="352564"/>
                  </a:lnTo>
                  <a:lnTo>
                    <a:pt x="398160" y="356362"/>
                  </a:lnTo>
                  <a:lnTo>
                    <a:pt x="397043" y="360045"/>
                  </a:lnTo>
                  <a:lnTo>
                    <a:pt x="395560" y="363626"/>
                  </a:lnTo>
                  <a:lnTo>
                    <a:pt x="394077" y="367207"/>
                  </a:lnTo>
                  <a:lnTo>
                    <a:pt x="373830" y="390105"/>
                  </a:lnTo>
                  <a:lnTo>
                    <a:pt x="370611" y="392252"/>
                  </a:lnTo>
                  <a:lnTo>
                    <a:pt x="367207" y="394081"/>
                  </a:lnTo>
                  <a:lnTo>
                    <a:pt x="363631" y="395554"/>
                  </a:lnTo>
                  <a:lnTo>
                    <a:pt x="360050" y="397040"/>
                  </a:lnTo>
                  <a:lnTo>
                    <a:pt x="356363" y="398157"/>
                  </a:lnTo>
                  <a:lnTo>
                    <a:pt x="352563" y="398919"/>
                  </a:lnTo>
                  <a:lnTo>
                    <a:pt x="348763" y="399669"/>
                  </a:lnTo>
                  <a:lnTo>
                    <a:pt x="344928" y="400050"/>
                  </a:lnTo>
                  <a:lnTo>
                    <a:pt x="341054" y="400050"/>
                  </a:lnTo>
                  <a:lnTo>
                    <a:pt x="58995" y="400050"/>
                  </a:lnTo>
                  <a:lnTo>
                    <a:pt x="55120" y="400050"/>
                  </a:lnTo>
                  <a:lnTo>
                    <a:pt x="51286" y="399669"/>
                  </a:lnTo>
                  <a:lnTo>
                    <a:pt x="47485" y="398919"/>
                  </a:lnTo>
                  <a:lnTo>
                    <a:pt x="43685" y="398157"/>
                  </a:lnTo>
                  <a:lnTo>
                    <a:pt x="39999" y="397040"/>
                  </a:lnTo>
                  <a:lnTo>
                    <a:pt x="36418" y="395554"/>
                  </a:lnTo>
                  <a:lnTo>
                    <a:pt x="32840" y="394081"/>
                  </a:lnTo>
                  <a:lnTo>
                    <a:pt x="4489" y="363626"/>
                  </a:lnTo>
                  <a:lnTo>
                    <a:pt x="3006" y="360045"/>
                  </a:lnTo>
                  <a:lnTo>
                    <a:pt x="1889" y="356362"/>
                  </a:lnTo>
                  <a:lnTo>
                    <a:pt x="1130" y="352564"/>
                  </a:lnTo>
                  <a:lnTo>
                    <a:pt x="377" y="348767"/>
                  </a:lnTo>
                  <a:lnTo>
                    <a:pt x="0" y="344932"/>
                  </a:lnTo>
                  <a:lnTo>
                    <a:pt x="0" y="341058"/>
                  </a:lnTo>
                  <a:close/>
                </a:path>
              </a:pathLst>
            </a:custGeom>
            <a:ln w="9525">
              <a:solidFill>
                <a:srgbClr val="DAB9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33835" y="2349500"/>
            <a:ext cx="15938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35" b="1">
                <a:solidFill>
                  <a:srgbClr val="262424"/>
                </a:solidFill>
                <a:latin typeface="Cambria"/>
                <a:cs typeface="Cambria"/>
              </a:rPr>
              <a:t>1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0039" y="2287587"/>
            <a:ext cx="4134485" cy="666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0" b="1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l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dirty="0" sz="1650" spc="-65" b="1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70" b="1">
                <a:solidFill>
                  <a:srgbClr val="262424"/>
                </a:solidFill>
                <a:latin typeface="Cambria"/>
                <a:cs typeface="Cambria"/>
              </a:rPr>
              <a:t>c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dirty="0" sz="1650" spc="-15" b="1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u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p</a:t>
            </a:r>
            <a:r>
              <a:rPr dirty="0" sz="1650" spc="-25" b="1">
                <a:solidFill>
                  <a:srgbClr val="262424"/>
                </a:solidFill>
                <a:latin typeface="Cambria"/>
                <a:cs typeface="Cambria"/>
              </a:rPr>
              <a:t>p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l</a:t>
            </a:r>
            <a:r>
              <a:rPr dirty="0" sz="1650" spc="5" b="1">
                <a:solidFill>
                  <a:srgbClr val="262424"/>
                </a:solidFill>
                <a:latin typeface="Cambria"/>
                <a:cs typeface="Cambria"/>
              </a:rPr>
              <a:t>y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400" spc="-130">
                <a:solidFill>
                  <a:srgbClr val="262424"/>
                </a:solidFill>
                <a:latin typeface="Verdana"/>
                <a:cs typeface="Verdana"/>
              </a:rPr>
              <a:t>Quantity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supplied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262424"/>
                </a:solidFill>
                <a:latin typeface="Verdana"/>
                <a:cs typeface="Verdana"/>
              </a:rPr>
              <a:t>changes</a:t>
            </a:r>
            <a:r>
              <a:rPr dirty="0" sz="1400" spc="-254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262424"/>
                </a:solidFill>
                <a:latin typeface="Verdana"/>
                <a:cs typeface="Verdana"/>
              </a:rPr>
              <a:t>significantly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262424"/>
                </a:solidFill>
                <a:latin typeface="Verdana"/>
                <a:cs typeface="Verdana"/>
              </a:rPr>
              <a:t>as</a:t>
            </a:r>
            <a:r>
              <a:rPr dirty="0" sz="1400" spc="-254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262424"/>
                </a:solidFill>
                <a:latin typeface="Verdana"/>
                <a:cs typeface="Verdana"/>
              </a:rPr>
              <a:t>price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changes.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9463" y="3562350"/>
            <a:ext cx="1028700" cy="409575"/>
            <a:chOff x="709463" y="3562350"/>
            <a:chExt cx="1028700" cy="409575"/>
          </a:xfrm>
        </p:grpSpPr>
        <p:sp>
          <p:nvSpPr>
            <p:cNvPr id="13" name="object 13"/>
            <p:cNvSpPr/>
            <p:nvPr/>
          </p:nvSpPr>
          <p:spPr>
            <a:xfrm>
              <a:off x="1099988" y="3752850"/>
              <a:ext cx="638175" cy="19050"/>
            </a:xfrm>
            <a:custGeom>
              <a:avLst/>
              <a:gdLst/>
              <a:ahLst/>
              <a:cxnLst/>
              <a:rect l="l" t="t" r="r" b="b"/>
              <a:pathLst>
                <a:path w="638175" h="19050">
                  <a:moveTo>
                    <a:pt x="631275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631275" y="19050"/>
                  </a:lnTo>
                  <a:lnTo>
                    <a:pt x="633522" y="18122"/>
                  </a:lnTo>
                  <a:lnTo>
                    <a:pt x="637244" y="14401"/>
                  </a:lnTo>
                  <a:lnTo>
                    <a:pt x="638171" y="12153"/>
                  </a:lnTo>
                  <a:lnTo>
                    <a:pt x="638171" y="6896"/>
                  </a:lnTo>
                  <a:lnTo>
                    <a:pt x="637244" y="4648"/>
                  </a:lnTo>
                  <a:lnTo>
                    <a:pt x="633522" y="927"/>
                  </a:lnTo>
                  <a:lnTo>
                    <a:pt x="631275" y="0"/>
                  </a:lnTo>
                  <a:close/>
                </a:path>
              </a:pathLst>
            </a:custGeom>
            <a:solidFill>
              <a:srgbClr val="DAB9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4226" y="35671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48877" y="0"/>
                  </a:moveTo>
                  <a:lnTo>
                    <a:pt x="51172" y="0"/>
                  </a:lnTo>
                  <a:lnTo>
                    <a:pt x="43646" y="1498"/>
                  </a:lnTo>
                  <a:lnTo>
                    <a:pt x="11747" y="22809"/>
                  </a:lnTo>
                  <a:lnTo>
                    <a:pt x="0" y="51168"/>
                  </a:lnTo>
                  <a:lnTo>
                    <a:pt x="0" y="348881"/>
                  </a:lnTo>
                  <a:lnTo>
                    <a:pt x="22810" y="388302"/>
                  </a:lnTo>
                  <a:lnTo>
                    <a:pt x="51172" y="400049"/>
                  </a:lnTo>
                  <a:lnTo>
                    <a:pt x="348877" y="400049"/>
                  </a:lnTo>
                  <a:lnTo>
                    <a:pt x="388302" y="377240"/>
                  </a:lnTo>
                  <a:lnTo>
                    <a:pt x="400049" y="348881"/>
                  </a:lnTo>
                  <a:lnTo>
                    <a:pt x="400049" y="51168"/>
                  </a:lnTo>
                  <a:lnTo>
                    <a:pt x="377239" y="11747"/>
                  </a:lnTo>
                  <a:lnTo>
                    <a:pt x="348877" y="0"/>
                  </a:lnTo>
                  <a:close/>
                </a:path>
              </a:pathLst>
            </a:custGeom>
            <a:solidFill>
              <a:srgbClr val="F4D4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988" y="3571874"/>
              <a:ext cx="390524" cy="3905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14226" y="35671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1058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77" y="51282"/>
                  </a:lnTo>
                  <a:lnTo>
                    <a:pt x="1130" y="47485"/>
                  </a:lnTo>
                  <a:lnTo>
                    <a:pt x="1889" y="43688"/>
                  </a:lnTo>
                  <a:lnTo>
                    <a:pt x="3006" y="39992"/>
                  </a:lnTo>
                  <a:lnTo>
                    <a:pt x="4489" y="36423"/>
                  </a:lnTo>
                  <a:lnTo>
                    <a:pt x="5972" y="32842"/>
                  </a:lnTo>
                  <a:lnTo>
                    <a:pt x="7788" y="29438"/>
                  </a:lnTo>
                  <a:lnTo>
                    <a:pt x="9941" y="26225"/>
                  </a:lnTo>
                  <a:lnTo>
                    <a:pt x="12094" y="22999"/>
                  </a:lnTo>
                  <a:lnTo>
                    <a:pt x="14540" y="20015"/>
                  </a:lnTo>
                  <a:lnTo>
                    <a:pt x="17278" y="17284"/>
                  </a:lnTo>
                  <a:lnTo>
                    <a:pt x="20017" y="14541"/>
                  </a:lnTo>
                  <a:lnTo>
                    <a:pt x="22998" y="12090"/>
                  </a:lnTo>
                  <a:lnTo>
                    <a:pt x="26217" y="9944"/>
                  </a:lnTo>
                  <a:lnTo>
                    <a:pt x="29438" y="7785"/>
                  </a:lnTo>
                  <a:lnTo>
                    <a:pt x="32840" y="5969"/>
                  </a:lnTo>
                  <a:lnTo>
                    <a:pt x="36418" y="4495"/>
                  </a:lnTo>
                  <a:lnTo>
                    <a:pt x="39999" y="3009"/>
                  </a:lnTo>
                  <a:lnTo>
                    <a:pt x="43685" y="1892"/>
                  </a:lnTo>
                  <a:lnTo>
                    <a:pt x="47485" y="1130"/>
                  </a:lnTo>
                  <a:lnTo>
                    <a:pt x="51286" y="381"/>
                  </a:lnTo>
                  <a:lnTo>
                    <a:pt x="55120" y="0"/>
                  </a:lnTo>
                  <a:lnTo>
                    <a:pt x="58995" y="0"/>
                  </a:lnTo>
                  <a:lnTo>
                    <a:pt x="341054" y="0"/>
                  </a:lnTo>
                  <a:lnTo>
                    <a:pt x="344928" y="0"/>
                  </a:lnTo>
                  <a:lnTo>
                    <a:pt x="348763" y="381"/>
                  </a:lnTo>
                  <a:lnTo>
                    <a:pt x="352563" y="1130"/>
                  </a:lnTo>
                  <a:lnTo>
                    <a:pt x="356363" y="1892"/>
                  </a:lnTo>
                  <a:lnTo>
                    <a:pt x="360050" y="3009"/>
                  </a:lnTo>
                  <a:lnTo>
                    <a:pt x="363631" y="4495"/>
                  </a:lnTo>
                  <a:lnTo>
                    <a:pt x="367207" y="5969"/>
                  </a:lnTo>
                  <a:lnTo>
                    <a:pt x="370611" y="7785"/>
                  </a:lnTo>
                  <a:lnTo>
                    <a:pt x="373830" y="9944"/>
                  </a:lnTo>
                  <a:lnTo>
                    <a:pt x="377050" y="12090"/>
                  </a:lnTo>
                  <a:lnTo>
                    <a:pt x="380032" y="14541"/>
                  </a:lnTo>
                  <a:lnTo>
                    <a:pt x="382770" y="17284"/>
                  </a:lnTo>
                  <a:lnTo>
                    <a:pt x="385509" y="20015"/>
                  </a:lnTo>
                  <a:lnTo>
                    <a:pt x="387954" y="22999"/>
                  </a:lnTo>
                  <a:lnTo>
                    <a:pt x="390108" y="26225"/>
                  </a:lnTo>
                  <a:lnTo>
                    <a:pt x="392261" y="29438"/>
                  </a:lnTo>
                  <a:lnTo>
                    <a:pt x="394077" y="32842"/>
                  </a:lnTo>
                  <a:lnTo>
                    <a:pt x="395560" y="36423"/>
                  </a:lnTo>
                  <a:lnTo>
                    <a:pt x="397043" y="39992"/>
                  </a:lnTo>
                  <a:lnTo>
                    <a:pt x="398160" y="43688"/>
                  </a:lnTo>
                  <a:lnTo>
                    <a:pt x="398913" y="47485"/>
                  </a:lnTo>
                  <a:lnTo>
                    <a:pt x="399672" y="51282"/>
                  </a:lnTo>
                  <a:lnTo>
                    <a:pt x="400050" y="55118"/>
                  </a:lnTo>
                  <a:lnTo>
                    <a:pt x="400050" y="58991"/>
                  </a:lnTo>
                  <a:lnTo>
                    <a:pt x="400050" y="341058"/>
                  </a:lnTo>
                  <a:lnTo>
                    <a:pt x="400050" y="344932"/>
                  </a:lnTo>
                  <a:lnTo>
                    <a:pt x="399672" y="348767"/>
                  </a:lnTo>
                  <a:lnTo>
                    <a:pt x="398913" y="352564"/>
                  </a:lnTo>
                  <a:lnTo>
                    <a:pt x="398160" y="356362"/>
                  </a:lnTo>
                  <a:lnTo>
                    <a:pt x="397043" y="360045"/>
                  </a:lnTo>
                  <a:lnTo>
                    <a:pt x="395560" y="363626"/>
                  </a:lnTo>
                  <a:lnTo>
                    <a:pt x="394077" y="367207"/>
                  </a:lnTo>
                  <a:lnTo>
                    <a:pt x="363631" y="395554"/>
                  </a:lnTo>
                  <a:lnTo>
                    <a:pt x="360050" y="397040"/>
                  </a:lnTo>
                  <a:lnTo>
                    <a:pt x="356363" y="398157"/>
                  </a:lnTo>
                  <a:lnTo>
                    <a:pt x="352563" y="398919"/>
                  </a:lnTo>
                  <a:lnTo>
                    <a:pt x="348763" y="399669"/>
                  </a:lnTo>
                  <a:lnTo>
                    <a:pt x="344928" y="400050"/>
                  </a:lnTo>
                  <a:lnTo>
                    <a:pt x="341054" y="400050"/>
                  </a:lnTo>
                  <a:lnTo>
                    <a:pt x="58995" y="400050"/>
                  </a:lnTo>
                  <a:lnTo>
                    <a:pt x="55120" y="400050"/>
                  </a:lnTo>
                  <a:lnTo>
                    <a:pt x="51286" y="399669"/>
                  </a:lnTo>
                  <a:lnTo>
                    <a:pt x="47485" y="398919"/>
                  </a:lnTo>
                  <a:lnTo>
                    <a:pt x="43685" y="398157"/>
                  </a:lnTo>
                  <a:lnTo>
                    <a:pt x="39999" y="397040"/>
                  </a:lnTo>
                  <a:lnTo>
                    <a:pt x="36418" y="395554"/>
                  </a:lnTo>
                  <a:lnTo>
                    <a:pt x="32840" y="394081"/>
                  </a:lnTo>
                  <a:lnTo>
                    <a:pt x="4489" y="363626"/>
                  </a:lnTo>
                  <a:lnTo>
                    <a:pt x="3006" y="360045"/>
                  </a:lnTo>
                  <a:lnTo>
                    <a:pt x="1889" y="356362"/>
                  </a:lnTo>
                  <a:lnTo>
                    <a:pt x="1130" y="352564"/>
                  </a:lnTo>
                  <a:lnTo>
                    <a:pt x="377" y="348767"/>
                  </a:lnTo>
                  <a:lnTo>
                    <a:pt x="0" y="344932"/>
                  </a:lnTo>
                  <a:lnTo>
                    <a:pt x="0" y="341058"/>
                  </a:lnTo>
                  <a:close/>
                </a:path>
              </a:pathLst>
            </a:custGeom>
            <a:ln w="9525">
              <a:solidFill>
                <a:srgbClr val="DAB9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33835" y="3568700"/>
            <a:ext cx="15938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35" b="1">
                <a:solidFill>
                  <a:srgbClr val="262424"/>
                </a:solidFill>
                <a:latin typeface="Cambria"/>
                <a:cs typeface="Cambria"/>
              </a:rPr>
              <a:t>2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0039" y="3497262"/>
            <a:ext cx="4102735" cy="9715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5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b="1">
                <a:solidFill>
                  <a:srgbClr val="262424"/>
                </a:solidFill>
                <a:latin typeface="Cambria"/>
                <a:cs typeface="Cambria"/>
              </a:rPr>
              <a:t>n</a:t>
            </a:r>
            <a:r>
              <a:rPr dirty="0" sz="1650" spc="-70" b="1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l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dirty="0" sz="1650" spc="-65" b="1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70" b="1">
                <a:solidFill>
                  <a:srgbClr val="262424"/>
                </a:solidFill>
                <a:latin typeface="Cambria"/>
                <a:cs typeface="Cambria"/>
              </a:rPr>
              <a:t>c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dirty="0" sz="1650" spc="-15" b="1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u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p</a:t>
            </a:r>
            <a:r>
              <a:rPr dirty="0" sz="1650" spc="-25" b="1">
                <a:solidFill>
                  <a:srgbClr val="262424"/>
                </a:solidFill>
                <a:latin typeface="Cambria"/>
                <a:cs typeface="Cambria"/>
              </a:rPr>
              <a:t>p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l</a:t>
            </a:r>
            <a:r>
              <a:rPr dirty="0" sz="1650" spc="5" b="1">
                <a:solidFill>
                  <a:srgbClr val="262424"/>
                </a:solidFill>
                <a:latin typeface="Cambria"/>
                <a:cs typeface="Cambria"/>
              </a:rPr>
              <a:t>y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8400"/>
              </a:lnSpc>
              <a:spcBef>
                <a:spcPts val="775"/>
              </a:spcBef>
            </a:pPr>
            <a:r>
              <a:rPr dirty="0" sz="1400" spc="-130">
                <a:solidFill>
                  <a:srgbClr val="262424"/>
                </a:solidFill>
                <a:latin typeface="Verdana"/>
                <a:cs typeface="Verdana"/>
              </a:rPr>
              <a:t>Quantity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supplied</a:t>
            </a:r>
            <a:r>
              <a:rPr dirty="0" sz="1400" spc="-26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262424"/>
                </a:solidFill>
                <a:latin typeface="Verdana"/>
                <a:cs typeface="Verdana"/>
              </a:rPr>
              <a:t>changes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55">
                <a:solidFill>
                  <a:srgbClr val="262424"/>
                </a:solidFill>
                <a:latin typeface="Verdana"/>
                <a:cs typeface="Verdana"/>
              </a:rPr>
              <a:t>very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262424"/>
                </a:solidFill>
                <a:latin typeface="Verdana"/>
                <a:cs typeface="Verdana"/>
              </a:rPr>
              <a:t>little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262424"/>
                </a:solidFill>
                <a:latin typeface="Verdana"/>
                <a:cs typeface="Verdana"/>
              </a:rPr>
              <a:t>or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not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262424"/>
                </a:solidFill>
                <a:latin typeface="Verdana"/>
                <a:cs typeface="Verdana"/>
              </a:rPr>
              <a:t>at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262424"/>
                </a:solidFill>
                <a:latin typeface="Verdana"/>
                <a:cs typeface="Verdana"/>
              </a:rPr>
              <a:t>all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262424"/>
                </a:solidFill>
                <a:latin typeface="Verdana"/>
                <a:cs typeface="Verdana"/>
              </a:rPr>
              <a:t>as</a:t>
            </a:r>
            <a:r>
              <a:rPr dirty="0" sz="1400" spc="-26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262424"/>
                </a:solidFill>
                <a:latin typeface="Verdana"/>
                <a:cs typeface="Verdana"/>
              </a:rPr>
              <a:t>price </a:t>
            </a:r>
            <a:r>
              <a:rPr dirty="0" sz="1400" spc="-475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changes.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9463" y="5067300"/>
            <a:ext cx="1028700" cy="409575"/>
            <a:chOff x="709463" y="5067300"/>
            <a:chExt cx="1028700" cy="409575"/>
          </a:xfrm>
        </p:grpSpPr>
        <p:sp>
          <p:nvSpPr>
            <p:cNvPr id="20" name="object 20"/>
            <p:cNvSpPr/>
            <p:nvPr/>
          </p:nvSpPr>
          <p:spPr>
            <a:xfrm>
              <a:off x="1099988" y="5257801"/>
              <a:ext cx="638175" cy="19050"/>
            </a:xfrm>
            <a:custGeom>
              <a:avLst/>
              <a:gdLst/>
              <a:ahLst/>
              <a:cxnLst/>
              <a:rect l="l" t="t" r="r" b="b"/>
              <a:pathLst>
                <a:path w="638175" h="19050">
                  <a:moveTo>
                    <a:pt x="631275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1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396"/>
                  </a:lnTo>
                  <a:lnTo>
                    <a:pt x="4648" y="18116"/>
                  </a:lnTo>
                  <a:lnTo>
                    <a:pt x="6896" y="19050"/>
                  </a:lnTo>
                  <a:lnTo>
                    <a:pt x="631275" y="19050"/>
                  </a:lnTo>
                  <a:lnTo>
                    <a:pt x="633522" y="18116"/>
                  </a:lnTo>
                  <a:lnTo>
                    <a:pt x="637244" y="14396"/>
                  </a:lnTo>
                  <a:lnTo>
                    <a:pt x="638171" y="12153"/>
                  </a:lnTo>
                  <a:lnTo>
                    <a:pt x="638171" y="6891"/>
                  </a:lnTo>
                  <a:lnTo>
                    <a:pt x="637244" y="4648"/>
                  </a:lnTo>
                  <a:lnTo>
                    <a:pt x="633522" y="927"/>
                  </a:lnTo>
                  <a:lnTo>
                    <a:pt x="631275" y="0"/>
                  </a:lnTo>
                  <a:close/>
                </a:path>
              </a:pathLst>
            </a:custGeom>
            <a:solidFill>
              <a:srgbClr val="DAB9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14226" y="507206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48877" y="0"/>
                  </a:moveTo>
                  <a:lnTo>
                    <a:pt x="51172" y="0"/>
                  </a:lnTo>
                  <a:lnTo>
                    <a:pt x="43646" y="1498"/>
                  </a:lnTo>
                  <a:lnTo>
                    <a:pt x="11747" y="22809"/>
                  </a:lnTo>
                  <a:lnTo>
                    <a:pt x="0" y="51168"/>
                  </a:lnTo>
                  <a:lnTo>
                    <a:pt x="0" y="348874"/>
                  </a:lnTo>
                  <a:lnTo>
                    <a:pt x="22810" y="388298"/>
                  </a:lnTo>
                  <a:lnTo>
                    <a:pt x="51172" y="400051"/>
                  </a:lnTo>
                  <a:lnTo>
                    <a:pt x="348877" y="400051"/>
                  </a:lnTo>
                  <a:lnTo>
                    <a:pt x="388302" y="377235"/>
                  </a:lnTo>
                  <a:lnTo>
                    <a:pt x="400049" y="348874"/>
                  </a:lnTo>
                  <a:lnTo>
                    <a:pt x="400049" y="51168"/>
                  </a:lnTo>
                  <a:lnTo>
                    <a:pt x="377239" y="11747"/>
                  </a:lnTo>
                  <a:lnTo>
                    <a:pt x="348877" y="0"/>
                  </a:lnTo>
                  <a:close/>
                </a:path>
              </a:pathLst>
            </a:custGeom>
            <a:solidFill>
              <a:srgbClr val="F4D4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988" y="5076826"/>
              <a:ext cx="390524" cy="3905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4226" y="507206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1055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77" y="51282"/>
                  </a:lnTo>
                  <a:lnTo>
                    <a:pt x="1130" y="47485"/>
                  </a:lnTo>
                  <a:lnTo>
                    <a:pt x="1889" y="43688"/>
                  </a:lnTo>
                  <a:lnTo>
                    <a:pt x="3006" y="39992"/>
                  </a:lnTo>
                  <a:lnTo>
                    <a:pt x="4489" y="36423"/>
                  </a:lnTo>
                  <a:lnTo>
                    <a:pt x="5972" y="32842"/>
                  </a:lnTo>
                  <a:lnTo>
                    <a:pt x="7788" y="29438"/>
                  </a:lnTo>
                  <a:lnTo>
                    <a:pt x="9941" y="26225"/>
                  </a:lnTo>
                  <a:lnTo>
                    <a:pt x="12094" y="22999"/>
                  </a:lnTo>
                  <a:lnTo>
                    <a:pt x="14540" y="20015"/>
                  </a:lnTo>
                  <a:lnTo>
                    <a:pt x="17278" y="17284"/>
                  </a:lnTo>
                  <a:lnTo>
                    <a:pt x="20017" y="14541"/>
                  </a:lnTo>
                  <a:lnTo>
                    <a:pt x="22998" y="12090"/>
                  </a:lnTo>
                  <a:lnTo>
                    <a:pt x="26217" y="9944"/>
                  </a:lnTo>
                  <a:lnTo>
                    <a:pt x="29438" y="7785"/>
                  </a:lnTo>
                  <a:lnTo>
                    <a:pt x="32840" y="5969"/>
                  </a:lnTo>
                  <a:lnTo>
                    <a:pt x="36418" y="4495"/>
                  </a:lnTo>
                  <a:lnTo>
                    <a:pt x="39999" y="3009"/>
                  </a:lnTo>
                  <a:lnTo>
                    <a:pt x="43685" y="1892"/>
                  </a:lnTo>
                  <a:lnTo>
                    <a:pt x="47485" y="1130"/>
                  </a:lnTo>
                  <a:lnTo>
                    <a:pt x="51286" y="381"/>
                  </a:lnTo>
                  <a:lnTo>
                    <a:pt x="55120" y="0"/>
                  </a:lnTo>
                  <a:lnTo>
                    <a:pt x="58995" y="0"/>
                  </a:lnTo>
                  <a:lnTo>
                    <a:pt x="341054" y="0"/>
                  </a:lnTo>
                  <a:lnTo>
                    <a:pt x="344928" y="0"/>
                  </a:lnTo>
                  <a:lnTo>
                    <a:pt x="348763" y="381"/>
                  </a:lnTo>
                  <a:lnTo>
                    <a:pt x="352563" y="1130"/>
                  </a:lnTo>
                  <a:lnTo>
                    <a:pt x="356363" y="1892"/>
                  </a:lnTo>
                  <a:lnTo>
                    <a:pt x="360050" y="3009"/>
                  </a:lnTo>
                  <a:lnTo>
                    <a:pt x="363631" y="4495"/>
                  </a:lnTo>
                  <a:lnTo>
                    <a:pt x="367207" y="5969"/>
                  </a:lnTo>
                  <a:lnTo>
                    <a:pt x="370611" y="7785"/>
                  </a:lnTo>
                  <a:lnTo>
                    <a:pt x="373830" y="9944"/>
                  </a:lnTo>
                  <a:lnTo>
                    <a:pt x="377050" y="12090"/>
                  </a:lnTo>
                  <a:lnTo>
                    <a:pt x="380032" y="14541"/>
                  </a:lnTo>
                  <a:lnTo>
                    <a:pt x="382770" y="17284"/>
                  </a:lnTo>
                  <a:lnTo>
                    <a:pt x="385509" y="20015"/>
                  </a:lnTo>
                  <a:lnTo>
                    <a:pt x="387954" y="22999"/>
                  </a:lnTo>
                  <a:lnTo>
                    <a:pt x="390108" y="26225"/>
                  </a:lnTo>
                  <a:lnTo>
                    <a:pt x="392261" y="29438"/>
                  </a:lnTo>
                  <a:lnTo>
                    <a:pt x="394077" y="32842"/>
                  </a:lnTo>
                  <a:lnTo>
                    <a:pt x="395560" y="36423"/>
                  </a:lnTo>
                  <a:lnTo>
                    <a:pt x="397043" y="39992"/>
                  </a:lnTo>
                  <a:lnTo>
                    <a:pt x="398160" y="43688"/>
                  </a:lnTo>
                  <a:lnTo>
                    <a:pt x="398913" y="47485"/>
                  </a:lnTo>
                  <a:lnTo>
                    <a:pt x="399672" y="51282"/>
                  </a:lnTo>
                  <a:lnTo>
                    <a:pt x="400050" y="55118"/>
                  </a:lnTo>
                  <a:lnTo>
                    <a:pt x="400050" y="58991"/>
                  </a:lnTo>
                  <a:lnTo>
                    <a:pt x="400050" y="341055"/>
                  </a:lnTo>
                  <a:lnTo>
                    <a:pt x="400050" y="344929"/>
                  </a:lnTo>
                  <a:lnTo>
                    <a:pt x="399672" y="348764"/>
                  </a:lnTo>
                  <a:lnTo>
                    <a:pt x="398913" y="352564"/>
                  </a:lnTo>
                  <a:lnTo>
                    <a:pt x="398160" y="356364"/>
                  </a:lnTo>
                  <a:lnTo>
                    <a:pt x="373830" y="390109"/>
                  </a:lnTo>
                  <a:lnTo>
                    <a:pt x="363631" y="395556"/>
                  </a:lnTo>
                  <a:lnTo>
                    <a:pt x="360050" y="397040"/>
                  </a:lnTo>
                  <a:lnTo>
                    <a:pt x="356363" y="398160"/>
                  </a:lnTo>
                  <a:lnTo>
                    <a:pt x="352563" y="398914"/>
                  </a:lnTo>
                  <a:lnTo>
                    <a:pt x="348763" y="399669"/>
                  </a:lnTo>
                  <a:lnTo>
                    <a:pt x="344928" y="400051"/>
                  </a:lnTo>
                  <a:lnTo>
                    <a:pt x="341054" y="400051"/>
                  </a:lnTo>
                  <a:lnTo>
                    <a:pt x="58995" y="400051"/>
                  </a:lnTo>
                  <a:lnTo>
                    <a:pt x="55120" y="400051"/>
                  </a:lnTo>
                  <a:lnTo>
                    <a:pt x="51286" y="399669"/>
                  </a:lnTo>
                  <a:lnTo>
                    <a:pt x="47485" y="398914"/>
                  </a:lnTo>
                  <a:lnTo>
                    <a:pt x="43685" y="398160"/>
                  </a:lnTo>
                  <a:lnTo>
                    <a:pt x="39999" y="397040"/>
                  </a:lnTo>
                  <a:lnTo>
                    <a:pt x="36418" y="395556"/>
                  </a:lnTo>
                  <a:lnTo>
                    <a:pt x="32840" y="394078"/>
                  </a:lnTo>
                  <a:lnTo>
                    <a:pt x="4489" y="363632"/>
                  </a:lnTo>
                  <a:lnTo>
                    <a:pt x="0" y="344929"/>
                  </a:lnTo>
                  <a:lnTo>
                    <a:pt x="0" y="341055"/>
                  </a:lnTo>
                  <a:close/>
                </a:path>
              </a:pathLst>
            </a:custGeom>
            <a:ln w="9525">
              <a:solidFill>
                <a:srgbClr val="DAB9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833835" y="5073651"/>
            <a:ext cx="15938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35" b="1">
                <a:solidFill>
                  <a:srgbClr val="262424"/>
                </a:solidFill>
                <a:latin typeface="Cambria"/>
                <a:cs typeface="Cambria"/>
              </a:rPr>
              <a:t>3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00039" y="5011738"/>
            <a:ext cx="4497705" cy="666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5" b="1">
                <a:solidFill>
                  <a:srgbClr val="262424"/>
                </a:solidFill>
                <a:latin typeface="Cambria"/>
                <a:cs typeface="Cambria"/>
              </a:rPr>
              <a:t>U</a:t>
            </a:r>
            <a:r>
              <a:rPr dirty="0" sz="1650" b="1">
                <a:solidFill>
                  <a:srgbClr val="262424"/>
                </a:solidFill>
                <a:latin typeface="Cambria"/>
                <a:cs typeface="Cambria"/>
              </a:rPr>
              <a:t>n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-30" b="1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dirty="0" sz="1650" spc="20" b="1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l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dirty="0" sz="1650" spc="-65" b="1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70" b="1">
                <a:solidFill>
                  <a:srgbClr val="262424"/>
                </a:solidFill>
                <a:latin typeface="Cambria"/>
                <a:cs typeface="Cambria"/>
              </a:rPr>
              <a:t>c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dirty="0" sz="1650" spc="-15" b="1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u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p</a:t>
            </a:r>
            <a:r>
              <a:rPr dirty="0" sz="1650" spc="-25" b="1">
                <a:solidFill>
                  <a:srgbClr val="262424"/>
                </a:solidFill>
                <a:latin typeface="Cambria"/>
                <a:cs typeface="Cambria"/>
              </a:rPr>
              <a:t>p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l</a:t>
            </a:r>
            <a:r>
              <a:rPr dirty="0" sz="1650" spc="5" b="1">
                <a:solidFill>
                  <a:srgbClr val="262424"/>
                </a:solidFill>
                <a:latin typeface="Cambria"/>
                <a:cs typeface="Cambria"/>
              </a:rPr>
              <a:t>y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400" spc="-130">
                <a:solidFill>
                  <a:srgbClr val="262424"/>
                </a:solidFill>
                <a:latin typeface="Verdana"/>
                <a:cs typeface="Verdana"/>
              </a:rPr>
              <a:t>Quantity</a:t>
            </a:r>
            <a:r>
              <a:rPr dirty="0" sz="1400" spc="-254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supplied</a:t>
            </a:r>
            <a:r>
              <a:rPr dirty="0" sz="1400" spc="-254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262424"/>
                </a:solidFill>
                <a:latin typeface="Verdana"/>
                <a:cs typeface="Verdana"/>
              </a:rPr>
              <a:t>changes</a:t>
            </a:r>
            <a:r>
              <a:rPr dirty="0" sz="1400" spc="-254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262424"/>
                </a:solidFill>
                <a:latin typeface="Verdana"/>
                <a:cs typeface="Verdana"/>
              </a:rPr>
              <a:t>proportionally</a:t>
            </a:r>
            <a:r>
              <a:rPr dirty="0" sz="1400" spc="-254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dirty="0" sz="1400" spc="-254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dirty="0" sz="1400" spc="-254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262424"/>
                </a:solidFill>
                <a:latin typeface="Verdana"/>
                <a:cs typeface="Verdana"/>
              </a:rPr>
              <a:t>price</a:t>
            </a:r>
            <a:r>
              <a:rPr dirty="0" sz="1400" spc="-254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 sz="1400" spc="-150">
                <a:solidFill>
                  <a:srgbClr val="262424"/>
                </a:solidFill>
                <a:latin typeface="Verdana"/>
                <a:cs typeface="Verdana"/>
              </a:rPr>
              <a:t>change.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7086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1128" y="454025"/>
            <a:ext cx="5454015" cy="107315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dirty="0" spc="-95"/>
              <a:t>Factors</a:t>
            </a:r>
            <a:r>
              <a:rPr dirty="0" spc="-120"/>
              <a:t> </a:t>
            </a:r>
            <a:r>
              <a:rPr dirty="0" spc="-30"/>
              <a:t>Affecting</a:t>
            </a:r>
            <a:r>
              <a:rPr dirty="0" spc="-120"/>
              <a:t> </a:t>
            </a:r>
            <a:r>
              <a:rPr dirty="0" spc="-75"/>
              <a:t>Elasticity</a:t>
            </a:r>
            <a:r>
              <a:rPr dirty="0" spc="-120"/>
              <a:t> </a:t>
            </a:r>
            <a:r>
              <a:rPr dirty="0" spc="5"/>
              <a:t>of </a:t>
            </a:r>
            <a:r>
              <a:rPr dirty="0" spc="-720"/>
              <a:t> </a:t>
            </a:r>
            <a:r>
              <a:rPr dirty="0" spc="-70"/>
              <a:t>Supply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1128" y="1862582"/>
            <a:ext cx="439166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Several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factors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influence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elasticity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of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supply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of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product.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24425" y="2552700"/>
            <a:ext cx="409575" cy="409575"/>
            <a:chOff x="4924425" y="2552700"/>
            <a:chExt cx="409575" cy="409575"/>
          </a:xfrm>
        </p:grpSpPr>
        <p:sp>
          <p:nvSpPr>
            <p:cNvPr id="6" name="object 6"/>
            <p:cNvSpPr/>
            <p:nvPr/>
          </p:nvSpPr>
          <p:spPr>
            <a:xfrm>
              <a:off x="4929187" y="255746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48881" y="0"/>
                  </a:moveTo>
                  <a:lnTo>
                    <a:pt x="51168" y="0"/>
                  </a:lnTo>
                  <a:lnTo>
                    <a:pt x="43649" y="1498"/>
                  </a:lnTo>
                  <a:lnTo>
                    <a:pt x="11747" y="22809"/>
                  </a:lnTo>
                  <a:lnTo>
                    <a:pt x="0" y="51168"/>
                  </a:lnTo>
                  <a:lnTo>
                    <a:pt x="0" y="348881"/>
                  </a:lnTo>
                  <a:lnTo>
                    <a:pt x="22809" y="388302"/>
                  </a:lnTo>
                  <a:lnTo>
                    <a:pt x="51168" y="400049"/>
                  </a:lnTo>
                  <a:lnTo>
                    <a:pt x="348881" y="400049"/>
                  </a:lnTo>
                  <a:lnTo>
                    <a:pt x="388302" y="377240"/>
                  </a:lnTo>
                  <a:lnTo>
                    <a:pt x="400049" y="348881"/>
                  </a:lnTo>
                  <a:lnTo>
                    <a:pt x="400049" y="51168"/>
                  </a:lnTo>
                  <a:lnTo>
                    <a:pt x="377240" y="11747"/>
                  </a:lnTo>
                  <a:lnTo>
                    <a:pt x="348881" y="0"/>
                  </a:lnTo>
                  <a:close/>
                </a:path>
              </a:pathLst>
            </a:custGeom>
            <a:solidFill>
              <a:srgbClr val="F4D4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3950" y="2562224"/>
              <a:ext cx="390524" cy="3905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29187" y="255746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1058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81" y="51282"/>
                  </a:lnTo>
                  <a:lnTo>
                    <a:pt x="1130" y="47485"/>
                  </a:lnTo>
                  <a:lnTo>
                    <a:pt x="1892" y="43688"/>
                  </a:lnTo>
                  <a:lnTo>
                    <a:pt x="3009" y="39992"/>
                  </a:lnTo>
                  <a:lnTo>
                    <a:pt x="4495" y="36423"/>
                  </a:lnTo>
                  <a:lnTo>
                    <a:pt x="5969" y="32842"/>
                  </a:lnTo>
                  <a:lnTo>
                    <a:pt x="7785" y="29438"/>
                  </a:lnTo>
                  <a:lnTo>
                    <a:pt x="9944" y="26212"/>
                  </a:lnTo>
                  <a:lnTo>
                    <a:pt x="12090" y="22999"/>
                  </a:lnTo>
                  <a:lnTo>
                    <a:pt x="14541" y="20015"/>
                  </a:lnTo>
                  <a:lnTo>
                    <a:pt x="17284" y="17284"/>
                  </a:lnTo>
                  <a:lnTo>
                    <a:pt x="20015" y="14541"/>
                  </a:lnTo>
                  <a:lnTo>
                    <a:pt x="22999" y="12090"/>
                  </a:lnTo>
                  <a:lnTo>
                    <a:pt x="26212" y="9944"/>
                  </a:lnTo>
                  <a:lnTo>
                    <a:pt x="29438" y="7785"/>
                  </a:lnTo>
                  <a:lnTo>
                    <a:pt x="32842" y="5969"/>
                  </a:lnTo>
                  <a:lnTo>
                    <a:pt x="36423" y="4495"/>
                  </a:lnTo>
                  <a:lnTo>
                    <a:pt x="39992" y="3009"/>
                  </a:lnTo>
                  <a:lnTo>
                    <a:pt x="43688" y="1892"/>
                  </a:lnTo>
                  <a:lnTo>
                    <a:pt x="47485" y="1130"/>
                  </a:lnTo>
                  <a:lnTo>
                    <a:pt x="51282" y="381"/>
                  </a:lnTo>
                  <a:lnTo>
                    <a:pt x="55118" y="0"/>
                  </a:lnTo>
                  <a:lnTo>
                    <a:pt x="58991" y="0"/>
                  </a:lnTo>
                  <a:lnTo>
                    <a:pt x="341058" y="0"/>
                  </a:lnTo>
                  <a:lnTo>
                    <a:pt x="344932" y="0"/>
                  </a:lnTo>
                  <a:lnTo>
                    <a:pt x="348767" y="381"/>
                  </a:lnTo>
                  <a:lnTo>
                    <a:pt x="352564" y="1130"/>
                  </a:lnTo>
                  <a:lnTo>
                    <a:pt x="356362" y="1892"/>
                  </a:lnTo>
                  <a:lnTo>
                    <a:pt x="360045" y="3009"/>
                  </a:lnTo>
                  <a:lnTo>
                    <a:pt x="363626" y="4495"/>
                  </a:lnTo>
                  <a:lnTo>
                    <a:pt x="367207" y="5969"/>
                  </a:lnTo>
                  <a:lnTo>
                    <a:pt x="370611" y="7785"/>
                  </a:lnTo>
                  <a:lnTo>
                    <a:pt x="373837" y="9944"/>
                  </a:lnTo>
                  <a:lnTo>
                    <a:pt x="377050" y="12090"/>
                  </a:lnTo>
                  <a:lnTo>
                    <a:pt x="380034" y="14541"/>
                  </a:lnTo>
                  <a:lnTo>
                    <a:pt x="382765" y="17284"/>
                  </a:lnTo>
                  <a:lnTo>
                    <a:pt x="385508" y="20015"/>
                  </a:lnTo>
                  <a:lnTo>
                    <a:pt x="387959" y="22999"/>
                  </a:lnTo>
                  <a:lnTo>
                    <a:pt x="390105" y="26212"/>
                  </a:lnTo>
                  <a:lnTo>
                    <a:pt x="392264" y="29438"/>
                  </a:lnTo>
                  <a:lnTo>
                    <a:pt x="394081" y="32842"/>
                  </a:lnTo>
                  <a:lnTo>
                    <a:pt x="395554" y="36423"/>
                  </a:lnTo>
                  <a:lnTo>
                    <a:pt x="397040" y="39992"/>
                  </a:lnTo>
                  <a:lnTo>
                    <a:pt x="398157" y="43688"/>
                  </a:lnTo>
                  <a:lnTo>
                    <a:pt x="398919" y="47485"/>
                  </a:lnTo>
                  <a:lnTo>
                    <a:pt x="399669" y="51282"/>
                  </a:lnTo>
                  <a:lnTo>
                    <a:pt x="400050" y="55118"/>
                  </a:lnTo>
                  <a:lnTo>
                    <a:pt x="400050" y="58991"/>
                  </a:lnTo>
                  <a:lnTo>
                    <a:pt x="400050" y="341058"/>
                  </a:lnTo>
                  <a:lnTo>
                    <a:pt x="400050" y="344932"/>
                  </a:lnTo>
                  <a:lnTo>
                    <a:pt x="399669" y="348767"/>
                  </a:lnTo>
                  <a:lnTo>
                    <a:pt x="398919" y="352564"/>
                  </a:lnTo>
                  <a:lnTo>
                    <a:pt x="398157" y="356362"/>
                  </a:lnTo>
                  <a:lnTo>
                    <a:pt x="397040" y="360045"/>
                  </a:lnTo>
                  <a:lnTo>
                    <a:pt x="395554" y="363626"/>
                  </a:lnTo>
                  <a:lnTo>
                    <a:pt x="394081" y="367207"/>
                  </a:lnTo>
                  <a:lnTo>
                    <a:pt x="392264" y="370611"/>
                  </a:lnTo>
                  <a:lnTo>
                    <a:pt x="390105" y="373837"/>
                  </a:lnTo>
                  <a:lnTo>
                    <a:pt x="387959" y="377050"/>
                  </a:lnTo>
                  <a:lnTo>
                    <a:pt x="385508" y="380034"/>
                  </a:lnTo>
                  <a:lnTo>
                    <a:pt x="382765" y="382765"/>
                  </a:lnTo>
                  <a:lnTo>
                    <a:pt x="380034" y="385508"/>
                  </a:lnTo>
                  <a:lnTo>
                    <a:pt x="377050" y="387959"/>
                  </a:lnTo>
                  <a:lnTo>
                    <a:pt x="373837" y="390105"/>
                  </a:lnTo>
                  <a:lnTo>
                    <a:pt x="370611" y="392264"/>
                  </a:lnTo>
                  <a:lnTo>
                    <a:pt x="367207" y="394081"/>
                  </a:lnTo>
                  <a:lnTo>
                    <a:pt x="363626" y="395554"/>
                  </a:lnTo>
                  <a:lnTo>
                    <a:pt x="360045" y="397040"/>
                  </a:lnTo>
                  <a:lnTo>
                    <a:pt x="356362" y="398157"/>
                  </a:lnTo>
                  <a:lnTo>
                    <a:pt x="352564" y="398919"/>
                  </a:lnTo>
                  <a:lnTo>
                    <a:pt x="348767" y="399669"/>
                  </a:lnTo>
                  <a:lnTo>
                    <a:pt x="344932" y="400050"/>
                  </a:lnTo>
                  <a:lnTo>
                    <a:pt x="341058" y="400050"/>
                  </a:lnTo>
                  <a:lnTo>
                    <a:pt x="58991" y="400050"/>
                  </a:lnTo>
                  <a:lnTo>
                    <a:pt x="55118" y="400050"/>
                  </a:lnTo>
                  <a:lnTo>
                    <a:pt x="51282" y="399669"/>
                  </a:lnTo>
                  <a:lnTo>
                    <a:pt x="47485" y="398919"/>
                  </a:lnTo>
                  <a:lnTo>
                    <a:pt x="43688" y="398157"/>
                  </a:lnTo>
                  <a:lnTo>
                    <a:pt x="39992" y="397040"/>
                  </a:lnTo>
                  <a:lnTo>
                    <a:pt x="36423" y="395554"/>
                  </a:lnTo>
                  <a:lnTo>
                    <a:pt x="32842" y="394081"/>
                  </a:lnTo>
                  <a:lnTo>
                    <a:pt x="29438" y="392264"/>
                  </a:lnTo>
                  <a:lnTo>
                    <a:pt x="26212" y="390105"/>
                  </a:lnTo>
                  <a:lnTo>
                    <a:pt x="22999" y="387959"/>
                  </a:lnTo>
                  <a:lnTo>
                    <a:pt x="20015" y="385508"/>
                  </a:lnTo>
                  <a:lnTo>
                    <a:pt x="17284" y="382765"/>
                  </a:lnTo>
                  <a:lnTo>
                    <a:pt x="14541" y="380034"/>
                  </a:lnTo>
                  <a:lnTo>
                    <a:pt x="12090" y="377050"/>
                  </a:lnTo>
                  <a:lnTo>
                    <a:pt x="9944" y="373837"/>
                  </a:lnTo>
                  <a:lnTo>
                    <a:pt x="7785" y="370611"/>
                  </a:lnTo>
                  <a:lnTo>
                    <a:pt x="5969" y="367207"/>
                  </a:lnTo>
                  <a:lnTo>
                    <a:pt x="4495" y="363626"/>
                  </a:lnTo>
                  <a:lnTo>
                    <a:pt x="3009" y="360045"/>
                  </a:lnTo>
                  <a:lnTo>
                    <a:pt x="1892" y="356362"/>
                  </a:lnTo>
                  <a:lnTo>
                    <a:pt x="1130" y="352564"/>
                  </a:lnTo>
                  <a:lnTo>
                    <a:pt x="381" y="348767"/>
                  </a:lnTo>
                  <a:lnTo>
                    <a:pt x="0" y="344932"/>
                  </a:lnTo>
                  <a:lnTo>
                    <a:pt x="0" y="341058"/>
                  </a:lnTo>
                  <a:close/>
                </a:path>
              </a:pathLst>
            </a:custGeom>
            <a:ln w="9525">
              <a:solidFill>
                <a:srgbClr val="DAB9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051768" y="2559050"/>
            <a:ext cx="15938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35" b="1">
                <a:solidFill>
                  <a:srgbClr val="262424"/>
                </a:solidFill>
                <a:latin typeface="Cambria"/>
                <a:cs typeface="Cambria"/>
              </a:rPr>
              <a:t>1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164" y="2516187"/>
            <a:ext cx="2152650" cy="18383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65" b="1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20" b="1">
                <a:solidFill>
                  <a:srgbClr val="262424"/>
                </a:solidFill>
                <a:latin typeface="Cambria"/>
                <a:cs typeface="Cambria"/>
              </a:rPr>
              <a:t>m</a:t>
            </a:r>
            <a:r>
              <a:rPr dirty="0" sz="1650" spc="-10" b="1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dirty="0" sz="1650" spc="45" b="1">
                <a:solidFill>
                  <a:srgbClr val="262424"/>
                </a:solidFill>
                <a:latin typeface="Cambria"/>
                <a:cs typeface="Cambria"/>
              </a:rPr>
              <a:t>H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dirty="0" sz="1650" spc="-50" b="1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-50" b="1">
                <a:solidFill>
                  <a:srgbClr val="262424"/>
                </a:solidFill>
                <a:latin typeface="Cambria"/>
                <a:cs typeface="Cambria"/>
              </a:rPr>
              <a:t>z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dirty="0" sz="1650" spc="35" b="1">
                <a:solidFill>
                  <a:srgbClr val="262424"/>
                </a:solidFill>
                <a:latin typeface="Cambria"/>
                <a:cs typeface="Cambria"/>
              </a:rPr>
              <a:t>n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7300"/>
              </a:lnSpc>
              <a:spcBef>
                <a:spcPts val="720"/>
              </a:spcBef>
            </a:pP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pp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e  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70">
                <a:solidFill>
                  <a:srgbClr val="262424"/>
                </a:solidFill>
                <a:latin typeface="Tahoma"/>
                <a:cs typeface="Tahoma"/>
              </a:rPr>
              <a:t>,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65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e 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75">
                <a:solidFill>
                  <a:srgbClr val="262424"/>
                </a:solidFill>
                <a:latin typeface="Tahoma"/>
                <a:cs typeface="Tahoma"/>
              </a:rPr>
              <a:t>j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8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t  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65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e 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105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7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53375" y="2552700"/>
            <a:ext cx="409575" cy="409575"/>
            <a:chOff x="7953375" y="2552700"/>
            <a:chExt cx="409575" cy="409575"/>
          </a:xfrm>
        </p:grpSpPr>
        <p:sp>
          <p:nvSpPr>
            <p:cNvPr id="12" name="object 12"/>
            <p:cNvSpPr/>
            <p:nvPr/>
          </p:nvSpPr>
          <p:spPr>
            <a:xfrm>
              <a:off x="7958136" y="255746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48881" y="0"/>
                  </a:moveTo>
                  <a:lnTo>
                    <a:pt x="51168" y="0"/>
                  </a:lnTo>
                  <a:lnTo>
                    <a:pt x="43649" y="1498"/>
                  </a:lnTo>
                  <a:lnTo>
                    <a:pt x="11747" y="22809"/>
                  </a:lnTo>
                  <a:lnTo>
                    <a:pt x="0" y="51168"/>
                  </a:lnTo>
                  <a:lnTo>
                    <a:pt x="0" y="348881"/>
                  </a:lnTo>
                  <a:lnTo>
                    <a:pt x="22809" y="388302"/>
                  </a:lnTo>
                  <a:lnTo>
                    <a:pt x="51168" y="400049"/>
                  </a:lnTo>
                  <a:lnTo>
                    <a:pt x="348881" y="400049"/>
                  </a:lnTo>
                  <a:lnTo>
                    <a:pt x="388302" y="377240"/>
                  </a:lnTo>
                  <a:lnTo>
                    <a:pt x="400049" y="348881"/>
                  </a:lnTo>
                  <a:lnTo>
                    <a:pt x="400049" y="51168"/>
                  </a:lnTo>
                  <a:lnTo>
                    <a:pt x="377240" y="11747"/>
                  </a:lnTo>
                  <a:lnTo>
                    <a:pt x="348881" y="0"/>
                  </a:lnTo>
                  <a:close/>
                </a:path>
              </a:pathLst>
            </a:custGeom>
            <a:solidFill>
              <a:srgbClr val="F4D4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2900" y="2562224"/>
              <a:ext cx="390523" cy="3905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958137" y="255746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1058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81" y="51282"/>
                  </a:lnTo>
                  <a:lnTo>
                    <a:pt x="1130" y="47485"/>
                  </a:lnTo>
                  <a:lnTo>
                    <a:pt x="1892" y="43688"/>
                  </a:lnTo>
                  <a:lnTo>
                    <a:pt x="3009" y="39992"/>
                  </a:lnTo>
                  <a:lnTo>
                    <a:pt x="4495" y="36423"/>
                  </a:lnTo>
                  <a:lnTo>
                    <a:pt x="5969" y="32842"/>
                  </a:lnTo>
                  <a:lnTo>
                    <a:pt x="7785" y="29438"/>
                  </a:lnTo>
                  <a:lnTo>
                    <a:pt x="9944" y="26212"/>
                  </a:lnTo>
                  <a:lnTo>
                    <a:pt x="12090" y="22999"/>
                  </a:lnTo>
                  <a:lnTo>
                    <a:pt x="14541" y="20015"/>
                  </a:lnTo>
                  <a:lnTo>
                    <a:pt x="17284" y="17284"/>
                  </a:lnTo>
                  <a:lnTo>
                    <a:pt x="20015" y="14541"/>
                  </a:lnTo>
                  <a:lnTo>
                    <a:pt x="22999" y="12090"/>
                  </a:lnTo>
                  <a:lnTo>
                    <a:pt x="26212" y="9944"/>
                  </a:lnTo>
                  <a:lnTo>
                    <a:pt x="29438" y="7785"/>
                  </a:lnTo>
                  <a:lnTo>
                    <a:pt x="32842" y="5969"/>
                  </a:lnTo>
                  <a:lnTo>
                    <a:pt x="36423" y="4495"/>
                  </a:lnTo>
                  <a:lnTo>
                    <a:pt x="39992" y="3009"/>
                  </a:lnTo>
                  <a:lnTo>
                    <a:pt x="43688" y="1892"/>
                  </a:lnTo>
                  <a:lnTo>
                    <a:pt x="47485" y="1130"/>
                  </a:lnTo>
                  <a:lnTo>
                    <a:pt x="51282" y="381"/>
                  </a:lnTo>
                  <a:lnTo>
                    <a:pt x="55118" y="0"/>
                  </a:lnTo>
                  <a:lnTo>
                    <a:pt x="58991" y="0"/>
                  </a:lnTo>
                  <a:lnTo>
                    <a:pt x="341058" y="0"/>
                  </a:lnTo>
                  <a:lnTo>
                    <a:pt x="344932" y="0"/>
                  </a:lnTo>
                  <a:lnTo>
                    <a:pt x="348767" y="381"/>
                  </a:lnTo>
                  <a:lnTo>
                    <a:pt x="352564" y="1130"/>
                  </a:lnTo>
                  <a:lnTo>
                    <a:pt x="356362" y="1892"/>
                  </a:lnTo>
                  <a:lnTo>
                    <a:pt x="360045" y="3009"/>
                  </a:lnTo>
                  <a:lnTo>
                    <a:pt x="363626" y="4495"/>
                  </a:lnTo>
                  <a:lnTo>
                    <a:pt x="367207" y="5969"/>
                  </a:lnTo>
                  <a:lnTo>
                    <a:pt x="370611" y="7785"/>
                  </a:lnTo>
                  <a:lnTo>
                    <a:pt x="373837" y="9944"/>
                  </a:lnTo>
                  <a:lnTo>
                    <a:pt x="377050" y="12090"/>
                  </a:lnTo>
                  <a:lnTo>
                    <a:pt x="380034" y="14541"/>
                  </a:lnTo>
                  <a:lnTo>
                    <a:pt x="382765" y="17284"/>
                  </a:lnTo>
                  <a:lnTo>
                    <a:pt x="385508" y="20015"/>
                  </a:lnTo>
                  <a:lnTo>
                    <a:pt x="395554" y="36423"/>
                  </a:lnTo>
                  <a:lnTo>
                    <a:pt x="397040" y="39992"/>
                  </a:lnTo>
                  <a:lnTo>
                    <a:pt x="398157" y="43688"/>
                  </a:lnTo>
                  <a:lnTo>
                    <a:pt x="398919" y="47485"/>
                  </a:lnTo>
                  <a:lnTo>
                    <a:pt x="399669" y="51282"/>
                  </a:lnTo>
                  <a:lnTo>
                    <a:pt x="400050" y="55118"/>
                  </a:lnTo>
                  <a:lnTo>
                    <a:pt x="400050" y="58991"/>
                  </a:lnTo>
                  <a:lnTo>
                    <a:pt x="400050" y="341058"/>
                  </a:lnTo>
                  <a:lnTo>
                    <a:pt x="400050" y="344932"/>
                  </a:lnTo>
                  <a:lnTo>
                    <a:pt x="399669" y="348767"/>
                  </a:lnTo>
                  <a:lnTo>
                    <a:pt x="398919" y="352564"/>
                  </a:lnTo>
                  <a:lnTo>
                    <a:pt x="398157" y="356362"/>
                  </a:lnTo>
                  <a:lnTo>
                    <a:pt x="397040" y="360045"/>
                  </a:lnTo>
                  <a:lnTo>
                    <a:pt x="395554" y="363626"/>
                  </a:lnTo>
                  <a:lnTo>
                    <a:pt x="394081" y="367207"/>
                  </a:lnTo>
                  <a:lnTo>
                    <a:pt x="382765" y="382765"/>
                  </a:lnTo>
                  <a:lnTo>
                    <a:pt x="380034" y="385508"/>
                  </a:lnTo>
                  <a:lnTo>
                    <a:pt x="377050" y="387959"/>
                  </a:lnTo>
                  <a:lnTo>
                    <a:pt x="373837" y="390105"/>
                  </a:lnTo>
                  <a:lnTo>
                    <a:pt x="370611" y="392264"/>
                  </a:lnTo>
                  <a:lnTo>
                    <a:pt x="367207" y="394081"/>
                  </a:lnTo>
                  <a:lnTo>
                    <a:pt x="363626" y="395554"/>
                  </a:lnTo>
                  <a:lnTo>
                    <a:pt x="360045" y="397040"/>
                  </a:lnTo>
                  <a:lnTo>
                    <a:pt x="356362" y="398157"/>
                  </a:lnTo>
                  <a:lnTo>
                    <a:pt x="352564" y="398919"/>
                  </a:lnTo>
                  <a:lnTo>
                    <a:pt x="348767" y="399669"/>
                  </a:lnTo>
                  <a:lnTo>
                    <a:pt x="344932" y="400050"/>
                  </a:lnTo>
                  <a:lnTo>
                    <a:pt x="341058" y="400050"/>
                  </a:lnTo>
                  <a:lnTo>
                    <a:pt x="58991" y="400050"/>
                  </a:lnTo>
                  <a:lnTo>
                    <a:pt x="55118" y="400050"/>
                  </a:lnTo>
                  <a:lnTo>
                    <a:pt x="51282" y="399669"/>
                  </a:lnTo>
                  <a:lnTo>
                    <a:pt x="47485" y="398919"/>
                  </a:lnTo>
                  <a:lnTo>
                    <a:pt x="43688" y="398157"/>
                  </a:lnTo>
                  <a:lnTo>
                    <a:pt x="39992" y="397040"/>
                  </a:lnTo>
                  <a:lnTo>
                    <a:pt x="36423" y="395554"/>
                  </a:lnTo>
                  <a:lnTo>
                    <a:pt x="32842" y="394081"/>
                  </a:lnTo>
                  <a:lnTo>
                    <a:pt x="29438" y="392264"/>
                  </a:lnTo>
                  <a:lnTo>
                    <a:pt x="26212" y="390105"/>
                  </a:lnTo>
                  <a:lnTo>
                    <a:pt x="22999" y="387959"/>
                  </a:lnTo>
                  <a:lnTo>
                    <a:pt x="20015" y="385508"/>
                  </a:lnTo>
                  <a:lnTo>
                    <a:pt x="17284" y="382765"/>
                  </a:lnTo>
                  <a:lnTo>
                    <a:pt x="14541" y="380034"/>
                  </a:lnTo>
                  <a:lnTo>
                    <a:pt x="12090" y="377050"/>
                  </a:lnTo>
                  <a:lnTo>
                    <a:pt x="9944" y="373837"/>
                  </a:lnTo>
                  <a:lnTo>
                    <a:pt x="7785" y="370611"/>
                  </a:lnTo>
                  <a:lnTo>
                    <a:pt x="5969" y="367207"/>
                  </a:lnTo>
                  <a:lnTo>
                    <a:pt x="4495" y="363626"/>
                  </a:lnTo>
                  <a:lnTo>
                    <a:pt x="3009" y="360045"/>
                  </a:lnTo>
                  <a:lnTo>
                    <a:pt x="1892" y="356362"/>
                  </a:lnTo>
                  <a:lnTo>
                    <a:pt x="1130" y="352564"/>
                  </a:lnTo>
                  <a:lnTo>
                    <a:pt x="381" y="348767"/>
                  </a:lnTo>
                  <a:lnTo>
                    <a:pt x="0" y="344932"/>
                  </a:lnTo>
                  <a:lnTo>
                    <a:pt x="0" y="341058"/>
                  </a:lnTo>
                  <a:close/>
                </a:path>
              </a:pathLst>
            </a:custGeom>
            <a:ln w="9525">
              <a:solidFill>
                <a:srgbClr val="DAB9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077148" y="2559050"/>
            <a:ext cx="15938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35" b="1">
                <a:solidFill>
                  <a:srgbClr val="262424"/>
                </a:solidFill>
                <a:latin typeface="Cambria"/>
                <a:cs typeface="Cambria"/>
              </a:rPr>
              <a:t>2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28545" y="2516187"/>
            <a:ext cx="2244725" cy="210502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939800">
              <a:lnSpc>
                <a:spcPct val="106100"/>
              </a:lnSpc>
              <a:spcBef>
                <a:spcPts val="15"/>
              </a:spcBef>
            </a:pPr>
            <a:r>
              <a:rPr dirty="0" sz="1650" spc="-85" b="1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dirty="0" sz="1650" spc="-75" b="1">
                <a:solidFill>
                  <a:srgbClr val="262424"/>
                </a:solidFill>
                <a:latin typeface="Cambria"/>
                <a:cs typeface="Cambria"/>
              </a:rPr>
              <a:t>v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l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dirty="0" sz="1650" spc="-10" b="1">
                <a:solidFill>
                  <a:srgbClr val="262424"/>
                </a:solidFill>
                <a:latin typeface="Cambria"/>
                <a:cs typeface="Cambria"/>
              </a:rPr>
              <a:t>b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-25" b="1">
                <a:solidFill>
                  <a:srgbClr val="262424"/>
                </a:solidFill>
                <a:latin typeface="Cambria"/>
                <a:cs typeface="Cambria"/>
              </a:rPr>
              <a:t>l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-65" b="1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dirty="0" sz="1650" spc="5" b="1">
                <a:solidFill>
                  <a:srgbClr val="262424"/>
                </a:solidFill>
                <a:latin typeface="Cambria"/>
                <a:cs typeface="Cambria"/>
              </a:rPr>
              <a:t>y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dirty="0" sz="1650" spc="50" b="1">
                <a:solidFill>
                  <a:srgbClr val="262424"/>
                </a:solidFill>
                <a:latin typeface="Cambria"/>
                <a:cs typeface="Cambria"/>
              </a:rPr>
              <a:t>f  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Resources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7300"/>
              </a:lnSpc>
              <a:spcBef>
                <a:spcPts val="720"/>
              </a:spcBef>
            </a:pPr>
            <a:r>
              <a:rPr dirty="0" sz="1400" spc="5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w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5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8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90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e  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2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65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e  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pp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11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dirty="0" sz="1400" spc="-7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n  </a:t>
            </a:r>
            <a:r>
              <a:rPr dirty="0" sz="1400" spc="-8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8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s 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rise.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24425" y="5038725"/>
            <a:ext cx="409575" cy="409575"/>
            <a:chOff x="4924425" y="5038725"/>
            <a:chExt cx="409575" cy="409575"/>
          </a:xfrm>
        </p:grpSpPr>
        <p:sp>
          <p:nvSpPr>
            <p:cNvPr id="18" name="object 18"/>
            <p:cNvSpPr/>
            <p:nvPr/>
          </p:nvSpPr>
          <p:spPr>
            <a:xfrm>
              <a:off x="4929187" y="504348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48881" y="0"/>
                  </a:moveTo>
                  <a:lnTo>
                    <a:pt x="51168" y="0"/>
                  </a:lnTo>
                  <a:lnTo>
                    <a:pt x="43649" y="1498"/>
                  </a:lnTo>
                  <a:lnTo>
                    <a:pt x="11747" y="22809"/>
                  </a:lnTo>
                  <a:lnTo>
                    <a:pt x="0" y="51168"/>
                  </a:lnTo>
                  <a:lnTo>
                    <a:pt x="0" y="348881"/>
                  </a:lnTo>
                  <a:lnTo>
                    <a:pt x="22809" y="388302"/>
                  </a:lnTo>
                  <a:lnTo>
                    <a:pt x="51168" y="400049"/>
                  </a:lnTo>
                  <a:lnTo>
                    <a:pt x="348881" y="400049"/>
                  </a:lnTo>
                  <a:lnTo>
                    <a:pt x="388302" y="377240"/>
                  </a:lnTo>
                  <a:lnTo>
                    <a:pt x="400049" y="348881"/>
                  </a:lnTo>
                  <a:lnTo>
                    <a:pt x="400049" y="51168"/>
                  </a:lnTo>
                  <a:lnTo>
                    <a:pt x="377240" y="11747"/>
                  </a:lnTo>
                  <a:lnTo>
                    <a:pt x="348881" y="0"/>
                  </a:lnTo>
                  <a:close/>
                </a:path>
              </a:pathLst>
            </a:custGeom>
            <a:solidFill>
              <a:srgbClr val="F4D4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3950" y="5048249"/>
              <a:ext cx="390524" cy="39052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29187" y="504348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1058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81" y="51282"/>
                  </a:lnTo>
                  <a:lnTo>
                    <a:pt x="1130" y="47485"/>
                  </a:lnTo>
                  <a:lnTo>
                    <a:pt x="1892" y="43688"/>
                  </a:lnTo>
                  <a:lnTo>
                    <a:pt x="3009" y="39992"/>
                  </a:lnTo>
                  <a:lnTo>
                    <a:pt x="4495" y="36423"/>
                  </a:lnTo>
                  <a:lnTo>
                    <a:pt x="5969" y="32842"/>
                  </a:lnTo>
                  <a:lnTo>
                    <a:pt x="7785" y="29438"/>
                  </a:lnTo>
                  <a:lnTo>
                    <a:pt x="9944" y="26212"/>
                  </a:lnTo>
                  <a:lnTo>
                    <a:pt x="12090" y="22999"/>
                  </a:lnTo>
                  <a:lnTo>
                    <a:pt x="14541" y="20015"/>
                  </a:lnTo>
                  <a:lnTo>
                    <a:pt x="17284" y="17284"/>
                  </a:lnTo>
                  <a:lnTo>
                    <a:pt x="20015" y="14541"/>
                  </a:lnTo>
                  <a:lnTo>
                    <a:pt x="22999" y="12090"/>
                  </a:lnTo>
                  <a:lnTo>
                    <a:pt x="26212" y="9944"/>
                  </a:lnTo>
                  <a:lnTo>
                    <a:pt x="29438" y="7785"/>
                  </a:lnTo>
                  <a:lnTo>
                    <a:pt x="32842" y="5969"/>
                  </a:lnTo>
                  <a:lnTo>
                    <a:pt x="36423" y="4495"/>
                  </a:lnTo>
                  <a:lnTo>
                    <a:pt x="39992" y="3009"/>
                  </a:lnTo>
                  <a:lnTo>
                    <a:pt x="43688" y="1892"/>
                  </a:lnTo>
                  <a:lnTo>
                    <a:pt x="47485" y="1130"/>
                  </a:lnTo>
                  <a:lnTo>
                    <a:pt x="51282" y="381"/>
                  </a:lnTo>
                  <a:lnTo>
                    <a:pt x="55118" y="0"/>
                  </a:lnTo>
                  <a:lnTo>
                    <a:pt x="58991" y="0"/>
                  </a:lnTo>
                  <a:lnTo>
                    <a:pt x="341058" y="0"/>
                  </a:lnTo>
                  <a:lnTo>
                    <a:pt x="344932" y="0"/>
                  </a:lnTo>
                  <a:lnTo>
                    <a:pt x="348767" y="381"/>
                  </a:lnTo>
                  <a:lnTo>
                    <a:pt x="352564" y="1130"/>
                  </a:lnTo>
                  <a:lnTo>
                    <a:pt x="356362" y="1892"/>
                  </a:lnTo>
                  <a:lnTo>
                    <a:pt x="360045" y="3009"/>
                  </a:lnTo>
                  <a:lnTo>
                    <a:pt x="363626" y="4495"/>
                  </a:lnTo>
                  <a:lnTo>
                    <a:pt x="367207" y="5969"/>
                  </a:lnTo>
                  <a:lnTo>
                    <a:pt x="370611" y="7785"/>
                  </a:lnTo>
                  <a:lnTo>
                    <a:pt x="373837" y="9944"/>
                  </a:lnTo>
                  <a:lnTo>
                    <a:pt x="377050" y="12090"/>
                  </a:lnTo>
                  <a:lnTo>
                    <a:pt x="380034" y="14541"/>
                  </a:lnTo>
                  <a:lnTo>
                    <a:pt x="382765" y="17284"/>
                  </a:lnTo>
                  <a:lnTo>
                    <a:pt x="385508" y="20015"/>
                  </a:lnTo>
                  <a:lnTo>
                    <a:pt x="387959" y="22999"/>
                  </a:lnTo>
                  <a:lnTo>
                    <a:pt x="390105" y="26212"/>
                  </a:lnTo>
                  <a:lnTo>
                    <a:pt x="392264" y="29438"/>
                  </a:lnTo>
                  <a:lnTo>
                    <a:pt x="394081" y="32842"/>
                  </a:lnTo>
                  <a:lnTo>
                    <a:pt x="395554" y="36423"/>
                  </a:lnTo>
                  <a:lnTo>
                    <a:pt x="397040" y="39992"/>
                  </a:lnTo>
                  <a:lnTo>
                    <a:pt x="398157" y="43688"/>
                  </a:lnTo>
                  <a:lnTo>
                    <a:pt x="398919" y="47485"/>
                  </a:lnTo>
                  <a:lnTo>
                    <a:pt x="399669" y="51282"/>
                  </a:lnTo>
                  <a:lnTo>
                    <a:pt x="400050" y="55118"/>
                  </a:lnTo>
                  <a:lnTo>
                    <a:pt x="400050" y="58991"/>
                  </a:lnTo>
                  <a:lnTo>
                    <a:pt x="400050" y="341058"/>
                  </a:lnTo>
                  <a:lnTo>
                    <a:pt x="400050" y="344932"/>
                  </a:lnTo>
                  <a:lnTo>
                    <a:pt x="399669" y="348767"/>
                  </a:lnTo>
                  <a:lnTo>
                    <a:pt x="398919" y="352564"/>
                  </a:lnTo>
                  <a:lnTo>
                    <a:pt x="398157" y="356362"/>
                  </a:lnTo>
                  <a:lnTo>
                    <a:pt x="397040" y="360045"/>
                  </a:lnTo>
                  <a:lnTo>
                    <a:pt x="395554" y="363626"/>
                  </a:lnTo>
                  <a:lnTo>
                    <a:pt x="394081" y="367207"/>
                  </a:lnTo>
                  <a:lnTo>
                    <a:pt x="392264" y="370611"/>
                  </a:lnTo>
                  <a:lnTo>
                    <a:pt x="390105" y="373837"/>
                  </a:lnTo>
                  <a:lnTo>
                    <a:pt x="387959" y="377050"/>
                  </a:lnTo>
                  <a:lnTo>
                    <a:pt x="385508" y="380034"/>
                  </a:lnTo>
                  <a:lnTo>
                    <a:pt x="382765" y="382765"/>
                  </a:lnTo>
                  <a:lnTo>
                    <a:pt x="380034" y="385508"/>
                  </a:lnTo>
                  <a:lnTo>
                    <a:pt x="363626" y="395554"/>
                  </a:lnTo>
                  <a:lnTo>
                    <a:pt x="360045" y="397040"/>
                  </a:lnTo>
                  <a:lnTo>
                    <a:pt x="356362" y="398157"/>
                  </a:lnTo>
                  <a:lnTo>
                    <a:pt x="352564" y="398919"/>
                  </a:lnTo>
                  <a:lnTo>
                    <a:pt x="348767" y="399669"/>
                  </a:lnTo>
                  <a:lnTo>
                    <a:pt x="344932" y="400050"/>
                  </a:lnTo>
                  <a:lnTo>
                    <a:pt x="341058" y="400050"/>
                  </a:lnTo>
                  <a:lnTo>
                    <a:pt x="58991" y="400050"/>
                  </a:lnTo>
                  <a:lnTo>
                    <a:pt x="55118" y="400050"/>
                  </a:lnTo>
                  <a:lnTo>
                    <a:pt x="51282" y="399669"/>
                  </a:lnTo>
                  <a:lnTo>
                    <a:pt x="47485" y="398919"/>
                  </a:lnTo>
                  <a:lnTo>
                    <a:pt x="43688" y="398157"/>
                  </a:lnTo>
                  <a:lnTo>
                    <a:pt x="39992" y="397040"/>
                  </a:lnTo>
                  <a:lnTo>
                    <a:pt x="36423" y="395554"/>
                  </a:lnTo>
                  <a:lnTo>
                    <a:pt x="32842" y="394081"/>
                  </a:lnTo>
                  <a:lnTo>
                    <a:pt x="17284" y="382765"/>
                  </a:lnTo>
                  <a:lnTo>
                    <a:pt x="14541" y="380034"/>
                  </a:lnTo>
                  <a:lnTo>
                    <a:pt x="12090" y="377050"/>
                  </a:lnTo>
                  <a:lnTo>
                    <a:pt x="9944" y="373837"/>
                  </a:lnTo>
                  <a:lnTo>
                    <a:pt x="7785" y="370611"/>
                  </a:lnTo>
                  <a:lnTo>
                    <a:pt x="5969" y="367207"/>
                  </a:lnTo>
                  <a:lnTo>
                    <a:pt x="4495" y="363626"/>
                  </a:lnTo>
                  <a:lnTo>
                    <a:pt x="3009" y="360045"/>
                  </a:lnTo>
                  <a:lnTo>
                    <a:pt x="1892" y="356362"/>
                  </a:lnTo>
                  <a:lnTo>
                    <a:pt x="1130" y="352564"/>
                  </a:lnTo>
                  <a:lnTo>
                    <a:pt x="381" y="348767"/>
                  </a:lnTo>
                  <a:lnTo>
                    <a:pt x="0" y="344932"/>
                  </a:lnTo>
                  <a:lnTo>
                    <a:pt x="0" y="341058"/>
                  </a:lnTo>
                  <a:close/>
                </a:path>
              </a:pathLst>
            </a:custGeom>
            <a:ln w="9525">
              <a:solidFill>
                <a:srgbClr val="DAB9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051768" y="5045075"/>
            <a:ext cx="15938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35" b="1">
                <a:solidFill>
                  <a:srgbClr val="262424"/>
                </a:solidFill>
                <a:latin typeface="Cambria"/>
                <a:cs typeface="Cambria"/>
              </a:rPr>
              <a:t>3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03164" y="5002212"/>
            <a:ext cx="2263140" cy="15430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50" b="1">
                <a:solidFill>
                  <a:srgbClr val="262424"/>
                </a:solidFill>
                <a:latin typeface="Cambria"/>
                <a:cs typeface="Cambria"/>
              </a:rPr>
              <a:t>P</a:t>
            </a:r>
            <a:r>
              <a:rPr dirty="0" sz="1650" spc="-75" b="1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dirty="0" sz="1650" spc="-30" b="1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d</a:t>
            </a:r>
            <a:r>
              <a:rPr dirty="0" sz="1650" spc="-30" b="1">
                <a:solidFill>
                  <a:srgbClr val="262424"/>
                </a:solidFill>
                <a:latin typeface="Cambria"/>
                <a:cs typeface="Cambria"/>
              </a:rPr>
              <a:t>u</a:t>
            </a:r>
            <a:r>
              <a:rPr dirty="0" sz="1650" spc="25" b="1">
                <a:solidFill>
                  <a:srgbClr val="262424"/>
                </a:solidFill>
                <a:latin typeface="Cambria"/>
                <a:cs typeface="Cambria"/>
              </a:rPr>
              <a:t>c</a:t>
            </a:r>
            <a:r>
              <a:rPr dirty="0" sz="1650" spc="-65" b="1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dirty="0" sz="1650" spc="35" b="1">
                <a:solidFill>
                  <a:srgbClr val="262424"/>
                </a:solidFill>
                <a:latin typeface="Cambria"/>
                <a:cs typeface="Cambria"/>
              </a:rPr>
              <a:t>n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dirty="0" sz="1650" spc="75" b="1">
                <a:solidFill>
                  <a:srgbClr val="262424"/>
                </a:solidFill>
                <a:latin typeface="Cambria"/>
                <a:cs typeface="Cambria"/>
              </a:rPr>
              <a:t>C</a:t>
            </a:r>
            <a:r>
              <a:rPr dirty="0" sz="1650" spc="-80" b="1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dirty="0" sz="1650" spc="-25" b="1">
                <a:solidFill>
                  <a:srgbClr val="262424"/>
                </a:solidFill>
                <a:latin typeface="Cambria"/>
                <a:cs typeface="Cambria"/>
              </a:rPr>
              <a:t>p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dirty="0" sz="1650" spc="35" b="1">
                <a:solidFill>
                  <a:srgbClr val="262424"/>
                </a:solidFill>
                <a:latin typeface="Cambria"/>
                <a:cs typeface="Cambria"/>
              </a:rPr>
              <a:t>c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-65" b="1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dirty="0" sz="1650" spc="5" b="1">
                <a:solidFill>
                  <a:srgbClr val="262424"/>
                </a:solidFill>
                <a:latin typeface="Cambria"/>
                <a:cs typeface="Cambria"/>
              </a:rPr>
              <a:t>y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5400"/>
              </a:lnSpc>
              <a:spcBef>
                <a:spcPts val="825"/>
              </a:spcBef>
            </a:pPr>
            <a:r>
              <a:rPr dirty="0" sz="1400" spc="5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w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5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110">
                <a:solidFill>
                  <a:srgbClr val="262424"/>
                </a:solidFill>
                <a:latin typeface="Tahoma"/>
                <a:cs typeface="Tahoma"/>
              </a:rPr>
              <a:t>x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y 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65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pp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11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dirty="0" sz="1400" spc="-7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y 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8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w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t  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85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8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7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953375" y="5038725"/>
            <a:ext cx="409575" cy="409575"/>
            <a:chOff x="7953375" y="5038725"/>
            <a:chExt cx="409575" cy="409575"/>
          </a:xfrm>
        </p:grpSpPr>
        <p:sp>
          <p:nvSpPr>
            <p:cNvPr id="24" name="object 24"/>
            <p:cNvSpPr/>
            <p:nvPr/>
          </p:nvSpPr>
          <p:spPr>
            <a:xfrm>
              <a:off x="7958136" y="504348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48881" y="0"/>
                  </a:moveTo>
                  <a:lnTo>
                    <a:pt x="51168" y="0"/>
                  </a:lnTo>
                  <a:lnTo>
                    <a:pt x="43649" y="1498"/>
                  </a:lnTo>
                  <a:lnTo>
                    <a:pt x="11747" y="22809"/>
                  </a:lnTo>
                  <a:lnTo>
                    <a:pt x="0" y="51168"/>
                  </a:lnTo>
                  <a:lnTo>
                    <a:pt x="0" y="348881"/>
                  </a:lnTo>
                  <a:lnTo>
                    <a:pt x="22809" y="388302"/>
                  </a:lnTo>
                  <a:lnTo>
                    <a:pt x="51168" y="400049"/>
                  </a:lnTo>
                  <a:lnTo>
                    <a:pt x="348881" y="400049"/>
                  </a:lnTo>
                  <a:lnTo>
                    <a:pt x="388302" y="377240"/>
                  </a:lnTo>
                  <a:lnTo>
                    <a:pt x="400049" y="348881"/>
                  </a:lnTo>
                  <a:lnTo>
                    <a:pt x="400049" y="51168"/>
                  </a:lnTo>
                  <a:lnTo>
                    <a:pt x="377240" y="11747"/>
                  </a:lnTo>
                  <a:lnTo>
                    <a:pt x="348881" y="0"/>
                  </a:lnTo>
                  <a:close/>
                </a:path>
              </a:pathLst>
            </a:custGeom>
            <a:solidFill>
              <a:srgbClr val="F4D4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62900" y="5048249"/>
              <a:ext cx="390523" cy="3905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958137" y="504348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1058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81" y="51282"/>
                  </a:lnTo>
                  <a:lnTo>
                    <a:pt x="1130" y="47485"/>
                  </a:lnTo>
                  <a:lnTo>
                    <a:pt x="1892" y="43688"/>
                  </a:lnTo>
                  <a:lnTo>
                    <a:pt x="3009" y="39992"/>
                  </a:lnTo>
                  <a:lnTo>
                    <a:pt x="4495" y="36423"/>
                  </a:lnTo>
                  <a:lnTo>
                    <a:pt x="5969" y="32842"/>
                  </a:lnTo>
                  <a:lnTo>
                    <a:pt x="7785" y="29438"/>
                  </a:lnTo>
                  <a:lnTo>
                    <a:pt x="9944" y="26212"/>
                  </a:lnTo>
                  <a:lnTo>
                    <a:pt x="12090" y="22999"/>
                  </a:lnTo>
                  <a:lnTo>
                    <a:pt x="14541" y="20015"/>
                  </a:lnTo>
                  <a:lnTo>
                    <a:pt x="17284" y="17284"/>
                  </a:lnTo>
                  <a:lnTo>
                    <a:pt x="20015" y="14541"/>
                  </a:lnTo>
                  <a:lnTo>
                    <a:pt x="22999" y="12090"/>
                  </a:lnTo>
                  <a:lnTo>
                    <a:pt x="26212" y="9944"/>
                  </a:lnTo>
                  <a:lnTo>
                    <a:pt x="29438" y="7785"/>
                  </a:lnTo>
                  <a:lnTo>
                    <a:pt x="32842" y="5969"/>
                  </a:lnTo>
                  <a:lnTo>
                    <a:pt x="36423" y="4495"/>
                  </a:lnTo>
                  <a:lnTo>
                    <a:pt x="39992" y="3009"/>
                  </a:lnTo>
                  <a:lnTo>
                    <a:pt x="43688" y="1892"/>
                  </a:lnTo>
                  <a:lnTo>
                    <a:pt x="47485" y="1130"/>
                  </a:lnTo>
                  <a:lnTo>
                    <a:pt x="51282" y="381"/>
                  </a:lnTo>
                  <a:lnTo>
                    <a:pt x="55118" y="0"/>
                  </a:lnTo>
                  <a:lnTo>
                    <a:pt x="58991" y="0"/>
                  </a:lnTo>
                  <a:lnTo>
                    <a:pt x="341058" y="0"/>
                  </a:lnTo>
                  <a:lnTo>
                    <a:pt x="344932" y="0"/>
                  </a:lnTo>
                  <a:lnTo>
                    <a:pt x="348767" y="381"/>
                  </a:lnTo>
                  <a:lnTo>
                    <a:pt x="352564" y="1130"/>
                  </a:lnTo>
                  <a:lnTo>
                    <a:pt x="356362" y="1892"/>
                  </a:lnTo>
                  <a:lnTo>
                    <a:pt x="360045" y="3009"/>
                  </a:lnTo>
                  <a:lnTo>
                    <a:pt x="363626" y="4495"/>
                  </a:lnTo>
                  <a:lnTo>
                    <a:pt x="367207" y="5969"/>
                  </a:lnTo>
                  <a:lnTo>
                    <a:pt x="370611" y="7785"/>
                  </a:lnTo>
                  <a:lnTo>
                    <a:pt x="373837" y="9944"/>
                  </a:lnTo>
                  <a:lnTo>
                    <a:pt x="377050" y="12090"/>
                  </a:lnTo>
                  <a:lnTo>
                    <a:pt x="380034" y="14541"/>
                  </a:lnTo>
                  <a:lnTo>
                    <a:pt x="382765" y="17284"/>
                  </a:lnTo>
                  <a:lnTo>
                    <a:pt x="385508" y="20015"/>
                  </a:lnTo>
                  <a:lnTo>
                    <a:pt x="395554" y="36423"/>
                  </a:lnTo>
                  <a:lnTo>
                    <a:pt x="397040" y="39992"/>
                  </a:lnTo>
                  <a:lnTo>
                    <a:pt x="398157" y="43688"/>
                  </a:lnTo>
                  <a:lnTo>
                    <a:pt x="398919" y="47485"/>
                  </a:lnTo>
                  <a:lnTo>
                    <a:pt x="399669" y="51282"/>
                  </a:lnTo>
                  <a:lnTo>
                    <a:pt x="400050" y="55118"/>
                  </a:lnTo>
                  <a:lnTo>
                    <a:pt x="400050" y="58991"/>
                  </a:lnTo>
                  <a:lnTo>
                    <a:pt x="400050" y="341058"/>
                  </a:lnTo>
                  <a:lnTo>
                    <a:pt x="400050" y="344932"/>
                  </a:lnTo>
                  <a:lnTo>
                    <a:pt x="399669" y="348767"/>
                  </a:lnTo>
                  <a:lnTo>
                    <a:pt x="398919" y="352564"/>
                  </a:lnTo>
                  <a:lnTo>
                    <a:pt x="398157" y="356362"/>
                  </a:lnTo>
                  <a:lnTo>
                    <a:pt x="397040" y="360045"/>
                  </a:lnTo>
                  <a:lnTo>
                    <a:pt x="395554" y="363626"/>
                  </a:lnTo>
                  <a:lnTo>
                    <a:pt x="394081" y="367207"/>
                  </a:lnTo>
                  <a:lnTo>
                    <a:pt x="382765" y="382765"/>
                  </a:lnTo>
                  <a:lnTo>
                    <a:pt x="380034" y="385508"/>
                  </a:lnTo>
                  <a:lnTo>
                    <a:pt x="363626" y="395554"/>
                  </a:lnTo>
                  <a:lnTo>
                    <a:pt x="360045" y="397040"/>
                  </a:lnTo>
                  <a:lnTo>
                    <a:pt x="356362" y="398157"/>
                  </a:lnTo>
                  <a:lnTo>
                    <a:pt x="352564" y="398919"/>
                  </a:lnTo>
                  <a:lnTo>
                    <a:pt x="348767" y="399669"/>
                  </a:lnTo>
                  <a:lnTo>
                    <a:pt x="344932" y="400050"/>
                  </a:lnTo>
                  <a:lnTo>
                    <a:pt x="341058" y="400050"/>
                  </a:lnTo>
                  <a:lnTo>
                    <a:pt x="58991" y="400050"/>
                  </a:lnTo>
                  <a:lnTo>
                    <a:pt x="55118" y="400050"/>
                  </a:lnTo>
                  <a:lnTo>
                    <a:pt x="51282" y="399669"/>
                  </a:lnTo>
                  <a:lnTo>
                    <a:pt x="47485" y="398919"/>
                  </a:lnTo>
                  <a:lnTo>
                    <a:pt x="43688" y="398157"/>
                  </a:lnTo>
                  <a:lnTo>
                    <a:pt x="39992" y="397040"/>
                  </a:lnTo>
                  <a:lnTo>
                    <a:pt x="36423" y="395554"/>
                  </a:lnTo>
                  <a:lnTo>
                    <a:pt x="32842" y="394081"/>
                  </a:lnTo>
                  <a:lnTo>
                    <a:pt x="17284" y="382765"/>
                  </a:lnTo>
                  <a:lnTo>
                    <a:pt x="14541" y="380034"/>
                  </a:lnTo>
                  <a:lnTo>
                    <a:pt x="12090" y="377050"/>
                  </a:lnTo>
                  <a:lnTo>
                    <a:pt x="9944" y="373837"/>
                  </a:lnTo>
                  <a:lnTo>
                    <a:pt x="7785" y="370611"/>
                  </a:lnTo>
                  <a:lnTo>
                    <a:pt x="5969" y="367207"/>
                  </a:lnTo>
                  <a:lnTo>
                    <a:pt x="4495" y="363626"/>
                  </a:lnTo>
                  <a:lnTo>
                    <a:pt x="3009" y="360045"/>
                  </a:lnTo>
                  <a:lnTo>
                    <a:pt x="1892" y="356362"/>
                  </a:lnTo>
                  <a:lnTo>
                    <a:pt x="1130" y="352564"/>
                  </a:lnTo>
                  <a:lnTo>
                    <a:pt x="381" y="348767"/>
                  </a:lnTo>
                  <a:lnTo>
                    <a:pt x="0" y="344932"/>
                  </a:lnTo>
                  <a:lnTo>
                    <a:pt x="0" y="341058"/>
                  </a:lnTo>
                  <a:close/>
                </a:path>
              </a:pathLst>
            </a:custGeom>
            <a:ln w="9525">
              <a:solidFill>
                <a:srgbClr val="DAB9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8077148" y="5045075"/>
            <a:ext cx="15938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35" b="1">
                <a:solidFill>
                  <a:srgbClr val="262424"/>
                </a:solidFill>
                <a:latin typeface="Cambria"/>
                <a:cs typeface="Cambria"/>
              </a:rPr>
              <a:t>4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28545" y="5002212"/>
            <a:ext cx="2200910" cy="15430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45" b="1">
                <a:solidFill>
                  <a:srgbClr val="262424"/>
                </a:solidFill>
                <a:latin typeface="Cambria"/>
                <a:cs typeface="Cambria"/>
              </a:rPr>
              <a:t>M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dirty="0" sz="1650" spc="-10" b="1">
                <a:solidFill>
                  <a:srgbClr val="262424"/>
                </a:solidFill>
                <a:latin typeface="Cambria"/>
                <a:cs typeface="Cambria"/>
              </a:rPr>
              <a:t>b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-25" b="1">
                <a:solidFill>
                  <a:srgbClr val="262424"/>
                </a:solidFill>
                <a:latin typeface="Cambria"/>
                <a:cs typeface="Cambria"/>
              </a:rPr>
              <a:t>l</a:t>
            </a:r>
            <a:r>
              <a:rPr dirty="0" sz="1650" spc="-40" b="1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dirty="0" sz="1650" spc="-65" b="1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dirty="0" sz="1650" spc="5" b="1">
                <a:solidFill>
                  <a:srgbClr val="262424"/>
                </a:solidFill>
                <a:latin typeface="Cambria"/>
                <a:cs typeface="Cambria"/>
              </a:rPr>
              <a:t>y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dirty="0" sz="1650" spc="-35" b="1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dirty="0" sz="1650" spc="65" b="1">
                <a:solidFill>
                  <a:srgbClr val="262424"/>
                </a:solidFill>
                <a:latin typeface="Cambria"/>
                <a:cs typeface="Cambria"/>
              </a:rPr>
              <a:t>f</a:t>
            </a:r>
            <a:r>
              <a:rPr dirty="0" sz="1650" spc="-55" b="1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dirty="0" sz="1650" spc="-30" b="1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dirty="0" sz="1650" spc="-20" b="1">
                <a:solidFill>
                  <a:srgbClr val="262424"/>
                </a:solidFill>
                <a:latin typeface="Cambria"/>
                <a:cs typeface="Cambria"/>
              </a:rPr>
              <a:t>u</a:t>
            </a:r>
            <a:r>
              <a:rPr dirty="0" sz="1650" spc="-75" b="1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dirty="0" sz="1650" spc="25" b="1">
                <a:solidFill>
                  <a:srgbClr val="262424"/>
                </a:solidFill>
                <a:latin typeface="Cambria"/>
                <a:cs typeface="Cambria"/>
              </a:rPr>
              <a:t>c</a:t>
            </a:r>
            <a:r>
              <a:rPr dirty="0" sz="1650" spc="-45" b="1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dirty="0" sz="1650" spc="-10" b="1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5400"/>
              </a:lnSpc>
              <a:spcBef>
                <a:spcPts val="825"/>
              </a:spcBef>
            </a:pPr>
            <a:r>
              <a:rPr dirty="0" sz="1400" spc="5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w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5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dirty="0" sz="1400" spc="-6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t  </a:t>
            </a:r>
            <a:r>
              <a:rPr dirty="0" sz="1400" spc="-4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b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65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2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r  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2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dirty="0" sz="1400" spc="-75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d 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65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dirty="0" sz="1400" spc="-3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45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15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dirty="0" sz="1400" spc="5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dirty="0" sz="1400" spc="-21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dirty="0" sz="1400" spc="-35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dirty="0" sz="1400" spc="-10">
                <a:solidFill>
                  <a:srgbClr val="262424"/>
                </a:solidFill>
                <a:latin typeface="Tahoma"/>
                <a:cs typeface="Tahoma"/>
              </a:rPr>
              <a:t>pp</a:t>
            </a:r>
            <a:r>
              <a:rPr dirty="0" sz="1400" spc="15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dirty="0" sz="1400" spc="-11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dirty="0" sz="1400" spc="-7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80244" y="6572250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2024-11-16T05:20:54Z</dcterms:created>
  <dcterms:modified xsi:type="dcterms:W3CDTF">2024-11-16T05:20:54Z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2024-11-12T00:00:00Z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2024-11-16T00:00:00Z</vt:filetime>
  </property>
</Properties>
</file>