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4a7686063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4a768606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4a768606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4a768606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4a768606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4a768606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4a768606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4a768606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4a768606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4a768606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4a768606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4a768606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4a768606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4a768606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4a768606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4a768606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4a768606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4a768606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4a768606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4a768606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000">
                <a:solidFill>
                  <a:srgbClr val="000000"/>
                </a:solidFill>
                <a:latin typeface="Times New Roman"/>
                <a:ea typeface="Times New Roman"/>
                <a:cs typeface="Times New Roman"/>
                <a:sym typeface="Times New Roman"/>
              </a:rPr>
              <a:t>House Prices &amp;  Neighbourhood Venues Data Analysis </a:t>
            </a:r>
            <a:endParaRPr sz="3000">
              <a:solidFill>
                <a:srgbClr val="000000"/>
              </a:solidFill>
              <a:latin typeface="Times New Roman"/>
              <a:ea typeface="Times New Roman"/>
              <a:cs typeface="Times New Roman"/>
              <a:sym typeface="Times New Roman"/>
            </a:endParaRPr>
          </a:p>
          <a:p>
            <a:pPr indent="0" lvl="0" marL="0" rtl="0" algn="l">
              <a:spcBef>
                <a:spcPts val="30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600">
                <a:solidFill>
                  <a:srgbClr val="000000"/>
                </a:solidFill>
                <a:latin typeface="Times New Roman"/>
                <a:ea typeface="Times New Roman"/>
                <a:cs typeface="Times New Roman"/>
                <a:sym typeface="Times New Roman"/>
              </a:rPr>
              <a:t>Birmingham, UK</a:t>
            </a:r>
            <a:endParaRPr sz="2600">
              <a:solidFill>
                <a:srgbClr val="000000"/>
              </a:solidFill>
              <a:latin typeface="Times New Roman"/>
              <a:ea typeface="Times New Roman"/>
              <a:cs typeface="Times New Roman"/>
              <a:sym typeface="Times New Roman"/>
            </a:endParaRPr>
          </a:p>
          <a:p>
            <a:pPr indent="0" lvl="0" marL="0" rtl="0" algn="l">
              <a:spcBef>
                <a:spcPts val="3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0" y="510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52" name="Google Shape;152;p22"/>
          <p:cNvSpPr txBox="1"/>
          <p:nvPr/>
        </p:nvSpPr>
        <p:spPr>
          <a:xfrm>
            <a:off x="513075" y="1475075"/>
            <a:ext cx="7349700" cy="82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C1E29"/>
                </a:solidFill>
                <a:highlight>
                  <a:srgbClr val="FFFFFF"/>
                </a:highlight>
                <a:latin typeface="Times New Roman"/>
                <a:ea typeface="Times New Roman"/>
                <a:cs typeface="Times New Roman"/>
                <a:sym typeface="Times New Roman"/>
              </a:rPr>
              <a:t>We concluded ( based on our priorities for the neighborhoods) following neighbourhoods are good places to settle. These neighbourhoods are having decent average price for the households and having categories of the venues that we wanted to test for like ( Grocery store, bar and train station). </a:t>
            </a:r>
            <a:endParaRPr>
              <a:latin typeface="Lato"/>
              <a:ea typeface="Lato"/>
              <a:cs typeface="Lato"/>
              <a:sym typeface="Lato"/>
            </a:endParaRPr>
          </a:p>
        </p:txBody>
      </p:sp>
      <p:sp>
        <p:nvSpPr>
          <p:cNvPr id="153" name="Google Shape;153;p22"/>
          <p:cNvSpPr txBox="1"/>
          <p:nvPr/>
        </p:nvSpPr>
        <p:spPr>
          <a:xfrm>
            <a:off x="4386725" y="2295875"/>
            <a:ext cx="3617400" cy="2488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Moseley, Billesley</a:t>
            </a:r>
            <a:endParaRPr sz="1200"/>
          </a:p>
          <a:p>
            <a:pPr indent="-304800" lvl="0" marL="457200" rtl="0" algn="l">
              <a:lnSpc>
                <a:spcPct val="115000"/>
              </a:lnSpc>
              <a:spcBef>
                <a:spcPts val="0"/>
              </a:spcBef>
              <a:spcAft>
                <a:spcPts val="0"/>
              </a:spcAft>
              <a:buSzPts val="1200"/>
              <a:buAutoNum type="arabicPeriod"/>
            </a:pPr>
            <a:r>
              <a:rPr lang="en" sz="1200">
                <a:highlight>
                  <a:srgbClr val="FFFFFF"/>
                </a:highlight>
              </a:rPr>
              <a:t>Hall Green</a:t>
            </a:r>
            <a:endParaRPr sz="1200">
              <a:highlight>
                <a:srgbClr val="FFFFFF"/>
              </a:highlight>
            </a:endParaRPr>
          </a:p>
          <a:p>
            <a:pPr indent="-304800" lvl="0" marL="457200" rtl="0" algn="l">
              <a:lnSpc>
                <a:spcPct val="115000"/>
              </a:lnSpc>
              <a:spcBef>
                <a:spcPts val="0"/>
              </a:spcBef>
              <a:spcAft>
                <a:spcPts val="0"/>
              </a:spcAft>
              <a:buSzPts val="1200"/>
              <a:buAutoNum type="arabicPeriod"/>
            </a:pPr>
            <a:r>
              <a:rPr lang="en" sz="1200">
                <a:highlight>
                  <a:srgbClr val="FFFFFF"/>
                </a:highlight>
              </a:rPr>
              <a:t>Tamworth, Fazeley, Kingsbury, Polesworth</a:t>
            </a:r>
            <a:endParaRPr sz="1200">
              <a:highlight>
                <a:srgbClr val="FFFFFF"/>
              </a:highlight>
            </a:endParaRPr>
          </a:p>
          <a:p>
            <a:pPr indent="-304800" lvl="0" marL="457200" rtl="0" algn="l">
              <a:lnSpc>
                <a:spcPct val="115000"/>
              </a:lnSpc>
              <a:spcBef>
                <a:spcPts val="0"/>
              </a:spcBef>
              <a:spcAft>
                <a:spcPts val="0"/>
              </a:spcAft>
              <a:buSzPts val="1200"/>
              <a:buAutoNum type="arabicPeriod"/>
            </a:pPr>
            <a:r>
              <a:rPr lang="en" sz="1200">
                <a:highlight>
                  <a:srgbClr val="FFFFFF"/>
                </a:highlight>
              </a:rPr>
              <a:t>Water Orton, Coleshill, Nether Whitacre</a:t>
            </a:r>
            <a:endParaRPr sz="1200">
              <a:highlight>
                <a:srgbClr val="FFFFFF"/>
              </a:highlight>
            </a:endParaRPr>
          </a:p>
          <a:p>
            <a:pPr indent="-304800" lvl="0" marL="457200" rtl="0" algn="l">
              <a:lnSpc>
                <a:spcPct val="115000"/>
              </a:lnSpc>
              <a:spcBef>
                <a:spcPts val="0"/>
              </a:spcBef>
              <a:spcAft>
                <a:spcPts val="0"/>
              </a:spcAft>
              <a:buSzPts val="1200"/>
              <a:buAutoNum type="arabicPeriod"/>
            </a:pPr>
            <a:r>
              <a:rPr lang="en" sz="1200">
                <a:highlight>
                  <a:srgbClr val="FFFFFF"/>
                </a:highlight>
              </a:rPr>
              <a:t>Northfield, Longbridge, West Heath</a:t>
            </a:r>
            <a:endParaRPr sz="1200">
              <a:highlight>
                <a:srgbClr val="FFFFFF"/>
              </a:highlight>
            </a:endParaRPr>
          </a:p>
          <a:p>
            <a:pPr indent="0" lvl="0" marL="0" rtl="0" algn="l">
              <a:lnSpc>
                <a:spcPct val="115000"/>
              </a:lnSpc>
              <a:spcBef>
                <a:spcPts val="900"/>
              </a:spcBef>
              <a:spcAft>
                <a:spcPts val="0"/>
              </a:spcAft>
              <a:buNone/>
            </a:pPr>
            <a:r>
              <a:t/>
            </a:r>
            <a:endParaRPr sz="900">
              <a:highlight>
                <a:srgbClr val="FFFFFF"/>
              </a:highlight>
            </a:endParaRPr>
          </a:p>
          <a:p>
            <a:pPr indent="0" lvl="0" marL="0" rtl="0" algn="l">
              <a:spcBef>
                <a:spcPts val="0"/>
              </a:spcBef>
              <a:spcAft>
                <a:spcPts val="0"/>
              </a:spcAft>
              <a:buNone/>
            </a:pPr>
            <a:r>
              <a:t/>
            </a:r>
            <a:endParaRPr sz="900"/>
          </a:p>
        </p:txBody>
      </p:sp>
      <p:sp>
        <p:nvSpPr>
          <p:cNvPr id="154" name="Google Shape;154;p22"/>
          <p:cNvSpPr txBox="1"/>
          <p:nvPr/>
        </p:nvSpPr>
        <p:spPr>
          <a:xfrm>
            <a:off x="1026125" y="2662550"/>
            <a:ext cx="2206200" cy="7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Top 5 Neighbourhoods</a:t>
            </a:r>
            <a:endParaRPr b="1">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160" name="Google Shape;160;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3842400" cy="27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1C1E29"/>
                </a:solidFill>
                <a:latin typeface="Times New Roman"/>
                <a:ea typeface="Times New Roman"/>
                <a:cs typeface="Times New Roman"/>
                <a:sym typeface="Times New Roman"/>
              </a:rPr>
              <a:t>Bermingham is the second-largest city of the United Kingdom (UK) with roughly 1.1 million inhabitants within the city area and 3.8 million inhabitants within the metropolitan area. This also makes Birmingham the 17th largest city in the world. Located approximately 100 miles from central London, Birmingham, as one of the United Kingdom's major cities, is considered to be the social, cultural, financial, and commercial center of both the East and West Midlands. </a:t>
            </a:r>
            <a:endParaRPr sz="1100">
              <a:solidFill>
                <a:srgbClr val="1C1E29"/>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94" name="Google Shape;94;p14"/>
          <p:cNvSpPr txBox="1"/>
          <p:nvPr/>
        </p:nvSpPr>
        <p:spPr>
          <a:xfrm>
            <a:off x="5246125" y="897875"/>
            <a:ext cx="3171900" cy="38094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1C1E29"/>
              </a:buClr>
              <a:buSzPts val="1100"/>
              <a:buAutoNum type="arabicPeriod"/>
            </a:pPr>
            <a:r>
              <a:rPr b="1" lang="en" sz="1100">
                <a:solidFill>
                  <a:srgbClr val="1C1E29"/>
                </a:solidFill>
                <a:latin typeface="Times New Roman"/>
                <a:ea typeface="Times New Roman"/>
                <a:cs typeface="Times New Roman"/>
                <a:sym typeface="Times New Roman"/>
              </a:rPr>
              <a:t>Population:</a:t>
            </a:r>
            <a:r>
              <a:rPr lang="en" sz="1100">
                <a:solidFill>
                  <a:srgbClr val="1C1E29"/>
                </a:solidFill>
                <a:latin typeface="Times New Roman"/>
                <a:ea typeface="Times New Roman"/>
                <a:cs typeface="Times New Roman"/>
                <a:sym typeface="Times New Roman"/>
              </a:rPr>
              <a:t> 1,111,307 (2017 estimate), 3.8 million in the Greater Metropolitan area, most ethnically diverse city in the UK.</a:t>
            </a:r>
            <a:endParaRPr sz="1100">
              <a:solidFill>
                <a:srgbClr val="1C1E29"/>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1C1E29"/>
              </a:buClr>
              <a:buSzPts val="1100"/>
              <a:buAutoNum type="arabicPeriod"/>
            </a:pPr>
            <a:r>
              <a:rPr b="1" lang="en" sz="1100">
                <a:solidFill>
                  <a:srgbClr val="1C1E29"/>
                </a:solidFill>
                <a:latin typeface="Times New Roman"/>
                <a:ea typeface="Times New Roman"/>
                <a:cs typeface="Times New Roman"/>
                <a:sym typeface="Times New Roman"/>
              </a:rPr>
              <a:t>Official Language: </a:t>
            </a:r>
            <a:r>
              <a:rPr lang="en" sz="1100">
                <a:solidFill>
                  <a:srgbClr val="1C1E29"/>
                </a:solidFill>
                <a:latin typeface="Times New Roman"/>
                <a:ea typeface="Times New Roman"/>
                <a:cs typeface="Times New Roman"/>
                <a:sym typeface="Times New Roman"/>
              </a:rPr>
              <a:t>English (</a:t>
            </a:r>
            <a:r>
              <a:rPr i="1" lang="en" sz="1100">
                <a:solidFill>
                  <a:srgbClr val="1C1E29"/>
                </a:solidFill>
                <a:latin typeface="Times New Roman"/>
                <a:ea typeface="Times New Roman"/>
                <a:cs typeface="Times New Roman"/>
                <a:sym typeface="Times New Roman"/>
              </a:rPr>
              <a:t>de facto) </a:t>
            </a:r>
            <a:r>
              <a:rPr lang="en" sz="1100">
                <a:solidFill>
                  <a:srgbClr val="1C1E29"/>
                </a:solidFill>
                <a:latin typeface="Times New Roman"/>
                <a:ea typeface="Times New Roman"/>
                <a:cs typeface="Times New Roman"/>
                <a:sym typeface="Times New Roman"/>
              </a:rPr>
              <a:t>with 108 languages being spoken in schools, including Urdu, Punjabi, Bengali, and many others.</a:t>
            </a:r>
            <a:endParaRPr sz="1100">
              <a:solidFill>
                <a:srgbClr val="1C1E29"/>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1C1E29"/>
              </a:buClr>
              <a:buSzPts val="1100"/>
              <a:buAutoNum type="arabicPeriod"/>
            </a:pPr>
            <a:r>
              <a:rPr b="1" lang="en" sz="1100">
                <a:solidFill>
                  <a:srgbClr val="1C1E29"/>
                </a:solidFill>
                <a:latin typeface="Times New Roman"/>
                <a:ea typeface="Times New Roman"/>
                <a:cs typeface="Times New Roman"/>
                <a:sym typeface="Times New Roman"/>
              </a:rPr>
              <a:t>GDP Per Capita:</a:t>
            </a:r>
            <a:r>
              <a:rPr lang="en" sz="1100">
                <a:solidFill>
                  <a:srgbClr val="1C1E29"/>
                </a:solidFill>
                <a:latin typeface="Times New Roman"/>
                <a:ea typeface="Times New Roman"/>
                <a:cs typeface="Times New Roman"/>
                <a:sym typeface="Times New Roman"/>
              </a:rPr>
              <a:t> $46,296.98 USD</a:t>
            </a:r>
            <a:endParaRPr sz="1100">
              <a:solidFill>
                <a:srgbClr val="1C1E29"/>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1C1E29"/>
              </a:buClr>
              <a:buSzPts val="1100"/>
              <a:buAutoNum type="arabicPeriod"/>
            </a:pPr>
            <a:r>
              <a:rPr b="1" lang="en" sz="1100">
                <a:solidFill>
                  <a:srgbClr val="1C1E29"/>
                </a:solidFill>
                <a:latin typeface="Times New Roman"/>
                <a:ea typeface="Times New Roman"/>
                <a:cs typeface="Times New Roman"/>
                <a:sym typeface="Times New Roman"/>
              </a:rPr>
              <a:t>Youthful Population: </a:t>
            </a:r>
            <a:r>
              <a:rPr lang="en" sz="1100">
                <a:solidFill>
                  <a:srgbClr val="1C1E29"/>
                </a:solidFill>
                <a:latin typeface="Times New Roman"/>
                <a:ea typeface="Times New Roman"/>
                <a:cs typeface="Times New Roman"/>
                <a:sym typeface="Times New Roman"/>
              </a:rPr>
              <a:t>45.7% of Birmingham’s population is under 30</a:t>
            </a:r>
            <a:endParaRPr sz="1100">
              <a:solidFill>
                <a:srgbClr val="1C1E29"/>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1C1E29"/>
              </a:buClr>
              <a:buSzPts val="1100"/>
              <a:buAutoNum type="arabicPeriod"/>
            </a:pPr>
            <a:r>
              <a:rPr b="1" lang="en" sz="1100">
                <a:solidFill>
                  <a:srgbClr val="1C1E29"/>
                </a:solidFill>
                <a:latin typeface="Times New Roman"/>
                <a:ea typeface="Times New Roman"/>
                <a:cs typeface="Times New Roman"/>
                <a:sym typeface="Times New Roman"/>
              </a:rPr>
              <a:t>Currency:</a:t>
            </a:r>
            <a:r>
              <a:rPr lang="en" sz="1100">
                <a:solidFill>
                  <a:srgbClr val="1C1E29"/>
                </a:solidFill>
                <a:latin typeface="Times New Roman"/>
                <a:ea typeface="Times New Roman"/>
                <a:cs typeface="Times New Roman"/>
                <a:sym typeface="Times New Roman"/>
              </a:rPr>
              <a:t> Pound Sterling or Great Britain Pound (£, GBP). As of early 2017, $1 USD = £0.80, €1 EUR = £0.85, $1 CAD = £0.61, $1 AUD = £0.62</a:t>
            </a:r>
            <a:endParaRPr>
              <a:latin typeface="Lato"/>
              <a:ea typeface="Lato"/>
              <a:cs typeface="Lato"/>
              <a:sym typeface="Lato"/>
            </a:endParaRPr>
          </a:p>
        </p:txBody>
      </p:sp>
      <p:sp>
        <p:nvSpPr>
          <p:cNvPr id="95" name="Google Shape;95;p14"/>
          <p:cNvSpPr txBox="1"/>
          <p:nvPr/>
        </p:nvSpPr>
        <p:spPr>
          <a:xfrm>
            <a:off x="5323075" y="500250"/>
            <a:ext cx="17316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Facts</a:t>
            </a:r>
            <a:endParaRPr b="1">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101" name="Google Shape;101;p15"/>
          <p:cNvSpPr txBox="1"/>
          <p:nvPr>
            <p:ph idx="1" type="body"/>
          </p:nvPr>
        </p:nvSpPr>
        <p:spPr>
          <a:xfrm>
            <a:off x="729450" y="2078875"/>
            <a:ext cx="7688700" cy="10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1C1E29"/>
                </a:solidFill>
                <a:latin typeface="Times New Roman"/>
                <a:ea typeface="Times New Roman"/>
                <a:cs typeface="Times New Roman"/>
                <a:sym typeface="Times New Roman"/>
              </a:rPr>
              <a:t>To identify neighbourhoods of the city with following features - </a:t>
            </a:r>
            <a:endParaRPr sz="1100">
              <a:solidFill>
                <a:srgbClr val="1C1E29"/>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1C1E29"/>
              </a:solidFill>
              <a:latin typeface="Times New Roman"/>
              <a:ea typeface="Times New Roman"/>
              <a:cs typeface="Times New Roman"/>
              <a:sym typeface="Times New Roman"/>
            </a:endParaRPr>
          </a:p>
          <a:p>
            <a:pPr indent="-298450" lvl="0" marL="457200" rtl="0" algn="l">
              <a:spcBef>
                <a:spcPts val="0"/>
              </a:spcBef>
              <a:spcAft>
                <a:spcPts val="0"/>
              </a:spcAft>
              <a:buClr>
                <a:srgbClr val="1C1E29"/>
              </a:buClr>
              <a:buSzPts val="1100"/>
              <a:buFont typeface="Times New Roman"/>
              <a:buAutoNum type="arabicPeriod"/>
            </a:pPr>
            <a:r>
              <a:rPr lang="en" sz="1100">
                <a:solidFill>
                  <a:srgbClr val="1C1E29"/>
                </a:solidFill>
                <a:latin typeface="Times New Roman"/>
                <a:ea typeface="Times New Roman"/>
                <a:cs typeface="Times New Roman"/>
                <a:sym typeface="Times New Roman"/>
              </a:rPr>
              <a:t>Venues ( Train Station, Pub and Grocery Store)</a:t>
            </a:r>
            <a:endParaRPr sz="1100">
              <a:solidFill>
                <a:srgbClr val="1C1E29"/>
              </a:solidFill>
              <a:latin typeface="Times New Roman"/>
              <a:ea typeface="Times New Roman"/>
              <a:cs typeface="Times New Roman"/>
              <a:sym typeface="Times New Roman"/>
            </a:endParaRPr>
          </a:p>
          <a:p>
            <a:pPr indent="-298450" lvl="0" marL="457200" rtl="0" algn="l">
              <a:spcBef>
                <a:spcPts val="0"/>
              </a:spcBef>
              <a:spcAft>
                <a:spcPts val="0"/>
              </a:spcAft>
              <a:buClr>
                <a:srgbClr val="1C1E29"/>
              </a:buClr>
              <a:buSzPts val="1100"/>
              <a:buFont typeface="Times New Roman"/>
              <a:buAutoNum type="arabicPeriod"/>
            </a:pPr>
            <a:r>
              <a:rPr lang="en" sz="1100">
                <a:solidFill>
                  <a:srgbClr val="1C1E29"/>
                </a:solidFill>
                <a:latin typeface="Times New Roman"/>
                <a:ea typeface="Times New Roman"/>
                <a:cs typeface="Times New Roman"/>
                <a:sym typeface="Times New Roman"/>
              </a:rPr>
              <a:t>Average price</a:t>
            </a:r>
            <a:endParaRPr sz="1100">
              <a:solidFill>
                <a:srgbClr val="1C1E29"/>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107" name="Google Shape;107;p16"/>
          <p:cNvSpPr txBox="1"/>
          <p:nvPr>
            <p:ph idx="1" type="body"/>
          </p:nvPr>
        </p:nvSpPr>
        <p:spPr>
          <a:xfrm>
            <a:off x="729450" y="2078875"/>
            <a:ext cx="7688700" cy="28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1C1E29"/>
                </a:solidFill>
                <a:latin typeface="Times New Roman"/>
                <a:ea typeface="Times New Roman"/>
                <a:cs typeface="Times New Roman"/>
                <a:sym typeface="Times New Roman"/>
              </a:rPr>
              <a:t>To find all the areas and postcode district in and around the city </a:t>
            </a:r>
            <a:endParaRPr b="1" sz="1100">
              <a:solidFill>
                <a:srgbClr val="1C1E29"/>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1C1E29"/>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1C1E29"/>
                </a:solidFill>
                <a:latin typeface="Times New Roman"/>
                <a:ea typeface="Times New Roman"/>
                <a:cs typeface="Times New Roman"/>
                <a:sym typeface="Times New Roman"/>
              </a:rPr>
              <a:t>https://en.wikipedia.org/wiki/B_postcode_area  </a:t>
            </a:r>
            <a:endParaRPr sz="1100">
              <a:solidFill>
                <a:srgbClr val="1C1E29"/>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1C1E29"/>
              </a:solidFill>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1C1E29"/>
                </a:solidFill>
                <a:latin typeface="Times New Roman"/>
                <a:ea typeface="Times New Roman"/>
                <a:cs typeface="Times New Roman"/>
                <a:sym typeface="Times New Roman"/>
              </a:rPr>
              <a:t>To find the real estate details ( Average price etc) following service is used as the data source</a:t>
            </a:r>
            <a:endParaRPr b="1" sz="1100">
              <a:solidFill>
                <a:srgbClr val="1C1E29"/>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1C1E29"/>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1C1E29"/>
                </a:solidFill>
                <a:latin typeface="Times New Roman"/>
                <a:ea typeface="Times New Roman"/>
                <a:cs typeface="Times New Roman"/>
                <a:sym typeface="Times New Roman"/>
              </a:rPr>
              <a:t>https://propertydata.co.uk/cities/Birmingham </a:t>
            </a:r>
            <a:endParaRPr sz="1100">
              <a:solidFill>
                <a:srgbClr val="1C1E29"/>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1C1E29"/>
              </a:solidFill>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1C1E29"/>
                </a:solidFill>
                <a:latin typeface="Times New Roman"/>
                <a:ea typeface="Times New Roman"/>
                <a:cs typeface="Times New Roman"/>
                <a:sym typeface="Times New Roman"/>
              </a:rPr>
              <a:t>F</a:t>
            </a:r>
            <a:r>
              <a:rPr b="1" lang="en" sz="1100">
                <a:solidFill>
                  <a:srgbClr val="1C1E29"/>
                </a:solidFill>
                <a:latin typeface="Times New Roman"/>
                <a:ea typeface="Times New Roman"/>
                <a:cs typeface="Times New Roman"/>
                <a:sym typeface="Times New Roman"/>
              </a:rPr>
              <a:t>or getting geo coordinates for the areas. </a:t>
            </a:r>
            <a:endParaRPr b="1" sz="1100">
              <a:solidFill>
                <a:srgbClr val="1C1E29"/>
              </a:solidFill>
              <a:latin typeface="Times New Roman"/>
              <a:ea typeface="Times New Roman"/>
              <a:cs typeface="Times New Roman"/>
              <a:sym typeface="Times New Roman"/>
            </a:endParaRPr>
          </a:p>
          <a:p>
            <a:pPr indent="0" lvl="0" marL="0" rtl="0" algn="l">
              <a:spcBef>
                <a:spcPts val="0"/>
              </a:spcBef>
              <a:spcAft>
                <a:spcPts val="0"/>
              </a:spcAft>
              <a:buNone/>
            </a:pPr>
            <a:r>
              <a:t/>
            </a:r>
            <a:endParaRPr b="1" sz="1100">
              <a:solidFill>
                <a:srgbClr val="1C1E29"/>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1C1E29"/>
                </a:solidFill>
                <a:latin typeface="Times New Roman"/>
                <a:ea typeface="Times New Roman"/>
                <a:cs typeface="Times New Roman"/>
                <a:sym typeface="Times New Roman"/>
              </a:rPr>
              <a:t>https://opencagedata.com/ </a:t>
            </a:r>
            <a:endParaRPr sz="1100">
              <a:solidFill>
                <a:srgbClr val="1C1E29"/>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1C1E29"/>
              </a:solidFill>
              <a:latin typeface="Times New Roman"/>
              <a:ea typeface="Times New Roman"/>
              <a:cs typeface="Times New Roman"/>
              <a:sym typeface="Times New Roman"/>
            </a:endParaRPr>
          </a:p>
          <a:p>
            <a:pPr indent="0" lvl="0" marL="0" rtl="0" algn="l">
              <a:spcBef>
                <a:spcPts val="0"/>
              </a:spcBef>
              <a:spcAft>
                <a:spcPts val="0"/>
              </a:spcAft>
              <a:buNone/>
            </a:pPr>
            <a:r>
              <a:rPr b="1" lang="en" sz="1100">
                <a:solidFill>
                  <a:srgbClr val="1C1E29"/>
                </a:solidFill>
                <a:latin typeface="Times New Roman"/>
                <a:ea typeface="Times New Roman"/>
                <a:cs typeface="Times New Roman"/>
                <a:sym typeface="Times New Roman"/>
              </a:rPr>
              <a:t>Foursquare</a:t>
            </a:r>
            <a:r>
              <a:rPr b="1" lang="en" sz="1100">
                <a:solidFill>
                  <a:srgbClr val="1C1E29"/>
                </a:solidFill>
                <a:latin typeface="Times New Roman"/>
                <a:ea typeface="Times New Roman"/>
                <a:cs typeface="Times New Roman"/>
                <a:sym typeface="Times New Roman"/>
              </a:rPr>
              <a:t> API to get the most common venues of </a:t>
            </a:r>
            <a:r>
              <a:rPr b="1" lang="en" sz="1100">
                <a:solidFill>
                  <a:srgbClr val="1C1E29"/>
                </a:solidFill>
                <a:latin typeface="Times New Roman"/>
                <a:ea typeface="Times New Roman"/>
                <a:cs typeface="Times New Roman"/>
                <a:sym typeface="Times New Roman"/>
              </a:rPr>
              <a:t>Birmingham</a:t>
            </a:r>
            <a:endParaRPr b="1" sz="1100">
              <a:solidFill>
                <a:srgbClr val="1C1E29"/>
              </a:solidFill>
              <a:latin typeface="Times New Roman"/>
              <a:ea typeface="Times New Roman"/>
              <a:cs typeface="Times New Roman"/>
              <a:sym typeface="Times New Roman"/>
            </a:endParaRPr>
          </a:p>
          <a:p>
            <a:pPr indent="0" lvl="0" marL="0" rtl="0" algn="l">
              <a:spcBef>
                <a:spcPts val="0"/>
              </a:spcBef>
              <a:spcAft>
                <a:spcPts val="1600"/>
              </a:spcAft>
              <a:buNone/>
            </a:pPr>
            <a:r>
              <a:t/>
            </a:r>
            <a:endParaRPr sz="1100">
              <a:solidFill>
                <a:srgbClr val="1C1E29"/>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0" y="484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t>
            </a:r>
            <a:endParaRPr/>
          </a:p>
        </p:txBody>
      </p:sp>
      <p:pic>
        <p:nvPicPr>
          <p:cNvPr id="113" name="Google Shape;113;p17"/>
          <p:cNvPicPr preferRelativeResize="0"/>
          <p:nvPr/>
        </p:nvPicPr>
        <p:blipFill>
          <a:blip r:embed="rId3">
            <a:alphaModFix/>
          </a:blip>
          <a:stretch>
            <a:fillRect/>
          </a:stretch>
        </p:blipFill>
        <p:spPr>
          <a:xfrm>
            <a:off x="152400" y="1826675"/>
            <a:ext cx="5038224" cy="2188075"/>
          </a:xfrm>
          <a:prstGeom prst="rect">
            <a:avLst/>
          </a:prstGeom>
          <a:noFill/>
          <a:ln>
            <a:noFill/>
          </a:ln>
        </p:spPr>
      </p:pic>
      <p:pic>
        <p:nvPicPr>
          <p:cNvPr id="114" name="Google Shape;114;p17"/>
          <p:cNvPicPr preferRelativeResize="0"/>
          <p:nvPr/>
        </p:nvPicPr>
        <p:blipFill>
          <a:blip r:embed="rId4">
            <a:alphaModFix/>
          </a:blip>
          <a:stretch>
            <a:fillRect/>
          </a:stretch>
        </p:blipFill>
        <p:spPr>
          <a:xfrm>
            <a:off x="5767825" y="2268725"/>
            <a:ext cx="3129625" cy="1027725"/>
          </a:xfrm>
          <a:prstGeom prst="rect">
            <a:avLst/>
          </a:prstGeom>
          <a:noFill/>
          <a:ln>
            <a:noFill/>
          </a:ln>
        </p:spPr>
      </p:pic>
      <p:sp>
        <p:nvSpPr>
          <p:cNvPr id="115" name="Google Shape;115;p17"/>
          <p:cNvSpPr/>
          <p:nvPr/>
        </p:nvSpPr>
        <p:spPr>
          <a:xfrm>
            <a:off x="5156325" y="2770575"/>
            <a:ext cx="538800" cy="269400"/>
          </a:xfrm>
          <a:prstGeom prst="rightArrow">
            <a:avLst>
              <a:gd fmla="val 50000" name="adj1"/>
              <a:gd fmla="val 50000" name="adj2"/>
            </a:avLst>
          </a:pr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txBox="1"/>
          <p:nvPr/>
        </p:nvSpPr>
        <p:spPr>
          <a:xfrm>
            <a:off x="3694075" y="756775"/>
            <a:ext cx="4271400" cy="8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Data cleaning - From Wikipedia to Panda Dataframe</a:t>
            </a:r>
            <a:endParaRPr b="1">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0" y="484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t>
            </a:r>
            <a:endParaRPr/>
          </a:p>
        </p:txBody>
      </p:sp>
      <p:sp>
        <p:nvSpPr>
          <p:cNvPr id="122" name="Google Shape;122;p18"/>
          <p:cNvSpPr txBox="1"/>
          <p:nvPr/>
        </p:nvSpPr>
        <p:spPr>
          <a:xfrm>
            <a:off x="3706900" y="538725"/>
            <a:ext cx="4271400" cy="8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Getting average price from </a:t>
            </a:r>
            <a:r>
              <a:rPr b="1" lang="en" sz="1100">
                <a:solidFill>
                  <a:srgbClr val="1C1E29"/>
                </a:solidFill>
              </a:rPr>
              <a:t>PropertyData (https://propertydata.co.uk/cities/Birmingham)  and create new dataframe</a:t>
            </a:r>
            <a:endParaRPr b="1" sz="1100"/>
          </a:p>
        </p:txBody>
      </p:sp>
      <p:pic>
        <p:nvPicPr>
          <p:cNvPr id="123" name="Google Shape;123;p18"/>
          <p:cNvPicPr preferRelativeResize="0"/>
          <p:nvPr/>
        </p:nvPicPr>
        <p:blipFill>
          <a:blip r:embed="rId3">
            <a:alphaModFix/>
          </a:blip>
          <a:stretch>
            <a:fillRect/>
          </a:stretch>
        </p:blipFill>
        <p:spPr>
          <a:xfrm>
            <a:off x="152400" y="1755775"/>
            <a:ext cx="6963701" cy="1989625"/>
          </a:xfrm>
          <a:prstGeom prst="rect">
            <a:avLst/>
          </a:prstGeom>
          <a:noFill/>
          <a:ln>
            <a:noFill/>
          </a:ln>
        </p:spPr>
      </p:pic>
      <p:sp>
        <p:nvSpPr>
          <p:cNvPr id="124" name="Google Shape;124;p18"/>
          <p:cNvSpPr txBox="1"/>
          <p:nvPr/>
        </p:nvSpPr>
        <p:spPr>
          <a:xfrm>
            <a:off x="3078400" y="4066050"/>
            <a:ext cx="5374500" cy="9234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data=pd.merge(cityData,dataSetPrice,left_on="Postal",right_on="Postal",how="inner")</a:t>
            </a:r>
            <a:endParaRPr>
              <a:latin typeface="Courier New"/>
              <a:ea typeface="Courier New"/>
              <a:cs typeface="Courier New"/>
              <a:sym typeface="Courier New"/>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30" name="Google Shape;130;p19"/>
          <p:cNvSpPr txBox="1"/>
          <p:nvPr>
            <p:ph idx="1" type="body"/>
          </p:nvPr>
        </p:nvSpPr>
        <p:spPr>
          <a:xfrm>
            <a:off x="729450" y="2078875"/>
            <a:ext cx="1527900" cy="41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100">
                <a:solidFill>
                  <a:srgbClr val="1C1E29"/>
                </a:solidFill>
              </a:rPr>
              <a:t>Folium Map</a:t>
            </a:r>
            <a:endParaRPr b="1" sz="1100">
              <a:solidFill>
                <a:srgbClr val="1C1E29"/>
              </a:solidFill>
            </a:endParaRPr>
          </a:p>
        </p:txBody>
      </p:sp>
      <p:pic>
        <p:nvPicPr>
          <p:cNvPr id="131" name="Google Shape;131;p19"/>
          <p:cNvPicPr preferRelativeResize="0"/>
          <p:nvPr/>
        </p:nvPicPr>
        <p:blipFill>
          <a:blip r:embed="rId3">
            <a:alphaModFix/>
          </a:blip>
          <a:stretch>
            <a:fillRect/>
          </a:stretch>
        </p:blipFill>
        <p:spPr>
          <a:xfrm>
            <a:off x="2345750" y="1929975"/>
            <a:ext cx="5710636" cy="234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0" y="510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Forsquare API</a:t>
            </a:r>
            <a:endParaRPr/>
          </a:p>
        </p:txBody>
      </p:sp>
      <p:pic>
        <p:nvPicPr>
          <p:cNvPr id="137" name="Google Shape;137;p20"/>
          <p:cNvPicPr preferRelativeResize="0"/>
          <p:nvPr/>
        </p:nvPicPr>
        <p:blipFill>
          <a:blip r:embed="rId3">
            <a:alphaModFix/>
          </a:blip>
          <a:stretch>
            <a:fillRect/>
          </a:stretch>
        </p:blipFill>
        <p:spPr>
          <a:xfrm>
            <a:off x="3243625" y="2403875"/>
            <a:ext cx="4667250" cy="1695450"/>
          </a:xfrm>
          <a:prstGeom prst="rect">
            <a:avLst/>
          </a:prstGeom>
          <a:noFill/>
          <a:ln>
            <a:noFill/>
          </a:ln>
        </p:spPr>
      </p:pic>
      <p:pic>
        <p:nvPicPr>
          <p:cNvPr id="138" name="Google Shape;138;p20"/>
          <p:cNvPicPr preferRelativeResize="0"/>
          <p:nvPr/>
        </p:nvPicPr>
        <p:blipFill>
          <a:blip r:embed="rId4">
            <a:alphaModFix/>
          </a:blip>
          <a:stretch>
            <a:fillRect/>
          </a:stretch>
        </p:blipFill>
        <p:spPr>
          <a:xfrm>
            <a:off x="6142450" y="454225"/>
            <a:ext cx="2762250" cy="1657350"/>
          </a:xfrm>
          <a:prstGeom prst="rect">
            <a:avLst/>
          </a:prstGeom>
          <a:noFill/>
          <a:ln>
            <a:noFill/>
          </a:ln>
        </p:spPr>
      </p:pic>
      <p:sp>
        <p:nvSpPr>
          <p:cNvPr id="139" name="Google Shape;139;p20"/>
          <p:cNvSpPr txBox="1"/>
          <p:nvPr/>
        </p:nvSpPr>
        <p:spPr>
          <a:xfrm>
            <a:off x="295025" y="2090750"/>
            <a:ext cx="2539800" cy="2732100"/>
          </a:xfrm>
          <a:prstGeom prst="rect">
            <a:avLst/>
          </a:prstGeom>
          <a:noFill/>
          <a:ln cap="flat" cmpd="sng" w="9525">
            <a:solidFill>
              <a:srgbClr val="EA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def getBuiltUrl(neigh_lat,neigh_long,radius=1400):</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 type your answer here</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LIMIT=100</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#radius=1000</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url = 'https://api.foursquare.com/v2/venues/explore?&amp;client_id={}&amp;client_secret={}&amp;v={}&amp;ll={},{}&amp;radius={}&amp;limit={}'.format(</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CLIENT_ID, </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CLIENT_SECRET, </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VERSION, </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neigh_lat, </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neigh_long, </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radius, </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LIMIT)</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return url</a:t>
            </a:r>
            <a:endParaRPr sz="800">
              <a:latin typeface="Courier New"/>
              <a:ea typeface="Courier New"/>
              <a:cs typeface="Courier New"/>
              <a:sym typeface="Courier New"/>
            </a:endParaRPr>
          </a:p>
          <a:p>
            <a:pPr indent="0" lvl="0" marL="0" rtl="0" algn="l">
              <a:spcBef>
                <a:spcPts val="0"/>
              </a:spcBef>
              <a:spcAft>
                <a:spcPts val="0"/>
              </a:spcAft>
              <a:buNone/>
            </a:pPr>
            <a:r>
              <a:t/>
            </a:r>
            <a:endParaRPr sz="800">
              <a:latin typeface="Courier New"/>
              <a:ea typeface="Courier New"/>
              <a:cs typeface="Courier New"/>
              <a:sym typeface="Courier New"/>
            </a:endParaRPr>
          </a:p>
        </p:txBody>
      </p:sp>
      <p:sp>
        <p:nvSpPr>
          <p:cNvPr id="140" name="Google Shape;140;p20"/>
          <p:cNvSpPr/>
          <p:nvPr/>
        </p:nvSpPr>
        <p:spPr>
          <a:xfrm>
            <a:off x="2898850" y="2090750"/>
            <a:ext cx="974700" cy="473700"/>
          </a:xfrm>
          <a:prstGeom prst="curvedDownArrow">
            <a:avLst>
              <a:gd fmla="val 25000" name="adj1"/>
              <a:gd fmla="val 50000" name="adj2"/>
              <a:gd fmla="val 25000" name="adj3"/>
            </a:avLst>
          </a:pr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0" y="510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and K-Means</a:t>
            </a:r>
            <a:endParaRPr/>
          </a:p>
        </p:txBody>
      </p:sp>
      <p:pic>
        <p:nvPicPr>
          <p:cNvPr id="146" name="Google Shape;146;p21"/>
          <p:cNvPicPr preferRelativeResize="0"/>
          <p:nvPr/>
        </p:nvPicPr>
        <p:blipFill>
          <a:blip r:embed="rId3">
            <a:alphaModFix/>
          </a:blip>
          <a:stretch>
            <a:fillRect/>
          </a:stretch>
        </p:blipFill>
        <p:spPr>
          <a:xfrm>
            <a:off x="947700" y="1865200"/>
            <a:ext cx="7248600" cy="2541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