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27216-3F7A-4DA7-8C4F-2615B92A2E03}" type="datetimeFigureOut">
              <a:rPr lang="en-US" smtClean="0"/>
              <a:t>4/11/2017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223B8-3CB5-4BA5-946E-E856310D7750}" type="slidenum">
              <a:rPr lang="en-US" smtClean="0"/>
              <a:t>‹#›</a:t>
            </a:fld>
            <a:endParaRPr lang="en-US"/>
          </a:p>
        </p:txBody>
      </p:sp>
    </p:spTree>
    <p:extLst>
      <p:ext uri="{BB962C8B-B14F-4D97-AF65-F5344CB8AC3E}">
        <p14:creationId xmlns:p14="http://schemas.microsoft.com/office/powerpoint/2010/main" val="136285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111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B25931-ABAF-4D23-8E56-DB21639E0229}"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374262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25931-ABAF-4D23-8E56-DB21639E0229}"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8767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25931-ABAF-4D23-8E56-DB21639E0229}"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1893415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ECC1C8"/>
        </a:solidFill>
        <a:effectLst/>
      </p:bgPr>
    </p:bg>
    <p:spTree>
      <p:nvGrpSpPr>
        <p:cNvPr id="1" name="Shape 8"/>
        <p:cNvGrpSpPr/>
        <p:nvPr/>
      </p:nvGrpSpPr>
      <p:grpSpPr>
        <a:xfrm>
          <a:off x="0" y="0"/>
          <a:ext cx="0" cy="0"/>
          <a:chOff x="0" y="0"/>
          <a:chExt cx="0" cy="0"/>
        </a:xfrm>
      </p:grpSpPr>
      <p:pic>
        <p:nvPicPr>
          <p:cNvPr id="9" name="Shape 9" descr="organic-01.png"/>
          <p:cNvPicPr preferRelativeResize="0"/>
          <p:nvPr/>
        </p:nvPicPr>
        <p:blipFill>
          <a:blip r:embed="rId2">
            <a:alphaModFix amt="30000"/>
          </a:blip>
          <a:stretch>
            <a:fillRect/>
          </a:stretch>
        </p:blipFill>
        <p:spPr>
          <a:xfrm>
            <a:off x="0" y="0"/>
            <a:ext cx="12192000" cy="6858000"/>
          </a:xfrm>
          <a:prstGeom prst="rect">
            <a:avLst/>
          </a:prstGeom>
          <a:noFill/>
          <a:ln>
            <a:noFill/>
          </a:ln>
        </p:spPr>
      </p:pic>
      <p:sp>
        <p:nvSpPr>
          <p:cNvPr id="10" name="Shape 10"/>
          <p:cNvSpPr/>
          <p:nvPr/>
        </p:nvSpPr>
        <p:spPr>
          <a:xfrm>
            <a:off x="2798100" y="1464500"/>
            <a:ext cx="6799200" cy="4181200"/>
          </a:xfrm>
          <a:prstGeom prst="rect">
            <a:avLst/>
          </a:prstGeom>
          <a:solidFill>
            <a:srgbClr val="1B1B46">
              <a:alpha val="10380"/>
            </a:srgbClr>
          </a:solidFill>
          <a:ln>
            <a:noFill/>
          </a:ln>
        </p:spPr>
        <p:txBody>
          <a:bodyPr lIns="121900" tIns="121900" rIns="121900" bIns="121900" anchor="ctr" anchorCtr="0">
            <a:noAutofit/>
          </a:bodyPr>
          <a:lstStyle/>
          <a:p>
            <a:pPr lvl="0">
              <a:spcBef>
                <a:spcPts val="0"/>
              </a:spcBef>
              <a:buNone/>
            </a:pPr>
            <a:endParaRPr sz="2400"/>
          </a:p>
        </p:txBody>
      </p:sp>
      <p:sp>
        <p:nvSpPr>
          <p:cNvPr id="11" name="Shape 11"/>
          <p:cNvSpPr/>
          <p:nvPr/>
        </p:nvSpPr>
        <p:spPr>
          <a:xfrm>
            <a:off x="2696500" y="1362900"/>
            <a:ext cx="6799200" cy="4181200"/>
          </a:xfrm>
          <a:prstGeom prst="rect">
            <a:avLst/>
          </a:prstGeom>
          <a:solidFill>
            <a:srgbClr val="FFFFFF"/>
          </a:solidFill>
          <a:ln>
            <a:noFill/>
          </a:ln>
        </p:spPr>
        <p:txBody>
          <a:bodyPr lIns="121900" tIns="121900" rIns="121900" bIns="121900" anchor="ctr" anchorCtr="0">
            <a:noAutofit/>
          </a:bodyPr>
          <a:lstStyle/>
          <a:p>
            <a:pPr lvl="0">
              <a:spcBef>
                <a:spcPts val="0"/>
              </a:spcBef>
              <a:buNone/>
            </a:pPr>
            <a:endParaRPr sz="2400">
              <a:solidFill>
                <a:srgbClr val="FFFFFF"/>
              </a:solidFill>
            </a:endParaRPr>
          </a:p>
        </p:txBody>
      </p:sp>
      <p:sp>
        <p:nvSpPr>
          <p:cNvPr id="12" name="Shape 12"/>
          <p:cNvSpPr/>
          <p:nvPr/>
        </p:nvSpPr>
        <p:spPr>
          <a:xfrm>
            <a:off x="5651001" y="1110717"/>
            <a:ext cx="1093199" cy="1093199"/>
          </a:xfrm>
          <a:prstGeom prst="rect">
            <a:avLst/>
          </a:prstGeom>
          <a:solidFill>
            <a:srgbClr val="1B1B46">
              <a:alpha val="10380"/>
            </a:srgbClr>
          </a:solidFill>
          <a:ln>
            <a:noFill/>
          </a:ln>
        </p:spPr>
        <p:txBody>
          <a:bodyPr lIns="121900" tIns="121900" rIns="121900" bIns="121900" anchor="ctr" anchorCtr="0">
            <a:noAutofit/>
          </a:bodyPr>
          <a:lstStyle/>
          <a:p>
            <a:pPr lvl="0">
              <a:spcBef>
                <a:spcPts val="0"/>
              </a:spcBef>
              <a:buNone/>
            </a:pPr>
            <a:endParaRPr sz="2400"/>
          </a:p>
        </p:txBody>
      </p:sp>
      <p:sp>
        <p:nvSpPr>
          <p:cNvPr id="13" name="Shape 13"/>
          <p:cNvSpPr/>
          <p:nvPr/>
        </p:nvSpPr>
        <p:spPr>
          <a:xfrm>
            <a:off x="5549401" y="1009117"/>
            <a:ext cx="1093199" cy="1093199"/>
          </a:xfrm>
          <a:prstGeom prst="rect">
            <a:avLst/>
          </a:prstGeom>
          <a:solidFill>
            <a:srgbClr val="4D4A56"/>
          </a:solidFill>
          <a:ln>
            <a:noFill/>
          </a:ln>
        </p:spPr>
        <p:txBody>
          <a:bodyPr lIns="121900" tIns="121900" rIns="121900" bIns="121900" anchor="ctr" anchorCtr="0">
            <a:noAutofit/>
          </a:bodyPr>
          <a:lstStyle/>
          <a:p>
            <a:pPr lvl="0">
              <a:spcBef>
                <a:spcPts val="0"/>
              </a:spcBef>
              <a:buNone/>
            </a:pPr>
            <a:endParaRPr sz="2400"/>
          </a:p>
        </p:txBody>
      </p:sp>
      <p:sp>
        <p:nvSpPr>
          <p:cNvPr id="14" name="Shape 14"/>
          <p:cNvSpPr txBox="1">
            <a:spLocks noGrp="1"/>
          </p:cNvSpPr>
          <p:nvPr>
            <p:ph type="ctrTitle"/>
          </p:nvPr>
        </p:nvSpPr>
        <p:spPr>
          <a:xfrm>
            <a:off x="3347200" y="2789634"/>
            <a:ext cx="5497600" cy="1546399"/>
          </a:xfrm>
          <a:prstGeom prst="rect">
            <a:avLst/>
          </a:prstGeom>
        </p:spPr>
        <p:txBody>
          <a:bodyPr lIns="91425" tIns="91425" rIns="91425" bIns="91425" anchor="ctr" anchorCtr="0"/>
          <a:lstStyle>
            <a:lvl1pPr lvl="0" algn="ctr">
              <a:spcBef>
                <a:spcPts val="0"/>
              </a:spcBef>
              <a:buSzPct val="100000"/>
              <a:defRPr sz="5333"/>
            </a:lvl1pPr>
            <a:lvl2pPr lvl="1" algn="ctr">
              <a:spcBef>
                <a:spcPts val="0"/>
              </a:spcBef>
              <a:buSzPct val="100000"/>
              <a:defRPr sz="5333"/>
            </a:lvl2pPr>
            <a:lvl3pPr lvl="2" algn="ctr">
              <a:spcBef>
                <a:spcPts val="0"/>
              </a:spcBef>
              <a:buSzPct val="100000"/>
              <a:defRPr sz="5333"/>
            </a:lvl3pPr>
            <a:lvl4pPr lvl="3" algn="ctr">
              <a:spcBef>
                <a:spcPts val="0"/>
              </a:spcBef>
              <a:buSzPct val="100000"/>
              <a:defRPr sz="5333"/>
            </a:lvl4pPr>
            <a:lvl5pPr lvl="4" algn="ctr">
              <a:spcBef>
                <a:spcPts val="0"/>
              </a:spcBef>
              <a:buSzPct val="100000"/>
              <a:defRPr sz="5333"/>
            </a:lvl5pPr>
            <a:lvl6pPr lvl="5" algn="ctr">
              <a:spcBef>
                <a:spcPts val="0"/>
              </a:spcBef>
              <a:buSzPct val="100000"/>
              <a:defRPr sz="5333"/>
            </a:lvl6pPr>
            <a:lvl7pPr lvl="6" algn="ctr">
              <a:spcBef>
                <a:spcPts val="0"/>
              </a:spcBef>
              <a:buSzPct val="100000"/>
              <a:defRPr sz="5333"/>
            </a:lvl7pPr>
            <a:lvl8pPr lvl="7" algn="ctr">
              <a:spcBef>
                <a:spcPts val="0"/>
              </a:spcBef>
              <a:buSzPct val="100000"/>
              <a:defRPr sz="5333"/>
            </a:lvl8pPr>
            <a:lvl9pPr lvl="8" algn="ctr">
              <a:spcBef>
                <a:spcPts val="0"/>
              </a:spcBef>
              <a:buSzPct val="100000"/>
              <a:defRPr sz="5333"/>
            </a:lvl9pPr>
          </a:lstStyle>
          <a:p>
            <a:endParaRPr/>
          </a:p>
        </p:txBody>
      </p:sp>
    </p:spTree>
    <p:extLst>
      <p:ext uri="{BB962C8B-B14F-4D97-AF65-F5344CB8AC3E}">
        <p14:creationId xmlns:p14="http://schemas.microsoft.com/office/powerpoint/2010/main" val="53326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25931-ABAF-4D23-8E56-DB21639E0229}"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233133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25931-ABAF-4D23-8E56-DB21639E0229}"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39184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B25931-ABAF-4D23-8E56-DB21639E0229}"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74143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B25931-ABAF-4D23-8E56-DB21639E0229}" type="datetimeFigureOut">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343430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B25931-ABAF-4D23-8E56-DB21639E0229}" type="datetimeFigureOut">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183747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25931-ABAF-4D23-8E56-DB21639E0229}" type="datetimeFigureOut">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409206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25931-ABAF-4D23-8E56-DB21639E0229}"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20710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25931-ABAF-4D23-8E56-DB21639E0229}"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CDD24-9607-4534-B88E-1BFD44BE745D}" type="slidenum">
              <a:rPr lang="en-US" smtClean="0"/>
              <a:t>‹#›</a:t>
            </a:fld>
            <a:endParaRPr lang="en-US"/>
          </a:p>
        </p:txBody>
      </p:sp>
    </p:spTree>
    <p:extLst>
      <p:ext uri="{BB962C8B-B14F-4D97-AF65-F5344CB8AC3E}">
        <p14:creationId xmlns:p14="http://schemas.microsoft.com/office/powerpoint/2010/main" val="5910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25931-ABAF-4D23-8E56-DB21639E0229}" type="datetimeFigureOut">
              <a:rPr lang="en-US" smtClean="0"/>
              <a:t>4/11/2017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CDD24-9607-4534-B88E-1BFD44BE745D}" type="slidenum">
              <a:rPr lang="en-US" smtClean="0"/>
              <a:t>‹#›</a:t>
            </a:fld>
            <a:endParaRPr lang="en-US"/>
          </a:p>
        </p:txBody>
      </p:sp>
    </p:spTree>
    <p:extLst>
      <p:ext uri="{BB962C8B-B14F-4D97-AF65-F5344CB8AC3E}">
        <p14:creationId xmlns:p14="http://schemas.microsoft.com/office/powerpoint/2010/main" val="3443487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sz="6600" b="1" dirty="0">
                <a:cs typeface="Times New Roman" panose="02020603050405020304" pitchFamily="18" charset="0"/>
              </a:rPr>
              <a:t> </a:t>
            </a:r>
            <a:br>
              <a:rPr lang="vi-VN" sz="6600" b="1" dirty="0">
                <a:cs typeface="Times New Roman" panose="02020603050405020304" pitchFamily="18" charset="0"/>
              </a:rPr>
            </a:br>
            <a:r>
              <a:rPr lang="vi-VN" b="1" dirty="0">
                <a:cs typeface="Times New Roman" panose="02020603050405020304" pitchFamily="18" charset="0"/>
              </a:rPr>
              <a:t>  </a:t>
            </a:r>
            <a:r>
              <a:rPr lang="vi-VN" b="1" dirty="0">
                <a:solidFill>
                  <a:schemeClr val="accent6">
                    <a:lumMod val="60000"/>
                    <a:lumOff val="40000"/>
                  </a:schemeClr>
                </a:solidFill>
                <a:cs typeface="Times New Roman" panose="02020603050405020304" pitchFamily="18" charset="0"/>
              </a:rPr>
              <a:t>3.Quan hệ chủ - vị</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044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b="1" u="sng" dirty="0" smtClean="0">
                <a:solidFill>
                  <a:schemeClr val="accent6">
                    <a:lumMod val="40000"/>
                    <a:lumOff val="60000"/>
                  </a:schemeClr>
                </a:solidFill>
                <a:latin typeface="+mn-lt"/>
              </a:rPr>
              <a:t>Khái niệm</a:t>
            </a:r>
            <a:r>
              <a:rPr lang="vi-VN" dirty="0" smtClean="0">
                <a:solidFill>
                  <a:schemeClr val="accent6">
                    <a:lumMod val="40000"/>
                    <a:lumOff val="60000"/>
                  </a:schemeClr>
                </a:solidFill>
                <a:latin typeface="+mn-lt"/>
              </a:rPr>
              <a:t>: Quan hệ chủ - vị là quan hệ giữa hai thành tố phụ thuộc lẫn nhau, trong đó chức vụ cú pháp của cả hai đều được xác định mà không cần đặt tổ hợp do chúng tạo nên vào một kết cấu nào lớn hơn.</a:t>
            </a:r>
            <a:endParaRPr lang="en-US" smtClean="0">
              <a:solidFill>
                <a:schemeClr val="accent6">
                  <a:lumMod val="40000"/>
                  <a:lumOff val="60000"/>
                </a:schemeClr>
              </a:solidFill>
              <a:latin typeface="+mn-lt"/>
            </a:endParaRPr>
          </a:p>
          <a:p>
            <a:endParaRPr lang="vi-VN" u="sng" dirty="0" smtClean="0">
              <a:solidFill>
                <a:schemeClr val="accent6">
                  <a:lumMod val="40000"/>
                  <a:lumOff val="60000"/>
                </a:schemeClr>
              </a:solidFill>
              <a:latin typeface="+mn-lt"/>
              <a:cs typeface="Times New Roman" panose="02020603050405020304" pitchFamily="18" charset="0"/>
            </a:endParaRPr>
          </a:p>
          <a:p>
            <a:r>
              <a:rPr lang="vi-VN" u="sng" dirty="0" smtClean="0">
                <a:solidFill>
                  <a:schemeClr val="accent6">
                    <a:lumMod val="40000"/>
                    <a:lumOff val="60000"/>
                  </a:schemeClr>
                </a:solidFill>
                <a:latin typeface="+mn-lt"/>
                <a:cs typeface="Times New Roman" panose="02020603050405020304" pitchFamily="18" charset="0"/>
              </a:rPr>
              <a:t>Tôi</a:t>
            </a:r>
            <a:r>
              <a:rPr lang="vi-VN" dirty="0" smtClean="0">
                <a:solidFill>
                  <a:schemeClr val="accent6">
                    <a:lumMod val="40000"/>
                    <a:lumOff val="60000"/>
                  </a:schemeClr>
                </a:solidFill>
                <a:latin typeface="+mn-lt"/>
                <a:cs typeface="Times New Roman" panose="02020603050405020304" pitchFamily="18" charset="0"/>
              </a:rPr>
              <a:t> / </a:t>
            </a:r>
            <a:r>
              <a:rPr lang="vi-VN" u="sng" dirty="0" smtClean="0">
                <a:solidFill>
                  <a:schemeClr val="accent6">
                    <a:lumMod val="40000"/>
                    <a:lumOff val="60000"/>
                  </a:schemeClr>
                </a:solidFill>
                <a:latin typeface="+mn-lt"/>
                <a:cs typeface="Times New Roman" panose="02020603050405020304" pitchFamily="18" charset="0"/>
              </a:rPr>
              <a:t>là sinh viên </a:t>
            </a:r>
          </a:p>
          <a:p>
            <a:r>
              <a:rPr lang="vi-VN" dirty="0" smtClean="0">
                <a:solidFill>
                  <a:schemeClr val="accent6">
                    <a:lumMod val="40000"/>
                    <a:lumOff val="60000"/>
                  </a:schemeClr>
                </a:solidFill>
                <a:latin typeface="+mn-lt"/>
                <a:cs typeface="Times New Roman" panose="02020603050405020304" pitchFamily="18" charset="0"/>
              </a:rPr>
              <a:t>CN    VN</a:t>
            </a:r>
          </a:p>
          <a:p>
            <a:r>
              <a:rPr lang="vi-VN" u="sng" dirty="0" smtClean="0">
                <a:solidFill>
                  <a:schemeClr val="accent6">
                    <a:lumMod val="40000"/>
                    <a:lumOff val="60000"/>
                  </a:schemeClr>
                </a:solidFill>
                <a:latin typeface="+mn-lt"/>
                <a:cs typeface="Times New Roman" panose="02020603050405020304" pitchFamily="18" charset="0"/>
              </a:rPr>
              <a:t>Bé</a:t>
            </a:r>
            <a:r>
              <a:rPr lang="vi-VN" dirty="0" smtClean="0">
                <a:solidFill>
                  <a:schemeClr val="accent6">
                    <a:lumMod val="40000"/>
                    <a:lumOff val="60000"/>
                  </a:schemeClr>
                </a:solidFill>
                <a:latin typeface="+mn-lt"/>
                <a:cs typeface="Times New Roman" panose="02020603050405020304" pitchFamily="18" charset="0"/>
              </a:rPr>
              <a:t> / </a:t>
            </a:r>
            <a:r>
              <a:rPr lang="vi-VN" u="sng" dirty="0" smtClean="0">
                <a:solidFill>
                  <a:schemeClr val="accent6">
                    <a:lumMod val="40000"/>
                    <a:lumOff val="60000"/>
                  </a:schemeClr>
                </a:solidFill>
                <a:latin typeface="+mn-lt"/>
                <a:cs typeface="Times New Roman" panose="02020603050405020304" pitchFamily="18" charset="0"/>
              </a:rPr>
              <a:t>ngủ</a:t>
            </a:r>
          </a:p>
          <a:p>
            <a:r>
              <a:rPr lang="vi-VN" dirty="0" smtClean="0">
                <a:solidFill>
                  <a:schemeClr val="accent6">
                    <a:lumMod val="40000"/>
                    <a:lumOff val="60000"/>
                  </a:schemeClr>
                </a:solidFill>
                <a:latin typeface="+mn-lt"/>
                <a:cs typeface="Times New Roman" panose="02020603050405020304" pitchFamily="18" charset="0"/>
              </a:rPr>
              <a:t>CN  VN</a:t>
            </a:r>
            <a:endParaRPr lang="en-US" dirty="0" smtClean="0">
              <a:solidFill>
                <a:schemeClr val="accent6">
                  <a:lumMod val="40000"/>
                  <a:lumOff val="60000"/>
                </a:schemeClr>
              </a:solidFill>
              <a:latin typeface="+mn-lt"/>
              <a:cs typeface="Times New Roman" panose="02020603050405020304" pitchFamily="18" charset="0"/>
            </a:endParaRPr>
          </a:p>
          <a:p>
            <a:endParaRPr lang="en-US" dirty="0"/>
          </a:p>
        </p:txBody>
      </p:sp>
    </p:spTree>
    <p:extLst>
      <p:ext uri="{BB962C8B-B14F-4D97-AF65-F5344CB8AC3E}">
        <p14:creationId xmlns:p14="http://schemas.microsoft.com/office/powerpoint/2010/main" val="5540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9" name="Shape 99"/>
          <p:cNvGrpSpPr/>
          <p:nvPr/>
        </p:nvGrpSpPr>
        <p:grpSpPr>
          <a:xfrm>
            <a:off x="5851688" y="1306836"/>
            <a:ext cx="488609" cy="488581"/>
            <a:chOff x="1923675" y="1633650"/>
            <a:chExt cx="436000" cy="435975"/>
          </a:xfrm>
        </p:grpSpPr>
        <p:sp>
          <p:nvSpPr>
            <p:cNvPr id="100" name="Shape 1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sp>
          <p:nvSpPr>
            <p:cNvPr id="101" name="Shape 1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sp>
          <p:nvSpPr>
            <p:cNvPr id="102" name="Shape 1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sp>
          <p:nvSpPr>
            <p:cNvPr id="103" name="Shape 1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sp>
          <p:nvSpPr>
            <p:cNvPr id="104" name="Shape 1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sp>
          <p:nvSpPr>
            <p:cNvPr id="105" name="Shape 1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med" len="med"/>
              <a:tailEnd type="none" w="med" len="med"/>
            </a:ln>
          </p:spPr>
          <p:txBody>
            <a:bodyPr lIns="121900" tIns="121900" rIns="121900" bIns="121900" anchor="ctr" anchorCtr="0">
              <a:noAutofit/>
            </a:bodyPr>
            <a:lstStyle/>
            <a:p>
              <a:endParaRPr sz="2400"/>
            </a:p>
          </p:txBody>
        </p:sp>
      </p:grpSp>
      <p:pic>
        <p:nvPicPr>
          <p:cNvPr id="2" name="j0214098.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320469" y="260648"/>
            <a:ext cx="812800" cy="812800"/>
          </a:xfrm>
          <a:prstGeom prst="rect">
            <a:avLst/>
          </a:prstGeom>
        </p:spPr>
      </p:pic>
      <p:sp>
        <p:nvSpPr>
          <p:cNvPr id="4" name="Rectangle 3"/>
          <p:cNvSpPr/>
          <p:nvPr/>
        </p:nvSpPr>
        <p:spPr>
          <a:xfrm>
            <a:off x="2745857" y="2948947"/>
            <a:ext cx="6720747" cy="748988"/>
          </a:xfrm>
          <a:prstGeom prst="rect">
            <a:avLst/>
          </a:prstGeom>
        </p:spPr>
        <p:txBody>
          <a:bodyPr wrap="square">
            <a:spAutoFit/>
          </a:bodyPr>
          <a:lstStyle/>
          <a:p>
            <a:pPr lvl="0" algn="ctr"/>
            <a:r>
              <a:rPr lang="en" sz="4267" b="1" spc="400" dirty="0">
                <a:ln w="11430" cmpd="sng">
                  <a:solidFill>
                    <a:srgbClr val="3A81BA">
                      <a:tint val="10000"/>
                    </a:srgbClr>
                  </a:solidFill>
                  <a:prstDash val="solid"/>
                  <a:miter lim="800000"/>
                </a:ln>
                <a:gradFill>
                  <a:gsLst>
                    <a:gs pos="10000">
                      <a:srgbClr val="3A81BA">
                        <a:tint val="83000"/>
                        <a:shade val="100000"/>
                        <a:satMod val="200000"/>
                      </a:srgbClr>
                    </a:gs>
                    <a:gs pos="75000">
                      <a:srgbClr val="3A81BA">
                        <a:tint val="100000"/>
                        <a:shade val="50000"/>
                        <a:satMod val="150000"/>
                      </a:srgbClr>
                    </a:gs>
                  </a:gsLst>
                  <a:lin ang="5400000"/>
                </a:gradFill>
                <a:effectLst>
                  <a:glow rad="45500">
                    <a:srgbClr val="3A81BA">
                      <a:satMod val="220000"/>
                      <a:alpha val="35000"/>
                    </a:srgbClr>
                  </a:glow>
                </a:effectLst>
              </a:rPr>
              <a:t>2.Quan hệ chính phụ</a:t>
            </a:r>
            <a:endParaRPr lang="en-US" sz="4267" b="1" spc="400" dirty="0">
              <a:ln w="11430" cmpd="sng">
                <a:solidFill>
                  <a:srgbClr val="3A81BA">
                    <a:tint val="10000"/>
                  </a:srgbClr>
                </a:solidFill>
                <a:prstDash val="solid"/>
                <a:miter lim="800000"/>
              </a:ln>
              <a:gradFill>
                <a:gsLst>
                  <a:gs pos="10000">
                    <a:srgbClr val="3A81BA">
                      <a:tint val="83000"/>
                      <a:shade val="100000"/>
                      <a:satMod val="200000"/>
                    </a:srgbClr>
                  </a:gs>
                  <a:gs pos="75000">
                    <a:srgbClr val="3A81BA">
                      <a:tint val="100000"/>
                      <a:shade val="50000"/>
                      <a:satMod val="150000"/>
                    </a:srgbClr>
                  </a:gs>
                </a:gsLst>
                <a:lin ang="5400000"/>
              </a:gradFill>
              <a:effectLst>
                <a:glow rad="45500">
                  <a:srgbClr val="3A81BA">
                    <a:satMod val="220000"/>
                    <a:alpha val="35000"/>
                  </a:srgbClr>
                </a:glow>
              </a:effectLst>
            </a:endParaRPr>
          </a:p>
        </p:txBody>
      </p:sp>
    </p:spTree>
    <p:extLst>
      <p:ext uri="{BB962C8B-B14F-4D97-AF65-F5344CB8AC3E}">
        <p14:creationId xmlns:p14="http://schemas.microsoft.com/office/powerpoint/2010/main" val="185380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744" fill="hold"/>
                                        <p:tgtEl>
                                          <p:spTgt spid="2"/>
                                        </p:tgtEl>
                                      </p:cBhvr>
                                    </p:cmd>
                                  </p:childTnLst>
                                </p:cTn>
                              </p:par>
                            </p:childTnLst>
                          </p:cTn>
                        </p:par>
                      </p:childTnLst>
                    </p:cTn>
                  </p:par>
                </p:childTnLst>
              </p:cTn>
              <p:nextCondLst>
                <p:cond evt="onClick" delay="0">
                  <p:tgtEl>
                    <p:spTgt spid="2"/>
                  </p:tgtEl>
                </p:cond>
              </p:nextCondLst>
            </p:seq>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Microsoft Office PowerPoint</Application>
  <PresentationFormat>Widescreen</PresentationFormat>
  <Paragraphs>8</Paragraphs>
  <Slides>3</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    3.Quan hệ chủ - vị</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3.Quan hệ chủ - vị</dc:title>
  <dc:creator>hoang nhi</dc:creator>
  <cp:lastModifiedBy>hoang nhi</cp:lastModifiedBy>
  <cp:revision>1</cp:revision>
  <dcterms:created xsi:type="dcterms:W3CDTF">2017-04-11T10:09:00Z</dcterms:created>
  <dcterms:modified xsi:type="dcterms:W3CDTF">2017-04-11T10:09:34Z</dcterms:modified>
</cp:coreProperties>
</file>