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5A80BF-1EFD-4084-B049-4E1E3AFBEE5C}">
  <a:tblStyle styleId="{8C5A80BF-1EFD-4084-B049-4E1E3AFBEE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Master" Target="slideMasters/slideMaster1.xml"/><Relationship Id="rId19" Type="http://schemas.openxmlformats.org/officeDocument/2006/relationships/font" Target="fonts/Raleway-boldItalic.fntdata"/><Relationship Id="rId6" Type="http://schemas.openxmlformats.org/officeDocument/2006/relationships/notesMaster" Target="notesMasters/notesMaster1.xml"/><Relationship Id="rId18"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d0ea8f42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d0ea8f42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d0ea8f424_1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d0ea8f424_1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0714da89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0714da89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050caf8f3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050caf8f3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0714da898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0714da898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0714da898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0714da898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0714da898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0714da898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0714da898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0714da898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ncbi.nlm.nih.gov/protein/NP_006011.2" TargetMode="External"/><Relationship Id="rId4" Type="http://schemas.openxmlformats.org/officeDocument/2006/relationships/hyperlink" Target="https://www.ncbi.nlm.nih.gov/protein/NP_001018065.1" TargetMode="External"/><Relationship Id="rId11" Type="http://schemas.openxmlformats.org/officeDocument/2006/relationships/hyperlink" Target="https://www.ncbi.nlm.nih.gov/protein/NP_689830.2" TargetMode="External"/><Relationship Id="rId10" Type="http://schemas.openxmlformats.org/officeDocument/2006/relationships/hyperlink" Target="https://www.ncbi.nlm.nih.gov/Structure/cdd/cddsrv.cgi?uid=293791" TargetMode="External"/><Relationship Id="rId12" Type="http://schemas.openxmlformats.org/officeDocument/2006/relationships/hyperlink" Target="https://www.ncbi.nlm.nih.gov/gene?Db=gene&amp;Cmd=DetailsSearch&amp;Term=54454" TargetMode="External"/><Relationship Id="rId9" Type="http://schemas.openxmlformats.org/officeDocument/2006/relationships/hyperlink" Target="https://www.ncbi.nlm.nih.gov/Structure/cdd/cddsrv.cgi?uid=289138" TargetMode="External"/><Relationship Id="rId5" Type="http://schemas.openxmlformats.org/officeDocument/2006/relationships/hyperlink" Target="https://www.ncbi.nlm.nih.gov/Structure/cdd/cddsrv.cgi?uid=225201" TargetMode="External"/><Relationship Id="rId6" Type="http://schemas.openxmlformats.org/officeDocument/2006/relationships/hyperlink" Target="https://www.ncbi.nlm.nih.gov/Structure/cdd/cddsrv.cgi?uid=238121" TargetMode="External"/><Relationship Id="rId7" Type="http://schemas.openxmlformats.org/officeDocument/2006/relationships/hyperlink" Target="https://www.ncbi.nlm.nih.gov/Structure/cdd/cddsrv.cgi?uid=284895" TargetMode="External"/><Relationship Id="rId8" Type="http://schemas.openxmlformats.org/officeDocument/2006/relationships/hyperlink" Target="https://www.ncbi.nlm.nih.gov/Structure/cdd/cddsrv.cgi?uid=28653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ncbi.nlm.nih.gov/protein/NP_492436.2/" TargetMode="External"/><Relationship Id="rId4" Type="http://schemas.openxmlformats.org/officeDocument/2006/relationships/hyperlink" Target="https://www.ncbi.nlm.nih.gov/protein/NP_011786.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8" y="509175"/>
            <a:ext cx="85206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Групповой проект</a:t>
            </a:r>
            <a:endParaRPr/>
          </a:p>
        </p:txBody>
      </p:sp>
      <p:sp>
        <p:nvSpPr>
          <p:cNvPr id="87" name="Google Shape;87;p13"/>
          <p:cNvSpPr txBox="1"/>
          <p:nvPr>
            <p:ph idx="1" type="subTitle"/>
          </p:nvPr>
        </p:nvSpPr>
        <p:spPr>
          <a:xfrm>
            <a:off x="311700" y="2598725"/>
            <a:ext cx="8520600" cy="792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ts val="1018"/>
              <a:buFont typeface="Arial"/>
              <a:buNone/>
            </a:pPr>
            <a:r>
              <a:rPr lang="en-GB" sz="5200">
                <a:solidFill>
                  <a:schemeClr val="dk1"/>
                </a:solidFill>
              </a:rPr>
              <a:t>H2A/H2B</a:t>
            </a:r>
            <a:endParaRPr/>
          </a:p>
        </p:txBody>
      </p:sp>
      <p:pic>
        <p:nvPicPr>
          <p:cNvPr id="88" name="Google Shape;88;p13"/>
          <p:cNvPicPr preferRelativeResize="0"/>
          <p:nvPr/>
        </p:nvPicPr>
        <p:blipFill>
          <a:blip r:embed="rId3">
            <a:alphaModFix/>
          </a:blip>
          <a:stretch>
            <a:fillRect/>
          </a:stretch>
        </p:blipFill>
        <p:spPr>
          <a:xfrm>
            <a:off x="122225" y="4024250"/>
            <a:ext cx="1012250" cy="101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59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800"/>
              <a:t>Белки</a:t>
            </a:r>
            <a:endParaRPr sz="1800"/>
          </a:p>
        </p:txBody>
      </p:sp>
      <p:graphicFrame>
        <p:nvGraphicFramePr>
          <p:cNvPr id="94" name="Google Shape;94;p14"/>
          <p:cNvGraphicFramePr/>
          <p:nvPr/>
        </p:nvGraphicFramePr>
        <p:xfrm>
          <a:off x="311700" y="841525"/>
          <a:ext cx="3000000" cy="3000000"/>
        </p:xfrm>
        <a:graphic>
          <a:graphicData uri="http://schemas.openxmlformats.org/drawingml/2006/table">
            <a:tbl>
              <a:tblPr>
                <a:noFill/>
                <a:tableStyleId>{8C5A80BF-1EFD-4084-B049-4E1E3AFBEE5C}</a:tableStyleId>
              </a:tblPr>
              <a:tblGrid>
                <a:gridCol w="2840200"/>
                <a:gridCol w="2840200"/>
                <a:gridCol w="2840200"/>
              </a:tblGrid>
              <a:tr h="381000">
                <a:tc>
                  <a:txBody>
                    <a:bodyPr/>
                    <a:lstStyle/>
                    <a:p>
                      <a:pPr indent="0" lvl="0" marL="0" rtl="0" algn="ctr">
                        <a:spcBef>
                          <a:spcPts val="0"/>
                        </a:spcBef>
                        <a:spcAft>
                          <a:spcPts val="0"/>
                        </a:spcAft>
                        <a:buNone/>
                      </a:pPr>
                      <a:r>
                        <a:rPr lang="en-GB"/>
                        <a:t> Максутова Айза</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GB"/>
                        <a:t>DDB1</a:t>
                      </a:r>
                      <a:endParaRPr/>
                    </a:p>
                  </a:txBody>
                  <a:tcPr marT="91425" marB="91425" marR="91425" marL="91425"/>
                </a:tc>
                <a:tc>
                  <a:txBody>
                    <a:bodyPr/>
                    <a:lstStyle/>
                    <a:p>
                      <a:pPr indent="0" lvl="0" marL="0" rtl="0" algn="ctr">
                        <a:spcBef>
                          <a:spcPts val="0"/>
                        </a:spcBef>
                        <a:spcAft>
                          <a:spcPts val="0"/>
                        </a:spcAft>
                        <a:buNone/>
                      </a:pPr>
                      <a:r>
                        <a:rPr lang="en-GB">
                          <a:solidFill>
                            <a:schemeClr val="dk1"/>
                          </a:solidFill>
                        </a:rPr>
                        <a:t>Histone modification write</a:t>
                      </a:r>
                      <a:endParaRPr/>
                    </a:p>
                  </a:txBody>
                  <a:tcPr marT="91425" marB="91425" marR="91425" marL="91425"/>
                </a:tc>
              </a:tr>
              <a:tr h="447600">
                <a:tc>
                  <a:txBody>
                    <a:bodyPr/>
                    <a:lstStyle/>
                    <a:p>
                      <a:pPr indent="0" lvl="0" marL="0" rtl="0" algn="ctr">
                        <a:spcBef>
                          <a:spcPts val="0"/>
                        </a:spcBef>
                        <a:spcAft>
                          <a:spcPts val="0"/>
                        </a:spcAft>
                        <a:buNone/>
                      </a:pPr>
                      <a:r>
                        <a:rPr lang="en-GB"/>
                        <a:t>Мелентьева Анастасия</a:t>
                      </a:r>
                      <a:endParaRPr/>
                    </a:p>
                  </a:txBody>
                  <a:tcPr marT="91425" marB="91425" marR="91425" marL="91425"/>
                </a:tc>
                <a:tc>
                  <a:txBody>
                    <a:bodyPr/>
                    <a:lstStyle/>
                    <a:p>
                      <a:pPr indent="0" lvl="0" marL="0" rtl="0" algn="ctr">
                        <a:lnSpc>
                          <a:spcPct val="130000"/>
                        </a:lnSpc>
                        <a:spcBef>
                          <a:spcPts val="0"/>
                        </a:spcBef>
                        <a:spcAft>
                          <a:spcPts val="0"/>
                        </a:spcAft>
                        <a:buNone/>
                      </a:pPr>
                      <a:r>
                        <a:rPr lang="en-GB"/>
                        <a:t>BRCC3</a:t>
                      </a:r>
                      <a:endParaRPr/>
                    </a:p>
                  </a:txBody>
                  <a:tcPr marT="91425" marB="91425" marR="91425" marL="91425"/>
                </a:tc>
                <a:tc>
                  <a:txBody>
                    <a:bodyPr/>
                    <a:lstStyle/>
                    <a:p>
                      <a:pPr indent="0" lvl="0" marL="0" rtl="0" algn="ctr">
                        <a:spcBef>
                          <a:spcPts val="0"/>
                        </a:spcBef>
                        <a:spcAft>
                          <a:spcPts val="0"/>
                        </a:spcAft>
                        <a:buNone/>
                      </a:pPr>
                      <a:r>
                        <a:rPr lang="en-GB">
                          <a:solidFill>
                            <a:schemeClr val="dk1"/>
                          </a:solidFill>
                        </a:rPr>
                        <a:t>Histone modification erase</a:t>
                      </a:r>
                      <a:endParaRPr/>
                    </a:p>
                  </a:txBody>
                  <a:tcPr marT="91425" marB="91425" marR="91425" marL="91425"/>
                </a:tc>
              </a:tr>
              <a:tr h="381000">
                <a:tc>
                  <a:txBody>
                    <a:bodyPr/>
                    <a:lstStyle/>
                    <a:p>
                      <a:pPr indent="0" lvl="0" marL="0" rtl="0" algn="ctr">
                        <a:spcBef>
                          <a:spcPts val="0"/>
                        </a:spcBef>
                        <a:spcAft>
                          <a:spcPts val="0"/>
                        </a:spcAft>
                        <a:buNone/>
                      </a:pPr>
                      <a:r>
                        <a:rPr lang="en-GB"/>
                        <a:t>Черников Кирилл</a:t>
                      </a:r>
                      <a:endParaRPr/>
                    </a:p>
                  </a:txBody>
                  <a:tcPr marT="91425" marB="91425" marR="91425" marL="91425"/>
                </a:tc>
                <a:tc>
                  <a:txBody>
                    <a:bodyPr/>
                    <a:lstStyle/>
                    <a:p>
                      <a:pPr indent="0" lvl="0" marL="0" rtl="0" algn="ctr">
                        <a:spcBef>
                          <a:spcPts val="0"/>
                        </a:spcBef>
                        <a:spcAft>
                          <a:spcPts val="0"/>
                        </a:spcAft>
                        <a:buNone/>
                      </a:pPr>
                      <a:r>
                        <a:rPr lang="en-GB"/>
                        <a:t>EP300</a:t>
                      </a:r>
                      <a:endParaRPr/>
                    </a:p>
                  </a:txBody>
                  <a:tcPr marT="91425" marB="91425" marR="91425" marL="91425"/>
                </a:tc>
                <a:tc>
                  <a:txBody>
                    <a:bodyPr/>
                    <a:lstStyle/>
                    <a:p>
                      <a:pPr indent="0" lvl="0" marL="0" rtl="0" algn="ctr">
                        <a:spcBef>
                          <a:spcPts val="0"/>
                        </a:spcBef>
                        <a:spcAft>
                          <a:spcPts val="0"/>
                        </a:spcAft>
                        <a:buNone/>
                      </a:pPr>
                      <a:r>
                        <a:rPr lang="en-GB">
                          <a:solidFill>
                            <a:schemeClr val="dk1"/>
                          </a:solidFill>
                        </a:rPr>
                        <a:t>Histone modification write</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GB"/>
                        <a:t>Цесарев Даниил</a:t>
                      </a:r>
                      <a:endParaRPr/>
                    </a:p>
                  </a:txBody>
                  <a:tcPr marT="91425" marB="91425" marR="91425" marL="91425"/>
                </a:tc>
                <a:tc>
                  <a:txBody>
                    <a:bodyPr/>
                    <a:lstStyle/>
                    <a:p>
                      <a:pPr indent="0" lvl="0" marL="0" rtl="0" algn="ctr">
                        <a:spcBef>
                          <a:spcPts val="0"/>
                        </a:spcBef>
                        <a:spcAft>
                          <a:spcPts val="0"/>
                        </a:spcAft>
                        <a:buNone/>
                      </a:pPr>
                      <a:r>
                        <a:rPr lang="en-GB"/>
                        <a:t>CECR2</a:t>
                      </a:r>
                      <a:endParaRPr/>
                    </a:p>
                  </a:txBody>
                  <a:tcPr marT="91425" marB="91425" marR="91425" marL="91425"/>
                </a:tc>
                <a:tc>
                  <a:txBody>
                    <a:bodyPr/>
                    <a:lstStyle/>
                    <a:p>
                      <a:pPr indent="0" lvl="0" marL="0" rtl="0" algn="ctr">
                        <a:spcBef>
                          <a:spcPts val="0"/>
                        </a:spcBef>
                        <a:spcAft>
                          <a:spcPts val="0"/>
                        </a:spcAft>
                        <a:buNone/>
                      </a:pPr>
                      <a:r>
                        <a:rPr lang="en-GB">
                          <a:solidFill>
                            <a:schemeClr val="dk1"/>
                          </a:solidFill>
                        </a:rPr>
                        <a:t>Histone modification read</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GB"/>
                        <a:t>Палеев Даниил</a:t>
                      </a:r>
                      <a:endParaRPr/>
                    </a:p>
                  </a:txBody>
                  <a:tcPr marT="91425" marB="91425" marR="91425" marL="91425"/>
                </a:tc>
                <a:tc>
                  <a:txBody>
                    <a:bodyPr/>
                    <a:lstStyle/>
                    <a:p>
                      <a:pPr indent="0" lvl="0" marL="0" rtl="0" algn="ctr">
                        <a:spcBef>
                          <a:spcPts val="0"/>
                        </a:spcBef>
                        <a:spcAft>
                          <a:spcPts val="0"/>
                        </a:spcAft>
                        <a:buNone/>
                      </a:pPr>
                      <a:r>
                        <a:rPr lang="en-GB">
                          <a:solidFill>
                            <a:srgbClr val="1F1F1F"/>
                          </a:solidFill>
                          <a:highlight>
                            <a:srgbClr val="FFFFFF"/>
                          </a:highlight>
                        </a:rPr>
                        <a:t>DNAJC2</a:t>
                      </a:r>
                      <a:endParaRPr/>
                    </a:p>
                  </a:txBody>
                  <a:tcPr marT="91425" marB="91425" marR="91425" marL="91425"/>
                </a:tc>
                <a:tc>
                  <a:txBody>
                    <a:bodyPr/>
                    <a:lstStyle/>
                    <a:p>
                      <a:pPr indent="0" lvl="0" marL="0" rtl="0" algn="ctr">
                        <a:spcBef>
                          <a:spcPts val="0"/>
                        </a:spcBef>
                        <a:spcAft>
                          <a:spcPts val="0"/>
                        </a:spcAft>
                        <a:buNone/>
                      </a:pPr>
                      <a:r>
                        <a:rPr lang="en-GB">
                          <a:solidFill>
                            <a:schemeClr val="dk1"/>
                          </a:solidFill>
                        </a:rPr>
                        <a:t>Histone modification read</a:t>
                      </a:r>
                      <a:endParaRPr/>
                    </a:p>
                  </a:txBody>
                  <a:tcPr marT="91425" marB="91425" marR="91425" marL="91425"/>
                </a:tc>
              </a:tr>
              <a:tr h="381000">
                <a:tc>
                  <a:txBody>
                    <a:bodyPr/>
                    <a:lstStyle/>
                    <a:p>
                      <a:pPr indent="0" lvl="0" marL="0" rtl="0" algn="ctr">
                        <a:spcBef>
                          <a:spcPts val="0"/>
                        </a:spcBef>
                        <a:spcAft>
                          <a:spcPts val="0"/>
                        </a:spcAft>
                        <a:buNone/>
                      </a:pPr>
                      <a:r>
                        <a:rPr lang="en-GB"/>
                        <a:t>Андрущенко Антон</a:t>
                      </a:r>
                      <a:endParaRPr/>
                    </a:p>
                  </a:txBody>
                  <a:tcPr marT="91425" marB="91425" marR="91425" marL="91425"/>
                </a:tc>
                <a:tc>
                  <a:txBody>
                    <a:bodyPr/>
                    <a:lstStyle/>
                    <a:p>
                      <a:pPr indent="0" lvl="0" marL="0" rtl="0" algn="ctr">
                        <a:spcBef>
                          <a:spcPts val="0"/>
                        </a:spcBef>
                        <a:spcAft>
                          <a:spcPts val="0"/>
                        </a:spcAft>
                        <a:buNone/>
                      </a:pPr>
                      <a:r>
                        <a:rPr lang="en-GB"/>
                        <a:t>ALKBH1</a:t>
                      </a:r>
                      <a:endParaRPr/>
                    </a:p>
                  </a:txBody>
                  <a:tcPr marT="91425" marB="91425" marR="91425" marL="91425"/>
                </a:tc>
                <a:tc>
                  <a:txBody>
                    <a:bodyPr/>
                    <a:lstStyle/>
                    <a:p>
                      <a:pPr indent="0" lvl="0" marL="0" rtl="0" algn="ctr">
                        <a:spcBef>
                          <a:spcPts val="0"/>
                        </a:spcBef>
                        <a:spcAft>
                          <a:spcPts val="0"/>
                        </a:spcAft>
                        <a:buNone/>
                      </a:pPr>
                      <a:r>
                        <a:rPr lang="en-GB">
                          <a:solidFill>
                            <a:schemeClr val="dk1"/>
                          </a:solidFill>
                        </a:rPr>
                        <a:t>Histone modification write</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GB"/>
                        <a:t>Корнев Андрей</a:t>
                      </a:r>
                      <a:endParaRPr/>
                    </a:p>
                  </a:txBody>
                  <a:tcPr marT="91425" marB="91425" marR="91425" marL="91425"/>
                </a:tc>
                <a:tc>
                  <a:txBody>
                    <a:bodyPr/>
                    <a:lstStyle/>
                    <a:p>
                      <a:pPr indent="0" lvl="0" marL="0" rtl="0" algn="ctr">
                        <a:spcBef>
                          <a:spcPts val="0"/>
                        </a:spcBef>
                        <a:spcAft>
                          <a:spcPts val="0"/>
                        </a:spcAft>
                        <a:buNone/>
                      </a:pPr>
                      <a:r>
                        <a:rPr lang="en-GB"/>
                        <a:t>HIRA</a:t>
                      </a:r>
                      <a:endParaRPr/>
                    </a:p>
                  </a:txBody>
                  <a:tcPr marT="91425" marB="91425" marR="91425" marL="91425"/>
                </a:tc>
                <a:tc>
                  <a:txBody>
                    <a:bodyPr/>
                    <a:lstStyle/>
                    <a:p>
                      <a:pPr indent="0" lvl="0" marL="0" rtl="0" algn="ctr">
                        <a:spcBef>
                          <a:spcPts val="0"/>
                        </a:spcBef>
                        <a:spcAft>
                          <a:spcPts val="0"/>
                        </a:spcAft>
                        <a:buNone/>
                      </a:pPr>
                      <a:r>
                        <a:rPr lang="en-GB">
                          <a:solidFill>
                            <a:schemeClr val="dk1"/>
                          </a:solidFill>
                          <a:highlight>
                            <a:srgbClr val="FFFFFF"/>
                          </a:highlight>
                        </a:rPr>
                        <a:t>Histone modification read</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GB"/>
                        <a:t>Федоров Никита</a:t>
                      </a:r>
                      <a:endParaRPr/>
                    </a:p>
                  </a:txBody>
                  <a:tcPr marT="91425" marB="91425" marR="91425" marL="91425"/>
                </a:tc>
                <a:tc>
                  <a:txBody>
                    <a:bodyPr/>
                    <a:lstStyle/>
                    <a:p>
                      <a:pPr indent="0" lvl="0" marL="0" rtl="0" algn="ctr">
                        <a:spcBef>
                          <a:spcPts val="0"/>
                        </a:spcBef>
                        <a:spcAft>
                          <a:spcPts val="0"/>
                        </a:spcAft>
                        <a:buNone/>
                      </a:pPr>
                      <a:r>
                        <a:rPr lang="en-GB"/>
                        <a:t>RNF168</a:t>
                      </a:r>
                      <a:endParaRPr/>
                    </a:p>
                  </a:txBody>
                  <a:tcPr marT="91425" marB="91425" marR="91425" marL="91425"/>
                </a:tc>
                <a:tc>
                  <a:txBody>
                    <a:bodyPr/>
                    <a:lstStyle/>
                    <a:p>
                      <a:pPr indent="0" lvl="0" marL="0" rtl="0" algn="ctr">
                        <a:spcBef>
                          <a:spcPts val="0"/>
                        </a:spcBef>
                        <a:spcAft>
                          <a:spcPts val="0"/>
                        </a:spcAft>
                        <a:buNone/>
                      </a:pPr>
                      <a:r>
                        <a:rPr lang="en-GB">
                          <a:solidFill>
                            <a:schemeClr val="dk1"/>
                          </a:solidFill>
                        </a:rPr>
                        <a:t>Histone modification write</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GB"/>
                        <a:t>Гришкина Валерия</a:t>
                      </a:r>
                      <a:endParaRPr/>
                    </a:p>
                  </a:txBody>
                  <a:tcPr marT="91425" marB="91425" marR="91425" marL="91425"/>
                </a:tc>
                <a:tc>
                  <a:txBody>
                    <a:bodyPr/>
                    <a:lstStyle/>
                    <a:p>
                      <a:pPr indent="0" lvl="0" marL="0" rtl="0" algn="ctr">
                        <a:spcBef>
                          <a:spcPts val="0"/>
                        </a:spcBef>
                        <a:spcAft>
                          <a:spcPts val="0"/>
                        </a:spcAft>
                        <a:buNone/>
                      </a:pPr>
                      <a:r>
                        <a:rPr lang="en-GB">
                          <a:solidFill>
                            <a:schemeClr val="dk2"/>
                          </a:solidFill>
                          <a:highlight>
                            <a:srgbClr val="FFFFFF"/>
                          </a:highlight>
                        </a:rPr>
                        <a:t>PRMT7</a:t>
                      </a:r>
                      <a:endParaRPr>
                        <a:solidFill>
                          <a:schemeClr val="dk2"/>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GB">
                          <a:solidFill>
                            <a:schemeClr val="dk1"/>
                          </a:solidFill>
                        </a:rPr>
                        <a:t>Histone modification write</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GB"/>
                        <a:t>Аксёнов Ярослав</a:t>
                      </a:r>
                      <a:endParaRPr/>
                    </a:p>
                  </a:txBody>
                  <a:tcPr marT="91425" marB="91425" marR="91425" marL="91425"/>
                </a:tc>
                <a:tc>
                  <a:txBody>
                    <a:bodyPr/>
                    <a:lstStyle/>
                    <a:p>
                      <a:pPr indent="0" lvl="0" marL="0" rtl="0" algn="ctr">
                        <a:spcBef>
                          <a:spcPts val="0"/>
                        </a:spcBef>
                        <a:spcAft>
                          <a:spcPts val="0"/>
                        </a:spcAft>
                        <a:buNone/>
                      </a:pPr>
                      <a:r>
                        <a:rPr lang="en-GB"/>
                        <a:t>ATAD2</a:t>
                      </a:r>
                      <a:r>
                        <a:rPr lang="en-GB"/>
                        <a:t>B</a:t>
                      </a:r>
                      <a:endParaRPr/>
                    </a:p>
                  </a:txBody>
                  <a:tcPr marT="91425" marB="91425" marR="91425" marL="91425"/>
                </a:tc>
                <a:tc>
                  <a:txBody>
                    <a:bodyPr/>
                    <a:lstStyle/>
                    <a:p>
                      <a:pPr indent="0" lvl="0" marL="0" rtl="0" algn="ctr">
                        <a:spcBef>
                          <a:spcPts val="0"/>
                        </a:spcBef>
                        <a:spcAft>
                          <a:spcPts val="0"/>
                        </a:spcAft>
                        <a:buNone/>
                      </a:pPr>
                      <a:r>
                        <a:rPr lang="en-GB">
                          <a:solidFill>
                            <a:schemeClr val="dk1"/>
                          </a:solidFill>
                        </a:rPr>
                        <a:t>Histone modification read</a:t>
                      </a:r>
                      <a:endParaRPr>
                        <a:solidFill>
                          <a:schemeClr val="dk1"/>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120"/>
              <a:t>Информация о белках</a:t>
            </a:r>
            <a:endParaRPr sz="2120"/>
          </a:p>
        </p:txBody>
      </p:sp>
      <p:graphicFrame>
        <p:nvGraphicFramePr>
          <p:cNvPr id="100" name="Google Shape;100;p15"/>
          <p:cNvGraphicFramePr/>
          <p:nvPr/>
        </p:nvGraphicFramePr>
        <p:xfrm>
          <a:off x="341813" y="572700"/>
          <a:ext cx="3000000" cy="3000000"/>
        </p:xfrm>
        <a:graphic>
          <a:graphicData uri="http://schemas.openxmlformats.org/drawingml/2006/table">
            <a:tbl>
              <a:tblPr>
                <a:noFill/>
                <a:tableStyleId>{8C5A80BF-1EFD-4084-B049-4E1E3AFBEE5C}</a:tableStyleId>
              </a:tblPr>
              <a:tblGrid>
                <a:gridCol w="961475"/>
                <a:gridCol w="1048475"/>
                <a:gridCol w="1048450"/>
                <a:gridCol w="1055350"/>
                <a:gridCol w="4346625"/>
              </a:tblGrid>
              <a:tr h="382000">
                <a:tc>
                  <a:txBody>
                    <a:bodyPr/>
                    <a:lstStyle/>
                    <a:p>
                      <a:pPr indent="0" lvl="0" marL="0" rtl="0" algn="ctr">
                        <a:spcBef>
                          <a:spcPts val="0"/>
                        </a:spcBef>
                        <a:spcAft>
                          <a:spcPts val="0"/>
                        </a:spcAft>
                        <a:buNone/>
                      </a:pPr>
                      <a:r>
                        <a:rPr b="1" lang="en-GB" sz="800">
                          <a:solidFill>
                            <a:schemeClr val="dk1"/>
                          </a:solidFill>
                        </a:rPr>
                        <a:t>Ген</a:t>
                      </a:r>
                      <a:endParaRPr b="1" sz="800">
                        <a:solidFill>
                          <a:schemeClr val="dk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800">
                          <a:solidFill>
                            <a:schemeClr val="dk1"/>
                          </a:solidFill>
                        </a:rPr>
                        <a:t>Кол-во изоформ</a:t>
                      </a:r>
                      <a:endParaRPr b="1" sz="800">
                        <a:solidFill>
                          <a:schemeClr val="dk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800">
                          <a:solidFill>
                            <a:schemeClr val="dk1"/>
                          </a:solidFill>
                        </a:rPr>
                        <a:t>Идентификатор</a:t>
                      </a:r>
                      <a:endParaRPr b="1" sz="800">
                        <a:solidFill>
                          <a:schemeClr val="dk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800">
                          <a:solidFill>
                            <a:schemeClr val="dk1"/>
                          </a:solidFill>
                        </a:rPr>
                        <a:t>Длина</a:t>
                      </a:r>
                      <a:endParaRPr b="1" sz="800">
                        <a:solidFill>
                          <a:schemeClr val="dk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800">
                          <a:solidFill>
                            <a:schemeClr val="dk1"/>
                          </a:solidFill>
                        </a:rPr>
                        <a:t>Домены</a:t>
                      </a:r>
                      <a:endParaRPr b="1" sz="800">
                        <a:solidFill>
                          <a:schemeClr val="dk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54450">
                <a:tc>
                  <a:txBody>
                    <a:bodyPr/>
                    <a:lstStyle/>
                    <a:p>
                      <a:pPr indent="0" lvl="0" marL="0" rtl="0" algn="l">
                        <a:spcBef>
                          <a:spcPts val="0"/>
                        </a:spcBef>
                        <a:spcAft>
                          <a:spcPts val="0"/>
                        </a:spcAft>
                        <a:buNone/>
                      </a:pPr>
                      <a:r>
                        <a:rPr lang="en-GB" sz="800"/>
                        <a:t>ALKBH1</a:t>
                      </a:r>
                      <a:endParaRPr sz="800"/>
                    </a:p>
                  </a:txBody>
                  <a:tcPr marT="91425" marB="91425" marR="91425" marL="91425" anchor="ctr">
                    <a:lnT cap="flat" cmpd="sng" w="28575">
                      <a:solidFill>
                        <a:schemeClr val="dk1"/>
                      </a:solidFill>
                      <a:prstDash val="solid"/>
                      <a:round/>
                      <a:headEnd len="sm" w="sm" type="none"/>
                      <a:tailEnd len="sm" w="sm" type="none"/>
                    </a:lnT>
                    <a:solidFill>
                      <a:schemeClr val="lt1"/>
                    </a:solidFill>
                  </a:tcPr>
                </a:tc>
                <a:tc>
                  <a:txBody>
                    <a:bodyPr/>
                    <a:lstStyle/>
                    <a:p>
                      <a:pPr indent="0" lvl="0" marL="0" rtl="0" algn="l">
                        <a:spcBef>
                          <a:spcPts val="0"/>
                        </a:spcBef>
                        <a:spcAft>
                          <a:spcPts val="0"/>
                        </a:spcAft>
                        <a:buNone/>
                      </a:pPr>
                      <a:r>
                        <a:rPr lang="en-GB" sz="800"/>
                        <a:t>2</a:t>
                      </a:r>
                      <a:endParaRPr sz="800"/>
                    </a:p>
                  </a:txBody>
                  <a:tcPr marT="91425" marB="91425" marR="91425" marL="91425" anchor="ctr">
                    <a:lnT cap="flat" cmpd="sng" w="28575">
                      <a:solidFill>
                        <a:schemeClr val="dk1"/>
                      </a:solidFill>
                      <a:prstDash val="solid"/>
                      <a:round/>
                      <a:headEnd len="sm" w="sm" type="none"/>
                      <a:tailEnd len="sm" w="sm" type="none"/>
                    </a:lnT>
                    <a:solidFill>
                      <a:schemeClr val="lt1"/>
                    </a:solidFill>
                  </a:tcPr>
                </a:tc>
                <a:tc>
                  <a:txBody>
                    <a:bodyPr/>
                    <a:lstStyle/>
                    <a:p>
                      <a:pPr indent="0" lvl="0" marL="0" rtl="0" algn="l">
                        <a:spcBef>
                          <a:spcPts val="0"/>
                        </a:spcBef>
                        <a:spcAft>
                          <a:spcPts val="0"/>
                        </a:spcAft>
                        <a:buNone/>
                      </a:pPr>
                      <a:r>
                        <a:rPr lang="en-GB" sz="800" u="sng">
                          <a:solidFill>
                            <a:schemeClr val="hlink"/>
                          </a:solidFill>
                          <a:hlinkClick r:id="rId3"/>
                        </a:rPr>
                        <a:t>NP_006011.2</a:t>
                      </a:r>
                      <a:endParaRPr sz="800"/>
                    </a:p>
                  </a:txBody>
                  <a:tcPr marT="91425" marB="91425" marR="91425" marL="91425" anchor="ctr">
                    <a:lnT cap="flat" cmpd="sng" w="28575">
                      <a:solidFill>
                        <a:schemeClr val="dk1"/>
                      </a:solidFill>
                      <a:prstDash val="solid"/>
                      <a:round/>
                      <a:headEnd len="sm" w="sm" type="none"/>
                      <a:tailEnd len="sm" w="sm" type="none"/>
                    </a:lnT>
                    <a:solidFill>
                      <a:schemeClr val="lt1"/>
                    </a:solidFill>
                  </a:tcPr>
                </a:tc>
                <a:tc>
                  <a:txBody>
                    <a:bodyPr/>
                    <a:lstStyle/>
                    <a:p>
                      <a:pPr indent="0" lvl="0" marL="0" rtl="0" algn="l">
                        <a:spcBef>
                          <a:spcPts val="0"/>
                        </a:spcBef>
                        <a:spcAft>
                          <a:spcPts val="0"/>
                        </a:spcAft>
                        <a:buNone/>
                      </a:pPr>
                      <a:r>
                        <a:rPr lang="en-GB" sz="800"/>
                        <a:t>394</a:t>
                      </a:r>
                      <a:endParaRPr sz="800"/>
                    </a:p>
                  </a:txBody>
                  <a:tcPr marT="91425" marB="91425" marR="91425" marL="91425" anchor="ctr">
                    <a:lnT cap="flat" cmpd="sng" w="28575">
                      <a:solidFill>
                        <a:schemeClr val="dk1"/>
                      </a:solidFill>
                      <a:prstDash val="solid"/>
                      <a:round/>
                      <a:headEnd len="sm" w="sm" type="none"/>
                      <a:tailEnd len="sm" w="sm" type="none"/>
                    </a:lnT>
                    <a:solidFill>
                      <a:schemeClr val="lt1"/>
                    </a:solidFill>
                  </a:tcPr>
                </a:tc>
                <a:tc>
                  <a:txBody>
                    <a:bodyPr/>
                    <a:lstStyle/>
                    <a:p>
                      <a:pPr indent="0" lvl="0" marL="0" rtl="0" algn="l">
                        <a:spcBef>
                          <a:spcPts val="0"/>
                        </a:spcBef>
                        <a:spcAft>
                          <a:spcPts val="0"/>
                        </a:spcAft>
                        <a:buNone/>
                      </a:pPr>
                      <a:r>
                        <a:rPr lang="en-GB" sz="800"/>
                        <a:t>20G-FeIIOxy superfamily</a:t>
                      </a:r>
                      <a:endParaRPr sz="800"/>
                    </a:p>
                  </a:txBody>
                  <a:tcPr marT="91425" marB="91425" marR="91425" marL="91425" anchor="ctr">
                    <a:lnT cap="flat" cmpd="sng" w="28575">
                      <a:solidFill>
                        <a:schemeClr val="dk1"/>
                      </a:solidFill>
                      <a:prstDash val="solid"/>
                      <a:round/>
                      <a:headEnd len="sm" w="sm" type="none"/>
                      <a:tailEnd len="sm" w="sm" type="none"/>
                    </a:lnT>
                    <a:solidFill>
                      <a:schemeClr val="lt1"/>
                    </a:solidFill>
                  </a:tcPr>
                </a:tc>
              </a:tr>
              <a:tr h="425300">
                <a:tc>
                  <a:txBody>
                    <a:bodyPr/>
                    <a:lstStyle/>
                    <a:p>
                      <a:pPr indent="0" lvl="0" marL="0" rtl="0" algn="l">
                        <a:spcBef>
                          <a:spcPts val="0"/>
                        </a:spcBef>
                        <a:spcAft>
                          <a:spcPts val="0"/>
                        </a:spcAft>
                        <a:buNone/>
                      </a:pPr>
                      <a:r>
                        <a:rPr lang="en-GB" sz="800"/>
                        <a:t>BRCC3</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3</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u="sng">
                          <a:solidFill>
                            <a:schemeClr val="hlink"/>
                          </a:solidFill>
                          <a:hlinkClick r:id="rId4"/>
                        </a:rPr>
                        <a:t>NP_001018065.1</a:t>
                      </a:r>
                      <a:r>
                        <a:rPr lang="en-GB" sz="800"/>
                        <a:t> </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291</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MPN_BRCC36</a:t>
                      </a:r>
                      <a:endParaRPr sz="800"/>
                    </a:p>
                  </a:txBody>
                  <a:tcPr marT="91425" marB="91425" marR="91425" marL="91425" anchor="ctr">
                    <a:solidFill>
                      <a:schemeClr val="lt1"/>
                    </a:solidFill>
                  </a:tcPr>
                </a:tc>
              </a:tr>
              <a:tr h="680500">
                <a:tc>
                  <a:txBody>
                    <a:bodyPr/>
                    <a:lstStyle/>
                    <a:p>
                      <a:pPr indent="0" lvl="0" marL="0" rtl="0" algn="l">
                        <a:spcBef>
                          <a:spcPts val="0"/>
                        </a:spcBef>
                        <a:spcAft>
                          <a:spcPts val="0"/>
                        </a:spcAft>
                        <a:buNone/>
                      </a:pPr>
                      <a:r>
                        <a:rPr lang="en-GB" sz="800"/>
                        <a:t>EP300</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2</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NP_001349772.1</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2494</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HAT_KAT11, KIX, Creb_binding, RING_CBP-p300, ZZ_CBP, zf-TAZ, PHD_p300</a:t>
                      </a:r>
                      <a:endParaRPr sz="800"/>
                    </a:p>
                  </a:txBody>
                  <a:tcPr marT="91425" marB="91425" marR="91425" marL="91425" anchor="ctr">
                    <a:solidFill>
                      <a:schemeClr val="lt1"/>
                    </a:solidFill>
                  </a:tcPr>
                </a:tc>
              </a:tr>
              <a:tr h="354450">
                <a:tc>
                  <a:txBody>
                    <a:bodyPr/>
                    <a:lstStyle/>
                    <a:p>
                      <a:pPr indent="0" lvl="0" marL="0" rtl="0" algn="l">
                        <a:spcBef>
                          <a:spcPts val="0"/>
                        </a:spcBef>
                        <a:spcAft>
                          <a:spcPts val="0"/>
                        </a:spcAft>
                        <a:buNone/>
                      </a:pPr>
                      <a:r>
                        <a:rPr lang="en-GB" sz="800"/>
                        <a:t>CECR2</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2</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NP_001276976.1</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1464</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Bromo_gcn5_like,</a:t>
                      </a:r>
                      <a:endParaRPr sz="800"/>
                    </a:p>
                    <a:p>
                      <a:pPr indent="0" lvl="0" marL="0" rtl="0" algn="l">
                        <a:spcBef>
                          <a:spcPts val="0"/>
                        </a:spcBef>
                        <a:spcAft>
                          <a:spcPts val="0"/>
                        </a:spcAft>
                        <a:buNone/>
                      </a:pPr>
                      <a:r>
                        <a:rPr lang="en-GB" sz="800"/>
                        <a:t>PHA03247 super family</a:t>
                      </a:r>
                      <a:endParaRPr sz="800"/>
                    </a:p>
                  </a:txBody>
                  <a:tcPr marT="91425" marB="91425" marR="91425" marL="91425" anchor="ctr">
                    <a:solidFill>
                      <a:schemeClr val="lt1"/>
                    </a:solidFill>
                  </a:tcPr>
                </a:tc>
              </a:tr>
              <a:tr h="354450">
                <a:tc>
                  <a:txBody>
                    <a:bodyPr/>
                    <a:lstStyle/>
                    <a:p>
                      <a:pPr indent="0" lvl="0" marL="0" rtl="0" algn="l">
                        <a:spcBef>
                          <a:spcPts val="0"/>
                        </a:spcBef>
                        <a:spcAft>
                          <a:spcPts val="0"/>
                        </a:spcAft>
                        <a:buNone/>
                      </a:pPr>
                      <a:r>
                        <a:rPr lang="en-GB" sz="800"/>
                        <a:t>DNAJC2</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4</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NP_055192.1</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621</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ZUO1 super family, SANT</a:t>
                      </a:r>
                      <a:endParaRPr sz="800"/>
                    </a:p>
                  </a:txBody>
                  <a:tcPr marT="91425" marB="91425" marR="91425" marL="91425" anchor="ctr">
                    <a:solidFill>
                      <a:schemeClr val="lt1"/>
                    </a:solidFill>
                  </a:tcPr>
                </a:tc>
              </a:tr>
              <a:tr h="354450">
                <a:tc>
                  <a:txBody>
                    <a:bodyPr/>
                    <a:lstStyle/>
                    <a:p>
                      <a:pPr indent="0" lvl="0" marL="0" rtl="0" algn="l">
                        <a:spcBef>
                          <a:spcPts val="0"/>
                        </a:spcBef>
                        <a:spcAft>
                          <a:spcPts val="0"/>
                        </a:spcAft>
                        <a:buNone/>
                      </a:pPr>
                      <a:r>
                        <a:rPr lang="en-GB" sz="800"/>
                        <a:t>DDB1</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1</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NP_001914.3</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1140</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MMS1_N super family, CPSF_A super family</a:t>
                      </a:r>
                      <a:endParaRPr sz="800"/>
                    </a:p>
                  </a:txBody>
                  <a:tcPr marT="91425" marB="91425" marR="91425" marL="91425" anchor="ctr">
                    <a:solidFill>
                      <a:schemeClr val="lt1"/>
                    </a:solidFill>
                  </a:tcPr>
                </a:tc>
              </a:tr>
              <a:tr h="354450">
                <a:tc>
                  <a:txBody>
                    <a:bodyPr/>
                    <a:lstStyle/>
                    <a:p>
                      <a:pPr indent="0" lvl="0" marL="0" rtl="0" algn="l">
                        <a:spcBef>
                          <a:spcPts val="0"/>
                        </a:spcBef>
                        <a:spcAft>
                          <a:spcPts val="0"/>
                        </a:spcAft>
                        <a:buNone/>
                      </a:pPr>
                      <a:r>
                        <a:rPr lang="en-GB" sz="800"/>
                        <a:t>HIRA</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1</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              NP_003316.3</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1017</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u="sng">
                          <a:solidFill>
                            <a:schemeClr val="hlink"/>
                          </a:solidFill>
                          <a:hlinkClick r:id="rId5"/>
                        </a:rPr>
                        <a:t>COG2319</a:t>
                      </a:r>
                      <a:r>
                        <a:rPr lang="en-GB" sz="800"/>
                        <a:t>, </a:t>
                      </a:r>
                      <a:r>
                        <a:rPr lang="en-GB" sz="800" u="sng">
                          <a:solidFill>
                            <a:schemeClr val="hlink"/>
                          </a:solidFill>
                          <a:hlinkClick r:id="rId6"/>
                        </a:rPr>
                        <a:t>cd00200</a:t>
                      </a:r>
                      <a:r>
                        <a:rPr lang="en-GB" sz="800"/>
                        <a:t>, </a:t>
                      </a:r>
                      <a:r>
                        <a:rPr lang="en-GB" sz="800" u="sng">
                          <a:solidFill>
                            <a:schemeClr val="hlink"/>
                          </a:solidFill>
                          <a:hlinkClick r:id="rId7"/>
                        </a:rPr>
                        <a:t>pfam07569</a:t>
                      </a:r>
                      <a:r>
                        <a:rPr lang="en-GB" sz="800"/>
                        <a:t>, </a:t>
                      </a:r>
                      <a:r>
                        <a:rPr lang="en-GB" sz="800" u="sng">
                          <a:solidFill>
                            <a:schemeClr val="hlink"/>
                          </a:solidFill>
                          <a:hlinkClick r:id="rId8"/>
                        </a:rPr>
                        <a:t>pfam09453</a:t>
                      </a:r>
                      <a:r>
                        <a:rPr lang="en-GB" sz="800"/>
                        <a:t>, </a:t>
                      </a:r>
                      <a:r>
                        <a:rPr lang="en-GB" sz="800" u="sng">
                          <a:solidFill>
                            <a:schemeClr val="hlink"/>
                          </a:solidFill>
                          <a:hlinkClick r:id="rId9"/>
                        </a:rPr>
                        <a:t>pfam12341</a:t>
                      </a:r>
                      <a:r>
                        <a:rPr lang="en-GB" sz="800"/>
                        <a:t>, </a:t>
                      </a:r>
                      <a:r>
                        <a:rPr lang="en-GB" sz="800" u="sng">
                          <a:solidFill>
                            <a:schemeClr val="hlink"/>
                          </a:solidFill>
                          <a:hlinkClick r:id="rId10"/>
                        </a:rPr>
                        <a:t>sd00039</a:t>
                      </a:r>
                      <a:endParaRPr sz="800"/>
                    </a:p>
                    <a:p>
                      <a:pPr indent="0" lvl="0" marL="0" rtl="0" algn="l">
                        <a:spcBef>
                          <a:spcPts val="0"/>
                        </a:spcBef>
                        <a:spcAft>
                          <a:spcPts val="0"/>
                        </a:spcAft>
                        <a:buNone/>
                      </a:pPr>
                      <a:r>
                        <a:t/>
                      </a:r>
                      <a:endParaRPr sz="800"/>
                    </a:p>
                  </a:txBody>
                  <a:tcPr marT="91425" marB="91425" marR="91425" marL="91425" anchor="ctr">
                    <a:solidFill>
                      <a:schemeClr val="lt1"/>
                    </a:solidFill>
                  </a:tcPr>
                </a:tc>
              </a:tr>
              <a:tr h="354450">
                <a:tc>
                  <a:txBody>
                    <a:bodyPr/>
                    <a:lstStyle/>
                    <a:p>
                      <a:pPr indent="0" lvl="0" marL="0" rtl="0" algn="l">
                        <a:spcBef>
                          <a:spcPts val="0"/>
                        </a:spcBef>
                        <a:spcAft>
                          <a:spcPts val="0"/>
                        </a:spcAft>
                        <a:buNone/>
                      </a:pPr>
                      <a:r>
                        <a:rPr lang="en-GB" sz="800"/>
                        <a:t>RNF168</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2</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u="sng">
                          <a:solidFill>
                            <a:schemeClr val="hlink"/>
                          </a:solidFill>
                          <a:hlinkClick r:id="rId11"/>
                        </a:rPr>
                        <a:t>NP_689830.2</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579</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RING-HC, MIU2, UDM1</a:t>
                      </a:r>
                      <a:endParaRPr sz="800"/>
                    </a:p>
                  </a:txBody>
                  <a:tcPr marT="91425" marB="91425" marR="91425" marL="91425" anchor="ctr">
                    <a:solidFill>
                      <a:schemeClr val="lt1"/>
                    </a:solidFill>
                  </a:tcPr>
                </a:tc>
              </a:tr>
              <a:tr h="354450">
                <a:tc>
                  <a:txBody>
                    <a:bodyPr/>
                    <a:lstStyle/>
                    <a:p>
                      <a:pPr indent="0" lvl="0" marL="0" rtl="0" algn="l">
                        <a:spcBef>
                          <a:spcPts val="0"/>
                        </a:spcBef>
                        <a:spcAft>
                          <a:spcPts val="0"/>
                        </a:spcAft>
                        <a:buClr>
                          <a:schemeClr val="dk1"/>
                        </a:buClr>
                        <a:buSzPts val="1100"/>
                        <a:buFont typeface="Arial"/>
                        <a:buNone/>
                      </a:pPr>
                      <a:r>
                        <a:rPr lang="en-GB" sz="800"/>
                        <a:t>PRMT7</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5</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NP_001171753.1</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642</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COG4076 super family</a:t>
                      </a:r>
                      <a:endParaRPr sz="800"/>
                    </a:p>
                  </a:txBody>
                  <a:tcPr marT="91425" marB="91425" marR="91425" marL="91425" anchor="ctr">
                    <a:solidFill>
                      <a:schemeClr val="lt1"/>
                    </a:solidFill>
                  </a:tcPr>
                </a:tc>
              </a:tr>
              <a:tr h="425300">
                <a:tc>
                  <a:txBody>
                    <a:bodyPr/>
                    <a:lstStyle/>
                    <a:p>
                      <a:pPr indent="0" lvl="0" marL="0" rtl="0" algn="l">
                        <a:spcBef>
                          <a:spcPts val="0"/>
                        </a:spcBef>
                        <a:spcAft>
                          <a:spcPts val="0"/>
                        </a:spcAft>
                        <a:buClr>
                          <a:schemeClr val="dk1"/>
                        </a:buClr>
                        <a:buSzPts val="1100"/>
                        <a:buFont typeface="Arial"/>
                        <a:buNone/>
                      </a:pPr>
                      <a:r>
                        <a:rPr lang="en-GB" sz="800"/>
                        <a:t>ATAD2B</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3</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u="sng">
                          <a:solidFill>
                            <a:schemeClr val="hlink"/>
                          </a:solidFill>
                          <a:hlinkClick r:id="rId12"/>
                        </a:rPr>
                        <a:t>NP_001341036.1</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1467</a:t>
                      </a:r>
                      <a:endParaRPr sz="800"/>
                    </a:p>
                  </a:txBody>
                  <a:tcPr marT="91425" marB="91425" marR="91425" marL="91425" anchor="ctr">
                    <a:solidFill>
                      <a:schemeClr val="lt1"/>
                    </a:solidFill>
                  </a:tcPr>
                </a:tc>
                <a:tc>
                  <a:txBody>
                    <a:bodyPr/>
                    <a:lstStyle/>
                    <a:p>
                      <a:pPr indent="0" lvl="0" marL="0" rtl="0" algn="l">
                        <a:spcBef>
                          <a:spcPts val="0"/>
                        </a:spcBef>
                        <a:spcAft>
                          <a:spcPts val="0"/>
                        </a:spcAft>
                        <a:buNone/>
                      </a:pPr>
                      <a:r>
                        <a:rPr lang="en-GB" sz="800"/>
                        <a:t>RecA-like_Yta7-like, SpoVK, Bromo_AAA</a:t>
                      </a:r>
                      <a:endParaRPr sz="800"/>
                    </a:p>
                  </a:txBody>
                  <a:tcPr marT="91425" marB="91425" marR="91425" marL="91425" anchor="ctr">
                    <a:solidFill>
                      <a:schemeClr val="l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2041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120"/>
              <a:t>Общая тепловая карта</a:t>
            </a:r>
            <a:endParaRPr sz="2120"/>
          </a:p>
        </p:txBody>
      </p:sp>
      <p:pic>
        <p:nvPicPr>
          <p:cNvPr id="106" name="Google Shape;106;p16"/>
          <p:cNvPicPr preferRelativeResize="0"/>
          <p:nvPr/>
        </p:nvPicPr>
        <p:blipFill>
          <a:blip r:embed="rId3">
            <a:alphaModFix/>
          </a:blip>
          <a:stretch>
            <a:fillRect/>
          </a:stretch>
        </p:blipFill>
        <p:spPr>
          <a:xfrm>
            <a:off x="1525237" y="687325"/>
            <a:ext cx="6093535" cy="4366676"/>
          </a:xfrm>
          <a:prstGeom prst="rect">
            <a:avLst/>
          </a:prstGeom>
          <a:noFill/>
          <a:ln>
            <a:noFill/>
          </a:ln>
        </p:spPr>
      </p:pic>
      <p:sp>
        <p:nvSpPr>
          <p:cNvPr id="107" name="Google Shape;107;p16"/>
          <p:cNvSpPr/>
          <p:nvPr/>
        </p:nvSpPr>
        <p:spPr>
          <a:xfrm>
            <a:off x="732625" y="776825"/>
            <a:ext cx="846000" cy="756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2041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120"/>
              <a:t>Информация о далеких гомологах</a:t>
            </a:r>
            <a:endParaRPr sz="2120"/>
          </a:p>
        </p:txBody>
      </p:sp>
      <p:graphicFrame>
        <p:nvGraphicFramePr>
          <p:cNvPr id="113" name="Google Shape;113;p17"/>
          <p:cNvGraphicFramePr/>
          <p:nvPr/>
        </p:nvGraphicFramePr>
        <p:xfrm>
          <a:off x="311700" y="776825"/>
          <a:ext cx="3000000" cy="3000000"/>
        </p:xfrm>
        <a:graphic>
          <a:graphicData uri="http://schemas.openxmlformats.org/drawingml/2006/table">
            <a:tbl>
              <a:tblPr>
                <a:noFill/>
                <a:tableStyleId>{8C5A80BF-1EFD-4084-B049-4E1E3AFBEE5C}</a:tableStyleId>
              </a:tblPr>
              <a:tblGrid>
                <a:gridCol w="1284750"/>
                <a:gridCol w="1167675"/>
                <a:gridCol w="1375075"/>
                <a:gridCol w="1168500"/>
                <a:gridCol w="2283950"/>
                <a:gridCol w="1240650"/>
              </a:tblGrid>
              <a:tr h="381000">
                <a:tc>
                  <a:txBody>
                    <a:bodyPr/>
                    <a:lstStyle/>
                    <a:p>
                      <a:pPr indent="0" lvl="0" marL="0" rtl="0" algn="ctr">
                        <a:spcBef>
                          <a:spcPts val="0"/>
                        </a:spcBef>
                        <a:spcAft>
                          <a:spcPts val="0"/>
                        </a:spcAft>
                        <a:buNone/>
                      </a:pPr>
                      <a:r>
                        <a:rPr b="1" lang="en-GB" sz="900">
                          <a:solidFill>
                            <a:schemeClr val="dk2"/>
                          </a:solidFill>
                        </a:rPr>
                        <a:t>Ген</a:t>
                      </a:r>
                      <a:endParaRPr b="1" sz="900">
                        <a:solidFill>
                          <a:schemeClr val="dk2"/>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900">
                          <a:solidFill>
                            <a:schemeClr val="dk2"/>
                          </a:solidFill>
                        </a:rPr>
                        <a:t>Название</a:t>
                      </a:r>
                      <a:endParaRPr b="1" sz="900">
                        <a:solidFill>
                          <a:schemeClr val="dk2"/>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900">
                          <a:solidFill>
                            <a:schemeClr val="dk2"/>
                          </a:solidFill>
                        </a:rPr>
                        <a:t>Идентификатор</a:t>
                      </a:r>
                      <a:endParaRPr b="1" sz="900">
                        <a:solidFill>
                          <a:schemeClr val="dk2"/>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900">
                          <a:solidFill>
                            <a:schemeClr val="dk2"/>
                          </a:solidFill>
                        </a:rPr>
                        <a:t>Длина</a:t>
                      </a:r>
                      <a:endParaRPr b="1" sz="900">
                        <a:solidFill>
                          <a:schemeClr val="dk2"/>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900">
                          <a:solidFill>
                            <a:schemeClr val="dk2"/>
                          </a:solidFill>
                        </a:rPr>
                        <a:t>Описание</a:t>
                      </a:r>
                      <a:endParaRPr b="1" sz="900">
                        <a:solidFill>
                          <a:schemeClr val="dk2"/>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900">
                          <a:solidFill>
                            <a:schemeClr val="dk2"/>
                          </a:solidFill>
                        </a:rPr>
                        <a:t>Домены</a:t>
                      </a:r>
                      <a:endParaRPr b="1" sz="900">
                        <a:solidFill>
                          <a:schemeClr val="dk2"/>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a:txBody>
                    <a:bodyPr/>
                    <a:lstStyle/>
                    <a:p>
                      <a:pPr indent="0" lvl="0" marL="0" rtl="0" algn="ctr">
                        <a:spcBef>
                          <a:spcPts val="0"/>
                        </a:spcBef>
                        <a:spcAft>
                          <a:spcPts val="0"/>
                        </a:spcAft>
                        <a:buNone/>
                      </a:pPr>
                      <a:r>
                        <a:rPr lang="en-GB" sz="1000"/>
                        <a:t>ALKBH1</a:t>
                      </a:r>
                      <a:endParaRPr sz="1000"/>
                    </a:p>
                  </a:txBody>
                  <a:tcPr marT="91425" marB="91425" marR="91425" marL="91425" anchor="ctr">
                    <a:lnT cap="flat" cmpd="sng" w="28575">
                      <a:solidFill>
                        <a:schemeClr val="dk1"/>
                      </a:solidFill>
                      <a:prstDash val="solid"/>
                      <a:round/>
                      <a:headEnd len="sm" w="sm" type="none"/>
                      <a:tailEnd len="sm" w="sm" type="none"/>
                    </a:lnT>
                    <a:solidFill>
                      <a:schemeClr val="lt1"/>
                    </a:solidFill>
                  </a:tcPr>
                </a:tc>
                <a:tc>
                  <a:txBody>
                    <a:bodyPr/>
                    <a:lstStyle/>
                    <a:p>
                      <a:pPr indent="0" lvl="0" marL="0" rtl="0" algn="ctr">
                        <a:spcBef>
                          <a:spcPts val="0"/>
                        </a:spcBef>
                        <a:spcAft>
                          <a:spcPts val="0"/>
                        </a:spcAft>
                        <a:buNone/>
                      </a:pPr>
                      <a:r>
                        <a:rPr lang="en-GB" sz="1000"/>
                        <a:t>2OG-Fe(II) oxygenase family protein</a:t>
                      </a:r>
                      <a:endParaRPr sz="1000"/>
                    </a:p>
                  </a:txBody>
                  <a:tcPr marT="91425" marB="91425" marR="91425" marL="91425" anchor="ctr">
                    <a:lnT cap="flat" cmpd="sng" w="28575">
                      <a:solidFill>
                        <a:schemeClr val="dk1"/>
                      </a:solidFill>
                      <a:prstDash val="solid"/>
                      <a:round/>
                      <a:headEnd len="sm" w="sm" type="none"/>
                      <a:tailEnd len="sm" w="sm" type="none"/>
                    </a:lnT>
                    <a:solidFill>
                      <a:schemeClr val="lt1"/>
                    </a:solidFill>
                  </a:tcPr>
                </a:tc>
                <a:tc>
                  <a:txBody>
                    <a:bodyPr/>
                    <a:lstStyle/>
                    <a:p>
                      <a:pPr indent="0" lvl="0" marL="0" rtl="0" algn="ctr">
                        <a:spcBef>
                          <a:spcPts val="0"/>
                        </a:spcBef>
                        <a:spcAft>
                          <a:spcPts val="0"/>
                        </a:spcAft>
                        <a:buNone/>
                      </a:pPr>
                      <a:r>
                        <a:rPr lang="en-GB" sz="1000"/>
                        <a:t>XP_977046.1</a:t>
                      </a:r>
                      <a:endParaRPr sz="1000"/>
                    </a:p>
                  </a:txBody>
                  <a:tcPr marT="91425" marB="91425" marR="91425" marL="91425" anchor="ctr">
                    <a:lnT cap="flat" cmpd="sng" w="28575">
                      <a:solidFill>
                        <a:schemeClr val="dk1"/>
                      </a:solidFill>
                      <a:prstDash val="solid"/>
                      <a:round/>
                      <a:headEnd len="sm" w="sm" type="none"/>
                      <a:tailEnd len="sm" w="sm" type="none"/>
                    </a:lnT>
                    <a:solidFill>
                      <a:schemeClr val="lt1"/>
                    </a:solidFill>
                  </a:tcPr>
                </a:tc>
                <a:tc>
                  <a:txBody>
                    <a:bodyPr/>
                    <a:lstStyle/>
                    <a:p>
                      <a:pPr indent="0" lvl="0" marL="0" rtl="0" algn="ctr">
                        <a:spcBef>
                          <a:spcPts val="0"/>
                        </a:spcBef>
                        <a:spcAft>
                          <a:spcPts val="0"/>
                        </a:spcAft>
                        <a:buNone/>
                      </a:pPr>
                      <a:r>
                        <a:rPr lang="en-GB" sz="1000"/>
                        <a:t>408</a:t>
                      </a:r>
                      <a:endParaRPr sz="1000"/>
                    </a:p>
                  </a:txBody>
                  <a:tcPr marT="91425" marB="91425" marR="91425" marL="91425" anchor="ctr">
                    <a:lnT cap="flat" cmpd="sng" w="28575">
                      <a:solidFill>
                        <a:schemeClr val="dk1"/>
                      </a:solidFill>
                      <a:prstDash val="solid"/>
                      <a:round/>
                      <a:headEnd len="sm" w="sm" type="none"/>
                      <a:tailEnd len="sm" w="sm" type="none"/>
                    </a:lnT>
                    <a:solidFill>
                      <a:schemeClr val="lt1"/>
                    </a:solidFill>
                  </a:tcPr>
                </a:tc>
                <a:tc>
                  <a:txBody>
                    <a:bodyPr/>
                    <a:lstStyle/>
                    <a:p>
                      <a:pPr indent="0" lvl="0" marL="0" rtl="0" algn="ctr">
                        <a:spcBef>
                          <a:spcPts val="0"/>
                        </a:spcBef>
                        <a:spcAft>
                          <a:spcPts val="0"/>
                        </a:spcAft>
                        <a:buNone/>
                      </a:pPr>
                      <a:r>
                        <a:rPr lang="en-GB" sz="1000"/>
                        <a:t>-</a:t>
                      </a:r>
                      <a:endParaRPr sz="1000"/>
                    </a:p>
                  </a:txBody>
                  <a:tcPr marT="91425" marB="91425" marR="91425" marL="91425" anchor="ctr">
                    <a:lnT cap="flat" cmpd="sng" w="28575">
                      <a:solidFill>
                        <a:schemeClr val="dk1"/>
                      </a:solidFill>
                      <a:prstDash val="solid"/>
                      <a:round/>
                      <a:headEnd len="sm" w="sm" type="none"/>
                      <a:tailEnd len="sm" w="sm" type="none"/>
                    </a:lnT>
                    <a:solidFill>
                      <a:schemeClr val="lt1"/>
                    </a:solidFill>
                  </a:tcPr>
                </a:tc>
                <a:tc>
                  <a:txBody>
                    <a:bodyPr/>
                    <a:lstStyle/>
                    <a:p>
                      <a:pPr indent="0" lvl="0" marL="0" rtl="0" algn="ctr">
                        <a:spcBef>
                          <a:spcPts val="0"/>
                        </a:spcBef>
                        <a:spcAft>
                          <a:spcPts val="0"/>
                        </a:spcAft>
                        <a:buNone/>
                      </a:pPr>
                      <a:r>
                        <a:rPr lang="en-GB" sz="1000"/>
                        <a:t>2OG-FeII_Oxy super family</a:t>
                      </a:r>
                      <a:endParaRPr sz="1000"/>
                    </a:p>
                  </a:txBody>
                  <a:tcPr marT="91425" marB="91425" marR="91425" marL="91425" anchor="ctr">
                    <a:lnT cap="flat" cmpd="sng" w="28575">
                      <a:solidFill>
                        <a:schemeClr val="dk1"/>
                      </a:solidFill>
                      <a:prstDash val="solid"/>
                      <a:round/>
                      <a:headEnd len="sm" w="sm" type="none"/>
                      <a:tailEnd len="sm" w="sm" type="none"/>
                    </a:lnT>
                    <a:solidFill>
                      <a:schemeClr val="lt1"/>
                    </a:solidFill>
                  </a:tcPr>
                </a:tc>
              </a:tr>
              <a:tr h="381000">
                <a:tc>
                  <a:txBody>
                    <a:bodyPr/>
                    <a:lstStyle/>
                    <a:p>
                      <a:pPr indent="0" lvl="0" marL="0" rtl="0" algn="ctr">
                        <a:spcBef>
                          <a:spcPts val="0"/>
                        </a:spcBef>
                        <a:spcAft>
                          <a:spcPts val="0"/>
                        </a:spcAft>
                        <a:buNone/>
                      </a:pPr>
                      <a:r>
                        <a:rPr lang="en-GB" sz="1000"/>
                        <a:t>BRCC3</a:t>
                      </a:r>
                      <a:endParaRPr sz="1000"/>
                    </a:p>
                  </a:txBody>
                  <a:tcPr marT="91425" marB="91425" marR="91425" marL="91425" anchor="ctr">
                    <a:solidFill>
                      <a:schemeClr val="lt1"/>
                    </a:solidFill>
                  </a:tcPr>
                </a:tc>
                <a:tc>
                  <a:txBody>
                    <a:bodyPr/>
                    <a:lstStyle/>
                    <a:p>
                      <a:pPr indent="0" lvl="0" marL="0" rtl="0" algn="ctr">
                        <a:spcBef>
                          <a:spcPts val="0"/>
                        </a:spcBef>
                        <a:spcAft>
                          <a:spcPts val="0"/>
                        </a:spcAft>
                        <a:buNone/>
                      </a:pPr>
                      <a:r>
                        <a:rPr lang="en-GB" sz="1000"/>
                        <a:t>F37A4.5</a:t>
                      </a:r>
                      <a:endParaRPr sz="1000"/>
                    </a:p>
                  </a:txBody>
                  <a:tcPr marT="91425" marB="91425" marR="91425" marL="91425" anchor="ctr">
                    <a:solidFill>
                      <a:schemeClr val="lt1"/>
                    </a:solidFill>
                  </a:tcPr>
                </a:tc>
                <a:tc>
                  <a:txBody>
                    <a:bodyPr/>
                    <a:lstStyle/>
                    <a:p>
                      <a:pPr indent="0" lvl="0" marL="0" rtl="0" algn="ctr">
                        <a:spcBef>
                          <a:spcPts val="0"/>
                        </a:spcBef>
                        <a:spcAft>
                          <a:spcPts val="0"/>
                        </a:spcAft>
                        <a:buNone/>
                      </a:pPr>
                      <a:r>
                        <a:rPr lang="en-GB" sz="1000"/>
                        <a:t>NP_498470.1</a:t>
                      </a:r>
                      <a:endParaRPr sz="1000"/>
                    </a:p>
                  </a:txBody>
                  <a:tcPr marT="91425" marB="91425" marR="91425" marL="91425" anchor="ctr">
                    <a:solidFill>
                      <a:schemeClr val="lt1"/>
                    </a:solidFill>
                  </a:tcPr>
                </a:tc>
                <a:tc>
                  <a:txBody>
                    <a:bodyPr/>
                    <a:lstStyle/>
                    <a:p>
                      <a:pPr indent="0" lvl="0" marL="0" rtl="0" algn="ctr">
                        <a:spcBef>
                          <a:spcPts val="0"/>
                        </a:spcBef>
                        <a:spcAft>
                          <a:spcPts val="0"/>
                        </a:spcAft>
                        <a:buNone/>
                      </a:pPr>
                      <a:r>
                        <a:rPr lang="en-GB" sz="1000"/>
                        <a:t>319</a:t>
                      </a:r>
                      <a:endParaRPr sz="1000"/>
                    </a:p>
                  </a:txBody>
                  <a:tcPr marT="91425" marB="91425" marR="91425" marL="91425" anchor="ctr">
                    <a:solidFill>
                      <a:schemeClr val="lt1"/>
                    </a:solidFill>
                  </a:tcPr>
                </a:tc>
                <a:tc>
                  <a:txBody>
                    <a:bodyPr/>
                    <a:lstStyle/>
                    <a:p>
                      <a:pPr indent="0" lvl="0" marL="0" rtl="0" algn="ctr">
                        <a:spcBef>
                          <a:spcPts val="0"/>
                        </a:spcBef>
                        <a:spcAft>
                          <a:spcPts val="0"/>
                        </a:spcAft>
                        <a:buNone/>
                      </a:pPr>
                      <a:r>
                        <a:rPr lang="en-GB" sz="1000"/>
                        <a:t>A novel essential fission yeast gene pad1+ positively regulates pap1(+)-dependent transcription and is implicated in the maintenance of chromosome structure</a:t>
                      </a:r>
                      <a:endParaRPr sz="1000"/>
                    </a:p>
                    <a:p>
                      <a:pPr indent="0" lvl="0" marL="0" rtl="0" algn="ctr">
                        <a:spcBef>
                          <a:spcPts val="0"/>
                        </a:spcBef>
                        <a:spcAft>
                          <a:spcPts val="0"/>
                        </a:spcAft>
                        <a:buNone/>
                      </a:pPr>
                      <a:r>
                        <a:t/>
                      </a:r>
                      <a:endParaRPr sz="1000"/>
                    </a:p>
                  </a:txBody>
                  <a:tcPr marT="91425" marB="91425" marR="91425" marL="91425" anchor="ctr">
                    <a:solidFill>
                      <a:schemeClr val="lt1"/>
                    </a:solidFill>
                  </a:tcPr>
                </a:tc>
                <a:tc>
                  <a:txBody>
                    <a:bodyPr/>
                    <a:lstStyle/>
                    <a:p>
                      <a:pPr indent="0" lvl="0" marL="0" rtl="0" algn="ctr">
                        <a:spcBef>
                          <a:spcPts val="0"/>
                        </a:spcBef>
                        <a:spcAft>
                          <a:spcPts val="0"/>
                        </a:spcAft>
                        <a:buNone/>
                      </a:pPr>
                      <a:r>
                        <a:rPr lang="en-GB" sz="1000"/>
                        <a:t>MPN_RPN_CSN5</a:t>
                      </a:r>
                      <a:endParaRPr sz="1000"/>
                    </a:p>
                  </a:txBody>
                  <a:tcPr marT="91425" marB="91425" marR="91425" marL="91425" anchor="ctr">
                    <a:solidFill>
                      <a:schemeClr val="lt1"/>
                    </a:solidFill>
                  </a:tcPr>
                </a:tc>
              </a:tr>
              <a:tr h="381000">
                <a:tc>
                  <a:txBody>
                    <a:bodyPr/>
                    <a:lstStyle/>
                    <a:p>
                      <a:pPr indent="0" lvl="0" marL="0" rtl="0" algn="ctr">
                        <a:spcBef>
                          <a:spcPts val="0"/>
                        </a:spcBef>
                        <a:spcAft>
                          <a:spcPts val="0"/>
                        </a:spcAft>
                        <a:buNone/>
                      </a:pPr>
                      <a:r>
                        <a:rPr lang="en-GB" sz="1000"/>
                        <a:t>EP300</a:t>
                      </a:r>
                      <a:endParaRPr sz="1000"/>
                    </a:p>
                  </a:txBody>
                  <a:tcPr marT="91425" marB="91425" marR="91425" marL="91425" anchor="ctr">
                    <a:solidFill>
                      <a:schemeClr val="lt1"/>
                    </a:solidFill>
                  </a:tcPr>
                </a:tc>
                <a:tc>
                  <a:txBody>
                    <a:bodyPr/>
                    <a:lstStyle/>
                    <a:p>
                      <a:pPr indent="0" lvl="0" marL="0" rtl="0" algn="ctr">
                        <a:spcBef>
                          <a:spcPts val="0"/>
                        </a:spcBef>
                        <a:spcAft>
                          <a:spcPts val="0"/>
                        </a:spcAft>
                        <a:buNone/>
                      </a:pPr>
                      <a:r>
                        <a:rPr lang="en-GB" sz="1000"/>
                        <a:t>histone acetyltransferase p300 isoform X8</a:t>
                      </a:r>
                      <a:endParaRPr sz="1000"/>
                    </a:p>
                  </a:txBody>
                  <a:tcPr marT="91425" marB="91425" marR="91425" marL="91425" anchor="ctr">
                    <a:solidFill>
                      <a:schemeClr val="lt1"/>
                    </a:solidFill>
                  </a:tcPr>
                </a:tc>
                <a:tc>
                  <a:txBody>
                    <a:bodyPr/>
                    <a:lstStyle/>
                    <a:p>
                      <a:pPr indent="0" lvl="0" marL="0" rtl="0" algn="ctr">
                        <a:spcBef>
                          <a:spcPts val="0"/>
                        </a:spcBef>
                        <a:spcAft>
                          <a:spcPts val="0"/>
                        </a:spcAft>
                        <a:buNone/>
                      </a:pPr>
                      <a:r>
                        <a:rPr lang="en-GB" sz="1000"/>
                        <a:t>XP_009297689.1</a:t>
                      </a:r>
                      <a:endParaRPr sz="1000"/>
                    </a:p>
                  </a:txBody>
                  <a:tcPr marT="91425" marB="91425" marR="91425" marL="91425" anchor="ctr">
                    <a:solidFill>
                      <a:schemeClr val="lt1"/>
                    </a:solidFill>
                  </a:tcPr>
                </a:tc>
                <a:tc>
                  <a:txBody>
                    <a:bodyPr/>
                    <a:lstStyle/>
                    <a:p>
                      <a:pPr indent="0" lvl="0" marL="0" rtl="0" algn="ctr">
                        <a:spcBef>
                          <a:spcPts val="0"/>
                        </a:spcBef>
                        <a:spcAft>
                          <a:spcPts val="0"/>
                        </a:spcAft>
                        <a:buNone/>
                      </a:pPr>
                      <a:r>
                        <a:rPr lang="en-GB" sz="1000"/>
                        <a:t>2617</a:t>
                      </a:r>
                      <a:endParaRPr sz="1000"/>
                    </a:p>
                  </a:txBody>
                  <a:tcPr marT="91425" marB="91425" marR="91425" marL="91425" anchor="ctr">
                    <a:solidFill>
                      <a:schemeClr val="lt1"/>
                    </a:solidFill>
                  </a:tcPr>
                </a:tc>
                <a:tc>
                  <a:txBody>
                    <a:bodyPr/>
                    <a:lstStyle/>
                    <a:p>
                      <a:pPr indent="0" lvl="0" marL="0" rtl="0" algn="ctr">
                        <a:spcBef>
                          <a:spcPts val="0"/>
                        </a:spcBef>
                        <a:spcAft>
                          <a:spcPts val="0"/>
                        </a:spcAft>
                        <a:buNone/>
                      </a:pPr>
                      <a:r>
                        <a:rPr lang="en-GB" sz="1000"/>
                        <a:t>CBP and p300 are critical regulators of hematopoiesis through both their transcriptional coactivator and acetyltransferase activities.</a:t>
                      </a:r>
                      <a:endParaRPr sz="1000"/>
                    </a:p>
                  </a:txBody>
                  <a:tcPr marT="91425" marB="91425" marR="91425" marL="91425" anchor="ctr">
                    <a:solidFill>
                      <a:schemeClr val="lt1"/>
                    </a:solidFill>
                  </a:tcPr>
                </a:tc>
                <a:tc>
                  <a:txBody>
                    <a:bodyPr/>
                    <a:lstStyle/>
                    <a:p>
                      <a:pPr indent="0" lvl="0" marL="0" rtl="0" algn="ctr">
                        <a:spcBef>
                          <a:spcPts val="0"/>
                        </a:spcBef>
                        <a:spcAft>
                          <a:spcPts val="0"/>
                        </a:spcAft>
                        <a:buNone/>
                      </a:pPr>
                      <a:r>
                        <a:rPr lang="en-GB" sz="1000"/>
                        <a:t>HAT_KAT11, KIX, RING_CBP-p300, ZZ_CBP, zf-TAZ, PHD_SF super family</a:t>
                      </a:r>
                      <a:endParaRPr sz="1000"/>
                    </a:p>
                  </a:txBody>
                  <a:tcPr marT="91425" marB="91425" marR="91425" marL="91425" anchor="ctr">
                    <a:solidFill>
                      <a:schemeClr val="lt1"/>
                    </a:solidFill>
                  </a:tcPr>
                </a:tc>
              </a:tr>
              <a:tr h="381000">
                <a:tc>
                  <a:txBody>
                    <a:bodyPr/>
                    <a:lstStyle/>
                    <a:p>
                      <a:pPr indent="0" lvl="0" marL="0" rtl="0" algn="ctr">
                        <a:spcBef>
                          <a:spcPts val="0"/>
                        </a:spcBef>
                        <a:spcAft>
                          <a:spcPts val="0"/>
                        </a:spcAft>
                        <a:buNone/>
                      </a:pPr>
                      <a:r>
                        <a:rPr lang="en-GB" sz="1000"/>
                        <a:t>CECR2</a:t>
                      </a:r>
                      <a:endParaRPr sz="1000"/>
                    </a:p>
                  </a:txBody>
                  <a:tcPr marT="91425" marB="91425" marR="91425" marL="91425" anchor="ctr">
                    <a:solidFill>
                      <a:schemeClr val="lt1"/>
                    </a:solidFill>
                  </a:tcPr>
                </a:tc>
                <a:tc>
                  <a:txBody>
                    <a:bodyPr/>
                    <a:lstStyle/>
                    <a:p>
                      <a:pPr indent="0" lvl="0" marL="0" rtl="0" algn="ctr">
                        <a:spcBef>
                          <a:spcPts val="0"/>
                        </a:spcBef>
                        <a:spcAft>
                          <a:spcPts val="0"/>
                        </a:spcAft>
                        <a:buNone/>
                      </a:pPr>
                      <a:r>
                        <a:rPr lang="en-GB" sz="1000"/>
                        <a:t>BAZ2A</a:t>
                      </a:r>
                      <a:endParaRPr sz="1000"/>
                    </a:p>
                  </a:txBody>
                  <a:tcPr marT="91425" marB="91425" marR="91425" marL="91425" anchor="ctr">
                    <a:solidFill>
                      <a:schemeClr val="lt1"/>
                    </a:solidFill>
                  </a:tcPr>
                </a:tc>
                <a:tc>
                  <a:txBody>
                    <a:bodyPr/>
                    <a:lstStyle/>
                    <a:p>
                      <a:pPr indent="0" lvl="0" marL="0" rtl="0" algn="ctr">
                        <a:spcBef>
                          <a:spcPts val="0"/>
                        </a:spcBef>
                        <a:spcAft>
                          <a:spcPts val="0"/>
                        </a:spcAft>
                        <a:buNone/>
                      </a:pPr>
                      <a:r>
                        <a:rPr lang="en-GB" sz="1000"/>
                        <a:t>NP_498673.3</a:t>
                      </a:r>
                      <a:endParaRPr sz="1000"/>
                    </a:p>
                  </a:txBody>
                  <a:tcPr marT="91425" marB="91425" marR="91425" marL="91425" anchor="ctr">
                    <a:solidFill>
                      <a:schemeClr val="lt1"/>
                    </a:solidFill>
                  </a:tcPr>
                </a:tc>
                <a:tc>
                  <a:txBody>
                    <a:bodyPr/>
                    <a:lstStyle/>
                    <a:p>
                      <a:pPr indent="0" lvl="0" marL="0" rtl="0" algn="ctr">
                        <a:spcBef>
                          <a:spcPts val="0"/>
                        </a:spcBef>
                        <a:spcAft>
                          <a:spcPts val="0"/>
                        </a:spcAft>
                        <a:buNone/>
                      </a:pPr>
                      <a:r>
                        <a:rPr lang="en-GB" sz="1000"/>
                        <a:t>1390</a:t>
                      </a:r>
                      <a:endParaRPr sz="1000"/>
                    </a:p>
                  </a:txBody>
                  <a:tcPr marT="91425" marB="91425" marR="91425" marL="91425" anchor="ctr">
                    <a:solidFill>
                      <a:schemeClr val="lt1"/>
                    </a:solidFill>
                  </a:tcPr>
                </a:tc>
                <a:tc>
                  <a:txBody>
                    <a:bodyPr/>
                    <a:lstStyle/>
                    <a:p>
                      <a:pPr indent="0" lvl="0" marL="0" rtl="0" algn="ctr">
                        <a:spcBef>
                          <a:spcPts val="0"/>
                        </a:spcBef>
                        <a:spcAft>
                          <a:spcPts val="0"/>
                        </a:spcAft>
                        <a:buNone/>
                      </a:pPr>
                      <a:r>
                        <a:rPr lang="en-GB" sz="1000"/>
                        <a:t>BAZ2A is an epigenetic regulator affecting transcription of ribosomal RNA.</a:t>
                      </a:r>
                      <a:endParaRPr sz="1000"/>
                    </a:p>
                  </a:txBody>
                  <a:tcPr marT="91425" marB="91425" marR="91425" marL="91425" anchor="ctr">
                    <a:solidFill>
                      <a:schemeClr val="lt1"/>
                    </a:solidFill>
                  </a:tcPr>
                </a:tc>
                <a:tc>
                  <a:txBody>
                    <a:bodyPr/>
                    <a:lstStyle/>
                    <a:p>
                      <a:pPr indent="0" lvl="0" marL="0" rtl="0" algn="ctr">
                        <a:spcBef>
                          <a:spcPts val="0"/>
                        </a:spcBef>
                        <a:spcAft>
                          <a:spcPts val="0"/>
                        </a:spcAft>
                        <a:buNone/>
                      </a:pPr>
                      <a:r>
                        <a:rPr lang="en-GB" sz="1000"/>
                        <a:t>Bromo_BAZ2A_B, HAT_MBD, PHD_BAZ2A, DDT super family, PHD, WHIM1, WSD super family </a:t>
                      </a:r>
                      <a:endParaRPr sz="1000"/>
                    </a:p>
                  </a:txBody>
                  <a:tcPr marT="91425" marB="91425" marR="91425" marL="91425" anchor="ctr">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2041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120"/>
              <a:t>Информация о далеких гомологах</a:t>
            </a:r>
            <a:endParaRPr sz="2120"/>
          </a:p>
        </p:txBody>
      </p:sp>
      <p:graphicFrame>
        <p:nvGraphicFramePr>
          <p:cNvPr id="119" name="Google Shape;119;p18"/>
          <p:cNvGraphicFramePr/>
          <p:nvPr/>
        </p:nvGraphicFramePr>
        <p:xfrm>
          <a:off x="311700" y="776825"/>
          <a:ext cx="3000000" cy="3000000"/>
        </p:xfrm>
        <a:graphic>
          <a:graphicData uri="http://schemas.openxmlformats.org/drawingml/2006/table">
            <a:tbl>
              <a:tblPr>
                <a:noFill/>
                <a:tableStyleId>{8C5A80BF-1EFD-4084-B049-4E1E3AFBEE5C}</a:tableStyleId>
              </a:tblPr>
              <a:tblGrid>
                <a:gridCol w="988675"/>
                <a:gridCol w="1346700"/>
                <a:gridCol w="1140975"/>
                <a:gridCol w="783950"/>
                <a:gridCol w="3019650"/>
                <a:gridCol w="1240650"/>
              </a:tblGrid>
              <a:tr h="100000">
                <a:tc>
                  <a:txBody>
                    <a:bodyPr/>
                    <a:lstStyle/>
                    <a:p>
                      <a:pPr indent="0" lvl="0" marL="0" rtl="0" algn="ctr">
                        <a:spcBef>
                          <a:spcPts val="0"/>
                        </a:spcBef>
                        <a:spcAft>
                          <a:spcPts val="0"/>
                        </a:spcAft>
                        <a:buNone/>
                      </a:pPr>
                      <a:r>
                        <a:rPr b="1" lang="en-GB" sz="900">
                          <a:solidFill>
                            <a:schemeClr val="dk2"/>
                          </a:solidFill>
                        </a:rPr>
                        <a:t>Ген</a:t>
                      </a:r>
                      <a:endParaRPr b="1" sz="900">
                        <a:solidFill>
                          <a:schemeClr val="dk2"/>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900">
                          <a:solidFill>
                            <a:schemeClr val="dk2"/>
                          </a:solidFill>
                        </a:rPr>
                        <a:t>Название</a:t>
                      </a:r>
                      <a:endParaRPr b="1" sz="900">
                        <a:solidFill>
                          <a:schemeClr val="dk2"/>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900">
                          <a:solidFill>
                            <a:schemeClr val="dk2"/>
                          </a:solidFill>
                        </a:rPr>
                        <a:t>Идентификатор</a:t>
                      </a:r>
                      <a:endParaRPr b="1" sz="900">
                        <a:solidFill>
                          <a:schemeClr val="dk2"/>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900">
                          <a:solidFill>
                            <a:schemeClr val="dk2"/>
                          </a:solidFill>
                        </a:rPr>
                        <a:t>Длина</a:t>
                      </a:r>
                      <a:endParaRPr b="1" sz="900">
                        <a:solidFill>
                          <a:schemeClr val="dk2"/>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900">
                          <a:solidFill>
                            <a:schemeClr val="dk2"/>
                          </a:solidFill>
                        </a:rPr>
                        <a:t>Описание</a:t>
                      </a:r>
                      <a:endParaRPr b="1" sz="900">
                        <a:solidFill>
                          <a:schemeClr val="dk2"/>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900">
                          <a:solidFill>
                            <a:schemeClr val="dk2"/>
                          </a:solidFill>
                        </a:rPr>
                        <a:t>Домены</a:t>
                      </a:r>
                      <a:endParaRPr b="1" sz="900">
                        <a:solidFill>
                          <a:schemeClr val="dk2"/>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a:txBody>
                    <a:bodyPr/>
                    <a:lstStyle/>
                    <a:p>
                      <a:pPr indent="0" lvl="0" marL="0" rtl="0" algn="ctr">
                        <a:spcBef>
                          <a:spcPts val="0"/>
                        </a:spcBef>
                        <a:spcAft>
                          <a:spcPts val="0"/>
                        </a:spcAft>
                        <a:buNone/>
                      </a:pPr>
                      <a:r>
                        <a:rPr lang="en-GB" sz="900"/>
                        <a:t>DNAJC2</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DnaJ domain protein [Tetrahymena thermophila SB210]</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XP_001016844.1</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929</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PRK10767 super family, terminal_TopJ super family, zf-C2H2_jaz, 2A1904 super family</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81000">
                <a:tc>
                  <a:txBody>
                    <a:bodyPr/>
                    <a:lstStyle/>
                    <a:p>
                      <a:pPr indent="0" lvl="0" marL="0" rtl="0" algn="ctr">
                        <a:spcBef>
                          <a:spcPts val="0"/>
                        </a:spcBef>
                        <a:spcAft>
                          <a:spcPts val="0"/>
                        </a:spcAft>
                        <a:buNone/>
                      </a:pPr>
                      <a:r>
                        <a:rPr lang="en-GB" sz="900"/>
                        <a:t>DDB1</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splicing factor 3B subunit 3 [Tetrahymena thermophila SB210]</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XP_001032740.1</a:t>
                      </a:r>
                      <a:endParaRPr sz="900"/>
                    </a:p>
                    <a:p>
                      <a:pPr indent="0" lvl="0" marL="0" rtl="0" algn="ctr">
                        <a:spcBef>
                          <a:spcPts val="0"/>
                        </a:spcBef>
                        <a:spcAft>
                          <a:spcPts val="0"/>
                        </a:spcAft>
                        <a:buNone/>
                      </a:pPr>
                      <a:r>
                        <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1197</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81000">
                <a:tc>
                  <a:txBody>
                    <a:bodyPr/>
                    <a:lstStyle/>
                    <a:p>
                      <a:pPr indent="0" lvl="0" marL="0" rtl="0" algn="ctr">
                        <a:spcBef>
                          <a:spcPts val="0"/>
                        </a:spcBef>
                        <a:spcAft>
                          <a:spcPts val="0"/>
                        </a:spcAft>
                        <a:buNone/>
                      </a:pPr>
                      <a:r>
                        <a:rPr lang="en-GB" sz="900"/>
                        <a:t>HIRA</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Hir1p</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NP_009545.2</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840</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The HIR(histone regulation) negative regulator play important role in the transcription of six of the eight core histone genes during the Saccharomyces cerevisiae cell cycle. The phenotypes of hir1 mutants suggested that the wild-type HIR1 gene encode transcriptional repressors that function in the absence of direct DNA binding. </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WD40 SuperFamily, TUP-1 like enhancer of split</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81000">
                <a:tc>
                  <a:txBody>
                    <a:bodyPr/>
                    <a:lstStyle/>
                    <a:p>
                      <a:pPr indent="0" lvl="0" marL="0" rtl="0" algn="ctr">
                        <a:spcBef>
                          <a:spcPts val="0"/>
                        </a:spcBef>
                        <a:spcAft>
                          <a:spcPts val="0"/>
                        </a:spcAft>
                        <a:buNone/>
                      </a:pPr>
                      <a:r>
                        <a:rPr lang="en-GB" sz="900"/>
                        <a:t>RNF168</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E3 ubiquitin-protein ligase rnf168 isoform X1 (Danio rerio (zebrafish))</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XP_021337022.1</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474</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Predicted to enable several functions, including K63-linked polyubiquitin modification-dependent protein binding activity; ubiquitin binding activity; and ubiquitin-protein transferase activity.</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900"/>
                        <a:t>RING-HC, MIU2, UDM1</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2041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120"/>
              <a:t>Информация о далеких гомологах</a:t>
            </a:r>
            <a:endParaRPr sz="2120"/>
          </a:p>
        </p:txBody>
      </p:sp>
      <p:graphicFrame>
        <p:nvGraphicFramePr>
          <p:cNvPr id="125" name="Google Shape;125;p19"/>
          <p:cNvGraphicFramePr/>
          <p:nvPr/>
        </p:nvGraphicFramePr>
        <p:xfrm>
          <a:off x="311700" y="1611675"/>
          <a:ext cx="3000000" cy="3000000"/>
        </p:xfrm>
        <a:graphic>
          <a:graphicData uri="http://schemas.openxmlformats.org/drawingml/2006/table">
            <a:tbl>
              <a:tblPr>
                <a:noFill/>
                <a:tableStyleId>{8C5A80BF-1EFD-4084-B049-4E1E3AFBEE5C}</a:tableStyleId>
              </a:tblPr>
              <a:tblGrid>
                <a:gridCol w="988675"/>
                <a:gridCol w="1346700"/>
                <a:gridCol w="1140975"/>
                <a:gridCol w="783950"/>
                <a:gridCol w="3019650"/>
                <a:gridCol w="1240650"/>
              </a:tblGrid>
              <a:tr h="100000">
                <a:tc>
                  <a:txBody>
                    <a:bodyPr/>
                    <a:lstStyle/>
                    <a:p>
                      <a:pPr indent="0" lvl="0" marL="0" rtl="0" algn="ctr">
                        <a:spcBef>
                          <a:spcPts val="0"/>
                        </a:spcBef>
                        <a:spcAft>
                          <a:spcPts val="0"/>
                        </a:spcAft>
                        <a:buNone/>
                      </a:pPr>
                      <a:r>
                        <a:rPr b="1" lang="en-GB" sz="900">
                          <a:solidFill>
                            <a:schemeClr val="dk2"/>
                          </a:solidFill>
                        </a:rPr>
                        <a:t>Ген</a:t>
                      </a:r>
                      <a:endParaRPr b="1" sz="900">
                        <a:solidFill>
                          <a:schemeClr val="dk2"/>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900">
                          <a:solidFill>
                            <a:schemeClr val="dk2"/>
                          </a:solidFill>
                        </a:rPr>
                        <a:t>Название</a:t>
                      </a:r>
                      <a:endParaRPr b="1" sz="900">
                        <a:solidFill>
                          <a:schemeClr val="dk2"/>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900">
                          <a:solidFill>
                            <a:schemeClr val="dk2"/>
                          </a:solidFill>
                        </a:rPr>
                        <a:t>Идентификатор</a:t>
                      </a:r>
                      <a:endParaRPr b="1" sz="900">
                        <a:solidFill>
                          <a:schemeClr val="dk2"/>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900">
                          <a:solidFill>
                            <a:schemeClr val="dk2"/>
                          </a:solidFill>
                        </a:rPr>
                        <a:t>Длина</a:t>
                      </a:r>
                      <a:endParaRPr b="1" sz="900">
                        <a:solidFill>
                          <a:schemeClr val="dk2"/>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900">
                          <a:solidFill>
                            <a:schemeClr val="dk2"/>
                          </a:solidFill>
                        </a:rPr>
                        <a:t>Описание</a:t>
                      </a:r>
                      <a:endParaRPr b="1" sz="900">
                        <a:solidFill>
                          <a:schemeClr val="dk2"/>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GB" sz="900">
                          <a:solidFill>
                            <a:schemeClr val="dk2"/>
                          </a:solidFill>
                        </a:rPr>
                        <a:t>Домены</a:t>
                      </a:r>
                      <a:endParaRPr b="1" sz="900">
                        <a:solidFill>
                          <a:schemeClr val="dk2"/>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a:txBody>
                    <a:bodyPr/>
                    <a:lstStyle/>
                    <a:p>
                      <a:pPr indent="0" lvl="0" marL="0" rtl="0" algn="ctr">
                        <a:spcBef>
                          <a:spcPts val="0"/>
                        </a:spcBef>
                        <a:spcAft>
                          <a:spcPts val="0"/>
                        </a:spcAft>
                        <a:buClr>
                          <a:schemeClr val="dk1"/>
                        </a:buClr>
                        <a:buSzPts val="1100"/>
                        <a:buFont typeface="Arial"/>
                        <a:buNone/>
                      </a:pPr>
                      <a:r>
                        <a:rPr lang="en-GB" sz="1000"/>
                        <a:t>PRMT7</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1000" u="sng">
                          <a:solidFill>
                            <a:schemeClr val="hlink"/>
                          </a:solidFill>
                          <a:hlinkClick r:id="rId3"/>
                        </a:rPr>
                        <a:t>Protein arginine N-methyltransferase 7</a:t>
                      </a:r>
                      <a:r>
                        <a:rPr lang="en-GB" sz="1000"/>
                        <a:t> (Caenorhabditis elegans)</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1000"/>
                        <a:t>NP_492436.2</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1000"/>
                        <a:t>647</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1000"/>
                        <a:t>Plays a role in the regulation of gene expression, cell differentiation and DNA repair. PRMT7 is also involved in the regulation of immune responses, interacts with other proteins, and performs protein methylation, including histones.</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1000"/>
                        <a:t>AdoMet_MTases</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81000">
                <a:tc>
                  <a:txBody>
                    <a:bodyPr/>
                    <a:lstStyle/>
                    <a:p>
                      <a:pPr indent="0" lvl="0" marL="0" rtl="0" algn="ctr">
                        <a:spcBef>
                          <a:spcPts val="0"/>
                        </a:spcBef>
                        <a:spcAft>
                          <a:spcPts val="0"/>
                        </a:spcAft>
                        <a:buClr>
                          <a:schemeClr val="dk1"/>
                        </a:buClr>
                        <a:buSzPts val="1100"/>
                        <a:buFont typeface="Arial"/>
                        <a:buNone/>
                      </a:pPr>
                      <a:r>
                        <a:rPr lang="en-GB" sz="1000"/>
                        <a:t>ATAD2B</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1000"/>
                        <a:t>Yta7p</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1000" u="sng">
                          <a:solidFill>
                            <a:schemeClr val="hlink"/>
                          </a:solidFill>
                          <a:hlinkClick r:id="rId4"/>
                        </a:rPr>
                        <a:t>NP_011786.1</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1000"/>
                        <a:t>1379</a:t>
                      </a:r>
                      <a:endParaRPr sz="1000"/>
                    </a:p>
                    <a:p>
                      <a:pPr indent="0" lvl="0" marL="0" rtl="0" algn="ctr">
                        <a:spcBef>
                          <a:spcPts val="0"/>
                        </a:spcBef>
                        <a:spcAft>
                          <a:spcPts val="0"/>
                        </a:spcAft>
                        <a:buNone/>
                      </a:pPr>
                      <a:r>
                        <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1000"/>
                        <a:t>Membrane-associated protein localized both to the nucleus and to the endoplasmic reticulum. Its deletion affected the enzymatic activity of cis-prenyltransferase and the cellular levels of isoprenoid compounds.</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sz="1000"/>
                        <a:t>RecA-like_Yta7-like, SpoVK, Bromo_TBP7_like</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bl>
          </a:graphicData>
        </a:graphic>
      </p:graphicFrame>
      <p:sp>
        <p:nvSpPr>
          <p:cNvPr id="126" name="Google Shape;126;p19"/>
          <p:cNvSpPr/>
          <p:nvPr/>
        </p:nvSpPr>
        <p:spPr>
          <a:xfrm>
            <a:off x="755275" y="1117825"/>
            <a:ext cx="1110300" cy="178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204125"/>
            <a:ext cx="8520600" cy="40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100">
                <a:latin typeface="Arial"/>
                <a:ea typeface="Arial"/>
                <a:cs typeface="Arial"/>
                <a:sym typeface="Arial"/>
              </a:rPr>
              <a:t>Связь далеких гомологов с модификацией H2A/H2B</a:t>
            </a:r>
            <a:endParaRPr sz="2100">
              <a:latin typeface="Arial"/>
              <a:ea typeface="Arial"/>
              <a:cs typeface="Arial"/>
              <a:sym typeface="Arial"/>
            </a:endParaRPr>
          </a:p>
        </p:txBody>
      </p:sp>
      <p:sp>
        <p:nvSpPr>
          <p:cNvPr id="132" name="Google Shape;132;p20"/>
          <p:cNvSpPr txBox="1"/>
          <p:nvPr/>
        </p:nvSpPr>
        <p:spPr>
          <a:xfrm>
            <a:off x="1013250" y="1350500"/>
            <a:ext cx="7117500" cy="30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0"/>
              </a:spcAft>
              <a:buNone/>
            </a:pPr>
            <a:r>
              <a:rPr lang="en-GB" sz="1300">
                <a:solidFill>
                  <a:srgbClr val="403838"/>
                </a:solidFill>
                <a:highlight>
                  <a:srgbClr val="FFFFFF"/>
                </a:highlight>
              </a:rPr>
              <a:t>Статей о выбранных белках-ортологах мало, но установить связь с модификацией H2A/H2B удалось.</a:t>
            </a:r>
            <a:endParaRPr sz="1300">
              <a:solidFill>
                <a:srgbClr val="403838"/>
              </a:solidFill>
              <a:highlight>
                <a:srgbClr val="FFFFFF"/>
              </a:highlight>
            </a:endParaRPr>
          </a:p>
          <a:p>
            <a:pPr indent="0" lvl="0" marL="0" rtl="0" algn="l">
              <a:lnSpc>
                <a:spcPct val="115000"/>
              </a:lnSpc>
              <a:spcBef>
                <a:spcPts val="800"/>
              </a:spcBef>
              <a:spcAft>
                <a:spcPts val="0"/>
              </a:spcAft>
              <a:buNone/>
            </a:pPr>
            <a:r>
              <a:t/>
            </a:r>
            <a:endParaRPr sz="1300">
              <a:solidFill>
                <a:srgbClr val="403838"/>
              </a:solidFill>
              <a:highlight>
                <a:srgbClr val="FFFFFF"/>
              </a:highlight>
            </a:endParaRPr>
          </a:p>
          <a:p>
            <a:pPr indent="0" lvl="0" marL="0" rtl="0" algn="l">
              <a:lnSpc>
                <a:spcPct val="115000"/>
              </a:lnSpc>
              <a:spcBef>
                <a:spcPts val="800"/>
              </a:spcBef>
              <a:spcAft>
                <a:spcPts val="0"/>
              </a:spcAft>
              <a:buNone/>
            </a:pPr>
            <a:r>
              <a:rPr b="1" lang="en-GB" sz="1300">
                <a:solidFill>
                  <a:srgbClr val="403838"/>
                </a:solidFill>
                <a:highlight>
                  <a:srgbClr val="FFFFFF"/>
                </a:highlight>
              </a:rPr>
              <a:t>Модификация H2A/H2B в дрожжах</a:t>
            </a:r>
            <a:r>
              <a:rPr lang="en-GB" sz="1300">
                <a:solidFill>
                  <a:srgbClr val="403838"/>
                </a:solidFill>
                <a:highlight>
                  <a:srgbClr val="FFFFFF"/>
                </a:highlight>
              </a:rPr>
              <a:t>: </a:t>
            </a:r>
            <a:r>
              <a:rPr lang="en-GB" sz="1300">
                <a:solidFill>
                  <a:srgbClr val="2A2A2A"/>
                </a:solidFill>
                <a:highlight>
                  <a:srgbClr val="FFFFFF"/>
                </a:highlight>
              </a:rPr>
              <a:t>Diverse Roles for Histone H2A Modifications in DNA Damage Response Pathways in Yeast</a:t>
            </a:r>
            <a:endParaRPr sz="1300">
              <a:solidFill>
                <a:srgbClr val="403838"/>
              </a:solidFill>
              <a:highlight>
                <a:srgbClr val="FFFFFF"/>
              </a:highlight>
            </a:endParaRPr>
          </a:p>
          <a:p>
            <a:pPr indent="0" lvl="0" marL="0" rtl="0" algn="l">
              <a:lnSpc>
                <a:spcPct val="115000"/>
              </a:lnSpc>
              <a:spcBef>
                <a:spcPts val="800"/>
              </a:spcBef>
              <a:spcAft>
                <a:spcPts val="0"/>
              </a:spcAft>
              <a:buNone/>
            </a:pPr>
            <a:r>
              <a:t/>
            </a:r>
            <a:endParaRPr b="1" sz="1300">
              <a:solidFill>
                <a:srgbClr val="403838"/>
              </a:solidFill>
              <a:highlight>
                <a:srgbClr val="FFFFFF"/>
              </a:highlight>
            </a:endParaRPr>
          </a:p>
          <a:p>
            <a:pPr indent="0" lvl="0" marL="0" rtl="0" algn="l">
              <a:lnSpc>
                <a:spcPct val="115000"/>
              </a:lnSpc>
              <a:spcBef>
                <a:spcPts val="800"/>
              </a:spcBef>
              <a:spcAft>
                <a:spcPts val="0"/>
              </a:spcAft>
              <a:buNone/>
            </a:pPr>
            <a:r>
              <a:rPr b="1" lang="en-GB" sz="1300">
                <a:solidFill>
                  <a:srgbClr val="403838"/>
                </a:solidFill>
                <a:highlight>
                  <a:srgbClr val="FFFFFF"/>
                </a:highlight>
              </a:rPr>
              <a:t>BAZ2A:</a:t>
            </a:r>
            <a:r>
              <a:rPr lang="en-GB" sz="1300">
                <a:solidFill>
                  <a:srgbClr val="403838"/>
                </a:solidFill>
                <a:highlight>
                  <a:srgbClr val="FFFFFF"/>
                </a:highlight>
              </a:rPr>
              <a:t> </a:t>
            </a:r>
            <a:r>
              <a:rPr lang="en-GB" sz="1300">
                <a:solidFill>
                  <a:srgbClr val="403838"/>
                </a:solidFill>
                <a:highlight>
                  <a:srgbClr val="FFFFFF"/>
                </a:highlight>
              </a:rPr>
              <a:t>Truncation of Histone H2A’s C-terminal Tail, as Is Typical for Ni(II)-Assisted Specific Peptide Bond Hydrolysis, Has Gene Expression Altering Effects</a:t>
            </a:r>
            <a:endParaRPr sz="1300">
              <a:solidFill>
                <a:srgbClr val="403838"/>
              </a:solidFill>
              <a:highlight>
                <a:srgbClr val="FFFFFF"/>
              </a:highlight>
            </a:endParaRPr>
          </a:p>
          <a:p>
            <a:pPr indent="0" lvl="0" marL="0" rtl="0" algn="l">
              <a:lnSpc>
                <a:spcPct val="115000"/>
              </a:lnSpc>
              <a:spcBef>
                <a:spcPts val="800"/>
              </a:spcBef>
              <a:spcAft>
                <a:spcPts val="0"/>
              </a:spcAft>
              <a:buNone/>
            </a:pPr>
            <a:r>
              <a:t/>
            </a:r>
            <a:endParaRPr sz="1300">
              <a:solidFill>
                <a:srgbClr val="403838"/>
              </a:solidFill>
              <a:highlight>
                <a:srgbClr val="FFFFFF"/>
              </a:highlight>
            </a:endParaRPr>
          </a:p>
          <a:p>
            <a:pPr indent="0" lvl="0" marL="0" rtl="0" algn="l">
              <a:lnSpc>
                <a:spcPct val="115000"/>
              </a:lnSpc>
              <a:spcBef>
                <a:spcPts val="800"/>
              </a:spcBef>
              <a:spcAft>
                <a:spcPts val="0"/>
              </a:spcAft>
              <a:buNone/>
            </a:pPr>
            <a:r>
              <a:rPr b="1" lang="en-GB" sz="1300">
                <a:solidFill>
                  <a:srgbClr val="403838"/>
                </a:solidFill>
                <a:highlight>
                  <a:srgbClr val="FFFFFF"/>
                </a:highlight>
              </a:rPr>
              <a:t>Hir1p: </a:t>
            </a:r>
            <a:r>
              <a:rPr lang="en-GB" sz="1300">
                <a:solidFill>
                  <a:srgbClr val="212121"/>
                </a:solidFill>
                <a:highlight>
                  <a:srgbClr val="FFFFFF"/>
                </a:highlight>
              </a:rPr>
              <a:t>[Hira gene and development: from yeast to human]</a:t>
            </a:r>
            <a:endParaRPr sz="1300">
              <a:solidFill>
                <a:srgbClr val="403838"/>
              </a:solidFill>
              <a:highlight>
                <a:srgbClr val="FFFFFF"/>
              </a:highlight>
            </a:endParaRPr>
          </a:p>
        </p:txBody>
      </p:sp>
      <p:sp>
        <p:nvSpPr>
          <p:cNvPr id="133" name="Google Shape;133;p20"/>
          <p:cNvSpPr/>
          <p:nvPr/>
        </p:nvSpPr>
        <p:spPr>
          <a:xfrm>
            <a:off x="717525" y="1117825"/>
            <a:ext cx="951600" cy="16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204125"/>
            <a:ext cx="8520600" cy="40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300">
                <a:latin typeface="Arial"/>
                <a:ea typeface="Arial"/>
                <a:cs typeface="Arial"/>
                <a:sym typeface="Arial"/>
              </a:rPr>
              <a:t>Выводы</a:t>
            </a:r>
            <a:endParaRPr sz="2300">
              <a:latin typeface="Arial"/>
              <a:ea typeface="Arial"/>
              <a:cs typeface="Arial"/>
              <a:sym typeface="Arial"/>
            </a:endParaRPr>
          </a:p>
        </p:txBody>
      </p:sp>
      <p:sp>
        <p:nvSpPr>
          <p:cNvPr id="139" name="Google Shape;139;p21"/>
          <p:cNvSpPr txBox="1"/>
          <p:nvPr/>
        </p:nvSpPr>
        <p:spPr>
          <a:xfrm>
            <a:off x="1077450" y="1857125"/>
            <a:ext cx="69891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800"/>
              </a:spcBef>
              <a:spcAft>
                <a:spcPts val="0"/>
              </a:spcAft>
              <a:buClr>
                <a:srgbClr val="403838"/>
              </a:buClr>
              <a:buSzPts val="1500"/>
              <a:buChar char="●"/>
            </a:pPr>
            <a:r>
              <a:rPr lang="en-GB" sz="1500">
                <a:solidFill>
                  <a:srgbClr val="403838"/>
                </a:solidFill>
                <a:highlight>
                  <a:srgbClr val="FFFFFF"/>
                </a:highlight>
              </a:rPr>
              <a:t>Проведенный анализ показывает, что модификации гистонов H2A/H2B появляются как минимум у дрожжей, что говорит о наличии данной эпигенетической модификации у одноклеточных эукариот</a:t>
            </a:r>
            <a:endParaRPr sz="1500">
              <a:solidFill>
                <a:srgbClr val="403838"/>
              </a:solidFill>
              <a:highlight>
                <a:srgbClr val="FFFFFF"/>
              </a:highlight>
            </a:endParaRPr>
          </a:p>
          <a:p>
            <a:pPr indent="-323850" lvl="0" marL="457200" rtl="0" algn="l">
              <a:lnSpc>
                <a:spcPct val="115000"/>
              </a:lnSpc>
              <a:spcBef>
                <a:spcPts val="0"/>
              </a:spcBef>
              <a:spcAft>
                <a:spcPts val="0"/>
              </a:spcAft>
              <a:buClr>
                <a:srgbClr val="403838"/>
              </a:buClr>
              <a:buSzPts val="1500"/>
              <a:buChar char="●"/>
            </a:pPr>
            <a:r>
              <a:rPr lang="en-GB" sz="1500">
                <a:solidFill>
                  <a:srgbClr val="403838"/>
                </a:solidFill>
                <a:highlight>
                  <a:srgbClr val="FFFFFF"/>
                </a:highlight>
              </a:rPr>
              <a:t>Исследования показывают, что эпигенетическая функция найденных белков-ортологов действительно совпадает с функцией исследованных белков</a:t>
            </a:r>
            <a:endParaRPr sz="1500">
              <a:solidFill>
                <a:srgbClr val="403838"/>
              </a:solidFill>
              <a:highlight>
                <a:srgbClr val="FFFFFF"/>
              </a:highlight>
            </a:endParaRPr>
          </a:p>
        </p:txBody>
      </p:sp>
      <p:sp>
        <p:nvSpPr>
          <p:cNvPr id="140" name="Google Shape;140;p21"/>
          <p:cNvSpPr/>
          <p:nvPr/>
        </p:nvSpPr>
        <p:spPr>
          <a:xfrm>
            <a:off x="657100" y="1110275"/>
            <a:ext cx="1178400" cy="24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