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oboto"/>
      <p:regular r:id="rId23"/>
      <p:bold r:id="rId24"/>
      <p:italic r:id="rId25"/>
      <p:boldItalic r:id="rId26"/>
    </p:embeddedFont>
    <p:embeddedFont>
      <p:font typeface="Roboto Mono"/>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536371-7112-428E-B3E4-25586D56CA6F}">
  <a:tblStyle styleId="{6F536371-7112-428E-B3E4-25586D56CA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ono-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Comfortaa-regular.fntdata"/><Relationship Id="rId30" Type="http://schemas.openxmlformats.org/officeDocument/2006/relationships/font" Target="fonts/RobotoMono-boldItalic.fntdata"/><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font" Target="fonts/Comfortaa-bold.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4eaa5eab4_1_5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99" name="Google Shape;199;g2d4eaa5eab4_1_55: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4f5c8ee4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4f5c8ee4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4f5c8ee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4f5c8ee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4f5c8ee4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4f5c8ee4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4f5c8ee4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4f5c8ee4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4f5c8ee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4f5c8ee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4eaa5eab4_1_15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06" name="Google Shape;206;g2d4eaa5eab4_1_153: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4ea882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4ea882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4f5c8ee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4f5c8ee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4f5c8ee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4f5c8ee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4f5c8ee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4f5c8ee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4f5c8ee4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4f5c8ee4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47277c9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47277c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4f5c8ee4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4f5c8ee4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2" name="Google Shape;62;p16"/>
          <p:cNvSpPr txBox="1"/>
          <p:nvPr>
            <p:ph idx="1" type="subTitle"/>
          </p:nvPr>
        </p:nvSpPr>
        <p:spPr>
          <a:xfrm>
            <a:off x="326551" y="979619"/>
            <a:ext cx="8490331" cy="326539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5" name="Google Shape;65;p17"/>
          <p:cNvSpPr txBox="1"/>
          <p:nvPr>
            <p:ph idx="1" type="body"/>
          </p:nvPr>
        </p:nvSpPr>
        <p:spPr>
          <a:xfrm>
            <a:off x="326551" y="979619"/>
            <a:ext cx="8490331"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8" name="Google Shape;68;p18"/>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9" name="Google Shape;69;p18"/>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0" name="Shape 70"/>
        <p:cNvGrpSpPr/>
        <p:nvPr/>
      </p:nvGrpSpPr>
      <p:grpSpPr>
        <a:xfrm>
          <a:off x="0" y="0"/>
          <a:ext cx="0" cy="0"/>
          <a:chOff x="0" y="0"/>
          <a:chExt cx="0" cy="0"/>
        </a:xfrm>
      </p:grpSpPr>
      <p:sp>
        <p:nvSpPr>
          <p:cNvPr id="71" name="Google Shape;71;p19"/>
          <p:cNvSpPr txBox="1"/>
          <p:nvPr>
            <p:ph idx="1" type="subTitle"/>
          </p:nvPr>
        </p:nvSpPr>
        <p:spPr>
          <a:xfrm>
            <a:off x="326551" y="163270"/>
            <a:ext cx="8490331" cy="201115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0"/>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4" name="Google Shape;74;p20"/>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5" name="Google Shape;75;p20"/>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6" name="Google Shape;76;p20"/>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1"/>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9" name="Google Shape;79;p21"/>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0" name="Google Shape;80;p21"/>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1" name="Google Shape;81;p21"/>
          <p:cNvSpPr txBox="1"/>
          <p:nvPr>
            <p:ph idx="3"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2"/>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84" name="Google Shape;84;p22"/>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5" name="Google Shape;85;p22"/>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6" name="Google Shape;86;p22"/>
          <p:cNvSpPr txBox="1"/>
          <p:nvPr>
            <p:ph idx="3"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89" name="Google Shape;89;p23"/>
          <p:cNvSpPr txBox="1"/>
          <p:nvPr>
            <p:ph idx="1" type="body"/>
          </p:nvPr>
        </p:nvSpPr>
        <p:spPr>
          <a:xfrm>
            <a:off x="326551" y="979619"/>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0" name="Google Shape;90;p23"/>
          <p:cNvSpPr txBox="1"/>
          <p:nvPr>
            <p:ph idx="2"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1" name="Shape 91"/>
        <p:cNvGrpSpPr/>
        <p:nvPr/>
      </p:nvGrpSpPr>
      <p:grpSpPr>
        <a:xfrm>
          <a:off x="0" y="0"/>
          <a:ext cx="0" cy="0"/>
          <a:chOff x="0" y="0"/>
          <a:chExt cx="0" cy="0"/>
        </a:xfrm>
      </p:grpSpPr>
      <p:sp>
        <p:nvSpPr>
          <p:cNvPr id="92" name="Google Shape;92;p24"/>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93" name="Google Shape;93;p24"/>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4" name="Google Shape;94;p24"/>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5" name="Google Shape;95;p24"/>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96" name="Google Shape;96;p24"/>
          <p:cNvSpPr txBox="1"/>
          <p:nvPr>
            <p:ph idx="4"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25"/>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99" name="Google Shape;99;p25"/>
          <p:cNvSpPr txBox="1"/>
          <p:nvPr>
            <p:ph idx="1" type="body"/>
          </p:nvPr>
        </p:nvSpPr>
        <p:spPr>
          <a:xfrm>
            <a:off x="326551"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0" name="Google Shape;100;p25"/>
          <p:cNvSpPr txBox="1"/>
          <p:nvPr>
            <p:ph idx="2" type="body"/>
          </p:nvPr>
        </p:nvSpPr>
        <p:spPr>
          <a:xfrm>
            <a:off x="3197263"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1" name="Google Shape;101;p25"/>
          <p:cNvSpPr txBox="1"/>
          <p:nvPr>
            <p:ph idx="3" type="body"/>
          </p:nvPr>
        </p:nvSpPr>
        <p:spPr>
          <a:xfrm>
            <a:off x="6067647"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2" name="Google Shape;102;p25"/>
          <p:cNvSpPr txBox="1"/>
          <p:nvPr>
            <p:ph idx="4" type="body"/>
          </p:nvPr>
        </p:nvSpPr>
        <p:spPr>
          <a:xfrm>
            <a:off x="326551"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3" name="Google Shape;103;p25"/>
          <p:cNvSpPr txBox="1"/>
          <p:nvPr>
            <p:ph idx="5" type="body"/>
          </p:nvPr>
        </p:nvSpPr>
        <p:spPr>
          <a:xfrm>
            <a:off x="3197263"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04" name="Google Shape;104;p25"/>
          <p:cNvSpPr txBox="1"/>
          <p:nvPr>
            <p:ph idx="6" type="body"/>
          </p:nvPr>
        </p:nvSpPr>
        <p:spPr>
          <a:xfrm>
            <a:off x="6067647"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3" name="Shape 113"/>
        <p:cNvGrpSpPr/>
        <p:nvPr/>
      </p:nvGrpSpPr>
      <p:grpSpPr>
        <a:xfrm>
          <a:off x="0" y="0"/>
          <a:ext cx="0" cy="0"/>
          <a:chOff x="0" y="0"/>
          <a:chExt cx="0" cy="0"/>
        </a:xfrm>
      </p:grpSpPr>
      <p:sp>
        <p:nvSpPr>
          <p:cNvPr id="114" name="Google Shape;114;p27"/>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15" name="Google Shape;115;p27"/>
          <p:cNvSpPr txBox="1"/>
          <p:nvPr>
            <p:ph idx="1" type="body"/>
          </p:nvPr>
        </p:nvSpPr>
        <p:spPr>
          <a:xfrm>
            <a:off x="150525" y="677075"/>
            <a:ext cx="6407400" cy="3867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sz="900"/>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16" name="Google Shape;116;p27"/>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17" name="Google Shape;117;p27"/>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18" name="Google Shape;118;p27"/>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9" name="Shape 119"/>
        <p:cNvGrpSpPr/>
        <p:nvPr/>
      </p:nvGrpSpPr>
      <p:grpSpPr>
        <a:xfrm>
          <a:off x="0" y="0"/>
          <a:ext cx="0" cy="0"/>
          <a:chOff x="0" y="0"/>
          <a:chExt cx="0" cy="0"/>
        </a:xfrm>
      </p:grpSpPr>
      <p:sp>
        <p:nvSpPr>
          <p:cNvPr id="120" name="Google Shape;120;p28"/>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1" name="Google Shape;121;p28"/>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2" name="Google Shape;122;p28"/>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29"/>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5" name="Google Shape;125;p29"/>
          <p:cNvSpPr txBox="1"/>
          <p:nvPr>
            <p:ph idx="1" type="subTitle"/>
          </p:nvPr>
        </p:nvSpPr>
        <p:spPr>
          <a:xfrm>
            <a:off x="326551" y="979619"/>
            <a:ext cx="8490331" cy="326539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6" name="Google Shape;126;p29"/>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27" name="Google Shape;127;p29"/>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8" name="Google Shape;128;p29"/>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0"/>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1" name="Google Shape;131;p30"/>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32" name="Google Shape;132;p30"/>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33" name="Google Shape;133;p30"/>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4" name="Google Shape;134;p30"/>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35" name="Google Shape;135;p30"/>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1"/>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8" name="Google Shape;138;p31"/>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9" name="Google Shape;139;p31"/>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0" name="Google Shape;140;p31"/>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32"/>
          <p:cNvSpPr txBox="1"/>
          <p:nvPr>
            <p:ph idx="1" type="subTitle"/>
          </p:nvPr>
        </p:nvSpPr>
        <p:spPr>
          <a:xfrm>
            <a:off x="326551" y="163270"/>
            <a:ext cx="8490331" cy="201115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3" name="Google Shape;143;p32"/>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4" name="Google Shape;144;p32"/>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5" name="Google Shape;145;p32"/>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6" name="Shape 146"/>
        <p:cNvGrpSpPr/>
        <p:nvPr/>
      </p:nvGrpSpPr>
      <p:grpSpPr>
        <a:xfrm>
          <a:off x="0" y="0"/>
          <a:ext cx="0" cy="0"/>
          <a:chOff x="0" y="0"/>
          <a:chExt cx="0" cy="0"/>
        </a:xfrm>
      </p:grpSpPr>
      <p:sp>
        <p:nvSpPr>
          <p:cNvPr id="147" name="Google Shape;147;p33"/>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8" name="Google Shape;148;p33"/>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49" name="Google Shape;149;p33"/>
          <p:cNvSpPr txBox="1"/>
          <p:nvPr>
            <p:ph idx="2" type="body"/>
          </p:nvPr>
        </p:nvSpPr>
        <p:spPr>
          <a:xfrm>
            <a:off x="4676866"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0" name="Google Shape;150;p33"/>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1" name="Google Shape;151;p33"/>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52" name="Google Shape;152;p33"/>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3" name="Google Shape;153;p33"/>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4" name="Shape 154"/>
        <p:cNvGrpSpPr/>
        <p:nvPr/>
      </p:nvGrpSpPr>
      <p:grpSpPr>
        <a:xfrm>
          <a:off x="0" y="0"/>
          <a:ext cx="0" cy="0"/>
          <a:chOff x="0" y="0"/>
          <a:chExt cx="0" cy="0"/>
        </a:xfrm>
      </p:grpSpPr>
      <p:sp>
        <p:nvSpPr>
          <p:cNvPr id="155" name="Google Shape;155;p34"/>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56" name="Google Shape;156;p34"/>
          <p:cNvSpPr txBox="1"/>
          <p:nvPr>
            <p:ph idx="1" type="body"/>
          </p:nvPr>
        </p:nvSpPr>
        <p:spPr>
          <a:xfrm>
            <a:off x="326551" y="979619"/>
            <a:ext cx="4142955" cy="326539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7" name="Google Shape;157;p34"/>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8" name="Google Shape;158;p34"/>
          <p:cNvSpPr txBox="1"/>
          <p:nvPr>
            <p:ph idx="3"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59" name="Google Shape;159;p34"/>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0" name="Google Shape;160;p34"/>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1" name="Google Shape;161;p34"/>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2" name="Shape 162"/>
        <p:cNvGrpSpPr/>
        <p:nvPr/>
      </p:nvGrpSpPr>
      <p:grpSpPr>
        <a:xfrm>
          <a:off x="0" y="0"/>
          <a:ext cx="0" cy="0"/>
          <a:chOff x="0" y="0"/>
          <a:chExt cx="0" cy="0"/>
        </a:xfrm>
      </p:grpSpPr>
      <p:sp>
        <p:nvSpPr>
          <p:cNvPr id="163" name="Google Shape;163;p35"/>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4" name="Google Shape;164;p35"/>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65" name="Google Shape;165;p35"/>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66" name="Google Shape;166;p35"/>
          <p:cNvSpPr txBox="1"/>
          <p:nvPr>
            <p:ph idx="3"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67" name="Google Shape;167;p35"/>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8" name="Google Shape;168;p35"/>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9" name="Google Shape;169;p35"/>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0" name="Shape 170"/>
        <p:cNvGrpSpPr/>
        <p:nvPr/>
      </p:nvGrpSpPr>
      <p:grpSpPr>
        <a:xfrm>
          <a:off x="0" y="0"/>
          <a:ext cx="0" cy="0"/>
          <a:chOff x="0" y="0"/>
          <a:chExt cx="0" cy="0"/>
        </a:xfrm>
      </p:grpSpPr>
      <p:sp>
        <p:nvSpPr>
          <p:cNvPr id="171" name="Google Shape;171;p36"/>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72" name="Google Shape;172;p36"/>
          <p:cNvSpPr txBox="1"/>
          <p:nvPr>
            <p:ph idx="1" type="body"/>
          </p:nvPr>
        </p:nvSpPr>
        <p:spPr>
          <a:xfrm>
            <a:off x="326551" y="979619"/>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73" name="Google Shape;173;p36"/>
          <p:cNvSpPr txBox="1"/>
          <p:nvPr>
            <p:ph idx="2" type="body"/>
          </p:nvPr>
        </p:nvSpPr>
        <p:spPr>
          <a:xfrm>
            <a:off x="326551" y="2685136"/>
            <a:ext cx="8490331"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74" name="Google Shape;174;p36"/>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75" name="Google Shape;175;p36"/>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76" name="Google Shape;176;p36"/>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7" name="Shape 177"/>
        <p:cNvGrpSpPr/>
        <p:nvPr/>
      </p:nvGrpSpPr>
      <p:grpSpPr>
        <a:xfrm>
          <a:off x="0" y="0"/>
          <a:ext cx="0" cy="0"/>
          <a:chOff x="0" y="0"/>
          <a:chExt cx="0" cy="0"/>
        </a:xfrm>
      </p:grpSpPr>
      <p:sp>
        <p:nvSpPr>
          <p:cNvPr id="178" name="Google Shape;178;p37"/>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79" name="Google Shape;179;p37"/>
          <p:cNvSpPr txBox="1"/>
          <p:nvPr>
            <p:ph idx="1" type="body"/>
          </p:nvPr>
        </p:nvSpPr>
        <p:spPr>
          <a:xfrm>
            <a:off x="326551"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0" name="Google Shape;180;p37"/>
          <p:cNvSpPr txBox="1"/>
          <p:nvPr>
            <p:ph idx="2" type="body"/>
          </p:nvPr>
        </p:nvSpPr>
        <p:spPr>
          <a:xfrm>
            <a:off x="4676866" y="979619"/>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1" name="Google Shape;181;p37"/>
          <p:cNvSpPr txBox="1"/>
          <p:nvPr>
            <p:ph idx="3" type="body"/>
          </p:nvPr>
        </p:nvSpPr>
        <p:spPr>
          <a:xfrm>
            <a:off x="326551"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2" name="Google Shape;182;p37"/>
          <p:cNvSpPr txBox="1"/>
          <p:nvPr>
            <p:ph idx="4" type="body"/>
          </p:nvPr>
        </p:nvSpPr>
        <p:spPr>
          <a:xfrm>
            <a:off x="4676866" y="2685136"/>
            <a:ext cx="4142955"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3" name="Google Shape;183;p37"/>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84" name="Google Shape;184;p37"/>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85" name="Google Shape;185;p37"/>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6" name="Shape 186"/>
        <p:cNvGrpSpPr/>
        <p:nvPr/>
      </p:nvGrpSpPr>
      <p:grpSpPr>
        <a:xfrm>
          <a:off x="0" y="0"/>
          <a:ext cx="0" cy="0"/>
          <a:chOff x="0" y="0"/>
          <a:chExt cx="0" cy="0"/>
        </a:xfrm>
      </p:grpSpPr>
      <p:sp>
        <p:nvSpPr>
          <p:cNvPr id="187" name="Google Shape;187;p38"/>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88" name="Google Shape;188;p38"/>
          <p:cNvSpPr txBox="1"/>
          <p:nvPr>
            <p:ph idx="1" type="body"/>
          </p:nvPr>
        </p:nvSpPr>
        <p:spPr>
          <a:xfrm>
            <a:off x="326551"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89" name="Google Shape;189;p38"/>
          <p:cNvSpPr txBox="1"/>
          <p:nvPr>
            <p:ph idx="2" type="body"/>
          </p:nvPr>
        </p:nvSpPr>
        <p:spPr>
          <a:xfrm>
            <a:off x="3197263"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0" name="Google Shape;190;p38"/>
          <p:cNvSpPr txBox="1"/>
          <p:nvPr>
            <p:ph idx="3" type="body"/>
          </p:nvPr>
        </p:nvSpPr>
        <p:spPr>
          <a:xfrm>
            <a:off x="6067647" y="979619"/>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1" name="Google Shape;191;p38"/>
          <p:cNvSpPr txBox="1"/>
          <p:nvPr>
            <p:ph idx="4" type="body"/>
          </p:nvPr>
        </p:nvSpPr>
        <p:spPr>
          <a:xfrm>
            <a:off x="326551"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2" name="Google Shape;192;p38"/>
          <p:cNvSpPr txBox="1"/>
          <p:nvPr>
            <p:ph idx="5" type="body"/>
          </p:nvPr>
        </p:nvSpPr>
        <p:spPr>
          <a:xfrm>
            <a:off x="3197263"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3" name="Google Shape;193;p38"/>
          <p:cNvSpPr txBox="1"/>
          <p:nvPr>
            <p:ph idx="6" type="body"/>
          </p:nvPr>
        </p:nvSpPr>
        <p:spPr>
          <a:xfrm>
            <a:off x="6067647" y="2685136"/>
            <a:ext cx="2733560" cy="155726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194" name="Google Shape;194;p38"/>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FFFFFF"/>
              </a:buClr>
              <a:buSzPts val="16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95" name="Google Shape;195;p38"/>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96" name="Google Shape;196;p38"/>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p:nvPr/>
        </p:nvSpPr>
        <p:spPr>
          <a:xfrm rot="10800000">
            <a:off x="0" y="4081747"/>
            <a:ext cx="9143433" cy="1061254"/>
          </a:xfrm>
          <a:prstGeom prst="flowChartDocument">
            <a:avLst/>
          </a:prstGeom>
          <a:gradFill>
            <a:gsLst>
              <a:gs pos="0">
                <a:srgbClr val="77CAEE"/>
              </a:gs>
              <a:gs pos="100000">
                <a:srgbClr val="009BDD"/>
              </a:gs>
            </a:gsLst>
            <a:lin ang="10800000" scaled="0"/>
          </a:gradFill>
          <a:ln>
            <a:noFill/>
          </a:ln>
          <a:effectLst>
            <a:outerShdw rotWithShape="0" dir="5400000" dist="10800">
              <a:srgbClr val="009BDD"/>
            </a:outerShdw>
          </a:effectLst>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0" y="1469429"/>
            <a:ext cx="8163780" cy="979619"/>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300"/>
              <a:buNone/>
              <a:defRPr b="0" i="0" sz="1600" u="none" cap="none" strike="noStrike"/>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53" name="Google Shape;53;p13"/>
          <p:cNvSpPr txBox="1"/>
          <p:nvPr>
            <p:ph idx="1" type="body"/>
          </p:nvPr>
        </p:nvSpPr>
        <p:spPr>
          <a:xfrm>
            <a:off x="326551" y="2612318"/>
            <a:ext cx="8490331" cy="1469429"/>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300"/>
              <a:buNone/>
              <a:defRPr b="0" i="0" sz="1600" u="none" cap="none" strike="noStrike"/>
            </a:lvl1pPr>
            <a:lvl2pPr indent="-228600" lvl="1" marL="914400" marR="0" rtl="0" algn="l">
              <a:spcBef>
                <a:spcPts val="0"/>
              </a:spcBef>
              <a:spcAft>
                <a:spcPts val="0"/>
              </a:spcAft>
              <a:buSzPts val="1300"/>
              <a:buNone/>
              <a:defRPr b="0" i="0" sz="1600" u="none" cap="none" strike="noStrike"/>
            </a:lvl2pPr>
            <a:lvl3pPr indent="-228600" lvl="2" marL="1371600" marR="0" rtl="0" algn="l">
              <a:spcBef>
                <a:spcPts val="0"/>
              </a:spcBef>
              <a:spcAft>
                <a:spcPts val="0"/>
              </a:spcAft>
              <a:buSzPts val="1300"/>
              <a:buNone/>
              <a:defRPr b="0" i="0" sz="1600" u="none" cap="none" strike="noStrike"/>
            </a:lvl3pPr>
            <a:lvl4pPr indent="-228600" lvl="3" marL="1828800" marR="0" rtl="0" algn="l">
              <a:spcBef>
                <a:spcPts val="0"/>
              </a:spcBef>
              <a:spcAft>
                <a:spcPts val="0"/>
              </a:spcAft>
              <a:buSzPts val="1300"/>
              <a:buNone/>
              <a:defRPr b="0" i="0" sz="1600" u="none" cap="none" strike="noStrike"/>
            </a:lvl4pPr>
            <a:lvl5pPr indent="-228600" lvl="4" marL="2286000" marR="0" rtl="0" algn="l">
              <a:spcBef>
                <a:spcPts val="0"/>
              </a:spcBef>
              <a:spcAft>
                <a:spcPts val="0"/>
              </a:spcAft>
              <a:buSzPts val="1300"/>
              <a:buNone/>
              <a:defRPr b="0" i="0" sz="1600" u="none" cap="none" strike="noStrike"/>
            </a:lvl5pPr>
            <a:lvl6pPr indent="-228600" lvl="5" marL="2743200" marR="0" rtl="0" algn="l">
              <a:spcBef>
                <a:spcPts val="0"/>
              </a:spcBef>
              <a:spcAft>
                <a:spcPts val="0"/>
              </a:spcAft>
              <a:buSzPts val="1300"/>
              <a:buNone/>
              <a:defRPr b="0" i="0" sz="1600" u="none" cap="none" strike="noStrike"/>
            </a:lvl6pPr>
            <a:lvl7pPr indent="-228600" lvl="6" marL="3200400" marR="0" rtl="0" algn="l">
              <a:spcBef>
                <a:spcPts val="0"/>
              </a:spcBef>
              <a:spcAft>
                <a:spcPts val="0"/>
              </a:spcAft>
              <a:buSzPts val="1300"/>
              <a:buNone/>
              <a:defRPr b="0" i="0" sz="1600" u="none" cap="none" strike="noStrike"/>
            </a:lvl7pPr>
            <a:lvl8pPr indent="-228600" lvl="7" marL="3657600" marR="0" rtl="0" algn="l">
              <a:spcBef>
                <a:spcPts val="0"/>
              </a:spcBef>
              <a:spcAft>
                <a:spcPts val="0"/>
              </a:spcAft>
              <a:buSzPts val="1300"/>
              <a:buNone/>
              <a:defRPr b="0" i="0" sz="1600" u="none" cap="none" strike="noStrike"/>
            </a:lvl8pPr>
            <a:lvl9pPr indent="-228600" lvl="8" marL="4114800" marR="0" rtl="0" algn="l">
              <a:spcBef>
                <a:spcPts val="0"/>
              </a:spcBef>
              <a:spcAft>
                <a:spcPts val="0"/>
              </a:spcAft>
              <a:buSzPts val="1300"/>
              <a:buNone/>
              <a:defRPr b="0" i="0" sz="1600" u="none" cap="none" strike="noStrike"/>
            </a:lvl9pPr>
          </a:lstStyle>
          <a:p/>
        </p:txBody>
      </p:sp>
      <p:sp>
        <p:nvSpPr>
          <p:cNvPr id="54" name="Google Shape;54;p13"/>
          <p:cNvSpPr txBox="1"/>
          <p:nvPr/>
        </p:nvSpPr>
        <p:spPr>
          <a:xfrm>
            <a:off x="326551" y="4734826"/>
            <a:ext cx="2122583" cy="3265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s-419" sz="1300" u="none" cap="none" strike="noStrike">
                <a:solidFill>
                  <a:srgbClr val="FFFFFF"/>
                </a:solidFill>
                <a:latin typeface="Arial"/>
                <a:ea typeface="Arial"/>
                <a:cs typeface="Arial"/>
                <a:sym typeface="Arial"/>
              </a:rPr>
              <a:t>&lt;date/time&gt;</a:t>
            </a:r>
            <a:endParaRPr b="0" sz="1300" strike="noStrike">
              <a:solidFill>
                <a:srgbClr val="FFFFFF"/>
              </a:solidFill>
              <a:latin typeface="Arial"/>
              <a:ea typeface="Arial"/>
              <a:cs typeface="Arial"/>
              <a:sym typeface="Arial"/>
            </a:endParaRPr>
          </a:p>
        </p:txBody>
      </p:sp>
      <p:sp>
        <p:nvSpPr>
          <p:cNvPr id="55" name="Google Shape;55;p13"/>
          <p:cNvSpPr txBox="1"/>
          <p:nvPr/>
        </p:nvSpPr>
        <p:spPr>
          <a:xfrm>
            <a:off x="3102236" y="4734826"/>
            <a:ext cx="2938961" cy="32654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rgbClr val="FFFFFF"/>
              </a:buClr>
              <a:buSzPts val="1300"/>
              <a:buFont typeface="Arial"/>
              <a:buNone/>
            </a:pPr>
            <a:r>
              <a:rPr b="0" lang="es-419" sz="1300" strike="noStrike">
                <a:solidFill>
                  <a:srgbClr val="FFFFFF"/>
                </a:solidFill>
                <a:latin typeface="Arial"/>
                <a:ea typeface="Arial"/>
                <a:cs typeface="Arial"/>
                <a:sym typeface="Arial"/>
              </a:rPr>
              <a:t>&lt;footer&gt;</a:t>
            </a:r>
            <a:endParaRPr b="0" sz="1300" strike="noStrike">
              <a:solidFill>
                <a:srgbClr val="FFFFFF"/>
              </a:solidFill>
              <a:latin typeface="Arial"/>
              <a:ea typeface="Arial"/>
              <a:cs typeface="Arial"/>
              <a:sym typeface="Arial"/>
            </a:endParaRPr>
          </a:p>
        </p:txBody>
      </p:sp>
      <p:sp>
        <p:nvSpPr>
          <p:cNvPr id="56" name="Google Shape;56;p13"/>
          <p:cNvSpPr txBox="1"/>
          <p:nvPr/>
        </p:nvSpPr>
        <p:spPr>
          <a:xfrm>
            <a:off x="6694299" y="4734826"/>
            <a:ext cx="2122583" cy="32654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rgbClr val="FFFFFF"/>
              </a:buClr>
              <a:buSzPts val="1300"/>
              <a:buFont typeface="Arial"/>
              <a:buNone/>
            </a:pPr>
            <a:fld id="{00000000-1234-1234-1234-123412341234}" type="slidenum">
              <a:rPr b="0" lang="es-419" sz="1300" strike="noStrike">
                <a:solidFill>
                  <a:srgbClr val="FFFFFF"/>
                </a:solidFill>
                <a:latin typeface="Arial"/>
                <a:ea typeface="Arial"/>
                <a:cs typeface="Arial"/>
                <a:sym typeface="Arial"/>
              </a:rPr>
              <a:t>‹#›</a:t>
            </a:fld>
            <a:endParaRPr b="0" sz="1300" strike="noStrike">
              <a:solidFill>
                <a:srgbClr val="FFFF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6"/>
          <p:cNvSpPr/>
          <p:nvPr/>
        </p:nvSpPr>
        <p:spPr>
          <a:xfrm>
            <a:off x="0" y="0"/>
            <a:ext cx="9140494" cy="653080"/>
          </a:xfrm>
          <a:prstGeom prst="rect">
            <a:avLst/>
          </a:prstGeom>
          <a:gradFill>
            <a:gsLst>
              <a:gs pos="0">
                <a:srgbClr val="77CAEE"/>
              </a:gs>
              <a:gs pos="100000">
                <a:srgbClr val="009BDD"/>
              </a:gs>
            </a:gsLst>
            <a:lin ang="10800000" scaled="0"/>
          </a:gradFill>
          <a:ln>
            <a:noFill/>
          </a:ln>
          <a:effectLst>
            <a:outerShdw rotWithShape="0" dir="5400000" dist="10800">
              <a:srgbClr val="009BDD"/>
            </a:outerShdw>
          </a:effectLst>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107" name="Google Shape;107;p26"/>
          <p:cNvSpPr/>
          <p:nvPr/>
        </p:nvSpPr>
        <p:spPr>
          <a:xfrm>
            <a:off x="2939" y="4571557"/>
            <a:ext cx="9140494" cy="572751"/>
          </a:xfrm>
          <a:prstGeom prst="rect">
            <a:avLst/>
          </a:prstGeom>
          <a:gradFill>
            <a:gsLst>
              <a:gs pos="0">
                <a:srgbClr val="77CAEE"/>
              </a:gs>
              <a:gs pos="100000">
                <a:srgbClr val="009BDD"/>
              </a:gs>
            </a:gsLst>
            <a:lin ang="10800000" scaled="0"/>
          </a:gradFill>
          <a:ln>
            <a:noFill/>
          </a:ln>
          <a:effectLst>
            <a:outerShdw rotWithShape="0" dir="5400000" dist="10800">
              <a:srgbClr val="009BDD"/>
            </a:outerShdw>
          </a:effectLst>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108" name="Google Shape;108;p26"/>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300"/>
              <a:buNone/>
              <a:defRPr b="0" i="0" sz="1600" u="none" cap="none" strike="noStrike"/>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09" name="Google Shape;109;p26"/>
          <p:cNvSpPr txBox="1"/>
          <p:nvPr>
            <p:ph idx="1" type="body"/>
          </p:nvPr>
        </p:nvSpPr>
        <p:spPr>
          <a:xfrm>
            <a:off x="326551" y="979619"/>
            <a:ext cx="8490331" cy="3265398"/>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300"/>
              <a:buNone/>
              <a:defRPr b="0" i="0" sz="1600" u="none" cap="none" strike="noStrike"/>
            </a:lvl1pPr>
            <a:lvl2pPr indent="-228600" lvl="1" marL="914400" marR="0" rtl="0" algn="l">
              <a:spcBef>
                <a:spcPts val="0"/>
              </a:spcBef>
              <a:spcAft>
                <a:spcPts val="0"/>
              </a:spcAft>
              <a:buSzPts val="1300"/>
              <a:buNone/>
              <a:defRPr b="0" i="0" sz="1600" u="none" cap="none" strike="noStrike"/>
            </a:lvl2pPr>
            <a:lvl3pPr indent="-228600" lvl="2" marL="1371600" marR="0" rtl="0" algn="l">
              <a:spcBef>
                <a:spcPts val="0"/>
              </a:spcBef>
              <a:spcAft>
                <a:spcPts val="0"/>
              </a:spcAft>
              <a:buSzPts val="1300"/>
              <a:buNone/>
              <a:defRPr b="0" i="0" sz="1600" u="none" cap="none" strike="noStrike"/>
            </a:lvl3pPr>
            <a:lvl4pPr indent="-228600" lvl="3" marL="1828800" marR="0" rtl="0" algn="l">
              <a:spcBef>
                <a:spcPts val="0"/>
              </a:spcBef>
              <a:spcAft>
                <a:spcPts val="0"/>
              </a:spcAft>
              <a:buSzPts val="1300"/>
              <a:buNone/>
              <a:defRPr b="0" i="0" sz="1600" u="none" cap="none" strike="noStrike"/>
            </a:lvl4pPr>
            <a:lvl5pPr indent="-228600" lvl="4" marL="2286000" marR="0" rtl="0" algn="l">
              <a:spcBef>
                <a:spcPts val="0"/>
              </a:spcBef>
              <a:spcAft>
                <a:spcPts val="0"/>
              </a:spcAft>
              <a:buSzPts val="1300"/>
              <a:buNone/>
              <a:defRPr b="0" i="0" sz="1600" u="none" cap="none" strike="noStrike"/>
            </a:lvl5pPr>
            <a:lvl6pPr indent="-228600" lvl="5" marL="2743200" marR="0" rtl="0" algn="l">
              <a:spcBef>
                <a:spcPts val="0"/>
              </a:spcBef>
              <a:spcAft>
                <a:spcPts val="0"/>
              </a:spcAft>
              <a:buSzPts val="1300"/>
              <a:buNone/>
              <a:defRPr b="0" i="0" sz="1600" u="none" cap="none" strike="noStrike"/>
            </a:lvl6pPr>
            <a:lvl7pPr indent="-228600" lvl="6" marL="3200400" marR="0" rtl="0" algn="l">
              <a:spcBef>
                <a:spcPts val="0"/>
              </a:spcBef>
              <a:spcAft>
                <a:spcPts val="0"/>
              </a:spcAft>
              <a:buSzPts val="1300"/>
              <a:buNone/>
              <a:defRPr b="0" i="0" sz="1600" u="none" cap="none" strike="noStrike"/>
            </a:lvl7pPr>
            <a:lvl8pPr indent="-228600" lvl="7" marL="3657600" marR="0" rtl="0" algn="l">
              <a:spcBef>
                <a:spcPts val="0"/>
              </a:spcBef>
              <a:spcAft>
                <a:spcPts val="0"/>
              </a:spcAft>
              <a:buSzPts val="1300"/>
              <a:buNone/>
              <a:defRPr b="0" i="0" sz="1600" u="none" cap="none" strike="noStrike"/>
            </a:lvl8pPr>
            <a:lvl9pPr indent="-228600" lvl="8" marL="4114800" marR="0" rtl="0" algn="l">
              <a:spcBef>
                <a:spcPts val="0"/>
              </a:spcBef>
              <a:spcAft>
                <a:spcPts val="0"/>
              </a:spcAft>
              <a:buSzPts val="1300"/>
              <a:buNone/>
              <a:defRPr b="0" i="0" sz="1600" u="none" cap="none" strike="noStrike"/>
            </a:lvl9pPr>
          </a:lstStyle>
          <a:p/>
        </p:txBody>
      </p:sp>
      <p:sp>
        <p:nvSpPr>
          <p:cNvPr id="110" name="Google Shape;110;p26"/>
          <p:cNvSpPr txBox="1"/>
          <p:nvPr>
            <p:ph idx="10" type="dt"/>
          </p:nvPr>
        </p:nvSpPr>
        <p:spPr>
          <a:xfrm>
            <a:off x="326551" y="4734826"/>
            <a:ext cx="2122583" cy="3265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300"/>
              <a:buNone/>
              <a:defRPr b="0" sz="1300" strike="noStrike">
                <a:solidFill>
                  <a:srgbClr val="FFFFFF"/>
                </a:solidFill>
                <a:latin typeface="Arial"/>
                <a:ea typeface="Arial"/>
                <a:cs typeface="Arial"/>
                <a:sym typeface="Arial"/>
              </a:defRPr>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11" name="Google Shape;111;p26"/>
          <p:cNvSpPr txBox="1"/>
          <p:nvPr>
            <p:ph idx="11" type="ftr"/>
          </p:nvPr>
        </p:nvSpPr>
        <p:spPr>
          <a:xfrm>
            <a:off x="3102236" y="4734826"/>
            <a:ext cx="2938961" cy="32654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rgbClr val="FFFFFF"/>
              </a:buClr>
              <a:buSzPts val="1300"/>
              <a:buFont typeface="Arial"/>
              <a:buNone/>
              <a:defRPr b="0" sz="1300" strike="noStrike">
                <a:solidFill>
                  <a:srgbClr val="FFFFFF"/>
                </a:solidFill>
                <a:latin typeface="Arial"/>
                <a:ea typeface="Arial"/>
                <a:cs typeface="Arial"/>
                <a:sym typeface="Arial"/>
              </a:defRPr>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12" name="Google Shape;112;p26"/>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lvl1pPr indent="0" lvl="0"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1pPr>
            <a:lvl2pPr indent="0" lvl="1"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2pPr>
            <a:lvl3pPr indent="0" lvl="2"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3pPr>
            <a:lvl4pPr indent="0" lvl="3"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4pPr>
            <a:lvl5pPr indent="0" lvl="4"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5pPr>
            <a:lvl6pPr indent="0" lvl="5"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6pPr>
            <a:lvl7pPr indent="0" lvl="6"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7pPr>
            <a:lvl8pPr indent="0" lvl="7"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8pPr>
            <a:lvl9pPr indent="0" lvl="8" marL="0" marR="0" rtl="0" algn="r">
              <a:spcBef>
                <a:spcPts val="0"/>
              </a:spcBef>
              <a:buClr>
                <a:srgbClr val="FFFFFF"/>
              </a:buClr>
              <a:buSzPts val="1300"/>
              <a:buFont typeface="Arial"/>
              <a:buNone/>
              <a:defRPr b="0" sz="1300"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github.com/hitokiri"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0" y="-862838"/>
            <a:ext cx="9143434" cy="6857576"/>
          </a:xfrm>
          <a:prstGeom prst="rect">
            <a:avLst/>
          </a:prstGeom>
          <a:noFill/>
          <a:ln>
            <a:noFill/>
          </a:ln>
        </p:spPr>
      </p:pic>
      <p:sp>
        <p:nvSpPr>
          <p:cNvPr id="202" name="Google Shape;202;p39">
            <a:hlinkClick r:id="rId4"/>
          </p:cNvPr>
          <p:cNvSpPr txBox="1"/>
          <p:nvPr>
            <p:ph type="title"/>
          </p:nvPr>
        </p:nvSpPr>
        <p:spPr>
          <a:xfrm>
            <a:off x="3883725" y="5143500"/>
            <a:ext cx="4797600" cy="64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SzPts val="3000"/>
              <a:buNone/>
            </a:pPr>
            <a:r>
              <a:rPr lang="es-419" sz="3800">
                <a:solidFill>
                  <a:schemeClr val="dk1"/>
                </a:solidFill>
                <a:latin typeface="Comfortaa"/>
                <a:ea typeface="Comfortaa"/>
                <a:cs typeface="Comfortaa"/>
                <a:sym typeface="Comfortaa"/>
              </a:rPr>
              <a:t>Github: Hikohitoiri</a:t>
            </a:r>
            <a:endParaRPr sz="3800" strike="noStrike">
              <a:solidFill>
                <a:schemeClr val="dk1"/>
              </a:solidFill>
              <a:latin typeface="Comfortaa"/>
              <a:ea typeface="Comfortaa"/>
              <a:cs typeface="Comfortaa"/>
              <a:sym typeface="Comfortaa"/>
            </a:endParaRPr>
          </a:p>
        </p:txBody>
      </p:sp>
      <p:pic>
        <p:nvPicPr>
          <p:cNvPr id="203" name="Google Shape;203;p39"/>
          <p:cNvPicPr preferRelativeResize="0"/>
          <p:nvPr/>
        </p:nvPicPr>
        <p:blipFill rotWithShape="1">
          <a:blip r:embed="rId5">
            <a:alphaModFix/>
          </a:blip>
          <a:srcRect b="0" l="820" r="-819" t="0"/>
          <a:stretch/>
        </p:blipFill>
        <p:spPr>
          <a:xfrm>
            <a:off x="1534800" y="-41275"/>
            <a:ext cx="7415299" cy="163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ppt_w</p:attrName>
                                        </p:attrNameLst>
                                      </p:cBhvr>
                                      <p:tavLst>
                                        <p:tav fmla="" tm="0">
                                          <p:val>
                                            <p:strVal val="0"/>
                                          </p:val>
                                        </p:tav>
                                        <p:tav fmla="" tm="100000">
                                          <p:val>
                                            <p:strVal val="#ppt_w"/>
                                          </p:val>
                                        </p:tav>
                                      </p:tavLst>
                                    </p:anim>
                                    <p:anim calcmode="lin" valueType="num">
                                      <p:cBhvr additive="base">
                                        <p:cTn dur="1000"/>
                                        <p:tgtEl>
                                          <p:spTgt spid="20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3100" u="sng"/>
              <a:t>Network</a:t>
            </a:r>
            <a:endParaRPr b="1" sz="3100" u="sng"/>
          </a:p>
        </p:txBody>
      </p:sp>
      <p:graphicFrame>
        <p:nvGraphicFramePr>
          <p:cNvPr id="262" name="Google Shape;262;p48"/>
          <p:cNvGraphicFramePr/>
          <p:nvPr/>
        </p:nvGraphicFramePr>
        <p:xfrm>
          <a:off x="561925" y="704650"/>
          <a:ext cx="3000000" cy="3000000"/>
        </p:xfrm>
        <a:graphic>
          <a:graphicData uri="http://schemas.openxmlformats.org/drawingml/2006/table">
            <a:tbl>
              <a:tblPr>
                <a:noFill/>
                <a:tableStyleId>{6F536371-7112-428E-B3E4-25586D56CA6F}</a:tableStyleId>
              </a:tblPr>
              <a:tblGrid>
                <a:gridCol w="1536925"/>
                <a:gridCol w="1536925"/>
                <a:gridCol w="1536925"/>
                <a:gridCol w="1536925"/>
                <a:gridCol w="1536925"/>
              </a:tblGrid>
              <a:tr h="405850">
                <a:tc>
                  <a:txBody>
                    <a:bodyPr/>
                    <a:lstStyle/>
                    <a:p>
                      <a:pPr indent="0" lvl="0" marL="0" rtl="0" algn="ctr">
                        <a:lnSpc>
                          <a:spcPct val="115000"/>
                        </a:lnSpc>
                        <a:spcBef>
                          <a:spcPts val="0"/>
                        </a:spcBef>
                        <a:spcAft>
                          <a:spcPts val="0"/>
                        </a:spcAft>
                        <a:buNone/>
                      </a:pPr>
                      <a:r>
                        <a:rPr b="1" lang="es-419" sz="900"/>
                        <a:t>Característica</a:t>
                      </a:r>
                      <a:endParaRPr b="1" sz="900"/>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bridge</a:t>
                      </a:r>
                      <a:endParaRPr b="1" sz="9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external</a:t>
                      </a:r>
                      <a:endParaRPr b="1" sz="9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host</a:t>
                      </a:r>
                      <a:endParaRPr b="1" sz="9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ctr">
                        <a:lnSpc>
                          <a:spcPct val="115000"/>
                        </a:lnSpc>
                        <a:spcBef>
                          <a:spcPts val="0"/>
                        </a:spcBef>
                        <a:spcAft>
                          <a:spcPts val="0"/>
                        </a:spcAft>
                        <a:buNone/>
                      </a:pPr>
                      <a:r>
                        <a:rPr b="1" lang="es-419" sz="900"/>
                        <a:t>Red </a:t>
                      </a:r>
                      <a:r>
                        <a:rPr b="1" lang="es-419" sz="900">
                          <a:solidFill>
                            <a:srgbClr val="188038"/>
                          </a:solidFill>
                          <a:latin typeface="Roboto Mono"/>
                          <a:ea typeface="Roboto Mono"/>
                          <a:cs typeface="Roboto Mono"/>
                          <a:sym typeface="Roboto Mono"/>
                        </a:rPr>
                        <a:t>none</a:t>
                      </a:r>
                      <a:endParaRPr b="1" sz="900">
                        <a:solidFill>
                          <a:srgbClr val="188038"/>
                        </a:solidFill>
                        <a:latin typeface="Roboto Mono"/>
                        <a:ea typeface="Roboto Mono"/>
                        <a:cs typeface="Roboto Mono"/>
                        <a:sym typeface="Roboto Mono"/>
                      </a:endParaRPr>
                    </a:p>
                  </a:txBody>
                  <a:tcPr marT="91425" marB="91425" marR="91425" marL="91425"/>
                </a:tc>
              </a:tr>
              <a:tr h="454500">
                <a:tc>
                  <a:txBody>
                    <a:bodyPr/>
                    <a:lstStyle/>
                    <a:p>
                      <a:pPr indent="0" lvl="0" marL="0" rtl="0" algn="l">
                        <a:spcBef>
                          <a:spcPts val="0"/>
                        </a:spcBef>
                        <a:spcAft>
                          <a:spcPts val="0"/>
                        </a:spcAft>
                        <a:buNone/>
                      </a:pPr>
                      <a:r>
                        <a:rPr b="1" lang="es-419" sz="900"/>
                        <a:t>Creación</a:t>
                      </a:r>
                      <a:endParaRPr b="1" sz="900"/>
                    </a:p>
                  </a:txBody>
                  <a:tcPr marT="91425" marB="91425" marR="91425" marL="91425"/>
                </a:tc>
                <a:tc>
                  <a:txBody>
                    <a:bodyPr/>
                    <a:lstStyle/>
                    <a:p>
                      <a:pPr indent="0" lvl="0" marL="0" rtl="0" algn="l">
                        <a:spcBef>
                          <a:spcPts val="0"/>
                        </a:spcBef>
                        <a:spcAft>
                          <a:spcPts val="0"/>
                        </a:spcAft>
                        <a:buNone/>
                      </a:pPr>
                      <a:r>
                        <a:rPr lang="es-419" sz="800"/>
                        <a:t>Se crea automáticamente por Docker.</a:t>
                      </a:r>
                      <a:endParaRPr sz="800"/>
                    </a:p>
                  </a:txBody>
                  <a:tcPr marT="91425" marB="91425" marR="91425" marL="91425"/>
                </a:tc>
                <a:tc>
                  <a:txBody>
                    <a:bodyPr/>
                    <a:lstStyle/>
                    <a:p>
                      <a:pPr indent="0" lvl="0" marL="0" rtl="0" algn="l">
                        <a:spcBef>
                          <a:spcPts val="0"/>
                        </a:spcBef>
                        <a:spcAft>
                          <a:spcPts val="0"/>
                        </a:spcAft>
                        <a:buNone/>
                      </a:pPr>
                      <a:r>
                        <a:rPr lang="es-419" sz="800"/>
                        <a:t>Debe ser creada manualmente por el usuario.</a:t>
                      </a:r>
                      <a:endParaRPr sz="800"/>
                    </a:p>
                  </a:txBody>
                  <a:tcPr marT="91425" marB="91425" marR="91425" marL="91425"/>
                </a:tc>
                <a:tc>
                  <a:txBody>
                    <a:bodyPr/>
                    <a:lstStyle/>
                    <a:p>
                      <a:pPr indent="0" lvl="0" marL="0" rtl="0" algn="l">
                        <a:spcBef>
                          <a:spcPts val="0"/>
                        </a:spcBef>
                        <a:spcAft>
                          <a:spcPts val="0"/>
                        </a:spcAft>
                        <a:buNone/>
                      </a:pPr>
                      <a:r>
                        <a:rPr lang="es-419" sz="800"/>
                        <a:t>Se crea automáticamente por Docker.</a:t>
                      </a:r>
                      <a:endParaRPr sz="800"/>
                    </a:p>
                  </a:txBody>
                  <a:tcPr marT="91425" marB="91425" marR="91425" marL="91425"/>
                </a:tc>
                <a:tc>
                  <a:txBody>
                    <a:bodyPr/>
                    <a:lstStyle/>
                    <a:p>
                      <a:pPr indent="0" lvl="0" marL="0" rtl="0" algn="l">
                        <a:spcBef>
                          <a:spcPts val="0"/>
                        </a:spcBef>
                        <a:spcAft>
                          <a:spcPts val="0"/>
                        </a:spcAft>
                        <a:buNone/>
                      </a:pPr>
                      <a:r>
                        <a:rPr lang="es-419" sz="800"/>
                        <a:t>Se crea automáticamente por Docker.</a:t>
                      </a:r>
                      <a:endParaRPr sz="800"/>
                    </a:p>
                  </a:txBody>
                  <a:tcPr marT="91425" marB="91425" marR="91425" marL="91425"/>
                </a:tc>
              </a:tr>
              <a:tr h="584375">
                <a:tc>
                  <a:txBody>
                    <a:bodyPr/>
                    <a:lstStyle/>
                    <a:p>
                      <a:pPr indent="0" lvl="0" marL="0" rtl="0" algn="l">
                        <a:spcBef>
                          <a:spcPts val="0"/>
                        </a:spcBef>
                        <a:spcAft>
                          <a:spcPts val="0"/>
                        </a:spcAft>
                        <a:buNone/>
                      </a:pPr>
                      <a:r>
                        <a:rPr b="1" lang="es-419" sz="900"/>
                        <a:t>Uso</a:t>
                      </a:r>
                      <a:endParaRPr b="1" sz="900"/>
                    </a:p>
                  </a:txBody>
                  <a:tcPr marT="91425" marB="91425" marR="91425" marL="91425"/>
                </a:tc>
                <a:tc>
                  <a:txBody>
                    <a:bodyPr/>
                    <a:lstStyle/>
                    <a:p>
                      <a:pPr indent="0" lvl="0" marL="0" rtl="0" algn="l">
                        <a:spcBef>
                          <a:spcPts val="0"/>
                        </a:spcBef>
                        <a:spcAft>
                          <a:spcPts val="0"/>
                        </a:spcAft>
                        <a:buNone/>
                      </a:pPr>
                      <a:r>
                        <a:rPr lang="es-419" sz="800"/>
                        <a:t>Aislada a la máquina donde se ejecuta Docker.</a:t>
                      </a:r>
                      <a:endParaRPr sz="800"/>
                    </a:p>
                  </a:txBody>
                  <a:tcPr marT="91425" marB="91425" marR="91425" marL="91425"/>
                </a:tc>
                <a:tc>
                  <a:txBody>
                    <a:bodyPr/>
                    <a:lstStyle/>
                    <a:p>
                      <a:pPr indent="0" lvl="0" marL="0" rtl="0" algn="l">
                        <a:spcBef>
                          <a:spcPts val="0"/>
                        </a:spcBef>
                        <a:spcAft>
                          <a:spcPts val="0"/>
                        </a:spcAft>
                        <a:buNone/>
                      </a:pPr>
                      <a:r>
                        <a:rPr lang="es-419" sz="800"/>
                        <a:t>Puede ser compartida entre múltiples proyectos o aplicaciones.</a:t>
                      </a:r>
                      <a:endParaRPr sz="800"/>
                    </a:p>
                  </a:txBody>
                  <a:tcPr marT="91425" marB="91425" marR="91425" marL="91425"/>
                </a:tc>
                <a:tc>
                  <a:txBody>
                    <a:bodyPr/>
                    <a:lstStyle/>
                    <a:p>
                      <a:pPr indent="0" lvl="0" marL="0" rtl="0" algn="l">
                        <a:spcBef>
                          <a:spcPts val="0"/>
                        </a:spcBef>
                        <a:spcAft>
                          <a:spcPts val="0"/>
                        </a:spcAft>
                        <a:buNone/>
                      </a:pPr>
                      <a:r>
                        <a:rPr lang="es-419" sz="800"/>
                        <a:t>No hay aislamiento; comparte la red del host.</a:t>
                      </a:r>
                      <a:endParaRPr sz="800"/>
                    </a:p>
                  </a:txBody>
                  <a:tcPr marT="91425" marB="91425" marR="91425" marL="91425"/>
                </a:tc>
                <a:tc>
                  <a:txBody>
                    <a:bodyPr/>
                    <a:lstStyle/>
                    <a:p>
                      <a:pPr indent="0" lvl="0" marL="0" rtl="0" algn="l">
                        <a:spcBef>
                          <a:spcPts val="0"/>
                        </a:spcBef>
                        <a:spcAft>
                          <a:spcPts val="0"/>
                        </a:spcAft>
                        <a:buNone/>
                      </a:pPr>
                      <a:r>
                        <a:rPr lang="es-419" sz="800"/>
                        <a:t>No se permite la comunicación.</a:t>
                      </a:r>
                      <a:endParaRPr sz="800"/>
                    </a:p>
                  </a:txBody>
                  <a:tcPr marT="91425" marB="91425" marR="91425" marL="91425"/>
                </a:tc>
              </a:tr>
              <a:tr h="535675">
                <a:tc>
                  <a:txBody>
                    <a:bodyPr/>
                    <a:lstStyle/>
                    <a:p>
                      <a:pPr indent="0" lvl="0" marL="0" rtl="0" algn="l">
                        <a:spcBef>
                          <a:spcPts val="0"/>
                        </a:spcBef>
                        <a:spcAft>
                          <a:spcPts val="0"/>
                        </a:spcAft>
                        <a:buNone/>
                      </a:pPr>
                      <a:r>
                        <a:rPr b="1" lang="es-419" sz="900"/>
                        <a:t>Configuración</a:t>
                      </a:r>
                      <a:endParaRPr b="1" sz="900"/>
                    </a:p>
                  </a:txBody>
                  <a:tcPr marT="91425" marB="91425" marR="91425" marL="91425"/>
                </a:tc>
                <a:tc>
                  <a:txBody>
                    <a:bodyPr/>
                    <a:lstStyle/>
                    <a:p>
                      <a:pPr indent="0" lvl="0" marL="0" rtl="0" algn="l">
                        <a:spcBef>
                          <a:spcPts val="0"/>
                        </a:spcBef>
                        <a:spcAft>
                          <a:spcPts val="0"/>
                        </a:spcAft>
                        <a:buNone/>
                      </a:pPr>
                      <a:r>
                        <a:rPr lang="es-419" sz="900"/>
                        <a:t>Se define en el archivo </a:t>
                      </a:r>
                      <a:r>
                        <a:rPr lang="es-419" sz="900">
                          <a:solidFill>
                            <a:srgbClr val="188038"/>
                          </a:solidFill>
                          <a:latin typeface="Roboto Mono"/>
                          <a:ea typeface="Roboto Mono"/>
                          <a:cs typeface="Roboto Mono"/>
                          <a:sym typeface="Roboto Mono"/>
                        </a:rPr>
                        <a:t>docker-compose.yml</a:t>
                      </a:r>
                      <a:r>
                        <a:rPr lang="es-419" sz="900"/>
                        <a:t>.</a:t>
                      </a:r>
                      <a:endParaRPr sz="900"/>
                    </a:p>
                  </a:txBody>
                  <a:tcPr marT="91425" marB="91425" marR="91425" marL="91425"/>
                </a:tc>
                <a:tc>
                  <a:txBody>
                    <a:bodyPr/>
                    <a:lstStyle/>
                    <a:p>
                      <a:pPr indent="0" lvl="0" marL="0" rtl="0" algn="l">
                        <a:spcBef>
                          <a:spcPts val="0"/>
                        </a:spcBef>
                        <a:spcAft>
                          <a:spcPts val="0"/>
                        </a:spcAft>
                        <a:buNone/>
                      </a:pPr>
                      <a:r>
                        <a:rPr lang="es-419" sz="700"/>
                        <a:t>Se hace referencia en el archivo </a:t>
                      </a:r>
                      <a:r>
                        <a:rPr lang="es-419" sz="700">
                          <a:solidFill>
                            <a:srgbClr val="188038"/>
                          </a:solidFill>
                          <a:latin typeface="Roboto Mono"/>
                          <a:ea typeface="Roboto Mono"/>
                          <a:cs typeface="Roboto Mono"/>
                          <a:sym typeface="Roboto Mono"/>
                        </a:rPr>
                        <a:t>docker-compose.yml</a:t>
                      </a:r>
                      <a:r>
                        <a:rPr lang="es-419" sz="700"/>
                        <a:t> como </a:t>
                      </a:r>
                      <a:r>
                        <a:rPr lang="es-419" sz="700">
                          <a:solidFill>
                            <a:srgbClr val="188038"/>
                          </a:solidFill>
                          <a:latin typeface="Roboto Mono"/>
                          <a:ea typeface="Roboto Mono"/>
                          <a:cs typeface="Roboto Mono"/>
                          <a:sym typeface="Roboto Mono"/>
                        </a:rPr>
                        <a:t>external: true</a:t>
                      </a:r>
                      <a:r>
                        <a:rPr lang="es-419" sz="700"/>
                        <a:t>.</a:t>
                      </a:r>
                      <a:endParaRPr sz="700"/>
                    </a:p>
                  </a:txBody>
                  <a:tcPr marT="91425" marB="91425" marR="91425" marL="91425"/>
                </a:tc>
                <a:tc>
                  <a:txBody>
                    <a:bodyPr/>
                    <a:lstStyle/>
                    <a:p>
                      <a:pPr indent="0" lvl="0" marL="0" rtl="0" algn="l">
                        <a:spcBef>
                          <a:spcPts val="0"/>
                        </a:spcBef>
                        <a:spcAft>
                          <a:spcPts val="0"/>
                        </a:spcAft>
                        <a:buNone/>
                      </a:pPr>
                      <a:r>
                        <a:rPr lang="es-419" sz="800"/>
                        <a:t>No se requiere configuración adicional.</a:t>
                      </a:r>
                      <a:endParaRPr sz="800"/>
                    </a:p>
                  </a:txBody>
                  <a:tcPr marT="91425" marB="91425" marR="91425" marL="91425"/>
                </a:tc>
                <a:tc>
                  <a:txBody>
                    <a:bodyPr/>
                    <a:lstStyle/>
                    <a:p>
                      <a:pPr indent="0" lvl="0" marL="0" rtl="0" algn="l">
                        <a:spcBef>
                          <a:spcPts val="0"/>
                        </a:spcBef>
                        <a:spcAft>
                          <a:spcPts val="0"/>
                        </a:spcAft>
                        <a:buNone/>
                      </a:pPr>
                      <a:r>
                        <a:rPr lang="es-419" sz="700"/>
                        <a:t>Se utiliza en el archivo </a:t>
                      </a:r>
                      <a:r>
                        <a:rPr lang="es-419" sz="700">
                          <a:solidFill>
                            <a:srgbClr val="188038"/>
                          </a:solidFill>
                          <a:latin typeface="Roboto Mono"/>
                          <a:ea typeface="Roboto Mono"/>
                          <a:cs typeface="Roboto Mono"/>
                          <a:sym typeface="Roboto Mono"/>
                        </a:rPr>
                        <a:t>docker-compose.yml</a:t>
                      </a:r>
                      <a:r>
                        <a:rPr lang="es-419" sz="700"/>
                        <a:t> como </a:t>
                      </a:r>
                      <a:r>
                        <a:rPr lang="es-419" sz="700">
                          <a:solidFill>
                            <a:srgbClr val="188038"/>
                          </a:solidFill>
                          <a:latin typeface="Roboto Mono"/>
                          <a:ea typeface="Roboto Mono"/>
                          <a:cs typeface="Roboto Mono"/>
                          <a:sym typeface="Roboto Mono"/>
                        </a:rPr>
                        <a:t>network_mode: "none</a:t>
                      </a:r>
                      <a:r>
                        <a:rPr lang="es-419" sz="500">
                          <a:solidFill>
                            <a:srgbClr val="188038"/>
                          </a:solidFill>
                          <a:latin typeface="Roboto Mono"/>
                          <a:ea typeface="Roboto Mono"/>
                          <a:cs typeface="Roboto Mono"/>
                          <a:sym typeface="Roboto Mono"/>
                        </a:rPr>
                        <a:t>"</a:t>
                      </a:r>
                      <a:r>
                        <a:rPr lang="es-419" sz="500"/>
                        <a:t>.</a:t>
                      </a:r>
                      <a:endParaRPr sz="500"/>
                    </a:p>
                  </a:txBody>
                  <a:tcPr marT="91425" marB="91425" marR="91425" marL="91425"/>
                </a:tc>
              </a:tr>
              <a:tr h="584375">
                <a:tc>
                  <a:txBody>
                    <a:bodyPr/>
                    <a:lstStyle/>
                    <a:p>
                      <a:pPr indent="0" lvl="0" marL="0" rtl="0" algn="l">
                        <a:spcBef>
                          <a:spcPts val="0"/>
                        </a:spcBef>
                        <a:spcAft>
                          <a:spcPts val="0"/>
                        </a:spcAft>
                        <a:buNone/>
                      </a:pPr>
                      <a:r>
                        <a:rPr b="1" lang="es-419" sz="900"/>
                        <a:t>Comunicación</a:t>
                      </a:r>
                      <a:endParaRPr b="1" sz="900"/>
                    </a:p>
                  </a:txBody>
                  <a:tcPr marT="91425" marB="91425" marR="91425" marL="91425"/>
                </a:tc>
                <a:tc>
                  <a:txBody>
                    <a:bodyPr/>
                    <a:lstStyle/>
                    <a:p>
                      <a:pPr indent="0" lvl="0" marL="0" rtl="0" algn="l">
                        <a:spcBef>
                          <a:spcPts val="0"/>
                        </a:spcBef>
                        <a:spcAft>
                          <a:spcPts val="0"/>
                        </a:spcAft>
                        <a:buNone/>
                      </a:pPr>
                      <a:r>
                        <a:rPr lang="es-419" sz="800"/>
                        <a:t>Los contenedores pueden comunicarse entre sí usando nombres de contenedor.</a:t>
                      </a:r>
                      <a:endParaRPr sz="800"/>
                    </a:p>
                  </a:txBody>
                  <a:tcPr marT="91425" marB="91425" marR="91425" marL="91425"/>
                </a:tc>
                <a:tc>
                  <a:txBody>
                    <a:bodyPr/>
                    <a:lstStyle/>
                    <a:p>
                      <a:pPr indent="0" lvl="0" marL="0" rtl="0" algn="l">
                        <a:spcBef>
                          <a:spcPts val="0"/>
                        </a:spcBef>
                        <a:spcAft>
                          <a:spcPts val="0"/>
                        </a:spcAft>
                        <a:buNone/>
                      </a:pPr>
                      <a:r>
                        <a:rPr lang="es-419" sz="800"/>
                        <a:t>Los contenedores pueden comunicarse con otros servicios en la misma red.</a:t>
                      </a:r>
                      <a:endParaRPr sz="800"/>
                    </a:p>
                  </a:txBody>
                  <a:tcPr marT="91425" marB="91425" marR="91425" marL="91425"/>
                </a:tc>
                <a:tc>
                  <a:txBody>
                    <a:bodyPr/>
                    <a:lstStyle/>
                    <a:p>
                      <a:pPr indent="0" lvl="0" marL="0" rtl="0" algn="l">
                        <a:spcBef>
                          <a:spcPts val="0"/>
                        </a:spcBef>
                        <a:spcAft>
                          <a:spcPts val="0"/>
                        </a:spcAft>
                        <a:buNone/>
                      </a:pPr>
                      <a:r>
                        <a:rPr lang="es-419" sz="800"/>
                        <a:t>Los contenedores pueden acceder a la red del host directamente.</a:t>
                      </a:r>
                      <a:endParaRPr sz="800"/>
                    </a:p>
                  </a:txBody>
                  <a:tcPr marT="91425" marB="91425" marR="91425" marL="91425"/>
                </a:tc>
                <a:tc>
                  <a:txBody>
                    <a:bodyPr/>
                    <a:lstStyle/>
                    <a:p>
                      <a:pPr indent="0" lvl="0" marL="0" rtl="0" algn="l">
                        <a:spcBef>
                          <a:spcPts val="0"/>
                        </a:spcBef>
                        <a:spcAft>
                          <a:spcPts val="0"/>
                        </a:spcAft>
                        <a:buNone/>
                      </a:pPr>
                      <a:r>
                        <a:rPr lang="es-419" sz="800"/>
                        <a:t>No pueden comunicarse con otros contenedores o el host.</a:t>
                      </a:r>
                      <a:endParaRPr sz="800"/>
                    </a:p>
                  </a:txBody>
                  <a:tcPr marT="91425" marB="91425" marR="91425" marL="91425"/>
                </a:tc>
              </a:tr>
              <a:tr h="714250">
                <a:tc>
                  <a:txBody>
                    <a:bodyPr/>
                    <a:lstStyle/>
                    <a:p>
                      <a:pPr indent="0" lvl="0" marL="0" rtl="0" algn="l">
                        <a:spcBef>
                          <a:spcPts val="0"/>
                        </a:spcBef>
                        <a:spcAft>
                          <a:spcPts val="0"/>
                        </a:spcAft>
                        <a:buNone/>
                      </a:pPr>
                      <a:r>
                        <a:rPr b="1" lang="es-419" sz="900"/>
                        <a:t>Propósito</a:t>
                      </a:r>
                      <a:endParaRPr b="1" sz="900"/>
                    </a:p>
                  </a:txBody>
                  <a:tcPr marT="91425" marB="91425" marR="91425" marL="91425"/>
                </a:tc>
                <a:tc>
                  <a:txBody>
                    <a:bodyPr/>
                    <a:lstStyle/>
                    <a:p>
                      <a:pPr indent="0" lvl="0" marL="0" rtl="0" algn="l">
                        <a:spcBef>
                          <a:spcPts val="0"/>
                        </a:spcBef>
                        <a:spcAft>
                          <a:spcPts val="0"/>
                        </a:spcAft>
                        <a:buNone/>
                      </a:pPr>
                      <a:r>
                        <a:rPr lang="es-419" sz="800"/>
                        <a:t>Ideal para aplicaciones que necesitan comunicarse internamente.</a:t>
                      </a:r>
                      <a:endParaRPr sz="800"/>
                    </a:p>
                  </a:txBody>
                  <a:tcPr marT="91425" marB="91425" marR="91425" marL="91425"/>
                </a:tc>
                <a:tc>
                  <a:txBody>
                    <a:bodyPr/>
                    <a:lstStyle/>
                    <a:p>
                      <a:pPr indent="0" lvl="0" marL="0" rtl="0" algn="l">
                        <a:spcBef>
                          <a:spcPts val="0"/>
                        </a:spcBef>
                        <a:spcAft>
                          <a:spcPts val="0"/>
                        </a:spcAft>
                        <a:buNone/>
                      </a:pPr>
                      <a:r>
                        <a:rPr lang="es-419" sz="800"/>
                        <a:t>Útil para integrar contenedores con redes existentes.</a:t>
                      </a:r>
                      <a:endParaRPr sz="800"/>
                    </a:p>
                  </a:txBody>
                  <a:tcPr marT="91425" marB="91425" marR="91425" marL="91425"/>
                </a:tc>
                <a:tc>
                  <a:txBody>
                    <a:bodyPr/>
                    <a:lstStyle/>
                    <a:p>
                      <a:pPr indent="0" lvl="0" marL="0" rtl="0" algn="l">
                        <a:spcBef>
                          <a:spcPts val="0"/>
                        </a:spcBef>
                        <a:spcAft>
                          <a:spcPts val="0"/>
                        </a:spcAft>
                        <a:buNone/>
                      </a:pPr>
                      <a:r>
                        <a:rPr lang="es-419" sz="800"/>
                        <a:t>Para aplicaciones que requieren máximo rendimiento y acceso directo a la red del host.</a:t>
                      </a:r>
                      <a:endParaRPr sz="800"/>
                    </a:p>
                  </a:txBody>
                  <a:tcPr marT="91425" marB="91425" marR="91425" marL="91425"/>
                </a:tc>
                <a:tc>
                  <a:txBody>
                    <a:bodyPr/>
                    <a:lstStyle/>
                    <a:p>
                      <a:pPr indent="0" lvl="0" marL="0" rtl="0" algn="l">
                        <a:spcBef>
                          <a:spcPts val="0"/>
                        </a:spcBef>
                        <a:spcAft>
                          <a:spcPts val="0"/>
                        </a:spcAft>
                        <a:buNone/>
                      </a:pPr>
                      <a:r>
                        <a:rPr lang="es-419" sz="800"/>
                        <a:t>Para contenedores que no requieren conectividad.</a:t>
                      </a:r>
                      <a:endParaRPr sz="800"/>
                    </a:p>
                  </a:txBody>
                  <a:tcPr marT="91425" marB="91425" marR="91425" marL="91425"/>
                </a:tc>
              </a:tr>
              <a:tr h="584375">
                <a:tc>
                  <a:txBody>
                    <a:bodyPr/>
                    <a:lstStyle/>
                    <a:p>
                      <a:pPr indent="0" lvl="0" marL="0" rtl="0" algn="l">
                        <a:spcBef>
                          <a:spcPts val="0"/>
                        </a:spcBef>
                        <a:spcAft>
                          <a:spcPts val="0"/>
                        </a:spcAft>
                        <a:buNone/>
                      </a:pPr>
                      <a:r>
                        <a:rPr b="1" lang="es-419" sz="900"/>
                        <a:t>Aislamiento</a:t>
                      </a:r>
                      <a:endParaRPr b="1" sz="900"/>
                    </a:p>
                  </a:txBody>
                  <a:tcPr marT="91425" marB="91425" marR="91425" marL="91425"/>
                </a:tc>
                <a:tc>
                  <a:txBody>
                    <a:bodyPr/>
                    <a:lstStyle/>
                    <a:p>
                      <a:pPr indent="0" lvl="0" marL="0" rtl="0" algn="l">
                        <a:spcBef>
                          <a:spcPts val="0"/>
                        </a:spcBef>
                        <a:spcAft>
                          <a:spcPts val="0"/>
                        </a:spcAft>
                        <a:buNone/>
                      </a:pPr>
                      <a:r>
                        <a:rPr lang="es-419" sz="800"/>
                        <a:t>Proporciona aislamiento entre contenedores.</a:t>
                      </a:r>
                      <a:endParaRPr sz="800"/>
                    </a:p>
                  </a:txBody>
                  <a:tcPr marT="91425" marB="91425" marR="91425" marL="91425"/>
                </a:tc>
                <a:tc>
                  <a:txBody>
                    <a:bodyPr/>
                    <a:lstStyle/>
                    <a:p>
                      <a:pPr indent="0" lvl="0" marL="0" rtl="0" algn="l">
                        <a:spcBef>
                          <a:spcPts val="0"/>
                        </a:spcBef>
                        <a:spcAft>
                          <a:spcPts val="0"/>
                        </a:spcAft>
                        <a:buNone/>
                      </a:pPr>
                      <a:r>
                        <a:rPr lang="es-419" sz="800"/>
                        <a:t>No proporciona aislamiento entre contenedores y redes externas.</a:t>
                      </a:r>
                      <a:endParaRPr sz="800"/>
                    </a:p>
                  </a:txBody>
                  <a:tcPr marT="91425" marB="91425" marR="91425" marL="91425"/>
                </a:tc>
                <a:tc>
                  <a:txBody>
                    <a:bodyPr/>
                    <a:lstStyle/>
                    <a:p>
                      <a:pPr indent="0" lvl="0" marL="0" rtl="0" algn="l">
                        <a:spcBef>
                          <a:spcPts val="0"/>
                        </a:spcBef>
                        <a:spcAft>
                          <a:spcPts val="0"/>
                        </a:spcAft>
                        <a:buNone/>
                      </a:pPr>
                      <a:r>
                        <a:rPr lang="es-419" sz="800"/>
                        <a:t>No hay aislamiento; los contenedores comparten la red del host.</a:t>
                      </a:r>
                      <a:endParaRPr sz="800"/>
                    </a:p>
                  </a:txBody>
                  <a:tcPr marT="91425" marB="91425" marR="91425" marL="91425"/>
                </a:tc>
                <a:tc>
                  <a:txBody>
                    <a:bodyPr/>
                    <a:lstStyle/>
                    <a:p>
                      <a:pPr indent="0" lvl="0" marL="0" rtl="0" algn="l">
                        <a:spcBef>
                          <a:spcPts val="0"/>
                        </a:spcBef>
                        <a:spcAft>
                          <a:spcPts val="0"/>
                        </a:spcAft>
                        <a:buNone/>
                      </a:pPr>
                      <a:r>
                        <a:rPr lang="es-419" sz="800"/>
                        <a:t>No hay conectividad; el contenedor es completamente aislado.</a:t>
                      </a:r>
                      <a:endParaRPr sz="8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49"/>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419"/>
              <a:t>Network avanzado</a:t>
            </a:r>
            <a:endParaRPr/>
          </a:p>
        </p:txBody>
      </p:sp>
      <p:sp>
        <p:nvSpPr>
          <p:cNvPr id="268" name="Google Shape;268;p49"/>
          <p:cNvSpPr txBox="1"/>
          <p:nvPr>
            <p:ph idx="1" type="body"/>
          </p:nvPr>
        </p:nvSpPr>
        <p:spPr>
          <a:xfrm>
            <a:off x="354075"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chemeClr val="lt1"/>
                </a:solidFill>
              </a:rPr>
              <a:t>version: '3.8'</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services: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nginx</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my_overlay_network</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myapi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my_overlay_network</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my_overlay_network: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external: true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69" name="Google Shape;269;p49"/>
          <p:cNvSpPr txBox="1"/>
          <p:nvPr>
            <p:ph idx="1" type="body"/>
          </p:nvPr>
        </p:nvSpPr>
        <p:spPr>
          <a:xfrm>
            <a:off x="2365825"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chemeClr val="lt1"/>
                </a:solidFill>
              </a:rPr>
              <a:t>version: '3.8'</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services: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nginx</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app_net: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ipv4_address: 172.28.1.2</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myapi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app_net: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ipv4_address: 172.28.1.3</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app_net: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driver: bridge</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ipam:</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config:</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subnet: 172.28.1.0/24</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70" name="Google Shape;270;p49"/>
          <p:cNvSpPr txBox="1"/>
          <p:nvPr>
            <p:ph idx="1" type="body"/>
          </p:nvPr>
        </p:nvSpPr>
        <p:spPr>
          <a:xfrm>
            <a:off x="6473500"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chemeClr val="lt1"/>
                </a:solidFill>
              </a:rPr>
              <a:t>version: '3.8'</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services: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nginx</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aliases: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frontend</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image: myapi</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aliases: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backend</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networks: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my_network:</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driver: bridge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71" name="Google Shape;271;p49"/>
          <p:cNvSpPr txBox="1"/>
          <p:nvPr>
            <p:ph idx="1" type="body"/>
          </p:nvPr>
        </p:nvSpPr>
        <p:spPr>
          <a:xfrm>
            <a:off x="4459725" y="732075"/>
            <a:ext cx="1555200" cy="386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419">
                <a:solidFill>
                  <a:schemeClr val="lt1"/>
                </a:solidFill>
              </a:rPr>
              <a:t>version: '3.8'</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services:</a:t>
            </a:r>
            <a:endParaRPr>
              <a:solidFill>
                <a:schemeClr val="lt1"/>
              </a:solidFill>
            </a:endParaRPr>
          </a:p>
          <a:p>
            <a:pPr indent="0" lvl="0" marL="0" rtl="0" algn="l">
              <a:spcBef>
                <a:spcPts val="0"/>
              </a:spcBef>
              <a:spcAft>
                <a:spcPts val="0"/>
              </a:spcAft>
              <a:buNone/>
            </a:pPr>
            <a:r>
              <a:rPr lang="es-419">
                <a:solidFill>
                  <a:schemeClr val="lt1"/>
                </a:solidFill>
              </a:rPr>
              <a:t>  web:</a:t>
            </a:r>
            <a:endParaRPr>
              <a:solidFill>
                <a:schemeClr val="lt1"/>
              </a:solidFill>
            </a:endParaRPr>
          </a:p>
          <a:p>
            <a:pPr indent="0" lvl="0" marL="0" rtl="0" algn="l">
              <a:spcBef>
                <a:spcPts val="0"/>
              </a:spcBef>
              <a:spcAft>
                <a:spcPts val="0"/>
              </a:spcAft>
              <a:buNone/>
            </a:pPr>
            <a:r>
              <a:rPr lang="es-419">
                <a:solidFill>
                  <a:schemeClr val="lt1"/>
                </a:solidFill>
              </a:rPr>
              <a:t>    image: nginx</a:t>
            </a:r>
            <a:endParaRPr>
              <a:solidFill>
                <a:schemeClr val="lt1"/>
              </a:solidFill>
            </a:endParaRPr>
          </a:p>
          <a:p>
            <a:pPr indent="0" lvl="0" marL="0" rtl="0" algn="l">
              <a:spcBef>
                <a:spcPts val="0"/>
              </a:spcBef>
              <a:spcAft>
                <a:spcPts val="0"/>
              </a:spcAft>
              <a:buNone/>
            </a:pPr>
            <a:r>
              <a:rPr lang="es-419">
                <a:solidFill>
                  <a:schemeClr val="lt1"/>
                </a:solidFill>
              </a:rPr>
              <a:t>    networks:</a:t>
            </a:r>
            <a:endParaRPr>
              <a:solidFill>
                <a:schemeClr val="lt1"/>
              </a:solidFill>
            </a:endParaRPr>
          </a:p>
          <a:p>
            <a:pPr indent="0" lvl="0" marL="0" rtl="0" algn="l">
              <a:spcBef>
                <a:spcPts val="0"/>
              </a:spcBef>
              <a:spcAft>
                <a:spcPts val="0"/>
              </a:spcAft>
              <a:buNone/>
            </a:pPr>
            <a:r>
              <a:rPr lang="es-419">
                <a:solidFill>
                  <a:schemeClr val="lt1"/>
                </a:solidFill>
              </a:rPr>
              <a:t>      - frontend</a:t>
            </a:r>
            <a:endParaRPr>
              <a:solidFill>
                <a:schemeClr val="lt1"/>
              </a:solidFill>
            </a:endParaRPr>
          </a:p>
          <a:p>
            <a:pPr indent="0" lvl="0" marL="0" rtl="0" algn="l">
              <a:spcBef>
                <a:spcPts val="0"/>
              </a:spcBef>
              <a:spcAft>
                <a:spcPts val="0"/>
              </a:spcAft>
              <a:buNone/>
            </a:pPr>
            <a:r>
              <a:rPr lang="es-419">
                <a:solidFill>
                  <a:schemeClr val="lt1"/>
                </a:solidFill>
              </a:rPr>
              <a:t>      - backend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  api:</a:t>
            </a:r>
            <a:endParaRPr>
              <a:solidFill>
                <a:schemeClr val="lt1"/>
              </a:solidFill>
            </a:endParaRPr>
          </a:p>
          <a:p>
            <a:pPr indent="0" lvl="0" marL="0" rtl="0" algn="l">
              <a:spcBef>
                <a:spcPts val="0"/>
              </a:spcBef>
              <a:spcAft>
                <a:spcPts val="0"/>
              </a:spcAft>
              <a:buNone/>
            </a:pPr>
            <a:r>
              <a:rPr lang="es-419">
                <a:solidFill>
                  <a:schemeClr val="lt1"/>
                </a:solidFill>
              </a:rPr>
              <a:t>    image: myapi</a:t>
            </a:r>
            <a:endParaRPr>
              <a:solidFill>
                <a:schemeClr val="lt1"/>
              </a:solidFill>
            </a:endParaRPr>
          </a:p>
          <a:p>
            <a:pPr indent="0" lvl="0" marL="0" rtl="0" algn="l">
              <a:spcBef>
                <a:spcPts val="0"/>
              </a:spcBef>
              <a:spcAft>
                <a:spcPts val="0"/>
              </a:spcAft>
              <a:buNone/>
            </a:pPr>
            <a:r>
              <a:rPr lang="es-419">
                <a:solidFill>
                  <a:schemeClr val="lt1"/>
                </a:solidFill>
              </a:rPr>
              <a:t>    networks:</a:t>
            </a:r>
            <a:endParaRPr>
              <a:solidFill>
                <a:schemeClr val="lt1"/>
              </a:solidFill>
            </a:endParaRPr>
          </a:p>
          <a:p>
            <a:pPr indent="0" lvl="0" marL="0" rtl="0" algn="l">
              <a:spcBef>
                <a:spcPts val="0"/>
              </a:spcBef>
              <a:spcAft>
                <a:spcPts val="0"/>
              </a:spcAft>
              <a:buNone/>
            </a:pPr>
            <a:r>
              <a:rPr lang="es-419">
                <a:solidFill>
                  <a:schemeClr val="lt1"/>
                </a:solidFill>
              </a:rPr>
              <a:t>      - backend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  db:</a:t>
            </a:r>
            <a:endParaRPr>
              <a:solidFill>
                <a:schemeClr val="lt1"/>
              </a:solidFill>
            </a:endParaRPr>
          </a:p>
          <a:p>
            <a:pPr indent="0" lvl="0" marL="0" rtl="0" algn="l">
              <a:spcBef>
                <a:spcPts val="0"/>
              </a:spcBef>
              <a:spcAft>
                <a:spcPts val="0"/>
              </a:spcAft>
              <a:buNone/>
            </a:pPr>
            <a:r>
              <a:rPr lang="es-419">
                <a:solidFill>
                  <a:schemeClr val="lt1"/>
                </a:solidFill>
              </a:rPr>
              <a:t>    image: postgres</a:t>
            </a:r>
            <a:endParaRPr>
              <a:solidFill>
                <a:schemeClr val="lt1"/>
              </a:solidFill>
            </a:endParaRPr>
          </a:p>
          <a:p>
            <a:pPr indent="0" lvl="0" marL="0" rtl="0" algn="l">
              <a:spcBef>
                <a:spcPts val="0"/>
              </a:spcBef>
              <a:spcAft>
                <a:spcPts val="0"/>
              </a:spcAft>
              <a:buNone/>
            </a:pPr>
            <a:r>
              <a:rPr lang="es-419">
                <a:solidFill>
                  <a:schemeClr val="lt1"/>
                </a:solidFill>
              </a:rPr>
              <a:t>    networks:</a:t>
            </a:r>
            <a:endParaRPr>
              <a:solidFill>
                <a:schemeClr val="lt1"/>
              </a:solidFill>
            </a:endParaRPr>
          </a:p>
          <a:p>
            <a:pPr indent="0" lvl="0" marL="0" rtl="0" algn="l">
              <a:spcBef>
                <a:spcPts val="0"/>
              </a:spcBef>
              <a:spcAft>
                <a:spcPts val="0"/>
              </a:spcAft>
              <a:buNone/>
            </a:pPr>
            <a:r>
              <a:rPr lang="es-419">
                <a:solidFill>
                  <a:schemeClr val="lt1"/>
                </a:solidFill>
              </a:rPr>
              <a:t>      - backend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419">
                <a:solidFill>
                  <a:schemeClr val="lt1"/>
                </a:solidFill>
              </a:rPr>
              <a:t>networks:</a:t>
            </a:r>
            <a:endParaRPr>
              <a:solidFill>
                <a:schemeClr val="lt1"/>
              </a:solidFill>
            </a:endParaRPr>
          </a:p>
          <a:p>
            <a:pPr indent="0" lvl="0" marL="0" rtl="0" algn="l">
              <a:spcBef>
                <a:spcPts val="0"/>
              </a:spcBef>
              <a:spcAft>
                <a:spcPts val="0"/>
              </a:spcAft>
              <a:buNone/>
            </a:pPr>
            <a:r>
              <a:rPr lang="es-419">
                <a:solidFill>
                  <a:schemeClr val="lt1"/>
                </a:solidFill>
              </a:rPr>
              <a:t>  frontend:</a:t>
            </a:r>
            <a:endParaRPr>
              <a:solidFill>
                <a:schemeClr val="lt1"/>
              </a:solidFill>
            </a:endParaRPr>
          </a:p>
          <a:p>
            <a:pPr indent="0" lvl="0" marL="0" rtl="0" algn="l">
              <a:spcBef>
                <a:spcPts val="0"/>
              </a:spcBef>
              <a:spcAft>
                <a:spcPts val="0"/>
              </a:spcAft>
              <a:buNone/>
            </a:pPr>
            <a:r>
              <a:rPr lang="es-419">
                <a:solidFill>
                  <a:schemeClr val="lt1"/>
                </a:solidFill>
              </a:rPr>
              <a:t>    driver: bridge</a:t>
            </a:r>
            <a:endParaRPr>
              <a:solidFill>
                <a:schemeClr val="lt1"/>
              </a:solidFill>
            </a:endParaRPr>
          </a:p>
          <a:p>
            <a:pPr indent="0" lvl="0" marL="0" rtl="0" algn="l">
              <a:spcBef>
                <a:spcPts val="0"/>
              </a:spcBef>
              <a:spcAft>
                <a:spcPts val="0"/>
              </a:spcAft>
              <a:buNone/>
            </a:pPr>
            <a:r>
              <a:rPr lang="es-419">
                <a:solidFill>
                  <a:schemeClr val="lt1"/>
                </a:solidFill>
              </a:rPr>
              <a:t>  backend:</a:t>
            </a:r>
            <a:endParaRPr>
              <a:solidFill>
                <a:schemeClr val="lt1"/>
              </a:solidFill>
            </a:endParaRPr>
          </a:p>
          <a:p>
            <a:pPr indent="0" lvl="0" marL="0" rtl="0" algn="l">
              <a:spcBef>
                <a:spcPts val="0"/>
              </a:spcBef>
              <a:spcAft>
                <a:spcPts val="0"/>
              </a:spcAft>
              <a:buNone/>
            </a:pPr>
            <a:r>
              <a:rPr lang="es-419">
                <a:solidFill>
                  <a:schemeClr val="lt1"/>
                </a:solidFill>
              </a:rPr>
              <a:t>    driver: bridge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cxnSp>
        <p:nvCxnSpPr>
          <p:cNvPr id="272" name="Google Shape;272;p49"/>
          <p:cNvCxnSpPr/>
          <p:nvPr/>
        </p:nvCxnSpPr>
        <p:spPr>
          <a:xfrm flipH="1">
            <a:off x="1948025" y="683275"/>
            <a:ext cx="5400" cy="3905700"/>
          </a:xfrm>
          <a:prstGeom prst="straightConnector1">
            <a:avLst/>
          </a:prstGeom>
          <a:noFill/>
          <a:ln cap="flat" cmpd="sng" w="9525">
            <a:solidFill>
              <a:schemeClr val="lt1"/>
            </a:solidFill>
            <a:prstDash val="solid"/>
            <a:round/>
            <a:headEnd len="med" w="med" type="none"/>
            <a:tailEnd len="med" w="med" type="none"/>
          </a:ln>
        </p:spPr>
      </p:cxnSp>
      <p:cxnSp>
        <p:nvCxnSpPr>
          <p:cNvPr id="273" name="Google Shape;273;p49"/>
          <p:cNvCxnSpPr/>
          <p:nvPr/>
        </p:nvCxnSpPr>
        <p:spPr>
          <a:xfrm>
            <a:off x="4071350" y="666775"/>
            <a:ext cx="0" cy="3900300"/>
          </a:xfrm>
          <a:prstGeom prst="straightConnector1">
            <a:avLst/>
          </a:prstGeom>
          <a:noFill/>
          <a:ln cap="flat" cmpd="sng" w="9525">
            <a:solidFill>
              <a:schemeClr val="lt1"/>
            </a:solidFill>
            <a:prstDash val="solid"/>
            <a:round/>
            <a:headEnd len="med" w="med" type="none"/>
            <a:tailEnd len="med" w="med" type="none"/>
          </a:ln>
        </p:spPr>
      </p:cxnSp>
      <p:cxnSp>
        <p:nvCxnSpPr>
          <p:cNvPr id="274" name="Google Shape;274;p49"/>
          <p:cNvCxnSpPr/>
          <p:nvPr/>
        </p:nvCxnSpPr>
        <p:spPr>
          <a:xfrm>
            <a:off x="6007725" y="661275"/>
            <a:ext cx="44100" cy="39168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Docker </a:t>
            </a:r>
            <a:r>
              <a:rPr b="1" lang="es-419" sz="2800" u="sng"/>
              <a:t>build</a:t>
            </a:r>
            <a:r>
              <a:rPr b="1" lang="es-419" sz="2800" u="sng"/>
              <a:t>  Desde </a:t>
            </a:r>
            <a:r>
              <a:rPr b="1" lang="es-419" sz="2800" u="sng"/>
              <a:t>línea</a:t>
            </a:r>
            <a:r>
              <a:rPr b="1" lang="es-419" sz="2800" u="sng"/>
              <a:t> de comandos</a:t>
            </a:r>
            <a:endParaRPr b="1" sz="2800" u="sng"/>
          </a:p>
        </p:txBody>
      </p:sp>
      <p:sp>
        <p:nvSpPr>
          <p:cNvPr id="280" name="Google Shape;280;p50"/>
          <p:cNvSpPr txBox="1"/>
          <p:nvPr>
            <p:ph idx="1" type="body"/>
          </p:nvPr>
        </p:nvSpPr>
        <p:spPr>
          <a:xfrm>
            <a:off x="150525" y="677075"/>
            <a:ext cx="8970900" cy="3867900"/>
          </a:xfrm>
          <a:prstGeom prst="rect">
            <a:avLst/>
          </a:prstGeom>
        </p:spPr>
        <p:txBody>
          <a:bodyPr anchorCtr="0" anchor="t" bIns="0" lIns="0" spcFirstLastPara="1" rIns="0" wrap="square" tIns="0">
            <a:noAutofit/>
          </a:bodyPr>
          <a:lstStyle/>
          <a:p>
            <a:pPr indent="-298450" lvl="0" marL="457200" rtl="0" algn="l">
              <a:spcBef>
                <a:spcPts val="0"/>
              </a:spcBef>
              <a:spcAft>
                <a:spcPts val="0"/>
              </a:spcAft>
              <a:buSzPts val="1100"/>
              <a:buChar char="●"/>
            </a:pPr>
            <a:r>
              <a:rPr b="1" lang="es-419" sz="1100">
                <a:solidFill>
                  <a:srgbClr val="188038"/>
                </a:solidFill>
                <a:latin typeface="Roboto Mono"/>
                <a:ea typeface="Roboto Mono"/>
                <a:cs typeface="Roboto Mono"/>
                <a:sym typeface="Roboto Mono"/>
              </a:rPr>
              <a:t>-t my_image:latest</a:t>
            </a:r>
            <a:r>
              <a:rPr lang="es-419" sz="1100">
                <a:solidFill>
                  <a:schemeClr val="dk1"/>
                </a:solidFill>
              </a:rPr>
              <a:t>: Asigna una etiqueta (</a:t>
            </a:r>
            <a:r>
              <a:rPr lang="es-419" sz="1100">
                <a:solidFill>
                  <a:srgbClr val="188038"/>
                </a:solidFill>
                <a:latin typeface="Roboto Mono"/>
                <a:ea typeface="Roboto Mono"/>
                <a:cs typeface="Roboto Mono"/>
                <a:sym typeface="Roboto Mono"/>
              </a:rPr>
              <a:t>tag</a:t>
            </a:r>
            <a:r>
              <a:rPr lang="es-419" sz="1100">
                <a:solidFill>
                  <a:schemeClr val="dk1"/>
                </a:solidFill>
              </a:rPr>
              <a:t>) a la imagen construida. En este caso, la imagen se llamará </a:t>
            </a:r>
            <a:r>
              <a:rPr lang="es-419" sz="1100">
                <a:solidFill>
                  <a:srgbClr val="188038"/>
                </a:solidFill>
                <a:latin typeface="Roboto Mono"/>
                <a:ea typeface="Roboto Mono"/>
                <a:cs typeface="Roboto Mono"/>
                <a:sym typeface="Roboto Mono"/>
              </a:rPr>
              <a:t>my_image</a:t>
            </a:r>
            <a:r>
              <a:rPr lang="es-419" sz="1100">
                <a:solidFill>
                  <a:schemeClr val="dk1"/>
                </a:solidFill>
              </a:rPr>
              <a:t> con la etiqueta </a:t>
            </a:r>
            <a:r>
              <a:rPr lang="es-419" sz="1100">
                <a:solidFill>
                  <a:srgbClr val="188038"/>
                </a:solidFill>
                <a:latin typeface="Roboto Mono"/>
                <a:ea typeface="Roboto Mono"/>
                <a:cs typeface="Roboto Mono"/>
                <a:sym typeface="Roboto Mono"/>
              </a:rPr>
              <a:t>latest</a:t>
            </a:r>
            <a:r>
              <a:rPr lang="es-419" sz="1100">
                <a:solidFill>
                  <a:schemeClr val="dk1"/>
                </a:solidFill>
              </a:rPr>
              <a:t>.</a:t>
            </a:r>
            <a:endParaRPr sz="1100">
              <a:solidFill>
                <a:schemeClr val="dk1"/>
              </a:solidFill>
            </a:endParaRPr>
          </a:p>
          <a:p>
            <a:pPr indent="-298450" lvl="0" marL="457200" rtl="0" algn="l">
              <a:spcBef>
                <a:spcPts val="0"/>
              </a:spcBef>
              <a:spcAft>
                <a:spcPts val="0"/>
              </a:spcAft>
              <a:buSzPts val="1100"/>
              <a:buChar char="●"/>
            </a:pPr>
            <a:r>
              <a:rPr b="1" lang="es-419" sz="1100">
                <a:solidFill>
                  <a:srgbClr val="188038"/>
                </a:solidFill>
                <a:latin typeface="Roboto Mono"/>
                <a:ea typeface="Roboto Mono"/>
                <a:cs typeface="Roboto Mono"/>
                <a:sym typeface="Roboto Mono"/>
              </a:rPr>
              <a:t>.</a:t>
            </a:r>
            <a:r>
              <a:rPr lang="es-419" sz="1100">
                <a:solidFill>
                  <a:schemeClr val="dk1"/>
                </a:solidFill>
              </a:rPr>
              <a:t>: Indica que el contexto de construcción se encuentra en el directorio actual.</a:t>
            </a:r>
            <a:endParaRPr sz="11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s-419" sz="1100"/>
              <a:t>Este otro ejemplo indica como debe de hacerse cuando se usa un docker registry como dockerhub o alguno externo Azure, AWS, etc</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sz="1100"/>
              <a:t>Ejemplo cuando se tienen o </a:t>
            </a:r>
            <a:r>
              <a:rPr lang="es-419" sz="1100"/>
              <a:t>múltiples</a:t>
            </a:r>
            <a:r>
              <a:rPr lang="es-419" sz="1100"/>
              <a:t> dockerfile o no se </a:t>
            </a:r>
            <a:r>
              <a:rPr lang="es-419" sz="1100"/>
              <a:t>está</a:t>
            </a:r>
            <a:r>
              <a:rPr lang="es-419" sz="1100"/>
              <a:t> usando ese nombre</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1" name="Google Shape;281;p50"/>
          <p:cNvPicPr preferRelativeResize="0"/>
          <p:nvPr/>
        </p:nvPicPr>
        <p:blipFill>
          <a:blip r:embed="rId3">
            <a:alphaModFix/>
          </a:blip>
          <a:stretch>
            <a:fillRect/>
          </a:stretch>
        </p:blipFill>
        <p:spPr>
          <a:xfrm>
            <a:off x="2070400" y="1167175"/>
            <a:ext cx="3590750" cy="602550"/>
          </a:xfrm>
          <a:prstGeom prst="rect">
            <a:avLst/>
          </a:prstGeom>
          <a:noFill/>
          <a:ln>
            <a:noFill/>
          </a:ln>
        </p:spPr>
      </p:pic>
      <p:pic>
        <p:nvPicPr>
          <p:cNvPr id="282" name="Google Shape;282;p50"/>
          <p:cNvPicPr preferRelativeResize="0"/>
          <p:nvPr/>
        </p:nvPicPr>
        <p:blipFill>
          <a:blip r:embed="rId4">
            <a:alphaModFix/>
          </a:blip>
          <a:stretch>
            <a:fillRect/>
          </a:stretch>
        </p:blipFill>
        <p:spPr>
          <a:xfrm>
            <a:off x="2087283" y="2270483"/>
            <a:ext cx="3556989" cy="602550"/>
          </a:xfrm>
          <a:prstGeom prst="rect">
            <a:avLst/>
          </a:prstGeom>
          <a:noFill/>
          <a:ln>
            <a:noFill/>
          </a:ln>
        </p:spPr>
      </p:pic>
      <p:pic>
        <p:nvPicPr>
          <p:cNvPr id="283" name="Google Shape;283;p50"/>
          <p:cNvPicPr preferRelativeResize="0"/>
          <p:nvPr/>
        </p:nvPicPr>
        <p:blipFill>
          <a:blip r:embed="rId5">
            <a:alphaModFix/>
          </a:blip>
          <a:stretch>
            <a:fillRect/>
          </a:stretch>
        </p:blipFill>
        <p:spPr>
          <a:xfrm>
            <a:off x="2087288" y="3423671"/>
            <a:ext cx="3556975" cy="6166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 name="Shape 287"/>
        <p:cNvGrpSpPr/>
        <p:nvPr/>
      </p:nvGrpSpPr>
      <p:grpSpPr>
        <a:xfrm>
          <a:off x="0" y="0"/>
          <a:ext cx="0" cy="0"/>
          <a:chOff x="0" y="0"/>
          <a:chExt cx="0" cy="0"/>
        </a:xfrm>
      </p:grpSpPr>
      <p:sp>
        <p:nvSpPr>
          <p:cNvPr id="288" name="Google Shape;288;p51"/>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419"/>
              <a:t>Compilacion Usando Docker compose</a:t>
            </a:r>
            <a:endParaRPr/>
          </a:p>
        </p:txBody>
      </p:sp>
      <p:pic>
        <p:nvPicPr>
          <p:cNvPr id="289" name="Google Shape;289;p51"/>
          <p:cNvPicPr preferRelativeResize="0"/>
          <p:nvPr/>
        </p:nvPicPr>
        <p:blipFill>
          <a:blip r:embed="rId3">
            <a:alphaModFix/>
          </a:blip>
          <a:stretch>
            <a:fillRect/>
          </a:stretch>
        </p:blipFill>
        <p:spPr>
          <a:xfrm>
            <a:off x="141400" y="672125"/>
            <a:ext cx="4142150" cy="1804500"/>
          </a:xfrm>
          <a:prstGeom prst="rect">
            <a:avLst/>
          </a:prstGeom>
          <a:noFill/>
          <a:ln>
            <a:noFill/>
          </a:ln>
        </p:spPr>
      </p:pic>
      <p:pic>
        <p:nvPicPr>
          <p:cNvPr id="290" name="Google Shape;290;p51"/>
          <p:cNvPicPr preferRelativeResize="0"/>
          <p:nvPr/>
        </p:nvPicPr>
        <p:blipFill>
          <a:blip r:embed="rId4">
            <a:alphaModFix/>
          </a:blip>
          <a:stretch>
            <a:fillRect/>
          </a:stretch>
        </p:blipFill>
        <p:spPr>
          <a:xfrm>
            <a:off x="326550" y="2726200"/>
            <a:ext cx="3376341" cy="1804500"/>
          </a:xfrm>
          <a:prstGeom prst="rect">
            <a:avLst/>
          </a:prstGeom>
          <a:noFill/>
          <a:ln>
            <a:noFill/>
          </a:ln>
        </p:spPr>
      </p:pic>
      <p:pic>
        <p:nvPicPr>
          <p:cNvPr id="291" name="Google Shape;291;p51"/>
          <p:cNvPicPr preferRelativeResize="0"/>
          <p:nvPr/>
        </p:nvPicPr>
        <p:blipFill>
          <a:blip r:embed="rId5">
            <a:alphaModFix/>
          </a:blip>
          <a:stretch>
            <a:fillRect/>
          </a:stretch>
        </p:blipFill>
        <p:spPr>
          <a:xfrm>
            <a:off x="4572000" y="694175"/>
            <a:ext cx="4322124" cy="35436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2218925" y="1909300"/>
            <a:ext cx="5285100" cy="93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s-419" sz="4300" u="sng">
                <a:solidFill>
                  <a:schemeClr val="lt1"/>
                </a:solidFill>
              </a:rPr>
              <a:t>Ejemplos </a:t>
            </a:r>
            <a:r>
              <a:rPr b="1" lang="es-419" sz="4300" u="sng">
                <a:solidFill>
                  <a:schemeClr val="lt1"/>
                </a:solidFill>
              </a:rPr>
              <a:t>Prácticos</a:t>
            </a:r>
            <a:endParaRPr b="1" sz="4300" u="sng">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p40"/>
          <p:cNvSpPr txBox="1"/>
          <p:nvPr>
            <p:ph type="title"/>
          </p:nvPr>
        </p:nvSpPr>
        <p:spPr>
          <a:xfrm>
            <a:off x="326551" y="163270"/>
            <a:ext cx="8490331" cy="43364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FFFFFF"/>
              </a:buClr>
              <a:buSzPts val="3000"/>
              <a:buFont typeface="Arial"/>
              <a:buNone/>
            </a:pPr>
            <a:r>
              <a:rPr lang="es-419" sz="3000" u="sng">
                <a:solidFill>
                  <a:schemeClr val="dk1"/>
                </a:solidFill>
              </a:rPr>
              <a:t>Tópicos</a:t>
            </a:r>
            <a:r>
              <a:rPr b="0" lang="es-419" sz="3000" u="sng" strike="noStrike">
                <a:solidFill>
                  <a:schemeClr val="dk1"/>
                </a:solidFill>
                <a:latin typeface="Arial"/>
                <a:ea typeface="Arial"/>
                <a:cs typeface="Arial"/>
                <a:sym typeface="Arial"/>
              </a:rPr>
              <a:t> de la Presentación</a:t>
            </a:r>
            <a:endParaRPr b="0" sz="3000" u="sng" strike="noStrike">
              <a:solidFill>
                <a:schemeClr val="dk1"/>
              </a:solidFill>
              <a:latin typeface="Arial"/>
              <a:ea typeface="Arial"/>
              <a:cs typeface="Arial"/>
              <a:sym typeface="Arial"/>
            </a:endParaRPr>
          </a:p>
        </p:txBody>
      </p:sp>
      <p:sp>
        <p:nvSpPr>
          <p:cNvPr id="209" name="Google Shape;209;p40"/>
          <p:cNvSpPr txBox="1"/>
          <p:nvPr>
            <p:ph idx="1" type="body"/>
          </p:nvPr>
        </p:nvSpPr>
        <p:spPr>
          <a:xfrm>
            <a:off x="62801" y="732094"/>
            <a:ext cx="8490300" cy="3265500"/>
          </a:xfrm>
          <a:prstGeom prst="rect">
            <a:avLst/>
          </a:prstGeom>
          <a:noFill/>
          <a:ln>
            <a:noFill/>
          </a:ln>
        </p:spPr>
        <p:txBody>
          <a:bodyPr anchorCtr="0" anchor="t" bIns="0" lIns="0" spcFirstLastPara="1" rIns="0" wrap="square" tIns="0">
            <a:noAutofit/>
          </a:bodyPr>
          <a:lstStyle/>
          <a:p>
            <a:pPr indent="-292100" lvl="0" marL="393700" marR="0" rtl="0" algn="l">
              <a:spcBef>
                <a:spcPts val="0"/>
              </a:spcBef>
              <a:spcAft>
                <a:spcPts val="0"/>
              </a:spcAft>
              <a:buClr>
                <a:schemeClr val="lt1"/>
              </a:buClr>
              <a:buSzPts val="1000"/>
              <a:buFont typeface="Noto Sans Symbols"/>
              <a:buChar char="●"/>
            </a:pPr>
            <a:r>
              <a:rPr lang="es-419" sz="2200">
                <a:solidFill>
                  <a:schemeClr val="lt1"/>
                </a:solidFill>
              </a:rPr>
              <a:t>Por </a:t>
            </a:r>
            <a:r>
              <a:rPr lang="es-419" sz="2200">
                <a:solidFill>
                  <a:schemeClr val="lt1"/>
                </a:solidFill>
              </a:rPr>
              <a:t>qué</a:t>
            </a:r>
            <a:r>
              <a:rPr b="0" i="0" lang="es-419" sz="2200" u="none" cap="none" strike="noStrike">
                <a:solidFill>
                  <a:schemeClr val="lt1"/>
                </a:solidFill>
                <a:latin typeface="Arial"/>
                <a:ea typeface="Arial"/>
                <a:cs typeface="Arial"/>
                <a:sym typeface="Arial"/>
              </a:rPr>
              <a:t> Docker?</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lang="es-419" sz="2200">
                <a:solidFill>
                  <a:schemeClr val="lt1"/>
                </a:solidFill>
              </a:rPr>
              <a:t>Diferencia</a:t>
            </a:r>
            <a:r>
              <a:rPr b="0" i="0" lang="es-419" sz="2200" u="none" cap="none" strike="noStrike">
                <a:solidFill>
                  <a:schemeClr val="lt1"/>
                </a:solidFill>
                <a:latin typeface="Arial"/>
                <a:ea typeface="Arial"/>
                <a:cs typeface="Arial"/>
                <a:sym typeface="Arial"/>
              </a:rPr>
              <a:t> entre VM y Docker</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Que es Docker?</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 Arquitectura</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 </a:t>
            </a:r>
            <a:r>
              <a:rPr lang="es-419" sz="2200">
                <a:solidFill>
                  <a:schemeClr val="lt1"/>
                </a:solidFill>
              </a:rPr>
              <a:t>Línea</a:t>
            </a:r>
            <a:r>
              <a:rPr b="0" i="0" lang="es-419" sz="2200" u="none" cap="none" strike="noStrike">
                <a:solidFill>
                  <a:schemeClr val="lt1"/>
                </a:solidFill>
                <a:latin typeface="Arial"/>
                <a:ea typeface="Arial"/>
                <a:cs typeface="Arial"/>
                <a:sym typeface="Arial"/>
              </a:rPr>
              <a:t> de comandos</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DockerFile</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Docker-compose</a:t>
            </a:r>
            <a:endParaRPr b="0" i="0" sz="2200" u="none" cap="none" strike="noStrike">
              <a:solidFill>
                <a:schemeClr val="lt1"/>
              </a:solidFill>
              <a:latin typeface="Arial"/>
              <a:ea typeface="Arial"/>
              <a:cs typeface="Arial"/>
              <a:sym typeface="Arial"/>
            </a:endParaRPr>
          </a:p>
          <a:p>
            <a:pPr indent="-292100" lvl="0" marL="393700" marR="0" rtl="0" algn="l">
              <a:spcBef>
                <a:spcPts val="1000"/>
              </a:spcBef>
              <a:spcAft>
                <a:spcPts val="0"/>
              </a:spcAft>
              <a:buClr>
                <a:schemeClr val="lt1"/>
              </a:buClr>
              <a:buSzPts val="1000"/>
              <a:buFont typeface="Noto Sans Symbols"/>
              <a:buChar char="●"/>
            </a:pPr>
            <a:r>
              <a:rPr b="0" i="0" lang="es-419" sz="2200" u="none" cap="none" strike="noStrike">
                <a:solidFill>
                  <a:schemeClr val="lt1"/>
                </a:solidFill>
                <a:latin typeface="Arial"/>
                <a:ea typeface="Arial"/>
                <a:cs typeface="Arial"/>
                <a:sym typeface="Arial"/>
              </a:rPr>
              <a:t>Comunicación entre contenedores</a:t>
            </a:r>
            <a:endParaRPr b="0" i="0" sz="2200" u="none" cap="none" strike="noStrike">
              <a:solidFill>
                <a:schemeClr val="lt1"/>
              </a:solidFill>
              <a:latin typeface="Arial"/>
              <a:ea typeface="Arial"/>
              <a:cs typeface="Arial"/>
              <a:sym typeface="Arial"/>
            </a:endParaRPr>
          </a:p>
        </p:txBody>
      </p:sp>
      <p:sp>
        <p:nvSpPr>
          <p:cNvPr id="210" name="Google Shape;210;p40"/>
          <p:cNvSpPr txBox="1"/>
          <p:nvPr>
            <p:ph idx="12" type="sldNum"/>
          </p:nvPr>
        </p:nvSpPr>
        <p:spPr>
          <a:xfrm>
            <a:off x="6694299" y="4734826"/>
            <a:ext cx="2122583" cy="32654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FFFFFF"/>
              </a:buClr>
              <a:buSzPts val="1300"/>
              <a:buFont typeface="Arial"/>
              <a:buNone/>
            </a:pPr>
            <a:fld id="{00000000-1234-1234-1234-123412341234}" type="slidenum">
              <a:rPr b="0" lang="es-419" sz="1300" strike="noStrike">
                <a:solidFill>
                  <a:srgbClr val="FFFFFF"/>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41"/>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419" sz="2700" u="sng"/>
              <a:t>Por </a:t>
            </a:r>
            <a:r>
              <a:rPr lang="es-419" sz="2700" u="sng"/>
              <a:t>qué</a:t>
            </a:r>
            <a:r>
              <a:rPr lang="es-419" sz="2700" u="sng"/>
              <a:t> Usar Docker</a:t>
            </a:r>
            <a:endParaRPr sz="2700" u="sng"/>
          </a:p>
        </p:txBody>
      </p:sp>
      <p:sp>
        <p:nvSpPr>
          <p:cNvPr id="216" name="Google Shape;216;p41"/>
          <p:cNvSpPr txBox="1"/>
          <p:nvPr>
            <p:ph idx="1" type="body"/>
          </p:nvPr>
        </p:nvSpPr>
        <p:spPr>
          <a:xfrm>
            <a:off x="-27450" y="792600"/>
            <a:ext cx="9144000" cy="3879000"/>
          </a:xfrm>
          <a:prstGeom prst="rect">
            <a:avLst/>
          </a:prstGeom>
        </p:spPr>
        <p:txBody>
          <a:bodyPr anchorCtr="0" anchor="t" bIns="0" lIns="0" spcFirstLastPara="1" rIns="0" wrap="square" tIns="0">
            <a:noAutofit/>
          </a:bodyPr>
          <a:lstStyle/>
          <a:p>
            <a:pPr indent="-298450" lvl="0" marL="457200" rtl="0" algn="l">
              <a:lnSpc>
                <a:spcPct val="100000"/>
              </a:lnSpc>
              <a:spcBef>
                <a:spcPts val="1200"/>
              </a:spcBef>
              <a:spcAft>
                <a:spcPts val="0"/>
              </a:spcAft>
              <a:buClr>
                <a:schemeClr val="lt1"/>
              </a:buClr>
              <a:buSzPts val="1100"/>
              <a:buAutoNum type="arabicPeriod"/>
            </a:pPr>
            <a:r>
              <a:rPr b="1" lang="es-419" sz="1100">
                <a:solidFill>
                  <a:schemeClr val="lt1"/>
                </a:solidFill>
              </a:rPr>
              <a:t>Consistencia en Entornos</a:t>
            </a:r>
            <a:r>
              <a:rPr lang="es-419" sz="1100">
                <a:solidFill>
                  <a:schemeClr val="lt1"/>
                </a:solidFill>
              </a:rPr>
              <a:t>: Docker permite crear contenedores que contienen todo lo necesario para ejecutar una aplicación, asegurando que se comporte de la misma manera en cualquier entorno (desarrollo, pruebas, producción).</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Aislamiento de Aplicaciones</a:t>
            </a:r>
            <a:r>
              <a:rPr lang="es-419" sz="1100">
                <a:solidFill>
                  <a:schemeClr val="lt1"/>
                </a:solidFill>
              </a:rPr>
              <a:t>: Cada contenedor se ejecuta de forma aislada, lo que significa que múltiples aplicaciones pueden coexistir en la misma máquina sin interferir entre sí.</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Portabilidad</a:t>
            </a:r>
            <a:r>
              <a:rPr lang="es-419" sz="1100">
                <a:solidFill>
                  <a:schemeClr val="lt1"/>
                </a:solidFill>
              </a:rPr>
              <a:t>: Los contenedores Docker se pueden ejecutar en cualquier lugar que soporte Docker, ya sea en tu máquina local, en servidores en la nube o en entornos de producción.</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Escalabilidad</a:t>
            </a:r>
            <a:r>
              <a:rPr lang="es-419" sz="1100">
                <a:solidFill>
                  <a:schemeClr val="lt1"/>
                </a:solidFill>
              </a:rPr>
              <a:t>: Docker facilita el escalado de aplicaciones, permitiendo crear y destruir contenedores rápidamente para adaptarse a la demanda.</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Optimización de Recursos</a:t>
            </a:r>
            <a:r>
              <a:rPr lang="es-419" sz="1100">
                <a:solidFill>
                  <a:schemeClr val="lt1"/>
                </a:solidFill>
              </a:rPr>
              <a:t>: Los contenedores son más ligeros que las máquinas virtuales, lo que significa que utilizan menos recursos del sistema y permiten un mejor aprovechamiento del hardware.</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Desarrollo Rápido</a:t>
            </a:r>
            <a:r>
              <a:rPr lang="es-419" sz="1100">
                <a:solidFill>
                  <a:schemeClr val="lt1"/>
                </a:solidFill>
              </a:rPr>
              <a:t>: Docker acelera el ciclo de desarrollo al permitir a los desarrolladores crear, probar y desplegar aplicaciones rápidamente.</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Microservicios</a:t>
            </a:r>
            <a:r>
              <a:rPr lang="es-419" sz="1100">
                <a:solidFill>
                  <a:schemeClr val="lt1"/>
                </a:solidFill>
              </a:rPr>
              <a:t>: Facilita la arquitectura de microservicios, donde las aplicaciones se dividen en servicios pequeños y manejables que se pueden desplegar y escalar de forma independiente.</a:t>
            </a:r>
            <a:br>
              <a:rPr lang="es-419" sz="1100">
                <a:solidFill>
                  <a:schemeClr val="lt1"/>
                </a:solidFill>
              </a:rPr>
            </a:br>
            <a:endParaRPr sz="1100">
              <a:solidFill>
                <a:schemeClr val="lt1"/>
              </a:solidFill>
            </a:endParaRPr>
          </a:p>
          <a:p>
            <a:pPr indent="-298450" lvl="0" marL="457200" rtl="0" algn="l">
              <a:lnSpc>
                <a:spcPct val="100000"/>
              </a:lnSpc>
              <a:spcBef>
                <a:spcPts val="0"/>
              </a:spcBef>
              <a:spcAft>
                <a:spcPts val="0"/>
              </a:spcAft>
              <a:buClr>
                <a:schemeClr val="lt1"/>
              </a:buClr>
              <a:buSzPts val="1100"/>
              <a:buAutoNum type="arabicPeriod"/>
            </a:pPr>
            <a:r>
              <a:rPr b="1" lang="es-419" sz="1100">
                <a:solidFill>
                  <a:schemeClr val="lt1"/>
                </a:solidFill>
              </a:rPr>
              <a:t>Facilidad de Integración Continua/Despliegue Continuo (CI/CD)</a:t>
            </a:r>
            <a:r>
              <a:rPr lang="es-419" sz="1100">
                <a:solidFill>
                  <a:schemeClr val="lt1"/>
                </a:solidFill>
              </a:rPr>
              <a:t>: Docker se integra bien con herramientas de CI/CD, lo que permite automatizar el proceso de construcción, prueba y despliegue de aplicaciones.</a:t>
            </a:r>
            <a:endParaRPr sz="1100">
              <a:solidFill>
                <a:schemeClr val="lt1"/>
              </a:solidFill>
            </a:endParaRPr>
          </a:p>
          <a:p>
            <a:pPr indent="0" lvl="0" marL="0" rtl="0" algn="l">
              <a:spcBef>
                <a:spcPts val="120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sp>
        <p:nvSpPr>
          <p:cNvPr id="221" name="Google Shape;221;p42"/>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400" u="sng"/>
              <a:t>Diferencia entre Docker y VMs</a:t>
            </a:r>
            <a:endParaRPr b="1" sz="2400" u="sng"/>
          </a:p>
        </p:txBody>
      </p:sp>
      <p:sp>
        <p:nvSpPr>
          <p:cNvPr id="222" name="Google Shape;222;p42"/>
          <p:cNvSpPr txBox="1"/>
          <p:nvPr>
            <p:ph idx="1" type="body"/>
          </p:nvPr>
        </p:nvSpPr>
        <p:spPr>
          <a:xfrm>
            <a:off x="280550" y="655101"/>
            <a:ext cx="8490300" cy="3906300"/>
          </a:xfrm>
          <a:prstGeom prst="rect">
            <a:avLst/>
          </a:prstGeom>
        </p:spPr>
        <p:txBody>
          <a:bodyPr anchorCtr="0" anchor="t" bIns="0" lIns="0" spcFirstLastPara="1" rIns="0" wrap="square" tIns="0">
            <a:noAutofit/>
          </a:bodyPr>
          <a:lstStyle/>
          <a:p>
            <a:pPr indent="0" lvl="0" marL="0" rtl="0" algn="l">
              <a:lnSpc>
                <a:spcPct val="100000"/>
              </a:lnSpc>
              <a:spcBef>
                <a:spcPts val="1200"/>
              </a:spcBef>
              <a:spcAft>
                <a:spcPts val="0"/>
              </a:spcAft>
              <a:buNone/>
            </a:pPr>
            <a:r>
              <a:rPr lang="es-419" sz="1100">
                <a:solidFill>
                  <a:schemeClr val="lt1"/>
                </a:solidFill>
              </a:rPr>
              <a:t>Docker y las máquinas virtuales (VMs) son tecnologías de virtualización que permiten ejecutar aplicaciones en entornos aislados, pero tienen diferencias clave en su arquitectura, rendimiento y usos. Aquí te explico las principales diferencias entre ambas:</a:t>
            </a:r>
            <a:br>
              <a:rPr lang="es-419" sz="1100">
                <a:solidFill>
                  <a:schemeClr val="lt1"/>
                </a:solidFill>
              </a:rPr>
            </a:br>
            <a:endParaRPr sz="1100">
              <a:solidFill>
                <a:schemeClr val="lt1"/>
              </a:solidFill>
            </a:endParaRPr>
          </a:p>
          <a:p>
            <a:pPr indent="0" lvl="0" marL="0" rtl="0" algn="l">
              <a:lnSpc>
                <a:spcPct val="100000"/>
              </a:lnSpc>
              <a:spcBef>
                <a:spcPts val="1200"/>
              </a:spcBef>
              <a:spcAft>
                <a:spcPts val="0"/>
              </a:spcAft>
              <a:buNone/>
            </a:pPr>
            <a:r>
              <a:t/>
            </a:r>
            <a:endParaRPr/>
          </a:p>
        </p:txBody>
      </p:sp>
      <p:graphicFrame>
        <p:nvGraphicFramePr>
          <p:cNvPr id="223" name="Google Shape;223;p42"/>
          <p:cNvGraphicFramePr/>
          <p:nvPr/>
        </p:nvGraphicFramePr>
        <p:xfrm>
          <a:off x="1744675" y="1047750"/>
          <a:ext cx="3000000" cy="3000000"/>
        </p:xfrm>
        <a:graphic>
          <a:graphicData uri="http://schemas.openxmlformats.org/drawingml/2006/table">
            <a:tbl>
              <a:tblPr>
                <a:noFill/>
                <a:tableStyleId>{6F536371-7112-428E-B3E4-25586D56CA6F}</a:tableStyleId>
              </a:tblPr>
              <a:tblGrid>
                <a:gridCol w="1765075"/>
                <a:gridCol w="1765100"/>
                <a:gridCol w="2124525"/>
              </a:tblGrid>
              <a:tr h="429125">
                <a:tc>
                  <a:txBody>
                    <a:bodyPr/>
                    <a:lstStyle/>
                    <a:p>
                      <a:pPr indent="0" lvl="0" marL="0" rtl="0" algn="ctr">
                        <a:lnSpc>
                          <a:spcPct val="115000"/>
                        </a:lnSpc>
                        <a:spcBef>
                          <a:spcPts val="0"/>
                        </a:spcBef>
                        <a:spcAft>
                          <a:spcPts val="0"/>
                        </a:spcAft>
                        <a:buNone/>
                      </a:pPr>
                      <a:r>
                        <a:rPr b="1" lang="es-419" sz="800">
                          <a:solidFill>
                            <a:schemeClr val="lt1"/>
                          </a:solidFill>
                        </a:rPr>
                        <a:t>Característica</a:t>
                      </a:r>
                      <a:endParaRPr b="1" sz="8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s-419" sz="800">
                          <a:solidFill>
                            <a:schemeClr val="lt1"/>
                          </a:solidFill>
                        </a:rPr>
                        <a:t>Docker</a:t>
                      </a:r>
                      <a:endParaRPr b="1" sz="8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b="1" lang="es-419" sz="800">
                          <a:solidFill>
                            <a:schemeClr val="lt1"/>
                          </a:solidFill>
                        </a:rPr>
                        <a:t>Máquinas Virtuales (VMs)</a:t>
                      </a:r>
                      <a:endParaRPr b="1" sz="800">
                        <a:solidFill>
                          <a:schemeClr val="lt1"/>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Estructura</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Contenedor</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Sistema operativo completo</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Peso</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Ligero</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Pesado</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Arranque</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Rápido (segundos)</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Lento (minutos)</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Rendimiento</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Cercano al sistema anfitrión</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Menor debido a virtualización</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Portabilidad</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Alta</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Menor</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Escalabilidad</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Muy fácil y rápido</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Más complejo y lento</a:t>
                      </a:r>
                      <a:endParaRPr sz="800">
                        <a:solidFill>
                          <a:schemeClr val="accent3"/>
                        </a:solidFill>
                      </a:endParaRPr>
                    </a:p>
                  </a:txBody>
                  <a:tcPr marT="91425" marB="91425" marR="91425" marL="91425"/>
                </a:tc>
              </a:tr>
              <a:tr h="429125">
                <a:tc>
                  <a:txBody>
                    <a:bodyPr/>
                    <a:lstStyle/>
                    <a:p>
                      <a:pPr indent="0" lvl="0" marL="0" rtl="0" algn="ctr">
                        <a:spcBef>
                          <a:spcPts val="0"/>
                        </a:spcBef>
                        <a:spcAft>
                          <a:spcPts val="0"/>
                        </a:spcAft>
                        <a:buNone/>
                      </a:pPr>
                      <a:r>
                        <a:rPr b="1" lang="es-419" sz="800">
                          <a:solidFill>
                            <a:schemeClr val="lt1"/>
                          </a:solidFill>
                        </a:rPr>
                        <a:t>Aislamiento</a:t>
                      </a:r>
                      <a:endParaRPr b="1" sz="800">
                        <a:solidFill>
                          <a:schemeClr val="lt1"/>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Bajo a nivel de procesos</a:t>
                      </a:r>
                      <a:endParaRPr sz="800">
                        <a:solidFill>
                          <a:schemeClr val="accent3"/>
                        </a:solidFill>
                      </a:endParaRPr>
                    </a:p>
                  </a:txBody>
                  <a:tcPr marT="91425" marB="91425" marR="91425" marL="91425"/>
                </a:tc>
                <a:tc>
                  <a:txBody>
                    <a:bodyPr/>
                    <a:lstStyle/>
                    <a:p>
                      <a:pPr indent="0" lvl="0" marL="0" rtl="0" algn="ctr">
                        <a:spcBef>
                          <a:spcPts val="0"/>
                        </a:spcBef>
                        <a:spcAft>
                          <a:spcPts val="0"/>
                        </a:spcAft>
                        <a:buNone/>
                      </a:pPr>
                      <a:r>
                        <a:rPr lang="es-419" sz="800">
                          <a:solidFill>
                            <a:schemeClr val="accent3"/>
                          </a:solidFill>
                        </a:rPr>
                        <a:t>Alto con sistema operativo completo</a:t>
                      </a:r>
                      <a:endParaRPr sz="800">
                        <a:solidFill>
                          <a:schemeClr val="accent3"/>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sp>
        <p:nvSpPr>
          <p:cNvPr id="228" name="Google Shape;228;p43"/>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3000" u="sng"/>
              <a:t>Docker Arquitectura</a:t>
            </a:r>
            <a:endParaRPr b="1" sz="3000" u="sng"/>
          </a:p>
        </p:txBody>
      </p:sp>
      <p:pic>
        <p:nvPicPr>
          <p:cNvPr id="229" name="Google Shape;229;p43"/>
          <p:cNvPicPr preferRelativeResize="0"/>
          <p:nvPr/>
        </p:nvPicPr>
        <p:blipFill>
          <a:blip r:embed="rId3">
            <a:alphaModFix/>
          </a:blip>
          <a:stretch>
            <a:fillRect/>
          </a:stretch>
        </p:blipFill>
        <p:spPr>
          <a:xfrm>
            <a:off x="6341125" y="756699"/>
            <a:ext cx="2647825" cy="2071975"/>
          </a:xfrm>
          <a:prstGeom prst="rect">
            <a:avLst/>
          </a:prstGeom>
          <a:noFill/>
          <a:ln>
            <a:noFill/>
          </a:ln>
        </p:spPr>
      </p:pic>
      <p:pic>
        <p:nvPicPr>
          <p:cNvPr id="230" name="Google Shape;230;p43"/>
          <p:cNvPicPr preferRelativeResize="0"/>
          <p:nvPr/>
        </p:nvPicPr>
        <p:blipFill>
          <a:blip r:embed="rId4">
            <a:alphaModFix/>
          </a:blip>
          <a:stretch>
            <a:fillRect/>
          </a:stretch>
        </p:blipFill>
        <p:spPr>
          <a:xfrm>
            <a:off x="148550" y="1193738"/>
            <a:ext cx="6136826" cy="324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44"/>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Códigos</a:t>
            </a:r>
            <a:r>
              <a:rPr b="1" lang="es-419" sz="2800" u="sng"/>
              <a:t> </a:t>
            </a:r>
            <a:r>
              <a:rPr b="1" lang="es-419" sz="2800" u="sng"/>
              <a:t>básicos</a:t>
            </a:r>
            <a:endParaRPr b="1" sz="2800" u="sng"/>
          </a:p>
        </p:txBody>
      </p:sp>
      <p:sp>
        <p:nvSpPr>
          <p:cNvPr id="236" name="Google Shape;236;p44"/>
          <p:cNvSpPr txBox="1"/>
          <p:nvPr>
            <p:ph idx="1" type="body"/>
          </p:nvPr>
        </p:nvSpPr>
        <p:spPr>
          <a:xfrm>
            <a:off x="838175" y="677075"/>
            <a:ext cx="64074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rgbClr val="CCCCCC"/>
                </a:solidFill>
              </a:rPr>
              <a:t># Imágenes</a:t>
            </a:r>
            <a:endParaRPr>
              <a:solidFill>
                <a:srgbClr val="CCCCCC"/>
              </a:solidFill>
            </a:endParaRPr>
          </a:p>
          <a:p>
            <a:pPr indent="0" lvl="0" marL="0" rtl="0" algn="l">
              <a:spcBef>
                <a:spcPts val="0"/>
              </a:spcBef>
              <a:spcAft>
                <a:spcPts val="0"/>
              </a:spcAft>
              <a:buClr>
                <a:schemeClr val="dk1"/>
              </a:buClr>
              <a:buSzPts val="1100"/>
              <a:buFont typeface="Arial"/>
              <a:buNone/>
            </a:pPr>
            <a:r>
              <a:rPr lang="es-419">
                <a:solidFill>
                  <a:schemeClr val="lt1"/>
                </a:solidFill>
              </a:rPr>
              <a:t>docker pull &lt;nombre_imagen&gt;                 					# Descargar una imagen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images                               						# Listar imágenes locales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rmi &lt;nombre_imagen&gt; o &lt;ID_imagen&gt;    					# Eliminar una imagen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build -t &lt;nombre_imagen&gt; &lt;ruta_Dockerfile&gt;  				# Construir imagen desde Dockerfile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Contenedores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&lt;nombre_imagen&gt;                  					# Crear y ejecutar un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-d &lt;nombre_imagen&gt;               					# Ejecutar contenedor en segundo plano</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--name &lt;nombre_contenedor&gt; &lt;nombre_imagen&gt;  			# Asignar nombre al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run -it &lt;nombre_imagen&gt; /bin/bash    					# Ejecutar contenedor con acceso a la terminal</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ps                                   						# Listar contenedores en ejecución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ps -a                                						# Listar todos los contenedores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stop &lt;nombre_contenedor&gt; o &lt;ID_contenedor&gt;     				# Detener un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start &lt;nombre_contenedor&gt; o &lt;ID_contenedor&gt;    				# Iniciar un contenedor detenido</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rm &lt;nombre_contenedor&gt; o &lt;ID_contenedor&gt;       				# Eliminar un contenedor</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Volúmenes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volume create &lt;nombre_volumen&gt;       					# Crear un volumen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volume ls                            						# Listar volúmenes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docker volume rm &lt;nombre_volumen&gt;           					# Eliminar un volumen</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rPr lang="es-419">
                <a:solidFill>
                  <a:schemeClr val="lt1"/>
                </a:solidFill>
              </a:rPr>
              <a:t># Redes</a:t>
            </a:r>
            <a:endParaRPr>
              <a:solidFill>
                <a:schemeClr val="lt1"/>
              </a:solidFill>
            </a:endParaRPr>
          </a:p>
          <a:p>
            <a:pPr indent="0" lvl="0" marL="0" rtl="0" algn="l">
              <a:spcBef>
                <a:spcPts val="0"/>
              </a:spcBef>
              <a:spcAft>
                <a:spcPts val="0"/>
              </a:spcAft>
              <a:buNone/>
            </a:pPr>
            <a:r>
              <a:rPr lang="es-419">
                <a:solidFill>
                  <a:schemeClr val="lt1"/>
                </a:solidFill>
              </a:rPr>
              <a:t>docker network create &lt;nombre_red&gt;          					# Crear una red</a:t>
            </a:r>
            <a:endParaRPr>
              <a:solidFill>
                <a:schemeClr val="lt1"/>
              </a:solidFill>
            </a:endParaRPr>
          </a:p>
          <a:p>
            <a:pPr indent="0" lvl="0" marL="0" rtl="0" algn="l">
              <a:spcBef>
                <a:spcPts val="0"/>
              </a:spcBef>
              <a:spcAft>
                <a:spcPts val="0"/>
              </a:spcAft>
              <a:buNone/>
            </a:pPr>
            <a:r>
              <a:rPr lang="es-419">
                <a:solidFill>
                  <a:schemeClr val="lt1"/>
                </a:solidFill>
              </a:rPr>
              <a:t>docker network ls                           						# Listar redes</a:t>
            </a:r>
            <a:endParaRPr>
              <a:solidFill>
                <a:schemeClr val="lt1"/>
              </a:solidFill>
            </a:endParaRPr>
          </a:p>
          <a:p>
            <a:pPr indent="0" lvl="0" marL="0" rtl="0" algn="l">
              <a:spcBef>
                <a:spcPts val="0"/>
              </a:spcBef>
              <a:spcAft>
                <a:spcPts val="0"/>
              </a:spcAft>
              <a:buNone/>
            </a:pPr>
            <a:r>
              <a:rPr lang="es-419">
                <a:solidFill>
                  <a:schemeClr val="lt1"/>
                </a:solidFill>
              </a:rPr>
              <a:t>docker network rm &lt;nombre_red&gt;              					# Eliminar una red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45"/>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DockerFile</a:t>
            </a:r>
            <a:endParaRPr b="1" sz="2800" u="sng"/>
          </a:p>
        </p:txBody>
      </p:sp>
      <p:sp>
        <p:nvSpPr>
          <p:cNvPr id="242" name="Google Shape;242;p45"/>
          <p:cNvSpPr txBox="1"/>
          <p:nvPr>
            <p:ph idx="1" type="body"/>
          </p:nvPr>
        </p:nvSpPr>
        <p:spPr>
          <a:xfrm>
            <a:off x="326550" y="695800"/>
            <a:ext cx="3777900" cy="386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419" sz="1200">
                <a:solidFill>
                  <a:schemeClr val="lt1"/>
                </a:solidFill>
              </a:rPr>
              <a:t># Usar una imagen base de Node.js </a:t>
            </a:r>
            <a:endParaRPr sz="1200">
              <a:solidFill>
                <a:schemeClr val="lt1"/>
              </a:solidFill>
            </a:endParaRPr>
          </a:p>
          <a:p>
            <a:pPr indent="0" lvl="0" marL="0" rtl="0" algn="l">
              <a:spcBef>
                <a:spcPts val="0"/>
              </a:spcBef>
              <a:spcAft>
                <a:spcPts val="0"/>
              </a:spcAft>
              <a:buNone/>
            </a:pPr>
            <a:r>
              <a:rPr lang="es-419" sz="1200">
                <a:solidFill>
                  <a:schemeClr val="lt1"/>
                </a:solidFill>
              </a:rPr>
              <a:t>FROM node:14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Establecer el directorio de trabajo en el contenedor </a:t>
            </a:r>
            <a:endParaRPr sz="1200">
              <a:solidFill>
                <a:schemeClr val="lt1"/>
              </a:solidFill>
            </a:endParaRPr>
          </a:p>
          <a:p>
            <a:pPr indent="0" lvl="0" marL="0" rtl="0" algn="l">
              <a:spcBef>
                <a:spcPts val="0"/>
              </a:spcBef>
              <a:spcAft>
                <a:spcPts val="0"/>
              </a:spcAft>
              <a:buNone/>
            </a:pPr>
            <a:r>
              <a:rPr lang="es-419" sz="1200">
                <a:solidFill>
                  <a:schemeClr val="lt1"/>
                </a:solidFill>
              </a:rPr>
              <a:t>WORKDIR /usr/src/app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Copiar el package.json y package-lock.json </a:t>
            </a:r>
            <a:endParaRPr sz="1200">
              <a:solidFill>
                <a:schemeClr val="lt1"/>
              </a:solidFill>
            </a:endParaRPr>
          </a:p>
          <a:p>
            <a:pPr indent="0" lvl="0" marL="0" rtl="0" algn="l">
              <a:spcBef>
                <a:spcPts val="0"/>
              </a:spcBef>
              <a:spcAft>
                <a:spcPts val="0"/>
              </a:spcAft>
              <a:buNone/>
            </a:pPr>
            <a:r>
              <a:rPr lang="es-419" sz="1200">
                <a:solidFill>
                  <a:schemeClr val="lt1"/>
                </a:solidFill>
              </a:rPr>
              <a:t>COPY package*.json ./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Instalar las dependencias </a:t>
            </a:r>
            <a:endParaRPr sz="1200">
              <a:solidFill>
                <a:schemeClr val="lt1"/>
              </a:solidFill>
            </a:endParaRPr>
          </a:p>
          <a:p>
            <a:pPr indent="0" lvl="0" marL="0" rtl="0" algn="l">
              <a:spcBef>
                <a:spcPts val="0"/>
              </a:spcBef>
              <a:spcAft>
                <a:spcPts val="0"/>
              </a:spcAft>
              <a:buNone/>
            </a:pPr>
            <a:r>
              <a:rPr lang="es-419" sz="1200">
                <a:solidFill>
                  <a:schemeClr val="lt1"/>
                </a:solidFill>
              </a:rPr>
              <a:t>RUN npm install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Copiar el resto de los archivos de la aplicación </a:t>
            </a:r>
            <a:endParaRPr sz="1200">
              <a:solidFill>
                <a:schemeClr val="lt1"/>
              </a:solidFill>
            </a:endParaRPr>
          </a:p>
          <a:p>
            <a:pPr indent="0" lvl="0" marL="0" rtl="0" algn="l">
              <a:spcBef>
                <a:spcPts val="0"/>
              </a:spcBef>
              <a:spcAft>
                <a:spcPts val="0"/>
              </a:spcAft>
              <a:buNone/>
            </a:pPr>
            <a:r>
              <a:rPr lang="es-419" sz="1200">
                <a:solidFill>
                  <a:schemeClr val="lt1"/>
                </a:solidFill>
              </a:rPr>
              <a:t>COPY . .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Exponer el puerto en el que la aplicación escuchará </a:t>
            </a:r>
            <a:endParaRPr sz="1200">
              <a:solidFill>
                <a:schemeClr val="lt1"/>
              </a:solidFill>
            </a:endParaRPr>
          </a:p>
          <a:p>
            <a:pPr indent="0" lvl="0" marL="0" rtl="0" algn="l">
              <a:spcBef>
                <a:spcPts val="0"/>
              </a:spcBef>
              <a:spcAft>
                <a:spcPts val="0"/>
              </a:spcAft>
              <a:buNone/>
            </a:pPr>
            <a:r>
              <a:rPr lang="es-419" sz="1200">
                <a:solidFill>
                  <a:schemeClr val="lt1"/>
                </a:solidFill>
              </a:rPr>
              <a:t>EXPOSE 8080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419" sz="1200">
                <a:solidFill>
                  <a:schemeClr val="lt1"/>
                </a:solidFill>
              </a:rPr>
              <a:t># Comando por defecto para ejecutar la aplicación </a:t>
            </a:r>
            <a:endParaRPr sz="1200">
              <a:solidFill>
                <a:schemeClr val="lt1"/>
              </a:solidFill>
            </a:endParaRPr>
          </a:p>
          <a:p>
            <a:pPr indent="0" lvl="0" marL="0" rtl="0" algn="l">
              <a:spcBef>
                <a:spcPts val="0"/>
              </a:spcBef>
              <a:spcAft>
                <a:spcPts val="0"/>
              </a:spcAft>
              <a:buNone/>
            </a:pPr>
            <a:r>
              <a:rPr lang="es-419" sz="1200">
                <a:solidFill>
                  <a:schemeClr val="lt1"/>
                </a:solidFill>
              </a:rPr>
              <a:t>CMD ["node", "app.js"]</a:t>
            </a:r>
            <a:endParaRPr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46"/>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800" u="sng"/>
              <a:t>Comandos avanzado: multi context y cache</a:t>
            </a:r>
            <a:endParaRPr b="1" sz="2800" u="sng"/>
          </a:p>
        </p:txBody>
      </p:sp>
      <p:sp>
        <p:nvSpPr>
          <p:cNvPr id="248" name="Google Shape;248;p46"/>
          <p:cNvSpPr txBox="1"/>
          <p:nvPr>
            <p:ph idx="1" type="body"/>
          </p:nvPr>
        </p:nvSpPr>
        <p:spPr>
          <a:xfrm>
            <a:off x="66550" y="677075"/>
            <a:ext cx="8983200" cy="386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docker build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--build-context app=./halloween-content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--build-context config=https://github.com/OGiS0/youtube-docker-buildx.git#main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-t halloween: v5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-f Dockerfile.multicontext.remote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docker build --build-arg BUILDKIT_INLINE_CACHE=1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--cache-to type=local,dest=./cache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--cache-from type=local, src=./cache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-t tour-of-heroes-web:v3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docker build --cache-to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type=azblob, name=halloween, account_ur1=$STORAGE_ACCOUNT_URL, secret_access_key=$STORAGE_ACCOUNT_KEY</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-t halloween: v7 \</a:t>
            </a:r>
            <a:endParaRPr sz="1250">
              <a:solidFill>
                <a:schemeClr val="lt1"/>
              </a:solidFill>
              <a:highlight>
                <a:srgbClr val="0F0F0F"/>
              </a:highlight>
              <a:latin typeface="Roboto"/>
              <a:ea typeface="Roboto"/>
              <a:cs typeface="Roboto"/>
              <a:sym typeface="Roboto"/>
            </a:endParaRPr>
          </a:p>
          <a:p>
            <a:pPr indent="0" lvl="0" marL="0" rtl="0" algn="l">
              <a:spcBef>
                <a:spcPts val="0"/>
              </a:spcBef>
              <a:spcAft>
                <a:spcPts val="0"/>
              </a:spcAft>
              <a:buNone/>
            </a:pPr>
            <a:r>
              <a:rPr lang="es-419" sz="1250">
                <a:solidFill>
                  <a:schemeClr val="lt1"/>
                </a:solidFill>
                <a:highlight>
                  <a:srgbClr val="0F0F0F"/>
                </a:highlight>
                <a:latin typeface="Roboto"/>
                <a:ea typeface="Roboto"/>
                <a:cs typeface="Roboto"/>
                <a:sym typeface="Roboto"/>
              </a:rPr>
              <a:t>--builder mybuilder .</a:t>
            </a:r>
            <a:endParaRPr sz="1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sp>
        <p:nvSpPr>
          <p:cNvPr id="253" name="Google Shape;253;p47"/>
          <p:cNvSpPr txBox="1"/>
          <p:nvPr>
            <p:ph type="title"/>
          </p:nvPr>
        </p:nvSpPr>
        <p:spPr>
          <a:xfrm>
            <a:off x="326551" y="163270"/>
            <a:ext cx="8490300" cy="43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419" sz="2900" u="sng"/>
              <a:t>Docker-compose, Qu</a:t>
            </a:r>
            <a:r>
              <a:rPr b="1" lang="es-419" sz="2900" u="sng"/>
              <a:t>é</a:t>
            </a:r>
            <a:r>
              <a:rPr b="1" lang="es-419" sz="2900" u="sng"/>
              <a:t> es y Estructura</a:t>
            </a:r>
            <a:endParaRPr b="1" sz="2900" u="sng"/>
          </a:p>
        </p:txBody>
      </p:sp>
      <p:sp>
        <p:nvSpPr>
          <p:cNvPr id="254" name="Google Shape;254;p47"/>
          <p:cNvSpPr txBox="1"/>
          <p:nvPr>
            <p:ph idx="1" type="body"/>
          </p:nvPr>
        </p:nvSpPr>
        <p:spPr>
          <a:xfrm>
            <a:off x="101000" y="842100"/>
            <a:ext cx="4878000" cy="3867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s-419" sz="1100">
                <a:solidFill>
                  <a:schemeClr val="lt1"/>
                </a:solidFill>
              </a:rPr>
              <a:t>Docker Compose:</a:t>
            </a:r>
            <a:r>
              <a:rPr lang="es-419" sz="1100">
                <a:solidFill>
                  <a:schemeClr val="lt1"/>
                </a:solidFill>
              </a:rPr>
              <a:t> es una herramienta que permite definir y ejecutar aplicaciones Docker de múltiples contenedores utilizando un archivo de configuración YAML. Facilita la gestión de aplicaciones complejas que requieren varios servicios (contenedores) que pueden comunicarse entre sí, como bases de datos, servidores web y otros componentes.</a:t>
            </a:r>
            <a:endParaRPr sz="11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s-419" sz="1300">
                <a:solidFill>
                  <a:schemeClr val="lt1"/>
                </a:solidFill>
              </a:rPr>
              <a:t>Ventajas de Docker Compose</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s-419" sz="1100">
                <a:solidFill>
                  <a:schemeClr val="lt1"/>
                </a:solidFill>
              </a:rPr>
              <a:t>Facilidad de uso</a:t>
            </a:r>
            <a:r>
              <a:rPr lang="es-419" sz="1100">
                <a:solidFill>
                  <a:schemeClr val="lt1"/>
                </a:solidFill>
              </a:rPr>
              <a:t>: Permite definir toda la configuración de una aplicación en un solo archivo.</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s-419" sz="1100">
                <a:solidFill>
                  <a:schemeClr val="lt1"/>
                </a:solidFill>
              </a:rPr>
              <a:t>Gestión de múltiples contenedores</a:t>
            </a:r>
            <a:r>
              <a:rPr lang="es-419" sz="1100">
                <a:solidFill>
                  <a:schemeClr val="lt1"/>
                </a:solidFill>
              </a:rPr>
              <a:t>: Facilita el inicio, la parada y la escalabilidad de aplicaciones que constan de varios servicios.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s-419" sz="1100">
                <a:solidFill>
                  <a:schemeClr val="lt1"/>
                </a:solidFill>
              </a:rPr>
              <a:t>Configuración reproducible</a:t>
            </a:r>
            <a:r>
              <a:rPr lang="es-419" sz="1100">
                <a:solidFill>
                  <a:schemeClr val="lt1"/>
                </a:solidFill>
              </a:rPr>
              <a:t>: Se puede compartir fácilmente el archivo de configuración, lo que permite que otros usuarios ejecuten la misma aplicación con la misma configuración.</a:t>
            </a:r>
            <a:endParaRPr sz="1100">
              <a:solidFill>
                <a:schemeClr val="lt1"/>
              </a:solidFill>
            </a:endParaRPr>
          </a:p>
          <a:p>
            <a:pPr indent="0" lvl="0" marL="0" rtl="0" algn="l">
              <a:spcBef>
                <a:spcPts val="1200"/>
              </a:spcBef>
              <a:spcAft>
                <a:spcPts val="0"/>
              </a:spcAft>
              <a:buNone/>
            </a:pPr>
            <a:r>
              <a:t/>
            </a:r>
            <a:endParaRPr>
              <a:solidFill>
                <a:schemeClr val="lt1"/>
              </a:solidFill>
            </a:endParaRPr>
          </a:p>
        </p:txBody>
      </p:sp>
      <p:sp>
        <p:nvSpPr>
          <p:cNvPr id="255" name="Google Shape;255;p47"/>
          <p:cNvSpPr txBox="1"/>
          <p:nvPr>
            <p:ph idx="1" type="body"/>
          </p:nvPr>
        </p:nvSpPr>
        <p:spPr>
          <a:xfrm>
            <a:off x="5039525" y="819325"/>
            <a:ext cx="4043400" cy="3867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s-419">
                <a:solidFill>
                  <a:srgbClr val="FF0000"/>
                </a:solidFill>
              </a:rPr>
              <a:t>version</a:t>
            </a:r>
            <a:r>
              <a:rPr lang="es-419">
                <a:solidFill>
                  <a:schemeClr val="lt1"/>
                </a:solidFill>
              </a:rPr>
              <a:t>: </a:t>
            </a:r>
            <a:r>
              <a:rPr lang="es-419">
                <a:solidFill>
                  <a:schemeClr val="accent3"/>
                </a:solidFill>
              </a:rPr>
              <a:t>'3.8' </a:t>
            </a:r>
            <a:r>
              <a:rPr lang="es-419">
                <a:solidFill>
                  <a:schemeClr val="lt1"/>
                </a:solidFill>
              </a:rPr>
              <a:t> # Especifica la versión de Docker Compose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rgbClr val="FF0000"/>
                </a:solidFill>
              </a:rPr>
              <a:t>services</a:t>
            </a:r>
            <a:r>
              <a:rPr lang="es-419">
                <a:solidFill>
                  <a:schemeClr val="lt1"/>
                </a:solidFill>
              </a:rPr>
              <a:t>:       # Define los servicios (contenedores) que componen la aplicación</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web</a:t>
            </a:r>
            <a:r>
              <a:rPr lang="es-419">
                <a:solidFill>
                  <a:schemeClr val="lt1"/>
                </a:solidFill>
              </a:rPr>
              <a:t>:          # Nombre del servicio</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image</a:t>
            </a:r>
            <a:r>
              <a:rPr lang="es-419">
                <a:solidFill>
                  <a:schemeClr val="lt1"/>
                </a:solidFill>
              </a:rPr>
              <a:t>: </a:t>
            </a:r>
            <a:r>
              <a:rPr lang="es-419">
                <a:solidFill>
                  <a:schemeClr val="accent3"/>
                </a:solidFill>
              </a:rPr>
              <a:t>nginx:latest</a:t>
            </a:r>
            <a:r>
              <a:rPr lang="es-419">
                <a:solidFill>
                  <a:schemeClr val="lt1"/>
                </a:solidFill>
              </a:rPr>
              <a:t>  # Imagen de Docker que se utilizará para el servicio web</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ports</a:t>
            </a:r>
            <a:r>
              <a:rPr lang="es-419">
                <a:solidFill>
                  <a:schemeClr val="lt1"/>
                </a:solidFill>
              </a:rPr>
              <a:t>:       # Mapea los puertos del contenedor a los del host</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 </a:t>
            </a:r>
            <a:r>
              <a:rPr lang="es-419">
                <a:solidFill>
                  <a:schemeClr val="accent3"/>
                </a:solidFill>
              </a:rPr>
              <a:t>"8080:80"</a:t>
            </a:r>
            <a:r>
              <a:rPr lang="es-419">
                <a:solidFill>
                  <a:schemeClr val="lt1"/>
                </a:solidFill>
              </a:rPr>
              <a:t>  # Accede al puerto 80 del contenedor a través del puerto 8080 del host</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db</a:t>
            </a:r>
            <a:r>
              <a:rPr lang="es-419">
                <a:solidFill>
                  <a:schemeClr val="lt1"/>
                </a:solidFill>
              </a:rPr>
              <a:t>:           # Nombre del servicio de la base de datos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image</a:t>
            </a:r>
            <a:r>
              <a:rPr lang="es-419">
                <a:solidFill>
                  <a:schemeClr val="lt1"/>
                </a:solidFill>
              </a:rPr>
              <a:t>: </a:t>
            </a:r>
            <a:r>
              <a:rPr lang="es-419">
                <a:solidFill>
                  <a:schemeClr val="accent3"/>
                </a:solidFill>
              </a:rPr>
              <a:t>mysql:5.7</a:t>
            </a:r>
            <a:r>
              <a:rPr lang="es-419">
                <a:solidFill>
                  <a:schemeClr val="lt1"/>
                </a:solidFill>
              </a:rPr>
              <a:t>  # Imagen de Docker para la base de datos MySQL</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environment</a:t>
            </a:r>
            <a:r>
              <a:rPr lang="es-419">
                <a:solidFill>
                  <a:schemeClr val="lt1"/>
                </a:solidFill>
              </a:rPr>
              <a:t>:       # Configura las variables de entorno necesarias para el contenedor</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MYSQL_ROOT_PASSWORD</a:t>
            </a:r>
            <a:r>
              <a:rPr lang="es-419">
                <a:solidFill>
                  <a:schemeClr val="lt1"/>
                </a:solidFill>
              </a:rPr>
              <a:t>: </a:t>
            </a:r>
            <a:r>
              <a:rPr lang="es-419">
                <a:solidFill>
                  <a:schemeClr val="accent3"/>
                </a:solidFill>
              </a:rPr>
              <a:t>example</a:t>
            </a:r>
            <a:r>
              <a:rPr lang="es-419">
                <a:solidFill>
                  <a:schemeClr val="lt1"/>
                </a:solidFill>
              </a:rPr>
              <a:t>  # Contraseña para el usuario root de </a:t>
            </a:r>
            <a:r>
              <a:rPr lang="es-419">
                <a:solidFill>
                  <a:srgbClr val="FF0000"/>
                </a:solidFill>
              </a:rPr>
              <a:t>MySQL</a:t>
            </a:r>
            <a:endParaRPr>
              <a:solidFill>
                <a:srgbClr val="FF0000"/>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volumes</a:t>
            </a:r>
            <a:r>
              <a:rPr lang="es-419">
                <a:solidFill>
                  <a:schemeClr val="lt1"/>
                </a:solidFill>
              </a:rPr>
              <a:t>:        # Monta un volumen para la persistencia de datos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chemeClr val="accent3"/>
                </a:solidFill>
              </a:rPr>
              <a:t>- db_data:/var/lib/mysql</a:t>
            </a:r>
            <a:r>
              <a:rPr lang="es-419">
                <a:solidFill>
                  <a:schemeClr val="lt1"/>
                </a:solidFill>
              </a:rPr>
              <a:t>  # Monta el volumen db_data en la ruta de datos de MySQL</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rgbClr val="FF0000"/>
                </a:solidFill>
              </a:rPr>
              <a:t>volumes</a:t>
            </a:r>
            <a:r>
              <a:rPr lang="es-419">
                <a:solidFill>
                  <a:schemeClr val="lt1"/>
                </a:solidFill>
              </a:rPr>
              <a:t>:         # Define volúmenes persistentes</a:t>
            </a:r>
            <a:endParaRPr>
              <a:solidFill>
                <a:schemeClr val="lt1"/>
              </a:solidFill>
            </a:endParaRPr>
          </a:p>
          <a:p>
            <a:pPr indent="0" lvl="0" marL="0" rtl="0" algn="l">
              <a:spcBef>
                <a:spcPts val="0"/>
              </a:spcBef>
              <a:spcAft>
                <a:spcPts val="0"/>
              </a:spcAft>
              <a:buClr>
                <a:schemeClr val="dk1"/>
              </a:buClr>
              <a:buSzPts val="1100"/>
              <a:buFont typeface="Arial"/>
              <a:buNone/>
            </a:pPr>
            <a:r>
              <a:rPr lang="es-419">
                <a:solidFill>
                  <a:schemeClr val="lt1"/>
                </a:solidFill>
              </a:rPr>
              <a:t>  </a:t>
            </a:r>
            <a:r>
              <a:rPr lang="es-419">
                <a:solidFill>
                  <a:srgbClr val="FF0000"/>
                </a:solidFill>
              </a:rPr>
              <a:t>db_data</a:t>
            </a:r>
            <a:r>
              <a:rPr lang="es-419">
                <a:solidFill>
                  <a:schemeClr val="lt1"/>
                </a:solidFill>
              </a:rPr>
              <a:t>:       # Nombre del volumen para la base de datos</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cxnSp>
        <p:nvCxnSpPr>
          <p:cNvPr id="256" name="Google Shape;256;p47"/>
          <p:cNvCxnSpPr/>
          <p:nvPr/>
        </p:nvCxnSpPr>
        <p:spPr>
          <a:xfrm>
            <a:off x="4951500" y="705275"/>
            <a:ext cx="33000" cy="39003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