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62" r:id="rId4"/>
    <p:sldId id="259" r:id="rId5"/>
    <p:sldId id="257" r:id="rId6"/>
    <p:sldId id="258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73" y="3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5396-4DB6-4C0C-9C61-44FD13F0D749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1852-416F-42BD-8BB3-2E10B5A11F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8"/>
          <p:cNvSpPr/>
          <p:nvPr userDrawn="1"/>
        </p:nvSpPr>
        <p:spPr>
          <a:xfrm>
            <a:off x="4667323" y="6433005"/>
            <a:ext cx="6532244" cy="1943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algn="l" rtl="0" eaLnBrk="0">
              <a:lnSpc>
                <a:spcPct val="79000"/>
              </a:lnSpc>
            </a:pPr>
            <a:r>
              <a:rPr sz="1400" kern="0" spc="0" dirty="0">
                <a:solidFill>
                  <a:srgbClr val="003399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CS132:</a:t>
            </a:r>
            <a:r>
              <a:rPr sz="1400" kern="0" spc="80" dirty="0">
                <a:solidFill>
                  <a:srgbClr val="003399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400" kern="0" spc="0" dirty="0">
                <a:solidFill>
                  <a:srgbClr val="003399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Software Enginee</a:t>
            </a:r>
            <a:r>
              <a:rPr sz="1400" kern="0" spc="-10" dirty="0">
                <a:solidFill>
                  <a:srgbClr val="003399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ring</a:t>
            </a:r>
            <a:endParaRPr lang="en-US" altLang="en-US" sz="1400" dirty="0"/>
          </a:p>
        </p:txBody>
      </p:sp>
      <p:pic>
        <p:nvPicPr>
          <p:cNvPr id="8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3919" y="44195"/>
            <a:ext cx="1133856" cy="306323"/>
          </a:xfrm>
          <a:prstGeom prst="rect">
            <a:avLst/>
          </a:prstGeom>
        </p:spPr>
      </p:pic>
      <p:pic>
        <p:nvPicPr>
          <p:cNvPr id="9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4400" y="376237"/>
            <a:ext cx="10363200" cy="9525"/>
          </a:xfrm>
          <a:prstGeom prst="rect">
            <a:avLst/>
          </a:prstGeom>
        </p:spPr>
      </p:pic>
      <p:sp>
        <p:nvSpPr>
          <p:cNvPr id="10" name="rect"/>
          <p:cNvSpPr/>
          <p:nvPr userDrawn="1"/>
        </p:nvSpPr>
        <p:spPr>
          <a:xfrm>
            <a:off x="914400" y="6319837"/>
            <a:ext cx="10363200" cy="9525"/>
          </a:xfrm>
          <a:prstGeom prst="rect">
            <a:avLst/>
          </a:prstGeom>
          <a:solidFill>
            <a:srgbClr val="003399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5396-4DB6-4C0C-9C61-44FD13F0D749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1852-416F-42BD-8BB3-2E10B5A11F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5396-4DB6-4C0C-9C61-44FD13F0D749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1852-416F-42BD-8BB3-2E10B5A11F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5396-4DB6-4C0C-9C61-44FD13F0D749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1852-416F-42BD-8BB3-2E10B5A11F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8"/>
          <p:cNvSpPr/>
          <p:nvPr userDrawn="1"/>
        </p:nvSpPr>
        <p:spPr>
          <a:xfrm>
            <a:off x="4667323" y="6433005"/>
            <a:ext cx="6532244" cy="1943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algn="l" rtl="0" eaLnBrk="0">
              <a:lnSpc>
                <a:spcPct val="79000"/>
              </a:lnSpc>
            </a:pPr>
            <a:r>
              <a:rPr sz="1400" kern="0" spc="0" dirty="0">
                <a:solidFill>
                  <a:srgbClr val="003399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CS132:</a:t>
            </a:r>
            <a:r>
              <a:rPr sz="1400" kern="0" spc="80" dirty="0">
                <a:solidFill>
                  <a:srgbClr val="003399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400" kern="0" spc="0" dirty="0">
                <a:solidFill>
                  <a:srgbClr val="003399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Software Enginee</a:t>
            </a:r>
            <a:r>
              <a:rPr sz="1400" kern="0" spc="-10" dirty="0">
                <a:solidFill>
                  <a:srgbClr val="003399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ring</a:t>
            </a:r>
            <a:endParaRPr lang="en-US" altLang="en-US" sz="1400" dirty="0"/>
          </a:p>
        </p:txBody>
      </p:sp>
      <p:pic>
        <p:nvPicPr>
          <p:cNvPr id="8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3919" y="44195"/>
            <a:ext cx="1133856" cy="306323"/>
          </a:xfrm>
          <a:prstGeom prst="rect">
            <a:avLst/>
          </a:prstGeom>
        </p:spPr>
      </p:pic>
      <p:pic>
        <p:nvPicPr>
          <p:cNvPr id="9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4400" y="376237"/>
            <a:ext cx="10363200" cy="9525"/>
          </a:xfrm>
          <a:prstGeom prst="rect">
            <a:avLst/>
          </a:prstGeom>
        </p:spPr>
      </p:pic>
      <p:sp>
        <p:nvSpPr>
          <p:cNvPr id="10" name="rect"/>
          <p:cNvSpPr/>
          <p:nvPr userDrawn="1"/>
        </p:nvSpPr>
        <p:spPr>
          <a:xfrm>
            <a:off x="914400" y="6319837"/>
            <a:ext cx="10363200" cy="9525"/>
          </a:xfrm>
          <a:prstGeom prst="rect">
            <a:avLst/>
          </a:prstGeom>
          <a:solidFill>
            <a:srgbClr val="003399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5396-4DB6-4C0C-9C61-44FD13F0D749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1852-416F-42BD-8BB3-2E10B5A11F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box 8"/>
          <p:cNvSpPr/>
          <p:nvPr userDrawn="1"/>
        </p:nvSpPr>
        <p:spPr>
          <a:xfrm>
            <a:off x="4667323" y="6433005"/>
            <a:ext cx="6532244" cy="1943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algn="l" rtl="0" eaLnBrk="0">
              <a:lnSpc>
                <a:spcPct val="79000"/>
              </a:lnSpc>
            </a:pPr>
            <a:r>
              <a:rPr sz="1400" kern="0" spc="0" dirty="0">
                <a:solidFill>
                  <a:srgbClr val="003399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CS132:</a:t>
            </a:r>
            <a:r>
              <a:rPr sz="1400" kern="0" spc="80" dirty="0">
                <a:solidFill>
                  <a:srgbClr val="003399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400" kern="0" spc="0" dirty="0">
                <a:solidFill>
                  <a:srgbClr val="003399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Software Enginee</a:t>
            </a:r>
            <a:r>
              <a:rPr sz="1400" kern="0" spc="-10" dirty="0">
                <a:solidFill>
                  <a:srgbClr val="003399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ring</a:t>
            </a:r>
            <a:endParaRPr lang="en-US" altLang="en-US" sz="1400" dirty="0"/>
          </a:p>
        </p:txBody>
      </p:sp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3919" y="44195"/>
            <a:ext cx="1133856" cy="306323"/>
          </a:xfrm>
          <a:prstGeom prst="rect">
            <a:avLst/>
          </a:prstGeom>
        </p:spPr>
      </p:pic>
      <p:pic>
        <p:nvPicPr>
          <p:cNvPr id="10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4400" y="376237"/>
            <a:ext cx="10363200" cy="9525"/>
          </a:xfrm>
          <a:prstGeom prst="rect">
            <a:avLst/>
          </a:prstGeom>
        </p:spPr>
      </p:pic>
      <p:sp>
        <p:nvSpPr>
          <p:cNvPr id="11" name="rect"/>
          <p:cNvSpPr/>
          <p:nvPr userDrawn="1"/>
        </p:nvSpPr>
        <p:spPr>
          <a:xfrm>
            <a:off x="914400" y="6319837"/>
            <a:ext cx="10363200" cy="9525"/>
          </a:xfrm>
          <a:prstGeom prst="rect">
            <a:avLst/>
          </a:prstGeom>
          <a:solidFill>
            <a:srgbClr val="003399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5396-4DB6-4C0C-9C61-44FD13F0D749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1852-416F-42BD-8BB3-2E10B5A11F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5396-4DB6-4C0C-9C61-44FD13F0D749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1852-416F-42BD-8BB3-2E10B5A11F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5396-4DB6-4C0C-9C61-44FD13F0D749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1852-416F-42BD-8BB3-2E10B5A11F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5396-4DB6-4C0C-9C61-44FD13F0D749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1852-416F-42BD-8BB3-2E10B5A11F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5396-4DB6-4C0C-9C61-44FD13F0D749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1852-416F-42BD-8BB3-2E10B5A11F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5396-4DB6-4C0C-9C61-44FD13F0D749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1852-416F-42BD-8BB3-2E10B5A11F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5396-4DB6-4C0C-9C61-44FD13F0D749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1852-416F-42BD-8BB3-2E10B5A11F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box 8"/>
          <p:cNvSpPr/>
          <p:nvPr userDrawn="1"/>
        </p:nvSpPr>
        <p:spPr>
          <a:xfrm>
            <a:off x="4667323" y="6433005"/>
            <a:ext cx="6532244" cy="1943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algn="l" rtl="0" eaLnBrk="0">
              <a:lnSpc>
                <a:spcPct val="79000"/>
              </a:lnSpc>
            </a:pPr>
            <a:r>
              <a:rPr sz="1400" kern="0" spc="0" dirty="0">
                <a:solidFill>
                  <a:srgbClr val="003399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CS132:</a:t>
            </a:r>
            <a:r>
              <a:rPr sz="1400" kern="0" spc="80" dirty="0">
                <a:solidFill>
                  <a:srgbClr val="003399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400" kern="0" spc="0" dirty="0">
                <a:solidFill>
                  <a:srgbClr val="003399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Software Enginee</a:t>
            </a:r>
            <a:r>
              <a:rPr sz="1400" kern="0" spc="-10" dirty="0">
                <a:solidFill>
                  <a:srgbClr val="003399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ring</a:t>
            </a:r>
            <a:endParaRPr lang="en-US" altLang="en-US" sz="1400" dirty="0"/>
          </a:p>
        </p:txBody>
      </p:sp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3919" y="44195"/>
            <a:ext cx="1133856" cy="306323"/>
          </a:xfrm>
          <a:prstGeom prst="rect">
            <a:avLst/>
          </a:prstGeom>
        </p:spPr>
      </p:pic>
      <p:pic>
        <p:nvPicPr>
          <p:cNvPr id="10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4400" y="376237"/>
            <a:ext cx="10363200" cy="9525"/>
          </a:xfrm>
          <a:prstGeom prst="rect">
            <a:avLst/>
          </a:prstGeom>
        </p:spPr>
      </p:pic>
      <p:sp>
        <p:nvSpPr>
          <p:cNvPr id="11" name="rect"/>
          <p:cNvSpPr/>
          <p:nvPr userDrawn="1"/>
        </p:nvSpPr>
        <p:spPr>
          <a:xfrm>
            <a:off x="914400" y="6319837"/>
            <a:ext cx="10363200" cy="9525"/>
          </a:xfrm>
          <a:prstGeom prst="rect">
            <a:avLst/>
          </a:prstGeom>
          <a:solidFill>
            <a:srgbClr val="003399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5396-4DB6-4C0C-9C61-44FD13F0D749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1852-416F-42BD-8BB3-2E10B5A11F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5396-4DB6-4C0C-9C61-44FD13F0D749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1852-416F-42BD-8BB3-2E10B5A11F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5396-4DB6-4C0C-9C61-44FD13F0D749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1852-416F-42BD-8BB3-2E10B5A11F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5396-4DB6-4C0C-9C61-44FD13F0D749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1852-416F-42BD-8BB3-2E10B5A11F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5396-4DB6-4C0C-9C61-44FD13F0D749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1852-416F-42BD-8BB3-2E10B5A11F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5396-4DB6-4C0C-9C61-44FD13F0D749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1852-416F-42BD-8BB3-2E10B5A11F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5396-4DB6-4C0C-9C61-44FD13F0D749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1852-416F-42BD-8BB3-2E10B5A11F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5396-4DB6-4C0C-9C61-44FD13F0D749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1852-416F-42BD-8BB3-2E10B5A11F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5396-4DB6-4C0C-9C61-44FD13F0D749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1852-416F-42BD-8BB3-2E10B5A11F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5396-4DB6-4C0C-9C61-44FD13F0D749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1852-416F-42BD-8BB3-2E10B5A11F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15396-4DB6-4C0C-9C61-44FD13F0D749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C1852-416F-42BD-8BB3-2E10B5A11F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15396-4DB6-4C0C-9C61-44FD13F0D749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C1852-416F-42BD-8BB3-2E10B5A11F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CS132 API Specification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Spring24</a:t>
            </a:r>
          </a:p>
          <a:p>
            <a:r>
              <a:rPr lang="en-US" altLang="zh-CN" sz="2000" dirty="0" err="1"/>
              <a:t>Peilin</a:t>
            </a:r>
            <a:r>
              <a:rPr lang="en-US" altLang="zh-CN" sz="2000" dirty="0"/>
              <a:t> He, </a:t>
            </a:r>
          </a:p>
          <a:p>
            <a:r>
              <a:rPr lang="en-US" altLang="zh-CN" sz="2000" dirty="0" err="1"/>
              <a:t>Wentao</a:t>
            </a:r>
            <a:r>
              <a:rPr lang="en-US" altLang="zh-CN" sz="2000" dirty="0"/>
              <a:t> Wang 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Banking System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//available system event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    "acount_created@id":  // E.g. acount_created@2024132789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    "acount_closed@id":  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    "card_inserted@id":  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    "card_returned@id":  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    "cash_deposited@num":  // E.g. cash_deposited@2000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    "cash_withdrawn@num":  // E.g. cash_withdrawn@1000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    "app_opened#app_id":  // E.g. app_opened#2</a:t>
            </a:r>
          </a:p>
          <a:p>
            <a:pPr>
              <a:lnSpc>
                <a:spcPct val="150000"/>
              </a:lnSpc>
            </a:pPr>
            <a:endParaRPr lang="en-US" altLang="zh-CN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Painkiller Injection System Project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Painkiller Injection System 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ym typeface="+mn-ea"/>
              </a:rPr>
              <a:t>//available user operation</a:t>
            </a:r>
            <a:endParaRPr lang="en-US" altLang="zh-CN" sz="1800"/>
          </a:p>
          <a:p>
            <a:pPr>
              <a:lnSpc>
                <a:spcPct val="150000"/>
              </a:lnSpc>
            </a:pPr>
            <a:r>
              <a:rPr lang="en-US" altLang="zh-CN" sz="1800"/>
              <a:t>doctor:</a:t>
            </a:r>
          </a:p>
          <a:p>
            <a:pPr>
              <a:lnSpc>
                <a:spcPct val="150000"/>
              </a:lnSpc>
            </a:pPr>
            <a:r>
              <a:rPr lang="en-US" altLang="zh-CN" sz="1800"/>
              <a:t>        "set_baseline":  e.g. set_baseline@0.01</a:t>
            </a:r>
          </a:p>
          <a:p>
            <a:pPr>
              <a:lnSpc>
                <a:spcPct val="150000"/>
              </a:lnSpc>
            </a:pPr>
            <a:r>
              <a:rPr lang="en-US" altLang="zh-CN" sz="1800"/>
              <a:t>        "set_bolus":  e.g. set_bolus@0.2</a:t>
            </a:r>
          </a:p>
          <a:p>
            <a:pPr>
              <a:lnSpc>
                <a:spcPct val="150000"/>
              </a:lnSpc>
            </a:pPr>
            <a:r>
              <a:rPr lang="en-US" altLang="zh-CN" sz="1800"/>
              <a:t>        "baseline_on"</a:t>
            </a:r>
          </a:p>
          <a:p>
            <a:pPr>
              <a:lnSpc>
                <a:spcPct val="150000"/>
              </a:lnSpc>
            </a:pPr>
            <a:r>
              <a:rPr lang="en-US" altLang="zh-CN" sz="1800"/>
              <a:t>        "baseline_off"</a:t>
            </a:r>
          </a:p>
          <a:p>
            <a:pPr>
              <a:lnSpc>
                <a:spcPct val="150000"/>
              </a:lnSpc>
            </a:pPr>
            <a:r>
              <a:rPr lang="en-US" altLang="zh-CN" sz="1800"/>
              <a:t>patient:</a:t>
            </a:r>
          </a:p>
          <a:p>
            <a:pPr>
              <a:lnSpc>
                <a:spcPct val="150000"/>
              </a:lnSpc>
            </a:pPr>
            <a:r>
              <a:rPr lang="en-US" altLang="zh-CN" sz="1800"/>
              <a:t>        "request_bolus"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Elevator Project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Passenger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Goal</a:t>
            </a:r>
            <a:r>
              <a:rPr lang="zh-CN" altLang="en-US" dirty="0"/>
              <a:t>：</a:t>
            </a:r>
            <a:r>
              <a:rPr lang="en-US" altLang="zh-CN" dirty="0"/>
              <a:t>Go to the target floor.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Elevator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available operation/event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    //available user operation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    </a:t>
            </a:r>
            <a:r>
              <a:rPr lang="en-US" altLang="zh-CN" sz="1800" b="1" dirty="0"/>
              <a:t>"</a:t>
            </a:r>
            <a:r>
              <a:rPr lang="en-US" altLang="zh-CN" sz="1800" b="1" dirty="0" err="1"/>
              <a:t>open_door</a:t>
            </a:r>
            <a:r>
              <a:rPr lang="en-US" altLang="zh-CN" sz="1800" b="1" dirty="0"/>
              <a:t>"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    </a:t>
            </a:r>
            <a:r>
              <a:rPr lang="en-US" altLang="zh-CN" sz="1800" b="1" dirty="0"/>
              <a:t>"</a:t>
            </a:r>
            <a:r>
              <a:rPr lang="en-US" altLang="zh-CN" sz="1800" b="1" dirty="0" err="1"/>
              <a:t>close_door</a:t>
            </a:r>
            <a:r>
              <a:rPr lang="en-US" altLang="zh-CN" sz="1800" b="1" dirty="0"/>
              <a:t>"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/>
              <a:t>    "</a:t>
            </a:r>
            <a:r>
              <a:rPr lang="en-US" altLang="zh-CN" sz="1800" b="1" dirty="0" err="1"/>
              <a:t>call_up</a:t>
            </a:r>
            <a:r>
              <a:rPr lang="en-US" altLang="zh-CN" sz="1800" b="1" dirty="0"/>
              <a:t>": </a:t>
            </a:r>
            <a:r>
              <a:rPr lang="en-US" altLang="zh-CN" sz="1800" dirty="0"/>
              <a:t>["-1", "1", "2"], //For example, call_up@1 means a user on the first floor presses the button to call the elevator to go upwards.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    </a:t>
            </a:r>
            <a:r>
              <a:rPr lang="en-US" altLang="zh-CN" sz="1800" b="1" dirty="0"/>
              <a:t>"</a:t>
            </a:r>
            <a:r>
              <a:rPr lang="en-US" altLang="zh-CN" sz="1800" b="1" dirty="0" err="1"/>
              <a:t>call_down</a:t>
            </a:r>
            <a:r>
              <a:rPr lang="en-US" altLang="zh-CN" sz="1800" b="1" dirty="0"/>
              <a:t>"</a:t>
            </a:r>
            <a:r>
              <a:rPr lang="en-US" altLang="zh-CN" sz="1800" dirty="0"/>
              <a:t>: ["3", "2", "1"], //For instance, call_down@3 signifies a user on the third floor pressing the button to call the elevator to go downwards.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    </a:t>
            </a:r>
            <a:r>
              <a:rPr lang="en-US" altLang="zh-CN" sz="1800" b="1" dirty="0"/>
              <a:t>"</a:t>
            </a:r>
            <a:r>
              <a:rPr lang="en-US" altLang="zh-CN" sz="1800" b="1" dirty="0" err="1"/>
              <a:t>select_floor</a:t>
            </a:r>
            <a:r>
              <a:rPr lang="en-US" altLang="zh-CN" sz="1800" b="1" dirty="0"/>
              <a:t>": </a:t>
            </a:r>
            <a:r>
              <a:rPr lang="en-US" altLang="zh-CN" sz="1800" dirty="0"/>
              <a:t>["-1#1", "-1#2", "1#1", "1#2", "2#1", "2#2", "3#1", "3#2"], //For example, select_floor@2#1 means a user in elevator #1 selects to go to the second floor.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    </a:t>
            </a:r>
            <a:r>
              <a:rPr lang="en-US" altLang="zh-CN" sz="1800" b="1" dirty="0"/>
              <a:t>"reset"</a:t>
            </a:r>
            <a:r>
              <a:rPr lang="en-US" altLang="zh-CN" sz="1800" dirty="0"/>
              <a:t>: When your elevator system receives a reset signal, it should reset the elevator's state machine to its initial state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Elevator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//available system event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    "</a:t>
            </a:r>
            <a:r>
              <a:rPr lang="en-US" altLang="zh-CN" sz="1600" b="1" dirty="0" err="1"/>
              <a:t>door_opened</a:t>
            </a:r>
            <a:r>
              <a:rPr lang="en-US" altLang="zh-CN" sz="1600" b="1" dirty="0"/>
              <a:t>": </a:t>
            </a:r>
            <a:r>
              <a:rPr lang="en-US" altLang="zh-CN" sz="1600" dirty="0"/>
              <a:t>["#1", "#2"], door_opened#1 means the doors of elevator #1 have opened.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    "</a:t>
            </a:r>
            <a:r>
              <a:rPr lang="en-US" altLang="zh-CN" sz="1600" b="1" dirty="0" err="1"/>
              <a:t>door_closed</a:t>
            </a:r>
            <a:r>
              <a:rPr lang="en-US" altLang="zh-CN" sz="1600" b="1" dirty="0"/>
              <a:t>": </a:t>
            </a:r>
            <a:r>
              <a:rPr lang="en-US" altLang="zh-CN" sz="1600" dirty="0"/>
              <a:t>["#1", "#2"], door_closed#1 means the doors of elevator #1 have closed.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</a:t>
            </a:r>
            <a:r>
              <a:rPr lang="en-US" altLang="zh-CN" sz="1600" b="1" dirty="0"/>
              <a:t>"</a:t>
            </a:r>
            <a:r>
              <a:rPr lang="en-US" altLang="zh-CN" sz="1600" b="1" dirty="0" err="1"/>
              <a:t>floor_arrived</a:t>
            </a:r>
            <a:r>
              <a:rPr lang="en-US" altLang="zh-CN" sz="1600" dirty="0"/>
              <a:t>":["</a:t>
            </a:r>
            <a:r>
              <a:rPr lang="en-US" altLang="zh-CN" sz="1600" dirty="0" err="1"/>
              <a:t>up","down</a:t>
            </a:r>
            <a:r>
              <a:rPr lang="en-US" altLang="zh-CN" sz="1600" dirty="0"/>
              <a:t>",""],["-1","1","2","3"],["#1", "#2"] //"up_floor_1_arrived#1"</a:t>
            </a:r>
            <a:r>
              <a:rPr lang="zh-CN" altLang="en-US" sz="1600" dirty="0"/>
              <a:t>， </a:t>
            </a:r>
            <a:r>
              <a:rPr lang="en-US" altLang="zh-CN" sz="1600" dirty="0"/>
              <a:t>indicating that elevator #1 has arrived at the first floor while moving upwards. "floor_1_arrived#1",indicating that elevator #1 has stopped at the first floor.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Elevator system initial assumption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Assume that both elevators(#1, #2) initially </a:t>
            </a:r>
            <a:r>
              <a:rPr lang="en-US" altLang="zh-CN" sz="1600" b="1" dirty="0"/>
              <a:t>stop on the first floor </a:t>
            </a:r>
            <a:r>
              <a:rPr lang="en-US" altLang="zh-CN" sz="1600" dirty="0"/>
              <a:t>and the doors are </a:t>
            </a:r>
            <a:r>
              <a:rPr lang="en-US" altLang="zh-CN" sz="1600" b="1" dirty="0"/>
              <a:t>closed</a:t>
            </a:r>
            <a:r>
              <a:rPr lang="en-US" altLang="zh-CN" sz="1600" dirty="0"/>
              <a:t>.</a:t>
            </a:r>
            <a:endParaRPr lang="zh-CN" altLang="en-US" sz="16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Banking System Project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Banking System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ym typeface="+mn-ea"/>
              </a:rPr>
              <a:t>//available user operation</a:t>
            </a:r>
            <a:endParaRPr lang="en-US" altLang="zh-CN" sz="1800"/>
          </a:p>
          <a:p>
            <a:pPr>
              <a:lnSpc>
                <a:spcPct val="150000"/>
              </a:lnSpc>
            </a:pPr>
            <a:r>
              <a:rPr lang="en-US" altLang="zh-CN" sz="1800"/>
              <a:t>ON ATM:</a:t>
            </a:r>
          </a:p>
          <a:p>
            <a:pPr>
              <a:lnSpc>
                <a:spcPct val="150000"/>
              </a:lnSpc>
            </a:pPr>
            <a:r>
              <a:rPr lang="en-US" altLang="zh-CN" sz="1800"/>
              <a:t>    "create_acount@password":  // E.g. create_acount@123456</a:t>
            </a:r>
          </a:p>
          <a:p>
            <a:pPr>
              <a:lnSpc>
                <a:spcPct val="150000"/>
              </a:lnSpc>
            </a:pPr>
            <a:r>
              <a:rPr lang="en-US" altLang="zh-CN" sz="1800"/>
              <a:t>    "close_acount"   </a:t>
            </a:r>
          </a:p>
          <a:p>
            <a:pPr>
              <a:lnSpc>
                <a:spcPct val="150000"/>
              </a:lnSpc>
            </a:pPr>
            <a:r>
              <a:rPr lang="en-US" altLang="zh-CN" sz="1800"/>
              <a:t>    "insert_card@id":  // E.g. insert_card@2024132789</a:t>
            </a:r>
          </a:p>
          <a:p>
            <a:pPr>
              <a:lnSpc>
                <a:spcPct val="150000"/>
              </a:lnSpc>
            </a:pPr>
            <a:r>
              <a:rPr lang="en-US" altLang="zh-CN" sz="1800"/>
              <a:t>    "return_card"  </a:t>
            </a:r>
          </a:p>
          <a:p>
            <a:pPr>
              <a:lnSpc>
                <a:spcPct val="150000"/>
              </a:lnSpc>
            </a:pPr>
            <a:r>
              <a:rPr lang="en-US" altLang="zh-CN" sz="1800"/>
              <a:t>    "deposit_cash@num":  // E.g. deposit_cash@2000</a:t>
            </a:r>
          </a:p>
          <a:p>
            <a:pPr>
              <a:lnSpc>
                <a:spcPct val="150000"/>
              </a:lnSpc>
            </a:pPr>
            <a:r>
              <a:rPr lang="en-US" altLang="zh-CN" sz="1800"/>
              <a:t>    "withdraw_cash@num@password"  // E.g. withdraw_cash@1000@123456</a:t>
            </a:r>
          </a:p>
          <a:p>
            <a:pPr>
              <a:lnSpc>
                <a:spcPct val="150000"/>
              </a:lnSpc>
            </a:pPr>
            <a:endParaRPr lang="en-US" altLang="zh-CN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Banking System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/>
              <a:t>ON APP:</a:t>
            </a:r>
          </a:p>
          <a:p>
            <a:pPr>
              <a:lnSpc>
                <a:spcPct val="150000"/>
              </a:lnSpc>
            </a:pPr>
            <a:r>
              <a:rPr lang="en-US" altLang="zh-CN" sz="1800"/>
              <a:t>    "log_in@id@password#app_id":  // E.g. log_in@2024132789@123456#1</a:t>
            </a:r>
          </a:p>
          <a:p>
            <a:pPr>
              <a:lnSpc>
                <a:spcPct val="150000"/>
              </a:lnSpc>
            </a:pPr>
            <a:r>
              <a:rPr lang="en-US" altLang="zh-CN" sz="1800"/>
              <a:t>    "log_out#app_id":  // E.g. log_out#1</a:t>
            </a:r>
          </a:p>
          <a:p>
            <a:pPr>
              <a:lnSpc>
                <a:spcPct val="150000"/>
              </a:lnSpc>
            </a:pPr>
            <a:r>
              <a:rPr lang="en-US" altLang="zh-CN" sz="1800"/>
              <a:t>    "close_app#app_id":  // E.g. close_app#1</a:t>
            </a:r>
          </a:p>
          <a:p>
            <a:pPr>
              <a:lnSpc>
                <a:spcPct val="150000"/>
              </a:lnSpc>
            </a:pPr>
            <a:r>
              <a:rPr lang="en-US" altLang="zh-CN" sz="1800"/>
              <a:t>Both:</a:t>
            </a:r>
          </a:p>
          <a:p>
            <a:pPr>
              <a:lnSpc>
                <a:spcPct val="150000"/>
              </a:lnSpc>
            </a:pPr>
            <a:r>
              <a:rPr lang="en-US" altLang="zh-CN" sz="1800"/>
              <a:t>    "change_password@new_password(#app_id)":  // E.g. change_password@654321(#1)</a:t>
            </a:r>
          </a:p>
          <a:p>
            <a:pPr>
              <a:lnSpc>
                <a:spcPct val="150000"/>
              </a:lnSpc>
            </a:pPr>
            <a:r>
              <a:rPr lang="en-US" altLang="zh-CN" sz="1800"/>
              <a:t>    "transfer_money@receiver_id@num(#app_id)"  // E.g. transfer_money@2023123456@500(#1)</a:t>
            </a:r>
          </a:p>
          <a:p>
            <a:pPr>
              <a:lnSpc>
                <a:spcPct val="150000"/>
              </a:lnSpc>
            </a:pPr>
            <a:r>
              <a:rPr lang="en-US" altLang="zh-CN" sz="1800"/>
              <a:t>    "query(#app_id)":  // E.g. query(#1)</a:t>
            </a:r>
          </a:p>
          <a:p>
            <a:pPr>
              <a:lnSpc>
                <a:spcPct val="150000"/>
              </a:lnSpc>
            </a:pPr>
            <a:endParaRPr lang="en-US" altLang="zh-CN" sz="18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700770" y="1775143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800"/>
              <a:t>Other:</a:t>
            </a:r>
          </a:p>
          <a:p>
            <a:pPr>
              <a:lnSpc>
                <a:spcPct val="150000"/>
              </a:lnSpc>
            </a:pPr>
            <a:r>
              <a:rPr lang="en-US" altLang="zh-CN" sz="1800"/>
              <a:t>    "open_app"</a:t>
            </a:r>
          </a:p>
          <a:p>
            <a:pPr>
              <a:lnSpc>
                <a:spcPct val="150000"/>
              </a:lnSpc>
            </a:pPr>
            <a:r>
              <a:rPr lang="en-US" altLang="zh-CN" sz="1800"/>
              <a:t>    "reset"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Banking System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    "logged_in@id#app_id":  // E.g. logged_in@2024132789#1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"logged_out@id#app_id":  // E.g. logged_out@2024132789#1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"app_closed#app_id":  // E.g. app_closed#1</a:t>
            </a:r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"password_changed(#app_id)":  // E.g. password_changed(#1)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"money_transfered@num(#app_id)":  // E.g. money_transfered@500(#1)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"query_showed(#app_id)":  // E.g. query_showed(#1)</a:t>
            </a:r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"failed": ["create_acount", "close_acount", "insert_card", "return_card", "deposit_cash", "withdraw_cash",  "log_in#app_id", "log_out#app_id", "close_app#app_id", "change_password(#app_id)", "transfer_money(#app_id)", "query(#app_id)", "open_app]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MzZGI4NTRhMjMxNDFkYjM0MDY4NzkxZmUwNTI0OW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1012</Words>
  <Application>Microsoft Office PowerPoint</Application>
  <PresentationFormat>宽屏</PresentationFormat>
  <Paragraphs>74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Times New Roman</vt:lpstr>
      <vt:lpstr>Office 主题​​</vt:lpstr>
      <vt:lpstr>1_Office 主题​​</vt:lpstr>
      <vt:lpstr>CS132 API Specification</vt:lpstr>
      <vt:lpstr>Elevator Project</vt:lpstr>
      <vt:lpstr>Passenger </vt:lpstr>
      <vt:lpstr>Elevator API</vt:lpstr>
      <vt:lpstr>Elevator API</vt:lpstr>
      <vt:lpstr>Banking System Project</vt:lpstr>
      <vt:lpstr>Banking System API</vt:lpstr>
      <vt:lpstr>Banking System API</vt:lpstr>
      <vt:lpstr>Banking System API</vt:lpstr>
      <vt:lpstr>Banking System API</vt:lpstr>
      <vt:lpstr>Painkiller Injection System Project</vt:lpstr>
      <vt:lpstr>Painkiller Injection System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沛霖 何</dc:creator>
  <cp:lastModifiedBy>Zhihao Jiang</cp:lastModifiedBy>
  <cp:revision>10</cp:revision>
  <dcterms:created xsi:type="dcterms:W3CDTF">2024-04-14T08:05:00Z</dcterms:created>
  <dcterms:modified xsi:type="dcterms:W3CDTF">2024-04-17T01:38:50Z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0D6F89227E9940B48AC59C22A94D0B8F_12</vt:lpwstr>
  </property>
  <property fmtid="{D5CDD505-2E9C-101B-9397-08002B2CF9AE}" pid="3" name="KSOProductBuildVer">
    <vt:lpwstr>2052-12.1.0.16417</vt:lpwstr>
  </property>
</Properties>
</file>