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83"/>
  </p:notesMasterIdLst>
  <p:handoutMasterIdLst>
    <p:handoutMasterId r:id="rId84"/>
  </p:handoutMasterIdLst>
  <p:sldIdLst>
    <p:sldId id="434" r:id="rId2"/>
    <p:sldId id="437" r:id="rId3"/>
    <p:sldId id="374" r:id="rId4"/>
    <p:sldId id="416" r:id="rId5"/>
    <p:sldId id="376" r:id="rId6"/>
    <p:sldId id="378" r:id="rId7"/>
    <p:sldId id="379" r:id="rId8"/>
    <p:sldId id="380" r:id="rId9"/>
    <p:sldId id="381" r:id="rId10"/>
    <p:sldId id="421" r:id="rId11"/>
    <p:sldId id="435" r:id="rId12"/>
    <p:sldId id="422" r:id="rId13"/>
    <p:sldId id="382" r:id="rId14"/>
    <p:sldId id="383" r:id="rId15"/>
    <p:sldId id="385" r:id="rId16"/>
    <p:sldId id="417" r:id="rId17"/>
    <p:sldId id="436" r:id="rId18"/>
    <p:sldId id="387" r:id="rId19"/>
    <p:sldId id="392" r:id="rId20"/>
    <p:sldId id="394" r:id="rId21"/>
    <p:sldId id="396" r:id="rId22"/>
    <p:sldId id="397" r:id="rId23"/>
    <p:sldId id="398" r:id="rId24"/>
    <p:sldId id="423" r:id="rId25"/>
    <p:sldId id="425" r:id="rId26"/>
    <p:sldId id="424" r:id="rId27"/>
    <p:sldId id="510" r:id="rId28"/>
    <p:sldId id="399" r:id="rId29"/>
    <p:sldId id="377" r:id="rId30"/>
    <p:sldId id="418" r:id="rId31"/>
    <p:sldId id="404" r:id="rId32"/>
    <p:sldId id="427" r:id="rId33"/>
    <p:sldId id="419" r:id="rId34"/>
    <p:sldId id="420" r:id="rId35"/>
    <p:sldId id="426" r:id="rId36"/>
    <p:sldId id="406" r:id="rId37"/>
    <p:sldId id="408" r:id="rId38"/>
    <p:sldId id="428" r:id="rId39"/>
    <p:sldId id="413" r:id="rId40"/>
    <p:sldId id="373" r:id="rId41"/>
    <p:sldId id="511" r:id="rId42"/>
    <p:sldId id="432" r:id="rId43"/>
    <p:sldId id="429" r:id="rId44"/>
    <p:sldId id="430" r:id="rId45"/>
    <p:sldId id="431" r:id="rId46"/>
    <p:sldId id="438" r:id="rId47"/>
    <p:sldId id="442" r:id="rId48"/>
    <p:sldId id="443" r:id="rId49"/>
    <p:sldId id="444" r:id="rId50"/>
    <p:sldId id="445" r:id="rId51"/>
    <p:sldId id="478" r:id="rId52"/>
    <p:sldId id="479" r:id="rId53"/>
    <p:sldId id="480" r:id="rId54"/>
    <p:sldId id="481" r:id="rId55"/>
    <p:sldId id="482" r:id="rId56"/>
    <p:sldId id="483" r:id="rId57"/>
    <p:sldId id="484" r:id="rId58"/>
    <p:sldId id="485" r:id="rId59"/>
    <p:sldId id="486" r:id="rId60"/>
    <p:sldId id="487" r:id="rId61"/>
    <p:sldId id="488" r:id="rId62"/>
    <p:sldId id="489" r:id="rId63"/>
    <p:sldId id="491" r:id="rId64"/>
    <p:sldId id="460" r:id="rId65"/>
    <p:sldId id="461" r:id="rId66"/>
    <p:sldId id="462" r:id="rId67"/>
    <p:sldId id="463" r:id="rId68"/>
    <p:sldId id="464" r:id="rId69"/>
    <p:sldId id="496" r:id="rId70"/>
    <p:sldId id="499" r:id="rId71"/>
    <p:sldId id="500" r:id="rId72"/>
    <p:sldId id="502" r:id="rId73"/>
    <p:sldId id="503" r:id="rId74"/>
    <p:sldId id="504" r:id="rId75"/>
    <p:sldId id="505" r:id="rId76"/>
    <p:sldId id="513" r:id="rId77"/>
    <p:sldId id="509" r:id="rId78"/>
    <p:sldId id="514" r:id="rId79"/>
    <p:sldId id="507" r:id="rId80"/>
    <p:sldId id="508" r:id="rId81"/>
    <p:sldId id="512" r:id="rId8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A781D841-434F-451E-BF91-545BB0A83A8F}">
          <p14:sldIdLst>
            <p14:sldId id="434"/>
            <p14:sldId id="437"/>
            <p14:sldId id="374"/>
            <p14:sldId id="416"/>
            <p14:sldId id="376"/>
            <p14:sldId id="378"/>
            <p14:sldId id="379"/>
            <p14:sldId id="380"/>
            <p14:sldId id="381"/>
            <p14:sldId id="421"/>
            <p14:sldId id="435"/>
            <p14:sldId id="422"/>
            <p14:sldId id="382"/>
            <p14:sldId id="383"/>
            <p14:sldId id="385"/>
            <p14:sldId id="417"/>
            <p14:sldId id="436"/>
            <p14:sldId id="387"/>
            <p14:sldId id="392"/>
            <p14:sldId id="394"/>
            <p14:sldId id="396"/>
            <p14:sldId id="397"/>
            <p14:sldId id="398"/>
            <p14:sldId id="423"/>
            <p14:sldId id="425"/>
            <p14:sldId id="424"/>
          </p14:sldIdLst>
        </p14:section>
        <p14:section name="Untitled Section" id="{7E4914DB-EACF-45B0-BB0C-285BCDF0B7EF}">
          <p14:sldIdLst>
            <p14:sldId id="510"/>
            <p14:sldId id="399"/>
            <p14:sldId id="377"/>
            <p14:sldId id="418"/>
            <p14:sldId id="404"/>
            <p14:sldId id="427"/>
            <p14:sldId id="419"/>
            <p14:sldId id="420"/>
            <p14:sldId id="426"/>
            <p14:sldId id="406"/>
            <p14:sldId id="408"/>
            <p14:sldId id="428"/>
            <p14:sldId id="413"/>
            <p14:sldId id="373"/>
          </p14:sldIdLst>
        </p14:section>
        <p14:section name="Untitled Section" id="{6494D7D2-D52B-4874-A888-A46F5A4E308C}">
          <p14:sldIdLst>
            <p14:sldId id="511"/>
            <p14:sldId id="432"/>
            <p14:sldId id="429"/>
            <p14:sldId id="430"/>
            <p14:sldId id="431"/>
            <p14:sldId id="438"/>
            <p14:sldId id="442"/>
            <p14:sldId id="443"/>
            <p14:sldId id="444"/>
            <p14:sldId id="445"/>
            <p14:sldId id="478"/>
            <p14:sldId id="479"/>
            <p14:sldId id="480"/>
            <p14:sldId id="481"/>
            <p14:sldId id="482"/>
            <p14:sldId id="483"/>
            <p14:sldId id="484"/>
            <p14:sldId id="485"/>
            <p14:sldId id="486"/>
            <p14:sldId id="487"/>
            <p14:sldId id="488"/>
            <p14:sldId id="489"/>
            <p14:sldId id="491"/>
            <p14:sldId id="460"/>
            <p14:sldId id="461"/>
            <p14:sldId id="462"/>
            <p14:sldId id="463"/>
            <p14:sldId id="464"/>
            <p14:sldId id="496"/>
            <p14:sldId id="499"/>
            <p14:sldId id="500"/>
            <p14:sldId id="502"/>
            <p14:sldId id="503"/>
            <p14:sldId id="504"/>
            <p14:sldId id="505"/>
            <p14:sldId id="513"/>
            <p14:sldId id="509"/>
            <p14:sldId id="514"/>
            <p14:sldId id="507"/>
            <p14:sldId id="508"/>
          </p14:sldIdLst>
        </p14:section>
        <p14:section name="Untitled Section" id="{48DED19E-7F7E-46C5-A4DB-DD2CC6CAA8AA}">
          <p14:sldIdLst>
            <p14:sldId id="51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05" autoAdjust="0"/>
    <p:restoredTop sz="79379"/>
  </p:normalViewPr>
  <p:slideViewPr>
    <p:cSldViewPr>
      <p:cViewPr varScale="1">
        <p:scale>
          <a:sx n="59" d="100"/>
          <a:sy n="59" d="100"/>
        </p:scale>
        <p:origin x="1491" y="31"/>
      </p:cViewPr>
      <p:guideLst>
        <p:guide orient="horz" pos="2160"/>
        <p:guide pos="2880"/>
      </p:guideLst>
    </p:cSldViewPr>
  </p:slideViewPr>
  <p:notesTextViewPr>
    <p:cViewPr>
      <p:scale>
        <a:sx n="125" d="100"/>
        <a:sy n="125" d="100"/>
      </p:scale>
      <p:origin x="0" y="0"/>
    </p:cViewPr>
  </p:notesTextViewPr>
  <p:sorterViewPr>
    <p:cViewPr>
      <p:scale>
        <a:sx n="140" d="100"/>
        <a:sy n="140" d="100"/>
      </p:scale>
      <p:origin x="0" y="-23946"/>
    </p:cViewPr>
  </p:sorterViewPr>
  <p:notesViewPr>
    <p:cSldViewPr>
      <p:cViewPr varScale="1">
        <p:scale>
          <a:sx n="67" d="100"/>
          <a:sy n="67" d="100"/>
        </p:scale>
        <p:origin x="-254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A0F04F0-ED99-4A7D-AD7F-22DD5823387D}" type="datetimeFigureOut">
              <a:rPr lang="en-CA" smtClean="0"/>
              <a:t>2023-12-11</a:t>
            </a:fld>
            <a:endParaRPr lang="en-CA"/>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6EDBF7C-66B1-4946-B091-A4A819905A03}" type="slidenum">
              <a:rPr lang="en-CA" smtClean="0"/>
              <a:t>‹#›</a:t>
            </a:fld>
            <a:endParaRPr lang="en-CA"/>
          </a:p>
        </p:txBody>
      </p:sp>
    </p:spTree>
    <p:extLst>
      <p:ext uri="{BB962C8B-B14F-4D97-AF65-F5344CB8AC3E}">
        <p14:creationId xmlns:p14="http://schemas.microsoft.com/office/powerpoint/2010/main" val="4158506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4A6F3147-B3C0-4B2A-B964-AB106F786BE1}" type="datetimeFigureOut">
              <a:rPr lang="en-US"/>
              <a:pPr>
                <a:defRPr/>
              </a:pPr>
              <a:t>12/11/2023</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CA"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CA"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BF7B1FF-DFE5-4B27-8E0E-F1DDF2FB76BC}" type="slidenum">
              <a:rPr lang="en-CA"/>
              <a:pPr>
                <a:defRPr/>
              </a:pPr>
              <a:t>‹#›</a:t>
            </a:fld>
            <a:endParaRPr lang="en-CA"/>
          </a:p>
        </p:txBody>
      </p:sp>
    </p:spTree>
    <p:extLst>
      <p:ext uri="{BB962C8B-B14F-4D97-AF65-F5344CB8AC3E}">
        <p14:creationId xmlns:p14="http://schemas.microsoft.com/office/powerpoint/2010/main" val="26719816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Adapted from the slides by Douglas Wilhelm Harder of U Waterloo (https://ece.uwaterloo.ca/~dwharder/aads/Lecture_materials/)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sz="1200" dirty="0">
                <a:solidFill>
                  <a:srgbClr val="000000"/>
                </a:solidFill>
                <a:latin typeface="Arial"/>
                <a:cs typeface="+mn-cs"/>
              </a:rPr>
              <a:t>May also contain</a:t>
            </a:r>
            <a:r>
              <a:rPr lang="en-CA" altLang="zh-CN" sz="1200" baseline="0" dirty="0">
                <a:solidFill>
                  <a:srgbClr val="000000"/>
                </a:solidFill>
                <a:latin typeface="Arial"/>
                <a:cs typeface="+mn-cs"/>
              </a:rPr>
              <a:t> material from the s</a:t>
            </a:r>
            <a:r>
              <a:rPr lang="en-US" altLang="zh-CN" dirty="0" err="1"/>
              <a:t>lides</a:t>
            </a:r>
            <a:r>
              <a:rPr lang="en-US" altLang="zh-CN" dirty="0"/>
              <a:t> at https://courses.cs.washington.edu/courses/cse326/03wi/326lecturesb.shtml (by Dan </a:t>
            </a:r>
            <a:r>
              <a:rPr lang="en-US" altLang="zh-CN" dirty="0" err="1"/>
              <a:t>Suciu</a:t>
            </a:r>
            <a:r>
              <a:rPr lang="en-US" altLang="zh-CN" dirty="0"/>
              <a:t> of U Washington)</a:t>
            </a:r>
          </a:p>
        </p:txBody>
      </p:sp>
      <p:sp>
        <p:nvSpPr>
          <p:cNvPr id="71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6226FB-55D5-4CAA-90EF-D8DC53E1A20F}" type="slidenum">
              <a:rPr lang="en-CA" smtClean="0">
                <a:solidFill>
                  <a:prstClr val="black"/>
                </a:solidFill>
              </a:rPr>
              <a:pPr fontAlgn="base">
                <a:spcBef>
                  <a:spcPct val="0"/>
                </a:spcBef>
                <a:spcAft>
                  <a:spcPct val="0"/>
                </a:spcAft>
                <a:defRPr/>
              </a:pPr>
              <a:t>1</a:t>
            </a:fld>
            <a:endParaRPr lang="en-CA">
              <a:solidFill>
                <a:prstClr val="black"/>
              </a:solidFill>
            </a:endParaRPr>
          </a:p>
        </p:txBody>
      </p:sp>
    </p:spTree>
    <p:extLst>
      <p:ext uri="{BB962C8B-B14F-4D97-AF65-F5344CB8AC3E}">
        <p14:creationId xmlns:p14="http://schemas.microsoft.com/office/powerpoint/2010/main" val="1450603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11</a:t>
            </a:fld>
            <a:endParaRPr lang="en-CA"/>
          </a:p>
        </p:txBody>
      </p:sp>
    </p:spTree>
    <p:extLst>
      <p:ext uri="{BB962C8B-B14F-4D97-AF65-F5344CB8AC3E}">
        <p14:creationId xmlns:p14="http://schemas.microsoft.com/office/powerpoint/2010/main" val="16510683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顶点导出子图</a:t>
            </a:r>
            <a:endParaRPr lang="en-CA" altLang="en-US" dirty="0"/>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12</a:t>
            </a:fld>
            <a:endParaRPr lang="en-CA"/>
          </a:p>
        </p:txBody>
      </p:sp>
    </p:spTree>
    <p:extLst>
      <p:ext uri="{BB962C8B-B14F-4D97-AF65-F5344CB8AC3E}">
        <p14:creationId xmlns:p14="http://schemas.microsoft.com/office/powerpoint/2010/main" val="937993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13</a:t>
            </a:fld>
            <a:endParaRPr lang="en-CA"/>
          </a:p>
        </p:txBody>
      </p:sp>
    </p:spTree>
    <p:extLst>
      <p:ext uri="{BB962C8B-B14F-4D97-AF65-F5344CB8AC3E}">
        <p14:creationId xmlns:p14="http://schemas.microsoft.com/office/powerpoint/2010/main" val="2177560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51959820-A49B-4B14-9616-5324C56C44B7}" type="slidenum">
              <a:rPr lang="en-CA" smtClean="0"/>
              <a:pPr>
                <a:defRPr/>
              </a:pPr>
              <a:t>14</a:t>
            </a:fld>
            <a:endParaRPr lang="en-CA"/>
          </a:p>
        </p:txBody>
      </p:sp>
    </p:spTree>
    <p:extLst>
      <p:ext uri="{BB962C8B-B14F-4D97-AF65-F5344CB8AC3E}">
        <p14:creationId xmlns:p14="http://schemas.microsoft.com/office/powerpoint/2010/main" val="3854146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15</a:t>
            </a:fld>
            <a:endParaRPr lang="en-CA"/>
          </a:p>
        </p:txBody>
      </p:sp>
    </p:spTree>
    <p:extLst>
      <p:ext uri="{BB962C8B-B14F-4D97-AF65-F5344CB8AC3E}">
        <p14:creationId xmlns:p14="http://schemas.microsoft.com/office/powerpoint/2010/main" val="903208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AC0BD0A-BF37-4893-A871-DC35E543A351}" type="slidenum">
              <a:rPr lang="en-CA" smtClean="0"/>
              <a:pPr>
                <a:defRPr/>
              </a:pPr>
              <a:t>16</a:t>
            </a:fld>
            <a:endParaRPr lang="en-CA"/>
          </a:p>
        </p:txBody>
      </p:sp>
    </p:spTree>
    <p:extLst>
      <p:ext uri="{BB962C8B-B14F-4D97-AF65-F5344CB8AC3E}">
        <p14:creationId xmlns:p14="http://schemas.microsoft.com/office/powerpoint/2010/main" val="34111585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17</a:t>
            </a:fld>
            <a:endParaRPr lang="en-CA"/>
          </a:p>
        </p:txBody>
      </p:sp>
    </p:spTree>
    <p:extLst>
      <p:ext uri="{BB962C8B-B14F-4D97-AF65-F5344CB8AC3E}">
        <p14:creationId xmlns:p14="http://schemas.microsoft.com/office/powerpoint/2010/main" val="15342674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920DEC2-6571-418E-8E61-D0BB2C124908}" type="slidenum">
              <a:rPr lang="en-CA" smtClean="0"/>
              <a:pPr>
                <a:defRPr/>
              </a:pPr>
              <a:t>18</a:t>
            </a:fld>
            <a:endParaRPr lang="en-CA"/>
          </a:p>
        </p:txBody>
      </p:sp>
    </p:spTree>
    <p:extLst>
      <p:ext uri="{BB962C8B-B14F-4D97-AF65-F5344CB8AC3E}">
        <p14:creationId xmlns:p14="http://schemas.microsoft.com/office/powerpoint/2010/main" val="335208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19</a:t>
            </a:fld>
            <a:endParaRPr lang="en-CA"/>
          </a:p>
        </p:txBody>
      </p:sp>
    </p:spTree>
    <p:extLst>
      <p:ext uri="{BB962C8B-B14F-4D97-AF65-F5344CB8AC3E}">
        <p14:creationId xmlns:p14="http://schemas.microsoft.com/office/powerpoint/2010/main" val="3436009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en-US" dirty="0">
                <a:latin typeface="Arial" charset="0"/>
                <a:cs typeface="Arial" charset="0"/>
              </a:rPr>
              <a:t>	Pictorially, we will represent weights by numbers next to the edges</a:t>
            </a:r>
          </a:p>
          <a:p>
            <a:endParaRPr lang="en-CA" altLang="en-US" dirty="0"/>
          </a:p>
        </p:txBody>
      </p:sp>
      <p:sp>
        <p:nvSpPr>
          <p:cNvPr id="4" name="Slide Number Placeholder 3"/>
          <p:cNvSpPr>
            <a:spLocks noGrp="1"/>
          </p:cNvSpPr>
          <p:nvPr>
            <p:ph type="sldNum" sz="quarter" idx="5"/>
          </p:nvPr>
        </p:nvSpPr>
        <p:spPr/>
        <p:txBody>
          <a:bodyPr/>
          <a:lstStyle/>
          <a:p>
            <a:pPr>
              <a:defRPr/>
            </a:pPr>
            <a:fld id="{6E86B8B9-4589-418A-A7F5-6E7B2C608A57}" type="slidenum">
              <a:rPr lang="en-CA" smtClean="0"/>
              <a:pPr>
                <a:defRPr/>
              </a:pPr>
              <a:t>20</a:t>
            </a:fld>
            <a:endParaRPr lang="en-CA"/>
          </a:p>
        </p:txBody>
      </p:sp>
    </p:spTree>
    <p:extLst>
      <p:ext uri="{BB962C8B-B14F-4D97-AF65-F5344CB8AC3E}">
        <p14:creationId xmlns:p14="http://schemas.microsoft.com/office/powerpoint/2010/main" val="22288651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3</a:t>
            </a:fld>
            <a:endParaRPr lang="en-CA"/>
          </a:p>
        </p:txBody>
      </p:sp>
    </p:spTree>
    <p:extLst>
      <p:ext uri="{BB962C8B-B14F-4D97-AF65-F5344CB8AC3E}">
        <p14:creationId xmlns:p14="http://schemas.microsoft.com/office/powerpoint/2010/main" val="1833028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782B9A8-3337-4451-AB4B-98326AFA4494}" type="slidenum">
              <a:rPr lang="en-CA" smtClean="0"/>
              <a:pPr>
                <a:defRPr/>
              </a:pPr>
              <a:t>21</a:t>
            </a:fld>
            <a:endParaRPr lang="en-CA"/>
          </a:p>
        </p:txBody>
      </p:sp>
    </p:spTree>
    <p:extLst>
      <p:ext uri="{BB962C8B-B14F-4D97-AF65-F5344CB8AC3E}">
        <p14:creationId xmlns:p14="http://schemas.microsoft.com/office/powerpoint/2010/main" val="4219665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8EB612C-67B5-4EBA-A322-EBA138520363}" type="slidenum">
              <a:rPr lang="en-CA" smtClean="0"/>
              <a:pPr>
                <a:defRPr/>
              </a:pPr>
              <a:t>22</a:t>
            </a:fld>
            <a:endParaRPr lang="en-CA"/>
          </a:p>
        </p:txBody>
      </p:sp>
    </p:spTree>
    <p:extLst>
      <p:ext uri="{BB962C8B-B14F-4D97-AF65-F5344CB8AC3E}">
        <p14:creationId xmlns:p14="http://schemas.microsoft.com/office/powerpoint/2010/main" val="1418713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FC5D0D3B-DDC8-4AF6-85A7-340499A47B0F}" type="slidenum">
              <a:rPr lang="en-CA" smtClean="0"/>
              <a:pPr>
                <a:defRPr/>
              </a:pPr>
              <a:t>23</a:t>
            </a:fld>
            <a:endParaRPr lang="en-CA"/>
          </a:p>
        </p:txBody>
      </p:sp>
    </p:spTree>
    <p:extLst>
      <p:ext uri="{BB962C8B-B14F-4D97-AF65-F5344CB8AC3E}">
        <p14:creationId xmlns:p14="http://schemas.microsoft.com/office/powerpoint/2010/main" val="3385613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CA" altLang="zh-CN" dirty="0"/>
              <a:t>	Given this tree, here are three rooted trees associated with it</a:t>
            </a:r>
          </a:p>
          <a:p>
            <a:endParaRPr lang="zh-CN" altLang="en-US" dirty="0"/>
          </a:p>
        </p:txBody>
      </p:sp>
      <p:sp>
        <p:nvSpPr>
          <p:cNvPr id="4" name="Slide Number Placeholder 3"/>
          <p:cNvSpPr>
            <a:spLocks noGrp="1"/>
          </p:cNvSpPr>
          <p:nvPr>
            <p:ph type="sldNum" sz="quarter" idx="10"/>
          </p:nvPr>
        </p:nvSpPr>
        <p:spPr/>
        <p:txBody>
          <a:bodyPr/>
          <a:lstStyle/>
          <a:p>
            <a:pPr>
              <a:defRPr/>
            </a:pPr>
            <a:fld id="{1BF7B1FF-DFE5-4B27-8E0E-F1DDF2FB76BC}" type="slidenum">
              <a:rPr lang="en-CA" smtClean="0"/>
              <a:pPr>
                <a:defRPr/>
              </a:pPr>
              <a:t>25</a:t>
            </a:fld>
            <a:endParaRPr lang="en-CA"/>
          </a:p>
        </p:txBody>
      </p:sp>
    </p:spTree>
    <p:extLst>
      <p:ext uri="{BB962C8B-B14F-4D97-AF65-F5344CB8AC3E}">
        <p14:creationId xmlns:p14="http://schemas.microsoft.com/office/powerpoint/2010/main" val="28272418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FA6204E-A85C-4D11-8993-2BFDF7F0371B}" type="slidenum">
              <a:rPr lang="en-CA" smtClean="0"/>
              <a:pPr>
                <a:defRPr/>
              </a:pPr>
              <a:t>28</a:t>
            </a:fld>
            <a:endParaRPr lang="en-CA"/>
          </a:p>
        </p:txBody>
      </p:sp>
    </p:spTree>
    <p:extLst>
      <p:ext uri="{BB962C8B-B14F-4D97-AF65-F5344CB8AC3E}">
        <p14:creationId xmlns:p14="http://schemas.microsoft.com/office/powerpoint/2010/main" val="26713786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ED7DFF8D-A827-46E8-A9C4-0C7D59D78EBF}" type="slidenum">
              <a:rPr lang="en-CA" smtClean="0"/>
              <a:pPr>
                <a:defRPr/>
              </a:pPr>
              <a:t>29</a:t>
            </a:fld>
            <a:endParaRPr lang="en-CA"/>
          </a:p>
        </p:txBody>
      </p:sp>
    </p:spTree>
    <p:extLst>
      <p:ext uri="{BB962C8B-B14F-4D97-AF65-F5344CB8AC3E}">
        <p14:creationId xmlns:p14="http://schemas.microsoft.com/office/powerpoint/2010/main" val="41176508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30</a:t>
            </a:fld>
            <a:endParaRPr lang="en-CA"/>
          </a:p>
        </p:txBody>
      </p:sp>
    </p:spTree>
    <p:extLst>
      <p:ext uri="{BB962C8B-B14F-4D97-AF65-F5344CB8AC3E}">
        <p14:creationId xmlns:p14="http://schemas.microsoft.com/office/powerpoint/2010/main" val="7853663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31</a:t>
            </a:fld>
            <a:endParaRPr lang="en-CA"/>
          </a:p>
        </p:txBody>
      </p:sp>
    </p:spTree>
    <p:extLst>
      <p:ext uri="{BB962C8B-B14F-4D97-AF65-F5344CB8AC3E}">
        <p14:creationId xmlns:p14="http://schemas.microsoft.com/office/powerpoint/2010/main" val="3641184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35E2AD7-A6BB-4A23-878A-753246007714}" type="slidenum">
              <a:rPr lang="en-CA" smtClean="0"/>
              <a:pPr>
                <a:defRPr/>
              </a:pPr>
              <a:t>32</a:t>
            </a:fld>
            <a:endParaRPr lang="en-CA"/>
          </a:p>
        </p:txBody>
      </p:sp>
    </p:spTree>
    <p:extLst>
      <p:ext uri="{BB962C8B-B14F-4D97-AF65-F5344CB8AC3E}">
        <p14:creationId xmlns:p14="http://schemas.microsoft.com/office/powerpoint/2010/main" val="170873147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07D25E5C-2A90-4C7A-84C9-7F93DFCD07D6}" type="slidenum">
              <a:rPr lang="en-CA" smtClean="0"/>
              <a:pPr>
                <a:defRPr/>
              </a:pPr>
              <a:t>33</a:t>
            </a:fld>
            <a:endParaRPr lang="en-CA"/>
          </a:p>
        </p:txBody>
      </p:sp>
    </p:spTree>
    <p:extLst>
      <p:ext uri="{BB962C8B-B14F-4D97-AF65-F5344CB8AC3E}">
        <p14:creationId xmlns:p14="http://schemas.microsoft.com/office/powerpoint/2010/main" val="2849626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355600" indent="-355600">
              <a:buNone/>
            </a:pPr>
            <a:r>
              <a:rPr lang="en-US" altLang="en-US" dirty="0">
                <a:latin typeface="Arial" charset="0"/>
                <a:cs typeface="Arial" charset="0"/>
              </a:rPr>
              <a:t>	There are a number of data structures that can be used to implement abstract undirected graphs</a:t>
            </a:r>
          </a:p>
          <a:p>
            <a:pPr lvl="1"/>
            <a:r>
              <a:rPr lang="en-US" altLang="en-US" dirty="0">
                <a:latin typeface="Arial" charset="0"/>
                <a:cs typeface="Arial" charset="0"/>
              </a:rPr>
              <a:t>Adjacency matrices</a:t>
            </a:r>
          </a:p>
          <a:p>
            <a:pPr lvl="1"/>
            <a:r>
              <a:rPr lang="en-US" altLang="en-US" dirty="0">
                <a:latin typeface="Arial" charset="0"/>
                <a:cs typeface="Arial" charset="0"/>
              </a:rPr>
              <a:t>Adjacency lists</a:t>
            </a:r>
          </a:p>
          <a:p>
            <a:pPr>
              <a:buFontTx/>
              <a:buNone/>
            </a:pPr>
            <a:endParaRPr lang="en-US" altLang="en-US" dirty="0">
              <a:latin typeface="Arial" charset="0"/>
              <a:cs typeface="Arial" charset="0"/>
            </a:endParaRPr>
          </a:p>
          <a:p>
            <a:endParaRPr lang="en-CA" altLang="en-US" dirty="0"/>
          </a:p>
        </p:txBody>
      </p:sp>
      <p:sp>
        <p:nvSpPr>
          <p:cNvPr id="4" name="Slide Number Placeholder 3"/>
          <p:cNvSpPr>
            <a:spLocks noGrp="1"/>
          </p:cNvSpPr>
          <p:nvPr>
            <p:ph type="sldNum" sz="quarter" idx="5"/>
          </p:nvPr>
        </p:nvSpPr>
        <p:spPr/>
        <p:txBody>
          <a:bodyPr/>
          <a:lstStyle/>
          <a:p>
            <a:pPr>
              <a:defRPr/>
            </a:pPr>
            <a:fld id="{B4B0271B-6A92-421F-9093-399A9FC7DF24}" type="slidenum">
              <a:rPr lang="en-CA" smtClean="0"/>
              <a:pPr>
                <a:defRPr/>
              </a:pPr>
              <a:t>4</a:t>
            </a:fld>
            <a:endParaRPr lang="en-CA"/>
          </a:p>
        </p:txBody>
      </p:sp>
    </p:spTree>
    <p:extLst>
      <p:ext uri="{BB962C8B-B14F-4D97-AF65-F5344CB8AC3E}">
        <p14:creationId xmlns:p14="http://schemas.microsoft.com/office/powerpoint/2010/main" val="33268012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34</a:t>
            </a:fld>
            <a:endParaRPr lang="en-CA"/>
          </a:p>
        </p:txBody>
      </p:sp>
    </p:spTree>
    <p:extLst>
      <p:ext uri="{BB962C8B-B14F-4D97-AF65-F5344CB8AC3E}">
        <p14:creationId xmlns:p14="http://schemas.microsoft.com/office/powerpoint/2010/main" val="578510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8A7F64ED-EAD9-4580-A30E-964EF68F8AED}" type="slidenum">
              <a:rPr lang="en-CA" smtClean="0"/>
              <a:pPr>
                <a:defRPr/>
              </a:pPr>
              <a:t>35</a:t>
            </a:fld>
            <a:endParaRPr lang="en-CA"/>
          </a:p>
        </p:txBody>
      </p:sp>
    </p:spTree>
    <p:extLst>
      <p:ext uri="{BB962C8B-B14F-4D97-AF65-F5344CB8AC3E}">
        <p14:creationId xmlns:p14="http://schemas.microsoft.com/office/powerpoint/2010/main" val="1479757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C51E7A37-3E14-4609-B310-F651F9111018}" type="slidenum">
              <a:rPr lang="en-CA" smtClean="0"/>
              <a:pPr>
                <a:defRPr/>
              </a:pPr>
              <a:t>36</a:t>
            </a:fld>
            <a:endParaRPr lang="en-CA"/>
          </a:p>
        </p:txBody>
      </p:sp>
    </p:spTree>
    <p:extLst>
      <p:ext uri="{BB962C8B-B14F-4D97-AF65-F5344CB8AC3E}">
        <p14:creationId xmlns:p14="http://schemas.microsoft.com/office/powerpoint/2010/main" val="3541135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388C992A-8AC2-4517-972E-8B6C5B03BF68}" type="slidenum">
              <a:rPr lang="en-CA" smtClean="0"/>
              <a:pPr>
                <a:defRPr/>
              </a:pPr>
              <a:t>37</a:t>
            </a:fld>
            <a:endParaRPr lang="en-CA"/>
          </a:p>
        </p:txBody>
      </p:sp>
    </p:spTree>
    <p:extLst>
      <p:ext uri="{BB962C8B-B14F-4D97-AF65-F5344CB8AC3E}">
        <p14:creationId xmlns:p14="http://schemas.microsoft.com/office/powerpoint/2010/main" val="31122993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777D0F2-355D-4972-B34E-26B3F7012D32}" type="slidenum">
              <a:rPr lang="en-CA" smtClean="0"/>
              <a:pPr>
                <a:defRPr/>
              </a:pPr>
              <a:t>39</a:t>
            </a:fld>
            <a:endParaRPr lang="en-CA"/>
          </a:p>
        </p:txBody>
      </p:sp>
    </p:spTree>
    <p:extLst>
      <p:ext uri="{BB962C8B-B14F-4D97-AF65-F5344CB8AC3E}">
        <p14:creationId xmlns:p14="http://schemas.microsoft.com/office/powerpoint/2010/main" val="16395342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40</a:t>
            </a:fld>
            <a:endParaRPr lang="en-CA"/>
          </a:p>
        </p:txBody>
      </p:sp>
    </p:spTree>
    <p:extLst>
      <p:ext uri="{BB962C8B-B14F-4D97-AF65-F5344CB8AC3E}">
        <p14:creationId xmlns:p14="http://schemas.microsoft.com/office/powerpoint/2010/main" val="2153253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p:spPr>
      </p:sp>
      <p:sp>
        <p:nvSpPr>
          <p:cNvPr id="389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CA"/>
          </a:p>
        </p:txBody>
      </p:sp>
      <p:sp>
        <p:nvSpPr>
          <p:cNvPr id="4" name="Slide Number Placeholder 3"/>
          <p:cNvSpPr>
            <a:spLocks noGrp="1"/>
          </p:cNvSpPr>
          <p:nvPr>
            <p:ph type="sldNum" sz="quarter" idx="5"/>
          </p:nvPr>
        </p:nvSpPr>
        <p:spPr/>
        <p:txBody>
          <a:bodyPr/>
          <a:lstStyle/>
          <a:p>
            <a:pPr>
              <a:defRPr/>
            </a:pPr>
            <a:fld id="{C9719500-C45E-434A-BC8A-8FFFDCB8ACC3}" type="slidenum">
              <a:rPr lang="en-CA" smtClean="0"/>
              <a:pPr>
                <a:defRPr/>
              </a:pPr>
              <a:t>80</a:t>
            </a:fld>
            <a:endParaRPr lang="en-CA"/>
          </a:p>
        </p:txBody>
      </p:sp>
    </p:spTree>
    <p:extLst>
      <p:ext uri="{BB962C8B-B14F-4D97-AF65-F5344CB8AC3E}">
        <p14:creationId xmlns:p14="http://schemas.microsoft.com/office/powerpoint/2010/main" val="200567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1A73ACF9-3A68-4739-A886-9C3D69D79BF5}" type="slidenum">
              <a:rPr lang="en-CA" smtClean="0"/>
              <a:pPr>
                <a:defRPr/>
              </a:pPr>
              <a:t>5</a:t>
            </a:fld>
            <a:endParaRPr lang="en-CA"/>
          </a:p>
        </p:txBody>
      </p:sp>
    </p:spTree>
    <p:extLst>
      <p:ext uri="{BB962C8B-B14F-4D97-AF65-F5344CB8AC3E}">
        <p14:creationId xmlns:p14="http://schemas.microsoft.com/office/powerpoint/2010/main" val="1038026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BC967736-D39E-4FDF-ACBA-B7071E641727}" type="slidenum">
              <a:rPr lang="en-CA" smtClean="0"/>
              <a:pPr>
                <a:defRPr/>
              </a:pPr>
              <a:t>6</a:t>
            </a:fld>
            <a:endParaRPr lang="en-CA"/>
          </a:p>
        </p:txBody>
      </p:sp>
    </p:spTree>
    <p:extLst>
      <p:ext uri="{BB962C8B-B14F-4D97-AF65-F5344CB8AC3E}">
        <p14:creationId xmlns:p14="http://schemas.microsoft.com/office/powerpoint/2010/main" val="925916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6509BBD5-6ABB-4D2B-BCFD-D49BFF7C3BDB}" type="slidenum">
              <a:rPr lang="en-CA" smtClean="0"/>
              <a:pPr>
                <a:defRPr/>
              </a:pPr>
              <a:t>7</a:t>
            </a:fld>
            <a:endParaRPr lang="en-CA"/>
          </a:p>
        </p:txBody>
      </p:sp>
    </p:spTree>
    <p:extLst>
      <p:ext uri="{BB962C8B-B14F-4D97-AF65-F5344CB8AC3E}">
        <p14:creationId xmlns:p14="http://schemas.microsoft.com/office/powerpoint/2010/main" val="21377407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46BD503E-B883-4658-A35E-B67C80A91454}" type="slidenum">
              <a:rPr lang="en-CA" smtClean="0"/>
              <a:pPr>
                <a:defRPr/>
              </a:pPr>
              <a:t>8</a:t>
            </a:fld>
            <a:endParaRPr lang="en-CA"/>
          </a:p>
        </p:txBody>
      </p:sp>
    </p:spTree>
    <p:extLst>
      <p:ext uri="{BB962C8B-B14F-4D97-AF65-F5344CB8AC3E}">
        <p14:creationId xmlns:p14="http://schemas.microsoft.com/office/powerpoint/2010/main" val="1454546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9</a:t>
            </a:fld>
            <a:endParaRPr lang="en-CA"/>
          </a:p>
        </p:txBody>
      </p:sp>
    </p:spTree>
    <p:extLst>
      <p:ext uri="{BB962C8B-B14F-4D97-AF65-F5344CB8AC3E}">
        <p14:creationId xmlns:p14="http://schemas.microsoft.com/office/powerpoint/2010/main" val="2374248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CA" altLang="en-US"/>
          </a:p>
        </p:txBody>
      </p:sp>
      <p:sp>
        <p:nvSpPr>
          <p:cNvPr id="4" name="Slide Number Placeholder 3"/>
          <p:cNvSpPr>
            <a:spLocks noGrp="1"/>
          </p:cNvSpPr>
          <p:nvPr>
            <p:ph type="sldNum" sz="quarter" idx="5"/>
          </p:nvPr>
        </p:nvSpPr>
        <p:spPr/>
        <p:txBody>
          <a:bodyPr/>
          <a:lstStyle/>
          <a:p>
            <a:pPr>
              <a:defRPr/>
            </a:pPr>
            <a:fld id="{2537E2D9-2A6B-437E-BF39-6E2CE98A75E3}" type="slidenum">
              <a:rPr lang="en-CA" smtClean="0"/>
              <a:pPr>
                <a:defRPr/>
              </a:pPr>
              <a:t>10</a:t>
            </a:fld>
            <a:endParaRPr lang="en-CA"/>
          </a:p>
        </p:txBody>
      </p:sp>
    </p:spTree>
    <p:extLst>
      <p:ext uri="{BB962C8B-B14F-4D97-AF65-F5344CB8AC3E}">
        <p14:creationId xmlns:p14="http://schemas.microsoft.com/office/powerpoint/2010/main" val="33541278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defRPr sz="4000"/>
            </a:lvl1pPr>
          </a:lstStyle>
          <a:p>
            <a:r>
              <a:rPr lang="en-US" dirty="0"/>
              <a:t>Click to edit Master title style</a:t>
            </a:r>
            <a:endParaRPr lang="en-CA" dirty="0"/>
          </a:p>
        </p:txBody>
      </p:sp>
      <p:pic>
        <p:nvPicPr>
          <p:cNvPr id="5" name="Picture 2" descr="C:\Users\dwharder\Desktop\cc.png"/>
          <p:cNvPicPr>
            <a:picLocks noChangeAspect="1" noChangeArrowheads="1"/>
          </p:cNvPicPr>
          <p:nvPr userDrawn="1"/>
        </p:nvPicPr>
        <p:blipFill>
          <a:blip r:embed="rId2" cstate="print"/>
          <a:srcRect/>
          <a:stretch>
            <a:fillRect/>
          </a:stretch>
        </p:blipFill>
        <p:spPr bwMode="auto">
          <a:xfrm>
            <a:off x="8297863" y="6373813"/>
            <a:ext cx="679450" cy="330200"/>
          </a:xfrm>
          <a:prstGeom prst="rect">
            <a:avLst/>
          </a:prstGeom>
          <a:noFill/>
          <a:ln w="9525">
            <a:noFill/>
            <a:miter lim="800000"/>
            <a:headEnd/>
            <a:tailEnd/>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800"/>
            </a:lvl1pPr>
          </a:lstStyle>
          <a:p>
            <a:r>
              <a:rPr lang="en-US" dirty="0"/>
              <a:t>Click to edit Master title style</a:t>
            </a:r>
            <a:endParaRPr lang="en-CA" dirty="0"/>
          </a:p>
        </p:txBody>
      </p:sp>
      <p:sp>
        <p:nvSpPr>
          <p:cNvPr id="3" name="Content Placeholder 2"/>
          <p:cNvSpPr>
            <a:spLocks noGrp="1"/>
          </p:cNvSpPr>
          <p:nvPr>
            <p:ph idx="1"/>
          </p:nvPr>
        </p:nvSpPr>
        <p:spPr/>
        <p:txBody>
          <a:bodyPr>
            <a:normAutofit/>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174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dirty="0"/>
              <a:t>Click to edit Master title style</a:t>
            </a:r>
            <a:endParaRPr lang="en-CA" dirty="0"/>
          </a:p>
        </p:txBody>
      </p:sp>
      <p:sp>
        <p:nvSpPr>
          <p:cNvPr id="3174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endParaRPr lang="en-C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Lst>
  <p:hf sldNum="0" hdr="0" dt="0"/>
  <p:txStyles>
    <p:titleStyle>
      <a:lvl1pPr algn="ctr" rtl="0" eaLnBrk="0" fontAlgn="base" hangingPunct="0">
        <a:spcBef>
          <a:spcPct val="0"/>
        </a:spcBef>
        <a:spcAft>
          <a:spcPct val="0"/>
        </a:spcAft>
        <a:defRPr sz="2800" kern="1200">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tx1"/>
          </a:solidFill>
          <a:latin typeface="Arial" charset="0"/>
          <a:cs typeface="Arial" charset="0"/>
        </a:defRPr>
      </a:lvl2pPr>
      <a:lvl3pPr algn="ctr" rtl="0" eaLnBrk="0" fontAlgn="base" hangingPunct="0">
        <a:spcBef>
          <a:spcPct val="0"/>
        </a:spcBef>
        <a:spcAft>
          <a:spcPct val="0"/>
        </a:spcAft>
        <a:defRPr sz="2800">
          <a:solidFill>
            <a:schemeClr val="tx1"/>
          </a:solidFill>
          <a:latin typeface="Arial" charset="0"/>
          <a:cs typeface="Arial" charset="0"/>
        </a:defRPr>
      </a:lvl3pPr>
      <a:lvl4pPr algn="ctr" rtl="0" eaLnBrk="0" fontAlgn="base" hangingPunct="0">
        <a:spcBef>
          <a:spcPct val="0"/>
        </a:spcBef>
        <a:spcAft>
          <a:spcPct val="0"/>
        </a:spcAft>
        <a:defRPr sz="2800">
          <a:solidFill>
            <a:schemeClr val="tx1"/>
          </a:solidFill>
          <a:latin typeface="Arial" charset="0"/>
          <a:cs typeface="Arial" charset="0"/>
        </a:defRPr>
      </a:lvl4pPr>
      <a:lvl5pPr algn="ctr" rtl="0" eaLnBrk="0" fontAlgn="base" hangingPunct="0">
        <a:spcBef>
          <a:spcPct val="0"/>
        </a:spcBef>
        <a:spcAft>
          <a:spcPct val="0"/>
        </a:spcAft>
        <a:defRPr sz="2800">
          <a:solidFill>
            <a:schemeClr val="tx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wmf"/><Relationship Id="rId5" Type="http://schemas.openxmlformats.org/officeDocument/2006/relationships/oleObject" Target="../embeddings/oleObject4.bin"/><Relationship Id="rId4" Type="http://schemas.openxmlformats.org/officeDocument/2006/relationships/image" Target="../media/image24.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ctrTitle"/>
          </p:nvPr>
        </p:nvSpPr>
        <p:spPr>
          <a:xfrm>
            <a:off x="685800" y="2286000"/>
            <a:ext cx="7772400" cy="1143000"/>
          </a:xfrm>
        </p:spPr>
        <p:txBody>
          <a:bodyPr anchor="ctr">
            <a:normAutofit fontScale="90000"/>
          </a:bodyPr>
          <a:lstStyle/>
          <a:p>
            <a:pPr fontAlgn="auto">
              <a:spcBef>
                <a:spcPts val="0"/>
              </a:spcBef>
              <a:spcAft>
                <a:spcPts val="0"/>
              </a:spcAft>
              <a:defRPr/>
            </a:pPr>
            <a:r>
              <a:rPr lang="en-US" altLang="zh-CN" sz="4400" dirty="0"/>
              <a:t>CS101</a:t>
            </a:r>
            <a:r>
              <a:rPr lang="zh-CN" altLang="en-US" sz="4400" dirty="0"/>
              <a:t>  </a:t>
            </a:r>
            <a:r>
              <a:rPr lang="en-US" altLang="zh-CN" sz="4400" dirty="0"/>
              <a:t>Algorithms and Data</a:t>
            </a:r>
            <a:r>
              <a:rPr lang="zh-CN" altLang="en-US" sz="4400" dirty="0"/>
              <a:t> </a:t>
            </a:r>
            <a:r>
              <a:rPr lang="en-US" altLang="zh-CN" sz="4400" dirty="0"/>
              <a:t>Structures</a:t>
            </a:r>
          </a:p>
        </p:txBody>
      </p:sp>
      <p:sp>
        <p:nvSpPr>
          <p:cNvPr id="7" name="Subtitle 1"/>
          <p:cNvSpPr txBox="1">
            <a:spLocks/>
          </p:cNvSpPr>
          <p:nvPr/>
        </p:nvSpPr>
        <p:spPr>
          <a:xfrm>
            <a:off x="1143000" y="36020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Font typeface="Arial" charset="0"/>
              <a:buNone/>
            </a:pPr>
            <a:endParaRPr lang="zh-CN" altLang="en-US" dirty="0">
              <a:solidFill>
                <a:prstClr val="black"/>
              </a:solidFill>
            </a:endParaRPr>
          </a:p>
        </p:txBody>
      </p:sp>
      <p:sp>
        <p:nvSpPr>
          <p:cNvPr id="4" name="Subtitle 1"/>
          <p:cNvSpPr txBox="1">
            <a:spLocks/>
          </p:cNvSpPr>
          <p:nvPr/>
        </p:nvSpPr>
        <p:spPr>
          <a:xfrm>
            <a:off x="1295400" y="3754438"/>
            <a:ext cx="6858000" cy="1655762"/>
          </a:xfrm>
          <a:prstGeom prst="rect">
            <a:avLst/>
          </a:prstGeom>
        </p:spPr>
        <p:txBody>
          <a:bodyPr/>
          <a:lstStyle>
            <a:lvl1pPr marL="342900" indent="-3429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16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14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eaLnBrk="1" hangingPunct="1">
              <a:buNone/>
            </a:pPr>
            <a:r>
              <a:rPr lang="en-US" altLang="zh-CN" dirty="0"/>
              <a:t>Graphs</a:t>
            </a:r>
            <a:endParaRPr lang="en-US" altLang="zh-CN" dirty="0">
              <a:solidFill>
                <a:prstClr val="black"/>
              </a:solidFill>
            </a:endParaRPr>
          </a:p>
          <a:p>
            <a:pPr marL="0" indent="0" algn="ctr" eaLnBrk="1" hangingPunct="1">
              <a:buFont typeface="Arial" charset="0"/>
              <a:buNone/>
            </a:pPr>
            <a:r>
              <a:rPr lang="en-US" altLang="zh-CN" dirty="0">
                <a:solidFill>
                  <a:prstClr val="black"/>
                </a:solidFill>
              </a:rPr>
              <a:t>Textbook </a:t>
            </a:r>
            <a:r>
              <a:rPr lang="en-US" altLang="zh-CN" dirty="0" err="1">
                <a:solidFill>
                  <a:prstClr val="black"/>
                </a:solidFill>
              </a:rPr>
              <a:t>Ch</a:t>
            </a:r>
            <a:r>
              <a:rPr lang="en-US" altLang="zh-CN" dirty="0">
                <a:solidFill>
                  <a:prstClr val="black"/>
                </a:solidFill>
              </a:rPr>
              <a:t> B.4, B.5.1, 22.1</a:t>
            </a:r>
          </a:p>
        </p:txBody>
      </p:sp>
    </p:spTree>
    <p:extLst>
      <p:ext uri="{BB962C8B-B14F-4D97-AF65-F5344CB8AC3E}">
        <p14:creationId xmlns:p14="http://schemas.microsoft.com/office/powerpoint/2010/main" val="320109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of a graph contains a </a:t>
            </a:r>
            <a:r>
              <a:rPr lang="en-US" altLang="en-US" dirty="0">
                <a:solidFill>
                  <a:srgbClr val="FF0000"/>
                </a:solidFill>
                <a:latin typeface="Arial" charset="0"/>
                <a:cs typeface="Arial" charset="0"/>
              </a:rPr>
              <a:t>subset</a:t>
            </a:r>
            <a:r>
              <a:rPr lang="en-US" altLang="en-US" dirty="0">
                <a:latin typeface="Arial" charset="0"/>
                <a:cs typeface="Arial" charset="0"/>
              </a:rPr>
              <a:t> of the vertices and a subset of the edges that connect the </a:t>
            </a:r>
            <a:r>
              <a:rPr lang="en-US" altLang="en-US" dirty="0">
                <a:solidFill>
                  <a:srgbClr val="FF0000"/>
                </a:solidFill>
                <a:latin typeface="Arial" charset="0"/>
                <a:cs typeface="Arial" charset="0"/>
              </a:rPr>
              <a:t>subset</a:t>
            </a:r>
            <a:r>
              <a:rPr lang="en-US" altLang="en-US" dirty="0">
                <a:latin typeface="Arial" charset="0"/>
                <a:cs typeface="Arial" charset="0"/>
              </a:rPr>
              <a: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9700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Sub-graphs</a:t>
            </a:r>
          </a:p>
        </p:txBody>
      </p:sp>
      <p:sp>
        <p:nvSpPr>
          <p:cNvPr id="12291"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sub-graph</a:t>
            </a:r>
            <a:r>
              <a:rPr lang="en-US" altLang="en-US" dirty="0">
                <a:latin typeface="Arial" charset="0"/>
                <a:cs typeface="Arial" charset="0"/>
              </a:rPr>
              <a:t> of a graph contains a subset of the vertices and a subset of the edges that connect the subset of the vertices in the original graph</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pic>
        <p:nvPicPr>
          <p:cNvPr id="306179" name="Picture 3"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876633" y="4039354"/>
            <a:ext cx="1276232" cy="121309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3371850" y="3517900"/>
            <a:ext cx="1056134" cy="1371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5629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Vertex-induced sub-graphs</a:t>
            </a:r>
          </a:p>
        </p:txBody>
      </p:sp>
      <p:sp>
        <p:nvSpPr>
          <p:cNvPr id="122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solidFill>
                  <a:srgbClr val="FF0000"/>
                </a:solidFill>
                <a:latin typeface="Arial" charset="0"/>
                <a:cs typeface="Arial" charset="0"/>
              </a:rPr>
              <a:t>vertex-induced</a:t>
            </a:r>
            <a:r>
              <a:rPr lang="en-US" altLang="en-US" dirty="0">
                <a:solidFill>
                  <a:srgbClr val="FF0000"/>
                </a:solidFill>
                <a:latin typeface="Arial" charset="0"/>
                <a:cs typeface="Arial" charset="0"/>
              </a:rPr>
              <a:t> </a:t>
            </a:r>
            <a:r>
              <a:rPr lang="en-US" altLang="en-US" i="1" dirty="0">
                <a:solidFill>
                  <a:srgbClr val="FF0000"/>
                </a:solidFill>
                <a:latin typeface="Arial" charset="0"/>
                <a:cs typeface="Arial" charset="0"/>
              </a:rPr>
              <a:t>sub-graph</a:t>
            </a:r>
            <a:r>
              <a:rPr lang="en-US" altLang="en-US" dirty="0">
                <a:solidFill>
                  <a:srgbClr val="FF0000"/>
                </a:solidFill>
                <a:latin typeface="Arial" charset="0"/>
                <a:cs typeface="Arial" charset="0"/>
              </a:rPr>
              <a:t> </a:t>
            </a:r>
            <a:r>
              <a:rPr lang="en-US" altLang="en-US" dirty="0">
                <a:latin typeface="Arial" charset="0"/>
                <a:cs typeface="Arial" charset="0"/>
              </a:rPr>
              <a:t>contains a subset of the vertices and all the edges in the original graph between those vertices</a:t>
            </a:r>
          </a:p>
          <a:p>
            <a:pPr>
              <a:buFont typeface="Arial" charset="0"/>
              <a:buNone/>
            </a:pPr>
            <a:endParaRPr lang="en-US" altLang="en-US" dirty="0">
              <a:latin typeface="Arial" charset="0"/>
              <a:cs typeface="Arial" charset="0"/>
            </a:endParaRPr>
          </a:p>
        </p:txBody>
      </p:sp>
      <p:pic>
        <p:nvPicPr>
          <p:cNvPr id="7"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7119" y="3068960"/>
            <a:ext cx="3309057" cy="21492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6300192" y="5013176"/>
            <a:ext cx="2646144" cy="1718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9662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an undirected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lvl="1"/>
            <a:r>
              <a:rPr lang="en-US" altLang="en-US" dirty="0">
                <a:latin typeface="Arial" charset="0"/>
                <a:cs typeface="Arial" charset="0"/>
              </a:rPr>
              <a:t>Termed </a:t>
            </a:r>
            <a:r>
              <a:rPr lang="en-US" altLang="en-US" i="1" dirty="0">
                <a:latin typeface="Arial" charset="0"/>
                <a:cs typeface="Arial" charset="0"/>
              </a:rPr>
              <a:t>a path from</a:t>
            </a: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Arial" charset="0"/>
                <a:cs typeface="Arial" charset="0"/>
              </a:rPr>
              <a:t> </a:t>
            </a:r>
            <a:r>
              <a:rPr lang="en-US" altLang="en-US" i="1" dirty="0">
                <a:latin typeface="Arial" charset="0"/>
                <a:cs typeface="Arial" charset="0"/>
              </a:rPr>
              <a:t>to</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i="1" baseline="-25000" dirty="0">
              <a:latin typeface="Times New Roman" pitchFamily="18" charset="0"/>
              <a:cs typeface="Arial" charset="0"/>
            </a:endParaRPr>
          </a:p>
          <a:p>
            <a:pPr lvl="1"/>
            <a:r>
              <a:rPr lang="en-US" altLang="en-US" dirty="0">
                <a:latin typeface="Arial" charset="0"/>
                <a:cs typeface="Arial" charset="0"/>
              </a:rPr>
              <a:t>The length of this path is </a:t>
            </a:r>
            <a:r>
              <a:rPr lang="en-US" altLang="en-US" i="1" dirty="0">
                <a:latin typeface="Times New Roman" pitchFamily="18" charset="0"/>
                <a:cs typeface="Arial" charset="0"/>
              </a:rPr>
              <a:t>k </a:t>
            </a:r>
            <a:endParaRPr lang="en-US" altLang="en-US" dirty="0">
              <a:latin typeface="Arial" charset="0"/>
              <a:cs typeface="Arial" charset="0"/>
            </a:endParaRPr>
          </a:p>
        </p:txBody>
      </p:sp>
    </p:spTree>
    <p:extLst>
      <p:ext uri="{BB962C8B-B14F-4D97-AF65-F5344CB8AC3E}">
        <p14:creationId xmlns:p14="http://schemas.microsoft.com/office/powerpoint/2010/main" val="7295600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19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43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of length 4:</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F)</a:t>
            </a:r>
          </a:p>
        </p:txBody>
      </p:sp>
      <p:pic>
        <p:nvPicPr>
          <p:cNvPr id="30003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808" y="2883733"/>
            <a:ext cx="3313359" cy="215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966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 path of length 5:</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 B, E, C, B, D)</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2883765"/>
            <a:ext cx="3313359"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3351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16387" name="Rectangle 3"/>
          <p:cNvSpPr>
            <a:spLocks noGrp="1" noChangeArrowheads="1"/>
          </p:cNvSpPr>
          <p:nvPr>
            <p:ph type="body" idx="1"/>
          </p:nvPr>
        </p:nvSpPr>
        <p:spPr/>
        <p:txBody>
          <a:bodyPr/>
          <a:lstStyle/>
          <a:p>
            <a:pPr>
              <a:buNone/>
            </a:pPr>
            <a:r>
              <a:rPr lang="en-US" altLang="en-US" dirty="0">
                <a:latin typeface="Arial" charset="0"/>
                <a:cs typeface="Arial" charset="0"/>
              </a:rPr>
              <a:t>	</a:t>
            </a:r>
            <a:r>
              <a:rPr lang="en-US" altLang="en-US" dirty="0">
                <a:solidFill>
                  <a:srgbClr val="FF0000"/>
                </a:solidFill>
                <a:latin typeface="Arial" charset="0"/>
                <a:cs typeface="Arial" charset="0"/>
              </a:rPr>
              <a:t>A </a:t>
            </a:r>
            <a:r>
              <a:rPr lang="en-US" altLang="en-US" i="1" dirty="0">
                <a:solidFill>
                  <a:srgbClr val="FF0000"/>
                </a:solidFill>
                <a:latin typeface="Arial" charset="0"/>
                <a:cs typeface="Arial" charset="0"/>
              </a:rPr>
              <a:t>trivial </a:t>
            </a:r>
            <a:r>
              <a:rPr lang="en-US" altLang="en-US" dirty="0">
                <a:solidFill>
                  <a:srgbClr val="FF0000"/>
                </a:solidFill>
                <a:latin typeface="Arial" charset="0"/>
                <a:cs typeface="Arial" charset="0"/>
              </a:rPr>
              <a:t>path of length 0</a:t>
            </a:r>
            <a:r>
              <a:rPr lang="en-US" altLang="en-US" dirty="0">
                <a:latin typeface="Arial" charset="0"/>
                <a:cs typeface="Arial" charset="0"/>
              </a:rPr>
              <a:t>:</a:t>
            </a:r>
          </a:p>
          <a:p>
            <a:pPr>
              <a:buFontTx/>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883765"/>
            <a:ext cx="3313357" cy="2151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6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path</a:t>
            </a:r>
          </a:p>
        </p:txBody>
      </p:sp>
      <p:sp>
        <p:nvSpPr>
          <p:cNvPr id="24371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simple path</a:t>
            </a:r>
            <a:r>
              <a:rPr lang="en-US" altLang="en-US" dirty="0">
                <a:latin typeface="Arial" charset="0"/>
                <a:cs typeface="Arial" charset="0"/>
              </a:rPr>
              <a:t> has no repetitions (other than perhaps the first and last vertices)</a:t>
            </a:r>
          </a:p>
          <a:p>
            <a:pPr>
              <a:buFont typeface="Arial" charset="0"/>
              <a:buNone/>
            </a:pPr>
            <a:endParaRPr lang="en-US" altLang="en-US" dirty="0">
              <a:latin typeface="Arial" charset="0"/>
              <a:cs typeface="Arial" charset="0"/>
            </a:endParaRPr>
          </a:p>
        </p:txBody>
      </p:sp>
      <p:pic>
        <p:nvPicPr>
          <p:cNvPr id="4" name="Picture 2" descr="C:\Users\dwharder\Desktop\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608" y="2787184"/>
            <a:ext cx="3313359" cy="215199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866360" y="2787249"/>
            <a:ext cx="3313359" cy="215192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5508104" y="5163338"/>
            <a:ext cx="185178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B, D)</a:t>
            </a:r>
          </a:p>
        </p:txBody>
      </p:sp>
      <p:sp>
        <p:nvSpPr>
          <p:cNvPr id="7" name="Rectangle 6"/>
          <p:cNvSpPr/>
          <p:nvPr/>
        </p:nvSpPr>
        <p:spPr>
          <a:xfrm>
            <a:off x="1691680" y="5163338"/>
            <a:ext cx="1544012"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E, C, F)</a:t>
            </a:r>
          </a:p>
        </p:txBody>
      </p:sp>
    </p:spTree>
    <p:extLst>
      <p:ext uri="{BB962C8B-B14F-4D97-AF65-F5344CB8AC3E}">
        <p14:creationId xmlns:p14="http://schemas.microsoft.com/office/powerpoint/2010/main" val="58017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latin typeface="Arial" charset="0"/>
                <a:cs typeface="Arial" charset="0"/>
              </a:rPr>
              <a:t>Simple cycle</a:t>
            </a:r>
          </a:p>
        </p:txBody>
      </p:sp>
      <p:sp>
        <p:nvSpPr>
          <p:cNvPr id="243715" name="Rectangle 3"/>
          <p:cNvSpPr>
            <a:spLocks noGrp="1" noChangeArrowheads="1"/>
          </p:cNvSpPr>
          <p:nvPr>
            <p:ph type="body" idx="1"/>
          </p:nvPr>
        </p:nvSpPr>
        <p:spPr/>
        <p:txBody>
          <a:bodyPr/>
          <a:lstStyle/>
          <a:p>
            <a:pPr>
              <a:buNone/>
            </a:pPr>
            <a:r>
              <a:rPr lang="en-US" altLang="en-US" dirty="0">
                <a:latin typeface="Arial" charset="0"/>
                <a:cs typeface="Arial" charset="0"/>
              </a:rPr>
              <a:t>	A </a:t>
            </a:r>
            <a:r>
              <a:rPr lang="en-US" altLang="en-US" i="1" dirty="0">
                <a:latin typeface="Arial" charset="0"/>
                <a:cs typeface="Arial" charset="0"/>
              </a:rPr>
              <a:t>simple cycle</a:t>
            </a:r>
            <a:r>
              <a:rPr lang="en-US" altLang="en-US" dirty="0">
                <a:latin typeface="Arial" charset="0"/>
                <a:cs typeface="Arial" charset="0"/>
              </a:rPr>
              <a:t> is a simple path of </a:t>
            </a:r>
            <a:r>
              <a:rPr lang="en-US" altLang="en-US" dirty="0">
                <a:solidFill>
                  <a:srgbClr val="FF0000"/>
                </a:solidFill>
                <a:latin typeface="Arial" charset="0"/>
                <a:cs typeface="Arial" charset="0"/>
              </a:rPr>
              <a:t>at least two vertices </a:t>
            </a:r>
            <a:r>
              <a:rPr lang="en-US" altLang="en-US" dirty="0">
                <a:latin typeface="Arial" charset="0"/>
                <a:cs typeface="Arial" charset="0"/>
              </a:rPr>
              <a:t>with the first and last vertices equal</a:t>
            </a:r>
            <a:endParaRPr lang="en-US" altLang="en-US" i="1" dirty="0">
              <a:latin typeface="Arial" charset="0"/>
              <a:cs typeface="Arial"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9" y="2780928"/>
            <a:ext cx="3313357" cy="2151929"/>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flipV="1">
            <a:off x="3245123" y="3226597"/>
            <a:ext cx="1224136" cy="288032"/>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371850" y="3226597"/>
            <a:ext cx="1106934" cy="1436241"/>
          </a:xfrm>
          <a:prstGeom prst="straightConnector1">
            <a:avLst/>
          </a:prstGeom>
          <a:ln w="28575">
            <a:solidFill>
              <a:srgbClr val="C0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flipV="1">
            <a:off x="3257823" y="3545362"/>
            <a:ext cx="126727" cy="1120651"/>
          </a:xfrm>
          <a:prstGeom prst="straightConnector1">
            <a:avLst/>
          </a:prstGeom>
          <a:ln w="28575">
            <a:solidFill>
              <a:srgbClr val="C0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806224" y="5193860"/>
            <a:ext cx="1326069" cy="369332"/>
          </a:xfrm>
          <a:prstGeom prst="rect">
            <a:avLst/>
          </a:prstGeom>
        </p:spPr>
        <p:txBody>
          <a:bodyPr wrap="none">
            <a:spAutoFit/>
          </a:bodyPr>
          <a:lstStyle/>
          <a:p>
            <a:pPr>
              <a:buFontTx/>
              <a:buNone/>
            </a:pPr>
            <a:r>
              <a:rPr lang="en-US" altLang="en-US" dirty="0">
                <a:latin typeface="Times New Roman" panose="02020603050405020304" pitchFamily="18" charset="0"/>
                <a:cs typeface="Times New Roman" panose="02020603050405020304" pitchFamily="18" charset="0"/>
              </a:rPr>
              <a:t>(A, B, D, A)</a:t>
            </a:r>
          </a:p>
        </p:txBody>
      </p:sp>
    </p:spTree>
    <p:extLst>
      <p:ext uri="{BB962C8B-B14F-4D97-AF65-F5344CB8AC3E}">
        <p14:creationId xmlns:p14="http://schemas.microsoft.com/office/powerpoint/2010/main" val="1163610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endParaRPr lang="en-US" altLang="en-US" dirty="0">
              <a:latin typeface="Arial" charset="0"/>
              <a:cs typeface="Arial" charset="0"/>
            </a:endParaRPr>
          </a:p>
          <a:p>
            <a:endParaRPr lang="en-US" altLang="en-US" dirty="0">
              <a:latin typeface="Arial" charset="0"/>
              <a:cs typeface="Arial" charset="0"/>
            </a:endParaRPr>
          </a:p>
          <a:p>
            <a:pPr>
              <a:buFont typeface="Arial" charset="0"/>
              <a:buNone/>
            </a:pPr>
            <a:r>
              <a:rPr lang="en-US" altLang="en-US" dirty="0">
                <a:latin typeface="Arial" charset="0"/>
                <a:cs typeface="Arial" charset="0"/>
              </a:rPr>
              <a:t>	A graph is connected if there exists a path between any two vertices</a:t>
            </a:r>
          </a:p>
        </p:txBody>
      </p:sp>
      <p:pic>
        <p:nvPicPr>
          <p:cNvPr id="302083" name="Picture 3" descr="C:\Users\dwharder\Desktop\v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003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pic>
        <p:nvPicPr>
          <p:cNvPr id="302084" name="Picture 4" descr="C:\Users\dwharder\Desktop\v2.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19672" y="3250718"/>
            <a:ext cx="2806700" cy="272920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968855" y="5989987"/>
            <a:ext cx="2108334" cy="369332"/>
          </a:xfrm>
          <a:prstGeom prst="rect">
            <a:avLst/>
          </a:prstGeom>
        </p:spPr>
        <p:txBody>
          <a:bodyPr wrap="none">
            <a:spAutoFit/>
          </a:bodyPr>
          <a:lstStyle/>
          <a:p>
            <a:r>
              <a:rPr lang="en-US" altLang="en-US" dirty="0"/>
              <a:t>A connected graph</a:t>
            </a:r>
            <a:endParaRPr lang="en-CA" dirty="0"/>
          </a:p>
        </p:txBody>
      </p:sp>
      <p:sp>
        <p:nvSpPr>
          <p:cNvPr id="7" name="Rectangle 6"/>
          <p:cNvSpPr/>
          <p:nvPr/>
        </p:nvSpPr>
        <p:spPr>
          <a:xfrm>
            <a:off x="4978415" y="5979920"/>
            <a:ext cx="2569934" cy="369332"/>
          </a:xfrm>
          <a:prstGeom prst="rect">
            <a:avLst/>
          </a:prstGeom>
        </p:spPr>
        <p:txBody>
          <a:bodyPr wrap="none">
            <a:spAutoFit/>
          </a:bodyPr>
          <a:lstStyle/>
          <a:p>
            <a:r>
              <a:rPr lang="en-US" altLang="en-US" dirty="0"/>
              <a:t>An unconnected graph</a:t>
            </a:r>
            <a:endParaRPr lang="en-CA" dirty="0"/>
          </a:p>
        </p:txBody>
      </p:sp>
    </p:spTree>
    <p:extLst>
      <p:ext uri="{BB962C8B-B14F-4D97-AF65-F5344CB8AC3E}">
        <p14:creationId xmlns:p14="http://schemas.microsoft.com/office/powerpoint/2010/main" val="722003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208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20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spTree>
    <p:extLst>
      <p:ext uri="{BB962C8B-B14F-4D97-AF65-F5344CB8AC3E}">
        <p14:creationId xmlns:p14="http://schemas.microsoft.com/office/powerpoint/2010/main" val="2544186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sp>
        <p:nvSpPr>
          <p:cNvPr id="25602"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560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weight may be associated with each edge in a graph</a:t>
            </a:r>
          </a:p>
          <a:p>
            <a:pPr lvl="1"/>
            <a:r>
              <a:rPr lang="en-US" altLang="en-US" dirty="0">
                <a:latin typeface="Arial" charset="0"/>
                <a:cs typeface="Arial" charset="0"/>
              </a:rPr>
              <a:t>This could represent distance, energy consumption, cost, etc.</a:t>
            </a:r>
          </a:p>
          <a:p>
            <a:pPr lvl="1"/>
            <a:r>
              <a:rPr lang="en-US" altLang="en-US" dirty="0">
                <a:latin typeface="Arial" charset="0"/>
                <a:cs typeface="Arial" charset="0"/>
              </a:rPr>
              <a:t>Such a graph is called a </a:t>
            </a:r>
            <a:r>
              <a:rPr lang="en-US" altLang="en-US" i="1" dirty="0">
                <a:latin typeface="Arial" charset="0"/>
                <a:cs typeface="Arial" charset="0"/>
              </a:rPr>
              <a:t>weighted graph</a:t>
            </a:r>
            <a:endParaRPr lang="en-US" altLang="en-US" dirty="0">
              <a:latin typeface="Arial" charset="0"/>
              <a:cs typeface="Arial" charset="0"/>
            </a:endParaRPr>
          </a:p>
          <a:p>
            <a:pPr>
              <a:buFont typeface="Arial" charset="0"/>
              <a:buNone/>
            </a:pPr>
            <a:endParaRPr lang="en-US" altLang="en-US" dirty="0">
              <a:latin typeface="Arial" charset="0"/>
              <a:cs typeface="Arial" charset="0"/>
            </a:endParaRPr>
          </a:p>
        </p:txBody>
      </p:sp>
    </p:spTree>
    <p:extLst>
      <p:ext uri="{BB962C8B-B14F-4D97-AF65-F5344CB8AC3E}">
        <p14:creationId xmlns:p14="http://schemas.microsoft.com/office/powerpoint/2010/main" val="63346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765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a:t>
            </a:r>
            <a:r>
              <a:rPr lang="en-US" altLang="en-US" i="1" dirty="0">
                <a:solidFill>
                  <a:srgbClr val="FF0000"/>
                </a:solidFill>
                <a:latin typeface="Arial" charset="0"/>
                <a:cs typeface="Arial" charset="0"/>
              </a:rPr>
              <a:t>length</a:t>
            </a:r>
            <a:r>
              <a:rPr lang="en-US" altLang="en-US" dirty="0">
                <a:solidFill>
                  <a:srgbClr val="FF0000"/>
                </a:solidFill>
                <a:latin typeface="Arial" charset="0"/>
                <a:cs typeface="Arial" charset="0"/>
              </a:rPr>
              <a:t> </a:t>
            </a:r>
            <a:r>
              <a:rPr lang="en-US" altLang="en-US" dirty="0">
                <a:latin typeface="Arial" charset="0"/>
                <a:cs typeface="Arial" charset="0"/>
              </a:rPr>
              <a:t>of a path within a weighted graph is the sum of all of the edges which make up the path</a:t>
            </a:r>
          </a:p>
          <a:p>
            <a:pPr lvl="1"/>
            <a:r>
              <a:rPr lang="en-US" altLang="en-US" dirty="0">
                <a:latin typeface="Arial" charset="0"/>
                <a:cs typeface="Arial" charset="0"/>
              </a:rPr>
              <a:t>The length of the path </a:t>
            </a:r>
            <a:r>
              <a:rPr lang="en-US" altLang="en-US" dirty="0">
                <a:latin typeface="Times New Roman" panose="02020603050405020304" pitchFamily="18" charset="0"/>
                <a:cs typeface="Times New Roman" panose="02020603050405020304" pitchFamily="18" charset="0"/>
              </a:rPr>
              <a:t>(A, D, G)</a:t>
            </a:r>
            <a:r>
              <a:rPr lang="en-US" altLang="en-US" dirty="0">
                <a:latin typeface="Arial" charset="0"/>
                <a:cs typeface="Arial" charset="0"/>
              </a:rPr>
              <a:t> in the following graph is </a:t>
            </a:r>
            <a:r>
              <a:rPr lang="en-US" altLang="en-US" dirty="0">
                <a:latin typeface="Times New Roman" panose="02020603050405020304" pitchFamily="18" charset="0"/>
                <a:cs typeface="Times New Roman" panose="02020603050405020304" pitchFamily="18" charset="0"/>
              </a:rPr>
              <a:t>5.1 + 3.7 = 8.8</a:t>
            </a:r>
          </a:p>
          <a:p>
            <a:endParaRPr lang="en-US" altLang="en-US" dirty="0">
              <a:latin typeface="Arial" charset="0"/>
              <a:cs typeface="Arial" charset="0"/>
            </a:endParaRP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p:cNvCxnSpPr/>
          <p:nvPr/>
        </p:nvCxnSpPr>
        <p:spPr>
          <a:xfrm>
            <a:off x="3779912" y="3140968"/>
            <a:ext cx="1440160" cy="252028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525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86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Different paths may have different weights</a:t>
            </a:r>
          </a:p>
          <a:p>
            <a:pPr lvl="1"/>
            <a:r>
              <a:rPr lang="en-US" altLang="en-US" dirty="0">
                <a:latin typeface="Arial" charset="0"/>
                <a:cs typeface="Arial" charset="0"/>
              </a:rPr>
              <a:t>Another path is </a:t>
            </a:r>
            <a:r>
              <a:rPr lang="en-US" altLang="en-US" dirty="0">
                <a:latin typeface="Times New Roman" panose="02020603050405020304" pitchFamily="18" charset="0"/>
                <a:cs typeface="Times New Roman" panose="02020603050405020304" pitchFamily="18" charset="0"/>
              </a:rPr>
              <a:t>(A, C, F,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1.2 + 1.4 + 4.5 = 7.1</a:t>
            </a:r>
          </a:p>
        </p:txBody>
      </p:sp>
      <p:pic>
        <p:nvPicPr>
          <p:cNvPr id="5"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779912" y="5733256"/>
            <a:ext cx="1440160" cy="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171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r>
              <a:rPr lang="en-US" altLang="en-US" dirty="0">
                <a:latin typeface="Arial" charset="0"/>
                <a:cs typeface="Arial" charset="0"/>
              </a:rPr>
              <a:t>Weighted graphs</a:t>
            </a:r>
          </a:p>
        </p:txBody>
      </p:sp>
      <p:sp>
        <p:nvSpPr>
          <p:cNvPr id="29700"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t>
            </a:r>
            <a:r>
              <a:rPr lang="en-US" altLang="en-US" dirty="0">
                <a:solidFill>
                  <a:srgbClr val="FF0000"/>
                </a:solidFill>
                <a:latin typeface="Arial" charset="0"/>
                <a:cs typeface="Arial" charset="0"/>
              </a:rPr>
              <a:t>Problem: find the shortest path between </a:t>
            </a:r>
            <a:r>
              <a:rPr lang="en-US" altLang="en-US">
                <a:solidFill>
                  <a:srgbClr val="FF0000"/>
                </a:solidFill>
                <a:latin typeface="Arial" charset="0"/>
                <a:cs typeface="Arial" charset="0"/>
              </a:rPr>
              <a:t>two vertices </a:t>
            </a:r>
            <a:endParaRPr lang="en-US" altLang="en-US" dirty="0">
              <a:solidFill>
                <a:srgbClr val="FF0000"/>
              </a:solidFill>
              <a:latin typeface="Arial" charset="0"/>
              <a:cs typeface="Arial" charset="0"/>
            </a:endParaRPr>
          </a:p>
          <a:p>
            <a:pPr lvl="1"/>
            <a:r>
              <a:rPr lang="en-US" altLang="en-US" dirty="0">
                <a:latin typeface="Arial" charset="0"/>
                <a:cs typeface="Arial" charset="0"/>
              </a:rPr>
              <a:t>Here, the shortest path from </a:t>
            </a:r>
            <a:r>
              <a:rPr lang="en-US" altLang="en-US" dirty="0">
                <a:latin typeface="Times New Roman" panose="02020603050405020304" pitchFamily="18" charset="0"/>
                <a:cs typeface="Times New Roman" panose="02020603050405020304" pitchFamily="18" charset="0"/>
              </a:rPr>
              <a:t>A</a:t>
            </a:r>
            <a:r>
              <a:rPr lang="en-US" altLang="en-US" dirty="0">
                <a:latin typeface="Arial" charset="0"/>
                <a:cs typeface="Arial" charset="0"/>
              </a:rPr>
              <a:t> to </a:t>
            </a:r>
            <a:r>
              <a:rPr lang="en-US" altLang="en-US" dirty="0">
                <a:latin typeface="Times New Roman" panose="02020603050405020304" pitchFamily="18" charset="0"/>
                <a:cs typeface="Times New Roman" panose="02020603050405020304" pitchFamily="18" charset="0"/>
              </a:rPr>
              <a:t>G</a:t>
            </a:r>
            <a:r>
              <a:rPr lang="en-US" altLang="en-US" dirty="0">
                <a:latin typeface="Arial" charset="0"/>
                <a:cs typeface="Arial" charset="0"/>
              </a:rPr>
              <a:t> is </a:t>
            </a:r>
            <a:r>
              <a:rPr lang="en-US" altLang="en-US" dirty="0">
                <a:latin typeface="Times New Roman" panose="02020603050405020304" pitchFamily="18" charset="0"/>
                <a:cs typeface="Times New Roman" panose="02020603050405020304" pitchFamily="18" charset="0"/>
              </a:rPr>
              <a:t>(A, C, F, D, E, G)</a:t>
            </a:r>
            <a:r>
              <a:rPr lang="en-US" altLang="en-US" dirty="0">
                <a:latin typeface="Arial" charset="0"/>
                <a:cs typeface="Arial" charset="0"/>
              </a:rPr>
              <a:t> with length </a:t>
            </a:r>
            <a:r>
              <a:rPr lang="en-US" altLang="en-US" dirty="0">
                <a:latin typeface="Times New Roman" panose="02020603050405020304" pitchFamily="18" charset="0"/>
                <a:cs typeface="Times New Roman" panose="02020603050405020304" pitchFamily="18" charset="0"/>
              </a:rPr>
              <a:t>5.7</a:t>
            </a:r>
          </a:p>
        </p:txBody>
      </p:sp>
      <p:pic>
        <p:nvPicPr>
          <p:cNvPr id="303107" name="Picture 3"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700799"/>
            <a:ext cx="3815383" cy="346450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p:cNvCxnSpPr/>
          <p:nvPr/>
        </p:nvCxnSpPr>
        <p:spPr>
          <a:xfrm flipH="1">
            <a:off x="5275146" y="4449986"/>
            <a:ext cx="720080" cy="1283270"/>
          </a:xfrm>
          <a:prstGeom prst="straightConnector1">
            <a:avLst/>
          </a:prstGeom>
          <a:ln w="381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flipV="1">
            <a:off x="3068299" y="4441518"/>
            <a:ext cx="720080" cy="1300205"/>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068299" y="3229910"/>
            <a:ext cx="720080" cy="1220076"/>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788379" y="4449986"/>
            <a:ext cx="747096" cy="128327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518541" y="4458453"/>
            <a:ext cx="1476686" cy="0"/>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707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a:xfrm>
            <a:off x="457200" y="1600200"/>
            <a:ext cx="8229600" cy="4781128"/>
          </a:xfrm>
        </p:spPr>
        <p:txBody>
          <a:bodyPr>
            <a:normAutofit lnSpcReduction="10000"/>
          </a:bodyPr>
          <a:lstStyle/>
          <a:p>
            <a:pPr marL="357188" indent="-357188">
              <a:buNone/>
            </a:pPr>
            <a:r>
              <a:rPr lang="en-CA" dirty="0"/>
              <a:t>	</a:t>
            </a:r>
            <a:r>
              <a:rPr lang="en-CA" dirty="0">
                <a:solidFill>
                  <a:srgbClr val="FF0000"/>
                </a:solidFill>
              </a:rPr>
              <a:t>A graph is a tree if it is connected and there is a unique path between any two vertices</a:t>
            </a:r>
          </a:p>
          <a:p>
            <a:pPr lvl="1"/>
            <a:r>
              <a:rPr lang="en-CA" dirty="0"/>
              <a:t>Example: three trees on the same eight vertices</a:t>
            </a:r>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endParaRPr lang="en-CA" dirty="0"/>
          </a:p>
          <a:p>
            <a:pPr marL="357188" indent="-357188">
              <a:buNone/>
            </a:pPr>
            <a:r>
              <a:rPr lang="en-CA" dirty="0"/>
              <a:t>	Properties: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1 </a:t>
            </a:r>
          </a:p>
          <a:p>
            <a:pPr lvl="1"/>
            <a:r>
              <a:rPr lang="en-CA" dirty="0"/>
              <a:t>The graph is </a:t>
            </a:r>
            <a:r>
              <a:rPr lang="en-CA" i="1" dirty="0"/>
              <a:t>acyclic</a:t>
            </a:r>
            <a:r>
              <a:rPr lang="en-CA" dirty="0"/>
              <a:t>, that is, it does not contain any cycles</a:t>
            </a:r>
          </a:p>
          <a:p>
            <a:pPr lvl="1"/>
            <a:r>
              <a:rPr lang="en-CA" dirty="0"/>
              <a:t>Adding one more edge must create a cycle</a:t>
            </a:r>
          </a:p>
          <a:p>
            <a:pPr lvl="1"/>
            <a:r>
              <a:rPr lang="en-CA" dirty="0"/>
              <a:t>Removing any one edge creates two unconnected sub-graphs</a:t>
            </a:r>
          </a:p>
        </p:txBody>
      </p:sp>
      <p:pic>
        <p:nvPicPr>
          <p:cNvPr id="306178"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229" y="2636912"/>
            <a:ext cx="7884195" cy="1814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352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Trees</a:t>
            </a:r>
          </a:p>
        </p:txBody>
      </p:sp>
      <p:sp>
        <p:nvSpPr>
          <p:cNvPr id="3" name="Content Placeholder 2"/>
          <p:cNvSpPr>
            <a:spLocks noGrp="1"/>
          </p:cNvSpPr>
          <p:nvPr>
            <p:ph idx="1"/>
          </p:nvPr>
        </p:nvSpPr>
        <p:spPr/>
        <p:txBody>
          <a:bodyPr/>
          <a:lstStyle/>
          <a:p>
            <a:pPr marL="357188" indent="-357188">
              <a:buNone/>
            </a:pPr>
            <a:r>
              <a:rPr lang="en-CA" dirty="0"/>
              <a:t>	</a:t>
            </a:r>
            <a:r>
              <a:rPr lang="en-CA" dirty="0">
                <a:solidFill>
                  <a:srgbClr val="FF0000"/>
                </a:solidFill>
              </a:rPr>
              <a:t>Any tree can be converted into a rooted tree </a:t>
            </a:r>
            <a:r>
              <a:rPr lang="en-CA" dirty="0"/>
              <a:t>by:</a:t>
            </a:r>
          </a:p>
          <a:p>
            <a:pPr lvl="1"/>
            <a:r>
              <a:rPr lang="en-CA" dirty="0"/>
              <a:t>Choosing any vertex to be the root</a:t>
            </a:r>
          </a:p>
          <a:p>
            <a:pPr lvl="1"/>
            <a:r>
              <a:rPr lang="en-CA" dirty="0"/>
              <a:t>Defining its neighboring vertices as its children</a:t>
            </a:r>
          </a:p>
          <a:p>
            <a:pPr marL="357188" indent="-357188">
              <a:buNone/>
            </a:pPr>
            <a:r>
              <a:rPr lang="en-CA" dirty="0"/>
              <a:t>	and then recursively defining:</a:t>
            </a:r>
          </a:p>
          <a:p>
            <a:pPr lvl="1"/>
            <a:r>
              <a:rPr lang="en-CA" dirty="0"/>
              <a:t>All neighboring vertices other than that one designated its parent to be its children</a:t>
            </a:r>
          </a:p>
          <a:p>
            <a:pPr lvl="1"/>
            <a:endParaRPr lang="en-CA" dirty="0"/>
          </a:p>
        </p:txBody>
      </p:sp>
      <p:pic>
        <p:nvPicPr>
          <p:cNvPr id="30720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635896" y="3789040"/>
            <a:ext cx="5422486" cy="2319533"/>
          </a:xfrm>
          <a:prstGeom prst="rect">
            <a:avLst/>
          </a:prstGeom>
          <a:noFill/>
          <a:extLst>
            <a:ext uri="{909E8E84-426E-40DD-AFC4-6F175D3DCCD1}">
              <a14:hiddenFill xmlns:a14="http://schemas.microsoft.com/office/drawing/2010/main">
                <a:solidFill>
                  <a:srgbClr val="FFFFFF"/>
                </a:solidFill>
              </a14:hiddenFill>
            </a:ext>
          </a:extLst>
        </p:spPr>
      </p:pic>
      <p:pic>
        <p:nvPicPr>
          <p:cNvPr id="307203"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87247" y="3891927"/>
            <a:ext cx="2259368" cy="2057353"/>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2967006" y="4581128"/>
            <a:ext cx="34849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392840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26" name="Picture 2" descr="C:\Users\dwharder\Desktop\a1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068960"/>
            <a:ext cx="3711577" cy="295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Forests</a:t>
            </a:r>
          </a:p>
        </p:txBody>
      </p:sp>
      <p:sp>
        <p:nvSpPr>
          <p:cNvPr id="3" name="Content Placeholder 2"/>
          <p:cNvSpPr>
            <a:spLocks noGrp="1"/>
          </p:cNvSpPr>
          <p:nvPr>
            <p:ph idx="1"/>
          </p:nvPr>
        </p:nvSpPr>
        <p:spPr>
          <a:xfrm>
            <a:off x="457200" y="1600200"/>
            <a:ext cx="4978896" cy="4525963"/>
          </a:xfrm>
        </p:spPr>
        <p:txBody>
          <a:bodyPr/>
          <a:lstStyle/>
          <a:p>
            <a:pPr marL="357188" indent="-357188">
              <a:buNone/>
            </a:pPr>
            <a:r>
              <a:rPr lang="en-CA" dirty="0"/>
              <a:t>	</a:t>
            </a:r>
            <a:r>
              <a:rPr lang="en-CA" dirty="0">
                <a:solidFill>
                  <a:srgbClr val="FF0000"/>
                </a:solidFill>
              </a:rPr>
              <a:t>A forest is any graph that has no cycles</a:t>
            </a:r>
          </a:p>
          <a:p>
            <a:pPr marL="357188" indent="-357188">
              <a:buNone/>
            </a:pPr>
            <a:endParaRPr lang="en-CA" dirty="0"/>
          </a:p>
          <a:p>
            <a:pPr marL="357188" indent="-357188">
              <a:buNone/>
            </a:pPr>
            <a:r>
              <a:rPr lang="en-CA" dirty="0"/>
              <a:t>	Consequences:</a:t>
            </a:r>
          </a:p>
          <a:p>
            <a:pPr lvl="1"/>
            <a:r>
              <a:rPr lang="en-CA" dirty="0"/>
              <a:t>The number of edges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 &lt; |</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a:t>
            </a:r>
          </a:p>
          <a:p>
            <a:pPr lvl="1"/>
            <a:r>
              <a:rPr lang="en-CA" dirty="0"/>
              <a:t>The number of trees is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r>
              <a:rPr lang="en-CA" dirty="0"/>
              <a:t>Removing any one edge adds one more tree to the forest</a:t>
            </a:r>
          </a:p>
          <a:p>
            <a:pPr marL="357188" indent="-357188">
              <a:buNone/>
            </a:pPr>
            <a:endParaRPr lang="en-CA" dirty="0"/>
          </a:p>
          <a:p>
            <a:pPr marL="357188" indent="-357188">
              <a:buNone/>
            </a:pPr>
            <a:r>
              <a:rPr lang="en-CA" dirty="0"/>
              <a:t>	Here is a forest with 22 vertices and 18 edges</a:t>
            </a:r>
          </a:p>
          <a:p>
            <a:pPr lvl="1"/>
            <a:r>
              <a:rPr lang="en-CA" dirty="0"/>
              <a:t>There are four trees</a:t>
            </a:r>
          </a:p>
        </p:txBody>
      </p:sp>
    </p:spTree>
    <p:extLst>
      <p:ext uri="{BB962C8B-B14F-4D97-AF65-F5344CB8AC3E}">
        <p14:creationId xmlns:p14="http://schemas.microsoft.com/office/powerpoint/2010/main" val="342869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82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solidFill>
                  <a:srgbClr val="FF0000"/>
                </a:solidFill>
              </a:rPr>
              <a:t>Directed graph</a:t>
            </a:r>
          </a:p>
          <a:p>
            <a:r>
              <a:rPr lang="en-US" altLang="zh-CN" dirty="0"/>
              <a:t>Representation</a:t>
            </a:r>
          </a:p>
          <a:p>
            <a:pPr lvl="1"/>
            <a:r>
              <a:rPr lang="en-US" altLang="zh-CN" dirty="0"/>
              <a:t>Adjacency matrix</a:t>
            </a:r>
          </a:p>
          <a:p>
            <a:pPr lvl="1"/>
            <a:r>
              <a:rPr lang="en-US" altLang="zh-CN" dirty="0"/>
              <a:t>Adjacency list</a:t>
            </a:r>
            <a:endParaRPr lang="zh-CN" altLang="en-US" dirty="0"/>
          </a:p>
        </p:txBody>
      </p:sp>
    </p:spTree>
    <p:extLst>
      <p:ext uri="{BB962C8B-B14F-4D97-AF65-F5344CB8AC3E}">
        <p14:creationId xmlns:p14="http://schemas.microsoft.com/office/powerpoint/2010/main" val="8993685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2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a:t>
            </a:r>
            <a:r>
              <a:rPr lang="en-US" altLang="en-US" i="1" dirty="0">
                <a:latin typeface="Arial" charset="0"/>
                <a:cs typeface="Arial" charset="0"/>
              </a:rPr>
              <a:t>directed graph</a:t>
            </a:r>
            <a:r>
              <a:rPr lang="en-US" altLang="en-US" dirty="0">
                <a:latin typeface="Arial" charset="0"/>
                <a:cs typeface="Arial" charset="0"/>
              </a:rPr>
              <a:t>, the </a:t>
            </a:r>
            <a:r>
              <a:rPr lang="en-US" altLang="en-US" dirty="0">
                <a:solidFill>
                  <a:srgbClr val="FF0000"/>
                </a:solidFill>
                <a:latin typeface="Arial" charset="0"/>
                <a:cs typeface="Arial" charset="0"/>
              </a:rPr>
              <a:t>edges</a:t>
            </a:r>
            <a:r>
              <a:rPr lang="en-US" altLang="en-US" dirty="0">
                <a:latin typeface="Arial" charset="0"/>
                <a:cs typeface="Arial" charset="0"/>
              </a:rPr>
              <a:t> on a graph are be </a:t>
            </a:r>
            <a:r>
              <a:rPr lang="en-US" altLang="en-US" dirty="0">
                <a:solidFill>
                  <a:srgbClr val="FF0000"/>
                </a:solidFill>
                <a:latin typeface="Arial" charset="0"/>
                <a:cs typeface="Arial" charset="0"/>
              </a:rPr>
              <a:t>associated with a direction</a:t>
            </a:r>
          </a:p>
          <a:p>
            <a:pPr lvl="1"/>
            <a:r>
              <a:rPr lang="en-US" altLang="en-US" dirty="0">
                <a:latin typeface="Arial" charset="0"/>
                <a:cs typeface="Arial" charset="0"/>
              </a:rPr>
              <a:t>Edges are ordered pairs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denoting a connection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i="1" dirty="0">
                <a:latin typeface="Arial" charset="0"/>
                <a:cs typeface="Arial" charset="0"/>
              </a:rPr>
              <a:t> </a:t>
            </a:r>
          </a:p>
          <a:p>
            <a:pPr lvl="1"/>
            <a:r>
              <a:rPr lang="en-US" altLang="en-US" dirty="0">
                <a:latin typeface="Arial" charset="0"/>
                <a:cs typeface="Arial" charset="0"/>
              </a:rPr>
              <a:t>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dirty="0">
                <a:latin typeface="Arial" charset="0"/>
                <a:cs typeface="Arial" charset="0"/>
              </a:rPr>
              <a:t>is different from the edge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endParaRPr lang="en-US" altLang="en-US" i="1" baseline="-25000" dirty="0">
              <a:latin typeface="Times New Roman" pitchFamily="18" charset="0"/>
              <a:cs typeface="Arial" charset="0"/>
            </a:endParaRPr>
          </a:p>
          <a:p>
            <a:pPr lvl="1"/>
            <a:endParaRPr lang="en-US" altLang="en-US" i="1" baseline="-25000" dirty="0">
              <a:latin typeface="Times New Roman" pitchFamily="18" charset="0"/>
              <a:cs typeface="Arial" charset="0"/>
            </a:endParaRPr>
          </a:p>
          <a:p>
            <a:pPr>
              <a:buFont typeface="Arial" charset="0"/>
              <a:buNone/>
            </a:pPr>
            <a:r>
              <a:rPr lang="en-US" altLang="en-US" dirty="0">
                <a:latin typeface="Arial" charset="0"/>
                <a:cs typeface="Arial" charset="0"/>
              </a:rPr>
              <a:t>	Streets are directed graphs:</a:t>
            </a:r>
          </a:p>
          <a:p>
            <a:pPr lvl="1"/>
            <a:r>
              <a:rPr lang="en-US" altLang="en-US" dirty="0">
                <a:latin typeface="Arial" charset="0"/>
                <a:cs typeface="Arial" charset="0"/>
              </a:rPr>
              <a:t>In most cases, you can go two ways unless it is a one-way street</a:t>
            </a:r>
          </a:p>
        </p:txBody>
      </p:sp>
    </p:spTree>
    <p:extLst>
      <p:ext uri="{BB962C8B-B14F-4D97-AF65-F5344CB8AC3E}">
        <p14:creationId xmlns:p14="http://schemas.microsoft.com/office/powerpoint/2010/main" val="289789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3075" name="Rectangle 3"/>
          <p:cNvSpPr>
            <a:spLocks noGrp="1" noChangeArrowheads="1"/>
          </p:cNvSpPr>
          <p:nvPr>
            <p:ph type="body" idx="1"/>
          </p:nvPr>
        </p:nvSpPr>
        <p:spPr/>
        <p:txBody>
          <a:bodyPr/>
          <a:lstStyle/>
          <a:p>
            <a:pPr>
              <a:buNone/>
            </a:pPr>
            <a:r>
              <a:rPr lang="en-US" altLang="en-US" dirty="0">
                <a:latin typeface="Arial" charset="0"/>
                <a:cs typeface="Arial" charset="0"/>
              </a:rPr>
              <a:t>	Given a graph of nine vertices </a:t>
            </a:r>
            <a:r>
              <a:rPr lang="en-US" altLang="en-US" i="1" dirty="0">
                <a:latin typeface="Times New Roman" panose="02020603050405020304" pitchFamily="18" charset="0"/>
                <a:cs typeface="Times New Roman" panose="02020603050405020304" pitchFamily="18" charset="0"/>
              </a:rPr>
              <a:t>V</a:t>
            </a:r>
            <a:r>
              <a:rPr lang="en-US" altLang="en-US" dirty="0">
                <a:latin typeface="Times New Roman" panose="02020603050405020304" pitchFamily="18" charset="0"/>
                <a:cs typeface="Times New Roman" panose="02020603050405020304" pitchFamily="18" charset="0"/>
              </a:rPr>
              <a:t> =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9</a:t>
            </a:r>
            <a:r>
              <a:rPr lang="en-US" altLang="en-US" dirty="0">
                <a:latin typeface="Times New Roman" pitchFamily="18" charset="0"/>
                <a:cs typeface="Times New Roman" panose="02020603050405020304" pitchFamily="18" charset="0"/>
              </a:rPr>
              <a:t>}</a:t>
            </a:r>
          </a:p>
          <a:p>
            <a:pPr lvl="1"/>
            <a:r>
              <a:rPr lang="en-US" altLang="en-US" dirty="0">
                <a:latin typeface="Arial" charset="0"/>
                <a:cs typeface="Arial" charset="0"/>
              </a:rPr>
              <a:t>These six pairs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are </a:t>
            </a:r>
            <a:r>
              <a:rPr lang="en-US" altLang="en-US" i="1" dirty="0">
                <a:latin typeface="Arial" charset="0"/>
                <a:cs typeface="Arial" charset="0"/>
              </a:rPr>
              <a:t>directed</a:t>
            </a:r>
            <a:r>
              <a:rPr lang="en-US" altLang="en-US" dirty="0">
                <a:latin typeface="Arial" charset="0"/>
                <a:cs typeface="Arial" charset="0"/>
              </a:rPr>
              <a:t> </a:t>
            </a:r>
            <a:r>
              <a:rPr lang="en-US" altLang="en-US" i="1" dirty="0">
                <a:latin typeface="Arial" charset="0"/>
                <a:cs typeface="Arial" charset="0"/>
              </a:rPr>
              <a:t>edges</a:t>
            </a: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a:t>
            </a:r>
          </a:p>
          <a:p>
            <a:pPr>
              <a:buFontTx/>
              <a:buNone/>
            </a:pPr>
            <a:endParaRPr lang="en-US" altLang="en-US" dirty="0">
              <a:latin typeface="Arial" charset="0"/>
              <a:cs typeface="Arial" charset="0"/>
            </a:endParaRPr>
          </a:p>
        </p:txBody>
      </p:sp>
      <p:pic>
        <p:nvPicPr>
          <p:cNvPr id="9220"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1425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a:latin typeface="Arial" charset="0"/>
                <a:cs typeface="Arial" charset="0"/>
              </a:rPr>
              <a:t>Outline</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graph is an abstract data type for storing adjacency relations</a:t>
            </a:r>
          </a:p>
          <a:p>
            <a:pPr lvl="1"/>
            <a:r>
              <a:rPr lang="en-US" altLang="en-US" dirty="0">
                <a:latin typeface="Arial" charset="0"/>
                <a:cs typeface="Arial" charset="0"/>
              </a:rPr>
              <a:t>We start with definitions:</a:t>
            </a:r>
          </a:p>
          <a:p>
            <a:pPr lvl="2"/>
            <a:r>
              <a:rPr lang="en-US" altLang="en-US" dirty="0">
                <a:latin typeface="Arial" charset="0"/>
                <a:cs typeface="Arial" charset="0"/>
              </a:rPr>
              <a:t>Vertices, edges, degree and sub-graphs</a:t>
            </a:r>
          </a:p>
          <a:p>
            <a:pPr lvl="1"/>
            <a:r>
              <a:rPr lang="en-US" altLang="en-US" dirty="0">
                <a:latin typeface="Arial" charset="0"/>
                <a:cs typeface="Arial" charset="0"/>
              </a:rPr>
              <a:t>We will describe paths in graphs</a:t>
            </a:r>
          </a:p>
          <a:p>
            <a:pPr lvl="2"/>
            <a:r>
              <a:rPr lang="en-US" altLang="en-US" dirty="0">
                <a:latin typeface="Arial" charset="0"/>
                <a:cs typeface="Arial" charset="0"/>
              </a:rPr>
              <a:t>Simple paths and cycles</a:t>
            </a:r>
          </a:p>
          <a:p>
            <a:pPr lvl="1"/>
            <a:r>
              <a:rPr lang="en-US" altLang="en-US" dirty="0">
                <a:latin typeface="Arial" charset="0"/>
                <a:cs typeface="Arial" charset="0"/>
              </a:rPr>
              <a:t>Definition of connectedness</a:t>
            </a:r>
          </a:p>
          <a:p>
            <a:pPr lvl="1"/>
            <a:r>
              <a:rPr lang="en-US" altLang="en-US" dirty="0">
                <a:latin typeface="Arial" charset="0"/>
                <a:cs typeface="Arial" charset="0"/>
              </a:rPr>
              <a:t>Weighted graphs</a:t>
            </a:r>
          </a:p>
          <a:p>
            <a:pPr lvl="1"/>
            <a:r>
              <a:rPr lang="en-US" altLang="en-US" dirty="0">
                <a:latin typeface="Arial" charset="0"/>
                <a:cs typeface="Arial" charset="0"/>
              </a:rPr>
              <a:t>We will then reinterpret these in terms of directed graphs</a:t>
            </a:r>
          </a:p>
          <a:p>
            <a:pPr lvl="1"/>
            <a:r>
              <a:rPr lang="en-US" altLang="en-US" dirty="0">
                <a:latin typeface="Arial" charset="0"/>
                <a:cs typeface="Arial" charset="0"/>
              </a:rPr>
              <a:t>Directed acyclic graphs</a:t>
            </a:r>
          </a:p>
        </p:txBody>
      </p:sp>
    </p:spTree>
    <p:extLst>
      <p:ext uri="{BB962C8B-B14F-4D97-AF65-F5344CB8AC3E}">
        <p14:creationId xmlns:p14="http://schemas.microsoft.com/office/powerpoint/2010/main" val="2439155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07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5">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maximum number of directed edges in a 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519936639"/>
              </p:ext>
            </p:extLst>
          </p:nvPr>
        </p:nvGraphicFramePr>
        <p:xfrm>
          <a:off x="1691680" y="2276872"/>
          <a:ext cx="5386387" cy="909638"/>
        </p:xfrm>
        <a:graphic>
          <a:graphicData uri="http://schemas.openxmlformats.org/presentationml/2006/ole">
            <mc:AlternateContent xmlns:mc="http://schemas.openxmlformats.org/markup-compatibility/2006">
              <mc:Choice xmlns:v="urn:schemas-microsoft-com:vml" Requires="v">
                <p:oleObj name="Equation" r:id="rId3" imgW="2781000" imgH="469800" progId="Equation.DSMT4">
                  <p:embed/>
                </p:oleObj>
              </mc:Choice>
              <mc:Fallback>
                <p:oleObj name="Equation" r:id="rId3" imgW="2781000" imgH="469800" progId="Equation.DSMT4">
                  <p:embed/>
                  <p:pic>
                    <p:nvPicPr>
                      <p:cNvPr id="0" name=""/>
                      <p:cNvPicPr>
                        <a:picLocks noChangeAspect="1" noChangeArrowheads="1"/>
                      </p:cNvPicPr>
                      <p:nvPr/>
                    </p:nvPicPr>
                    <p:blipFill>
                      <a:blip r:embed="rId4"/>
                      <a:srcRect/>
                      <a:stretch>
                        <a:fillRect/>
                      </a:stretch>
                    </p:blipFill>
                    <p:spPr bwMode="auto">
                      <a:xfrm>
                        <a:off x="1691680" y="2276872"/>
                        <a:ext cx="5386387"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3793634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In and out degrees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The degree of a vertex in a directed graph:</a:t>
            </a:r>
          </a:p>
          <a:p>
            <a:pPr lvl="1"/>
            <a:r>
              <a:rPr lang="en-US" altLang="en-US" dirty="0">
                <a:latin typeface="Arial" charset="0"/>
                <a:cs typeface="Arial" charset="0"/>
              </a:rPr>
              <a:t>The </a:t>
            </a:r>
            <a:r>
              <a:rPr lang="en-US" altLang="en-US" i="1" dirty="0">
                <a:latin typeface="Arial" charset="0"/>
                <a:cs typeface="Arial" charset="0"/>
              </a:rPr>
              <a:t>out-degree</a:t>
            </a:r>
            <a:r>
              <a:rPr lang="en-US" altLang="en-US" dirty="0">
                <a:latin typeface="Arial" charset="0"/>
                <a:cs typeface="Arial" charset="0"/>
              </a:rPr>
              <a:t> of a vertex is the number of outward edges from the vertex</a:t>
            </a:r>
          </a:p>
          <a:p>
            <a:pPr lvl="1"/>
            <a:r>
              <a:rPr lang="en-US" altLang="en-US" dirty="0">
                <a:latin typeface="Arial" charset="0"/>
                <a:cs typeface="Arial" charset="0"/>
              </a:rPr>
              <a:t>The </a:t>
            </a:r>
            <a:r>
              <a:rPr lang="en-US" altLang="en-US" i="1" dirty="0">
                <a:latin typeface="Arial" charset="0"/>
                <a:cs typeface="Arial" charset="0"/>
              </a:rPr>
              <a:t>in-degree</a:t>
            </a:r>
            <a:r>
              <a:rPr lang="en-US" altLang="en-US" dirty="0">
                <a:latin typeface="Arial" charset="0"/>
                <a:cs typeface="Arial" charset="0"/>
              </a:rPr>
              <a:t> of a vertex is the number of inward edges to the vertex</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0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 2</a:t>
            </a:r>
          </a:p>
          <a:p>
            <a:pPr marL="342900" lvl="1" indent="-342900">
              <a:buNone/>
            </a:pPr>
            <a:r>
              <a:rPr lang="en-US" altLang="en-US" dirty="0">
                <a:latin typeface="Arial" charset="0"/>
                <a:cs typeface="Arial" charset="0"/>
              </a:rPr>
              <a:t>		</a:t>
            </a:r>
            <a:r>
              <a:rPr lang="en-US" altLang="en-US" dirty="0" err="1">
                <a:latin typeface="Times New Roman" panose="02020603050405020304" pitchFamily="18" charset="0"/>
                <a:cs typeface="Times New Roman" panose="02020603050405020304" pitchFamily="18" charset="0"/>
              </a:rPr>
              <a:t>in_degree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2	</a:t>
            </a:r>
            <a:r>
              <a:rPr lang="en-US" altLang="en-US" dirty="0" err="1">
                <a:latin typeface="Times New Roman" panose="02020603050405020304" pitchFamily="18" charset="0"/>
                <a:cs typeface="Times New Roman" panose="02020603050405020304" pitchFamily="18" charset="0"/>
              </a:rPr>
              <a:t>out_degree</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 3</a:t>
            </a:r>
          </a:p>
          <a:p>
            <a:pPr marL="342900" lvl="1" indent="-342900">
              <a:buNone/>
            </a:pPr>
            <a:endParaRPr lang="en-US" altLang="en-US" dirty="0">
              <a:latin typeface="Times New Roman" panose="02020603050405020304" pitchFamily="18" charset="0"/>
              <a:cs typeface="Times New Roman" panose="02020603050405020304" pitchFamily="18" charset="0"/>
            </a:endParaRPr>
          </a:p>
          <a:p>
            <a:pPr>
              <a:buFont typeface="Arial" charset="0"/>
              <a:buNone/>
            </a:pPr>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058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en-US" dirty="0">
                <a:latin typeface="Arial" charset="0"/>
                <a:cs typeface="Arial" charset="0"/>
              </a:rPr>
              <a:t>Sources and sinks</a:t>
            </a:r>
          </a:p>
        </p:txBody>
      </p:sp>
      <p:sp>
        <p:nvSpPr>
          <p:cNvPr id="35843"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Definitions:</a:t>
            </a:r>
          </a:p>
          <a:p>
            <a:pPr lvl="1"/>
            <a:r>
              <a:rPr lang="en-US" altLang="en-US" dirty="0">
                <a:latin typeface="Arial" charset="0"/>
                <a:cs typeface="Arial" charset="0"/>
              </a:rPr>
              <a:t>Vertices with an in-degree of zero are described as </a:t>
            </a:r>
            <a:r>
              <a:rPr lang="en-US" altLang="en-US" i="1" dirty="0">
                <a:solidFill>
                  <a:srgbClr val="FF0000"/>
                </a:solidFill>
                <a:latin typeface="Arial" charset="0"/>
                <a:cs typeface="Arial" charset="0"/>
              </a:rPr>
              <a:t>sources</a:t>
            </a:r>
            <a:endParaRPr lang="en-US" altLang="en-US" dirty="0">
              <a:solidFill>
                <a:srgbClr val="FF0000"/>
              </a:solidFill>
              <a:latin typeface="Arial" charset="0"/>
              <a:cs typeface="Arial" charset="0"/>
            </a:endParaRPr>
          </a:p>
          <a:p>
            <a:pPr lvl="1"/>
            <a:r>
              <a:rPr lang="en-US" altLang="en-US" dirty="0">
                <a:latin typeface="Arial" charset="0"/>
                <a:cs typeface="Arial" charset="0"/>
              </a:rPr>
              <a:t>Vertices with an out-degree of zero are described as </a:t>
            </a:r>
            <a:r>
              <a:rPr lang="en-US" altLang="en-US" i="1" dirty="0">
                <a:solidFill>
                  <a:srgbClr val="FF0000"/>
                </a:solidFill>
                <a:latin typeface="Arial" charset="0"/>
                <a:cs typeface="Arial" charset="0"/>
              </a:rPr>
              <a:t>sinks</a:t>
            </a:r>
            <a:endParaRPr lang="en-US" altLang="en-US" dirty="0">
              <a:solidFill>
                <a:srgbClr val="FF0000"/>
              </a:solidFill>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In this graph:</a:t>
            </a:r>
          </a:p>
          <a:p>
            <a:pPr lvl="1"/>
            <a:r>
              <a:rPr lang="en-US" altLang="en-US" dirty="0">
                <a:solidFill>
                  <a:prstClr val="black"/>
                </a:solidFill>
                <a:latin typeface="Arial" charset="0"/>
                <a:cs typeface="Arial" charset="0"/>
              </a:rPr>
              <a:t>Sources: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1</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6</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baseline="-25000" dirty="0">
                <a:solidFill>
                  <a:prstClr val="black"/>
                </a:solidFill>
                <a:latin typeface="Times New Roman" panose="02020603050405020304" pitchFamily="18" charset="0"/>
                <a:cs typeface="Times New Roman" panose="02020603050405020304" pitchFamily="18" charset="0"/>
              </a:rPr>
              <a:t>7</a:t>
            </a:r>
            <a:r>
              <a:rPr lang="en-US" altLang="en-US" dirty="0">
                <a:latin typeface="Arial" charset="0"/>
                <a:cs typeface="Arial" charset="0"/>
              </a:rPr>
              <a:t> </a:t>
            </a:r>
          </a:p>
          <a:p>
            <a:pPr lvl="1"/>
            <a:r>
              <a:rPr lang="en-US" altLang="en-US" dirty="0">
                <a:solidFill>
                  <a:prstClr val="black"/>
                </a:solidFill>
                <a:latin typeface="Arial" charset="0"/>
                <a:cs typeface="Arial" charset="0"/>
              </a:rPr>
              <a:t>Sinks:	</a:t>
            </a:r>
            <a:r>
              <a:rPr lang="en-US" altLang="en-US" sz="2400" i="1" dirty="0">
                <a:latin typeface="Times New Roman" panose="02020603050405020304" pitchFamily="18" charset="0"/>
                <a:cs typeface="Times New Roman" panose="02020603050405020304" pitchFamily="18" charset="0"/>
              </a:rPr>
              <a:t>v</a:t>
            </a:r>
            <a:r>
              <a:rPr lang="en-US" altLang="en-US" sz="2000" baseline="-25000" dirty="0">
                <a:latin typeface="Times New Roman" panose="02020603050405020304" pitchFamily="18" charset="0"/>
                <a:cs typeface="Times New Roman" panose="02020603050405020304" pitchFamily="18" charset="0"/>
              </a:rPr>
              <a:t>2</a:t>
            </a:r>
            <a:r>
              <a:rPr lang="en-US" altLang="en-US" dirty="0">
                <a:latin typeface="Arial" charset="0"/>
                <a:cs typeface="Arial" charset="0"/>
              </a:rPr>
              <a:t>, </a:t>
            </a:r>
            <a:r>
              <a:rPr lang="en-US" altLang="en-US" sz="2400" i="1" dirty="0">
                <a:solidFill>
                  <a:prstClr val="black"/>
                </a:solidFill>
                <a:latin typeface="Times New Roman" panose="02020603050405020304" pitchFamily="18" charset="0"/>
                <a:cs typeface="Times New Roman" panose="02020603050405020304" pitchFamily="18" charset="0"/>
              </a:rPr>
              <a:t>v</a:t>
            </a:r>
            <a:r>
              <a:rPr lang="en-US" altLang="en-US" sz="2000" baseline="-25000" dirty="0">
                <a:solidFill>
                  <a:prstClr val="black"/>
                </a:solidFill>
                <a:latin typeface="Times New Roman" panose="02020603050405020304" pitchFamily="18" charset="0"/>
                <a:cs typeface="Times New Roman" panose="02020603050405020304" pitchFamily="18" charset="0"/>
              </a:rPr>
              <a:t>9</a:t>
            </a:r>
            <a:r>
              <a:rPr lang="en-US" altLang="en-US" dirty="0">
                <a:latin typeface="Arial" charset="0"/>
                <a:cs typeface="Arial" charset="0"/>
              </a:rPr>
              <a:t> </a:t>
            </a:r>
          </a:p>
          <a:p>
            <a:pPr lvl="1"/>
            <a:endParaRPr lang="en-US" altLang="en-US" dirty="0">
              <a:latin typeface="Arial" charset="0"/>
              <a:cs typeface="Arial" charset="0"/>
            </a:endParaRPr>
          </a:p>
        </p:txBody>
      </p:sp>
      <p:pic>
        <p:nvPicPr>
          <p:cNvPr id="304130"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642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4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a:latin typeface="Arial" charset="0"/>
                <a:cs typeface="Arial" charset="0"/>
              </a:rPr>
              <a:t>Paths</a:t>
            </a:r>
          </a:p>
        </p:txBody>
      </p:sp>
      <p:sp>
        <p:nvSpPr>
          <p:cNvPr id="25190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path in a directed graph is an ordered sequence of vertices </a:t>
            </a:r>
          </a:p>
          <a:p>
            <a:pPr>
              <a:buFontTx/>
              <a:buNone/>
            </a:pPr>
            <a:r>
              <a:rPr lang="en-US" altLang="en-US" dirty="0">
                <a:latin typeface="Arial"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0</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endParaRPr lang="en-US" altLang="en-US" dirty="0">
              <a:latin typeface="Arial" charset="0"/>
              <a:cs typeface="Arial" charset="0"/>
            </a:endParaRPr>
          </a:p>
          <a:p>
            <a:pPr>
              <a:buFontTx/>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baseline="-25000" dirty="0">
                <a:latin typeface="Times New Roman" pitchFamily="18" charset="0"/>
                <a:cs typeface="Arial" charset="0"/>
              </a:rPr>
              <a:t> – 1</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baseline="30000" dirty="0">
                <a:latin typeface="Arial" charset="0"/>
                <a:cs typeface="Arial" charset="0"/>
              </a:rPr>
              <a:t> </a:t>
            </a:r>
            <a:r>
              <a:rPr lang="en-US" altLang="en-US" dirty="0">
                <a:latin typeface="Arial" charset="0"/>
                <a:cs typeface="Arial" charset="0"/>
              </a:rPr>
              <a:t>is an edge for </a:t>
            </a:r>
            <a:r>
              <a:rPr lang="en-US" altLang="en-US" i="1" dirty="0">
                <a:latin typeface="Times New Roman" pitchFamily="18" charset="0"/>
                <a:cs typeface="Arial" charset="0"/>
              </a:rPr>
              <a:t>j</a:t>
            </a:r>
            <a:r>
              <a:rPr lang="en-US" altLang="en-US" dirty="0">
                <a:latin typeface="Times New Roman" pitchFamily="18" charset="0"/>
                <a:cs typeface="Arial" charset="0"/>
              </a:rPr>
              <a:t> = 1, ..., </a:t>
            </a:r>
            <a:r>
              <a:rPr lang="en-US" altLang="en-US" i="1" dirty="0">
                <a:latin typeface="Times New Roman" pitchFamily="18" charset="0"/>
                <a:cs typeface="Arial" charset="0"/>
              </a:rPr>
              <a:t>k</a:t>
            </a:r>
            <a:endParaRPr lang="en-US" altLang="en-US" dirty="0">
              <a:latin typeface="Times New Roman" pitchFamily="18" charset="0"/>
              <a:cs typeface="Arial" charset="0"/>
            </a:endParaRPr>
          </a:p>
          <a:p>
            <a:pPr marL="457200" lvl="1" indent="0">
              <a:buNone/>
            </a:pPr>
            <a:endParaRPr lang="en-US" altLang="en-US" i="1" dirty="0">
              <a:latin typeface="Times New Roman" pitchFamily="18" charset="0"/>
              <a:cs typeface="Arial" charset="0"/>
            </a:endParaRPr>
          </a:p>
          <a:p>
            <a:pPr marL="360363" indent="-360363">
              <a:buNone/>
            </a:pPr>
            <a:r>
              <a:rPr lang="en-US" altLang="en-US" i="1" dirty="0">
                <a:latin typeface="Times New Roman" pitchFamily="18" charset="0"/>
                <a:cs typeface="Arial" charset="0"/>
              </a:rPr>
              <a:t>	</a:t>
            </a:r>
            <a:r>
              <a:rPr lang="en-US" altLang="en-US" dirty="0">
                <a:latin typeface="Arial" charset="0"/>
                <a:cs typeface="Arial" charset="0"/>
              </a:rPr>
              <a:t>A path of length 5 in this graph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1</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3</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2</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p>
          <a:p>
            <a:pPr marL="360363" indent="-360363">
              <a:buNone/>
            </a:pPr>
            <a:endParaRPr lang="en-US" altLang="en-US" i="1" dirty="0">
              <a:latin typeface="Times New Roman" pitchFamily="18" charset="0"/>
              <a:cs typeface="Arial" charset="0"/>
            </a:endParaRPr>
          </a:p>
          <a:p>
            <a:pPr marL="360363" indent="-360363">
              <a:buNone/>
            </a:pPr>
            <a:r>
              <a:rPr lang="en-US" altLang="en-US" dirty="0">
                <a:latin typeface="Arial" charset="0"/>
                <a:cs typeface="Arial" charset="0"/>
              </a:rPr>
              <a:t>	A simple cycle of length 3 is</a:t>
            </a:r>
            <a:br>
              <a:rPr lang="en-US" altLang="en-US" dirty="0">
                <a:latin typeface="Arial" charset="0"/>
                <a:cs typeface="Arial" charset="0"/>
              </a:rPr>
            </a:b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4</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5</a:t>
            </a:r>
            <a:r>
              <a:rPr lang="en-US" altLang="en-US" dirty="0">
                <a:latin typeface="Times New Roman" panose="02020603050405020304" pitchFamily="18" charset="0"/>
                <a:cs typeface="Times New Roman" panose="02020603050405020304" pitchFamily="18" charset="0"/>
              </a:rPr>
              <a:t>, </a:t>
            </a:r>
            <a:r>
              <a:rPr lang="en-US" altLang="en-US" i="1" dirty="0">
                <a:latin typeface="Times New Roman" panose="02020603050405020304" pitchFamily="18" charset="0"/>
                <a:cs typeface="Times New Roman" panose="02020603050405020304" pitchFamily="18" charset="0"/>
              </a:rPr>
              <a:t>v</a:t>
            </a:r>
            <a:r>
              <a:rPr lang="en-US" altLang="en-US" baseline="-25000" dirty="0">
                <a:latin typeface="Times New Roman" panose="02020603050405020304" pitchFamily="18" charset="0"/>
                <a:cs typeface="Times New Roman" panose="02020603050405020304" pitchFamily="18" charset="0"/>
              </a:rPr>
              <a:t>8</a:t>
            </a:r>
            <a:r>
              <a:rPr lang="en-US" altLang="en-US" dirty="0">
                <a:latin typeface="Times New Roman" panose="02020603050405020304" pitchFamily="18" charset="0"/>
                <a:cs typeface="Times New Roman" panose="02020603050405020304" pitchFamily="18" charset="0"/>
              </a:rPr>
              <a:t>)</a:t>
            </a:r>
            <a:r>
              <a:rPr lang="en-US" altLang="en-US" dirty="0">
                <a:latin typeface="Arial" charset="0"/>
                <a:cs typeface="Arial" charset="0"/>
              </a:rPr>
              <a:t> </a:t>
            </a:r>
            <a:r>
              <a:rPr lang="en-US" altLang="en-US" i="1" dirty="0">
                <a:latin typeface="Times New Roman" pitchFamily="18" charset="0"/>
                <a:cs typeface="Arial" charset="0"/>
              </a:rPr>
              <a:t> </a:t>
            </a:r>
            <a:endParaRPr lang="en-US" altLang="en-US" dirty="0">
              <a:latin typeface="Arial" charset="0"/>
              <a:cs typeface="Arial" charset="0"/>
            </a:endParaRPr>
          </a:p>
          <a:p>
            <a:pPr marL="360363" indent="-360363">
              <a:buNone/>
            </a:pPr>
            <a:endParaRPr lang="en-US" altLang="en-US" dirty="0">
              <a:latin typeface="Arial" charset="0"/>
              <a:cs typeface="Arial" charset="0"/>
            </a:endParaRPr>
          </a:p>
        </p:txBody>
      </p:sp>
      <p:pic>
        <p:nvPicPr>
          <p:cNvPr id="4"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747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907">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1907">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a:latin typeface="Arial" charset="0"/>
                <a:cs typeface="Arial" charset="0"/>
              </a:rPr>
              <a:t>Connectedness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Two vertices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Arial" charset="0"/>
                <a:cs typeface="Arial" charset="0"/>
              </a:rPr>
              <a:t> are said to be </a:t>
            </a:r>
            <a:r>
              <a:rPr lang="en-US" altLang="en-US" i="1" dirty="0">
                <a:latin typeface="Arial" charset="0"/>
                <a:cs typeface="Arial" charset="0"/>
              </a:rPr>
              <a:t>connected</a:t>
            </a:r>
            <a:r>
              <a:rPr lang="en-US" altLang="en-US" dirty="0">
                <a:latin typeface="Arial" charset="0"/>
                <a:cs typeface="Arial" charset="0"/>
              </a:rPr>
              <a:t> if there exists a path from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to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endParaRPr lang="en-US" altLang="en-US" dirty="0">
              <a:latin typeface="Arial" charset="0"/>
              <a:cs typeface="Arial" charset="0"/>
            </a:endParaRPr>
          </a:p>
          <a:p>
            <a:pPr lvl="1"/>
            <a:r>
              <a:rPr lang="en-US" altLang="en-US" dirty="0">
                <a:latin typeface="Arial" charset="0"/>
                <a:cs typeface="Arial" charset="0"/>
              </a:rPr>
              <a:t>A graph is </a:t>
            </a:r>
            <a:r>
              <a:rPr lang="en-US" altLang="en-US" i="1" dirty="0">
                <a:latin typeface="Arial" charset="0"/>
                <a:cs typeface="Arial" charset="0"/>
              </a:rPr>
              <a:t>strongly connected </a:t>
            </a:r>
            <a:r>
              <a:rPr lang="en-US" altLang="en-US" dirty="0">
                <a:latin typeface="Arial" charset="0"/>
                <a:cs typeface="Arial" charset="0"/>
              </a:rPr>
              <a:t>if there exists a directed path between any two vertices</a:t>
            </a:r>
          </a:p>
          <a:p>
            <a:pPr lvl="1"/>
            <a:r>
              <a:rPr lang="en-US" altLang="en-US" dirty="0">
                <a:latin typeface="Arial" charset="0"/>
                <a:cs typeface="Arial" charset="0"/>
              </a:rPr>
              <a:t>A graph is </a:t>
            </a:r>
            <a:r>
              <a:rPr lang="en-US" altLang="en-US" i="1" dirty="0">
                <a:latin typeface="Arial" charset="0"/>
                <a:cs typeface="Arial" charset="0"/>
              </a:rPr>
              <a:t>weakly connected</a:t>
            </a:r>
            <a:r>
              <a:rPr lang="en-US" altLang="en-US" dirty="0">
                <a:latin typeface="Arial" charset="0"/>
                <a:cs typeface="Arial" charset="0"/>
              </a:rPr>
              <a:t> there exists a path between any two vertices that ignores the direction</a:t>
            </a:r>
          </a:p>
          <a:p>
            <a:pPr lvl="1"/>
            <a:endParaRPr lang="en-US" altLang="en-US" dirty="0">
              <a:latin typeface="Arial" charset="0"/>
              <a:cs typeface="Arial" charset="0"/>
            </a:endParaRPr>
          </a:p>
          <a:p>
            <a:pPr marL="360363" indent="-360363">
              <a:buNone/>
            </a:pPr>
            <a:r>
              <a:rPr lang="en-US" altLang="en-US" dirty="0">
                <a:latin typeface="Arial" charset="0"/>
                <a:cs typeface="Arial" charset="0"/>
              </a:rPr>
              <a:t>	In this graph:</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 strongly</a:t>
            </a:r>
            <a:br>
              <a:rPr lang="en-US" altLang="en-US" dirty="0">
                <a:latin typeface="Arial" charset="0"/>
                <a:cs typeface="Arial" charset="0"/>
              </a:rPr>
            </a:br>
            <a:r>
              <a:rPr lang="en-US" altLang="en-US" dirty="0">
                <a:latin typeface="Arial" charset="0"/>
                <a:cs typeface="Arial" charset="0"/>
              </a:rPr>
              <a:t>connected</a:t>
            </a:r>
          </a:p>
          <a:p>
            <a:pPr lvl="1"/>
            <a:r>
              <a:rPr lang="en-US" altLang="en-US" dirty="0">
                <a:latin typeface="Arial" charset="0"/>
                <a:cs typeface="Arial" charset="0"/>
              </a:rPr>
              <a:t>The sub-graph </a:t>
            </a:r>
            <a:r>
              <a:rPr lang="en-US" altLang="en-US" dirty="0">
                <a:latin typeface="Times New Roman" panose="02020603050405020304" pitchFamily="18" charset="0"/>
                <a:cs typeface="Times New Roman" panose="02020603050405020304" pitchFamily="18" charset="0"/>
              </a:rPr>
              <a:t>{</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1</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2</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3</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4</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5</a:t>
            </a:r>
            <a:r>
              <a:rPr lang="en-US" altLang="en-US" dirty="0">
                <a:latin typeface="Times New Roman" pitchFamily="18" charset="0"/>
                <a:cs typeface="Times New Roman" panose="02020603050405020304" pitchFamily="18" charset="0"/>
              </a:rPr>
              <a:t>, </a:t>
            </a:r>
            <a:r>
              <a:rPr lang="en-US" altLang="en-US" i="1" dirty="0">
                <a:latin typeface="Times New Roman" pitchFamily="18" charset="0"/>
                <a:cs typeface="Times New Roman" panose="02020603050405020304" pitchFamily="18" charset="0"/>
              </a:rPr>
              <a:t>v</a:t>
            </a:r>
            <a:r>
              <a:rPr lang="en-US" altLang="en-US" baseline="-25000" dirty="0">
                <a:latin typeface="Times New Roman" pitchFamily="18" charset="0"/>
                <a:cs typeface="Times New Roman" panose="02020603050405020304" pitchFamily="18" charset="0"/>
              </a:rPr>
              <a:t>8</a:t>
            </a:r>
            <a:r>
              <a:rPr lang="en-US" altLang="en-US" dirty="0">
                <a:latin typeface="Times New Roman" pitchFamily="18" charset="0"/>
                <a:cs typeface="Times New Roman" panose="02020603050405020304" pitchFamily="18" charset="0"/>
              </a:rPr>
              <a:t>} </a:t>
            </a:r>
            <a:r>
              <a:rPr lang="en-US" altLang="en-US" dirty="0">
                <a:latin typeface="Arial" charset="0"/>
                <a:cs typeface="Arial" charset="0"/>
              </a:rPr>
              <a:t>is</a:t>
            </a:r>
            <a:br>
              <a:rPr lang="en-US" altLang="en-US" dirty="0">
                <a:latin typeface="Arial" charset="0"/>
                <a:cs typeface="Arial" charset="0"/>
              </a:rPr>
            </a:br>
            <a:r>
              <a:rPr lang="en-US" altLang="en-US" dirty="0">
                <a:latin typeface="Arial" charset="0"/>
                <a:cs typeface="Arial" charset="0"/>
              </a:rPr>
              <a:t>weakly connected</a:t>
            </a:r>
          </a:p>
          <a:p>
            <a:pPr lvl="1"/>
            <a:endParaRPr lang="en-US" altLang="en-US" dirty="0">
              <a:latin typeface="Arial" charset="0"/>
              <a:cs typeface="Arial" charset="0"/>
            </a:endParaRPr>
          </a:p>
        </p:txBody>
      </p:sp>
    </p:spTree>
    <p:extLst>
      <p:ext uri="{BB962C8B-B14F-4D97-AF65-F5344CB8AC3E}">
        <p14:creationId xmlns:p14="http://schemas.microsoft.com/office/powerpoint/2010/main" val="399818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5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5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5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C:\Users\dwharder\Desktop\v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3554" name="Rectangle 2"/>
          <p:cNvSpPr>
            <a:spLocks noGrp="1" noChangeArrowheads="1"/>
          </p:cNvSpPr>
          <p:nvPr>
            <p:ph type="title"/>
          </p:nvPr>
        </p:nvSpPr>
        <p:spPr/>
        <p:txBody>
          <a:bodyPr/>
          <a:lstStyle/>
          <a:p>
            <a:r>
              <a:rPr lang="en-US" altLang="en-US" dirty="0">
                <a:latin typeface="Arial" charset="0"/>
                <a:cs typeface="Arial" charset="0"/>
              </a:rPr>
              <a:t>Weighted directed graphs</a:t>
            </a:r>
          </a:p>
        </p:txBody>
      </p:sp>
      <p:sp>
        <p:nvSpPr>
          <p:cNvPr id="2355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a weighted directed graphs, each edge is associated with a value</a:t>
            </a:r>
          </a:p>
          <a:p>
            <a:pPr>
              <a:buFont typeface="Arial" charset="0"/>
              <a:buNone/>
            </a:pPr>
            <a:endParaRPr lang="en-US" altLang="en-US" dirty="0">
              <a:latin typeface="Arial" charset="0"/>
              <a:cs typeface="Arial" charset="0"/>
            </a:endParaRPr>
          </a:p>
          <a:p>
            <a:pPr>
              <a:buNone/>
            </a:pPr>
            <a:r>
              <a:rPr lang="en-US" altLang="en-US" dirty="0">
                <a:latin typeface="Arial" charset="0"/>
                <a:cs typeface="Arial" charset="0"/>
              </a:rPr>
              <a:t>	If both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Arial"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a:t>
            </a:r>
            <a:r>
              <a:rPr lang="en-US" altLang="en-US" dirty="0">
                <a:latin typeface="Arial" charset="0"/>
                <a:cs typeface="Arial" charset="0"/>
              </a:rPr>
              <a:t> and </a:t>
            </a:r>
            <a:r>
              <a:rPr lang="en-US" altLang="en-US" dirty="0">
                <a:latin typeface="Times New Roman" pitchFamily="18" charset="0"/>
                <a:cs typeface="Arial" charset="0"/>
              </a:rPr>
              <a:t>(</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k</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are edges, it is not required that they have the same weight</a:t>
            </a:r>
          </a:p>
        </p:txBody>
      </p:sp>
      <p:sp>
        <p:nvSpPr>
          <p:cNvPr id="2" name="Rectangle 1"/>
          <p:cNvSpPr/>
          <p:nvPr/>
        </p:nvSpPr>
        <p:spPr>
          <a:xfrm>
            <a:off x="5220072" y="4217017"/>
            <a:ext cx="473206" cy="369332"/>
          </a:xfrm>
          <a:prstGeom prst="rect">
            <a:avLst/>
          </a:prstGeom>
        </p:spPr>
        <p:txBody>
          <a:bodyPr wrap="none">
            <a:spAutoFit/>
          </a:bodyPr>
          <a:lstStyle/>
          <a:p>
            <a:r>
              <a:rPr lang="en-US" altLang="en-US" b="1" dirty="0">
                <a:solidFill>
                  <a:srgbClr val="FF0000"/>
                </a:solidFill>
                <a:latin typeface="Times New Roman" pitchFamily="18" charset="0"/>
              </a:rPr>
              <a:t>6.7</a:t>
            </a:r>
            <a:endParaRPr lang="en-CA" b="1" dirty="0">
              <a:solidFill>
                <a:srgbClr val="FF0000"/>
              </a:solidFill>
            </a:endParaRPr>
          </a:p>
        </p:txBody>
      </p:sp>
      <p:sp>
        <p:nvSpPr>
          <p:cNvPr id="7" name="Rectangle 6"/>
          <p:cNvSpPr/>
          <p:nvPr/>
        </p:nvSpPr>
        <p:spPr>
          <a:xfrm>
            <a:off x="6012160" y="3347700"/>
            <a:ext cx="473206" cy="369332"/>
          </a:xfrm>
          <a:prstGeom prst="rect">
            <a:avLst/>
          </a:prstGeom>
        </p:spPr>
        <p:txBody>
          <a:bodyPr wrap="none">
            <a:spAutoFit/>
          </a:bodyPr>
          <a:lstStyle/>
          <a:p>
            <a:r>
              <a:rPr lang="en-US" altLang="en-US" b="1" dirty="0">
                <a:solidFill>
                  <a:srgbClr val="FF0000"/>
                </a:solidFill>
                <a:latin typeface="Times New Roman" pitchFamily="18" charset="0"/>
              </a:rPr>
              <a:t>6.4</a:t>
            </a:r>
            <a:endParaRPr lang="en-CA" b="1" dirty="0">
              <a:solidFill>
                <a:srgbClr val="FF0000"/>
              </a:solidFill>
            </a:endParaRPr>
          </a:p>
        </p:txBody>
      </p:sp>
      <p:sp>
        <p:nvSpPr>
          <p:cNvPr id="8" name="Rectangle 7"/>
          <p:cNvSpPr/>
          <p:nvPr/>
        </p:nvSpPr>
        <p:spPr>
          <a:xfrm>
            <a:off x="5971002" y="4005064"/>
            <a:ext cx="473206" cy="369332"/>
          </a:xfrm>
          <a:prstGeom prst="rect">
            <a:avLst/>
          </a:prstGeom>
        </p:spPr>
        <p:txBody>
          <a:bodyPr wrap="none">
            <a:spAutoFit/>
          </a:bodyPr>
          <a:lstStyle/>
          <a:p>
            <a:r>
              <a:rPr lang="en-US" b="1" dirty="0">
                <a:solidFill>
                  <a:srgbClr val="FF0000"/>
                </a:solidFill>
                <a:latin typeface="Times New Roman" pitchFamily="18" charset="0"/>
              </a:rPr>
              <a:t>7.5</a:t>
            </a:r>
            <a:endParaRPr lang="en-CA" b="1" dirty="0">
              <a:solidFill>
                <a:srgbClr val="FF0000"/>
              </a:solidFill>
            </a:endParaRPr>
          </a:p>
        </p:txBody>
      </p:sp>
      <p:sp>
        <p:nvSpPr>
          <p:cNvPr id="9" name="Rectangle 8"/>
          <p:cNvSpPr/>
          <p:nvPr/>
        </p:nvSpPr>
        <p:spPr>
          <a:xfrm>
            <a:off x="5754978" y="5541516"/>
            <a:ext cx="473206" cy="369332"/>
          </a:xfrm>
          <a:prstGeom prst="rect">
            <a:avLst/>
          </a:prstGeom>
        </p:spPr>
        <p:txBody>
          <a:bodyPr wrap="none">
            <a:spAutoFit/>
          </a:bodyPr>
          <a:lstStyle/>
          <a:p>
            <a:r>
              <a:rPr lang="en-US" b="1" dirty="0">
                <a:solidFill>
                  <a:srgbClr val="FF0000"/>
                </a:solidFill>
                <a:latin typeface="Times New Roman" pitchFamily="18" charset="0"/>
              </a:rPr>
              <a:t>5.4</a:t>
            </a:r>
            <a:endParaRPr lang="en-CA" b="1" dirty="0">
              <a:solidFill>
                <a:srgbClr val="FF0000"/>
              </a:solidFill>
            </a:endParaRPr>
          </a:p>
        </p:txBody>
      </p:sp>
      <p:sp>
        <p:nvSpPr>
          <p:cNvPr id="10" name="Rectangle 9"/>
          <p:cNvSpPr/>
          <p:nvPr/>
        </p:nvSpPr>
        <p:spPr>
          <a:xfrm>
            <a:off x="6588224" y="5517232"/>
            <a:ext cx="473206" cy="369332"/>
          </a:xfrm>
          <a:prstGeom prst="rect">
            <a:avLst/>
          </a:prstGeom>
        </p:spPr>
        <p:txBody>
          <a:bodyPr wrap="none">
            <a:spAutoFit/>
          </a:bodyPr>
          <a:lstStyle/>
          <a:p>
            <a:r>
              <a:rPr lang="en-US" b="1" dirty="0">
                <a:solidFill>
                  <a:srgbClr val="FF0000"/>
                </a:solidFill>
                <a:latin typeface="Times New Roman" pitchFamily="18" charset="0"/>
              </a:rPr>
              <a:t>4.5</a:t>
            </a:r>
            <a:endParaRPr lang="en-CA" b="1" dirty="0">
              <a:solidFill>
                <a:srgbClr val="FF0000"/>
              </a:solidFill>
            </a:endParaRPr>
          </a:p>
        </p:txBody>
      </p:sp>
      <p:sp>
        <p:nvSpPr>
          <p:cNvPr id="11" name="Rectangle 10"/>
          <p:cNvSpPr/>
          <p:nvPr/>
        </p:nvSpPr>
        <p:spPr>
          <a:xfrm>
            <a:off x="6084168" y="4797152"/>
            <a:ext cx="473206" cy="369332"/>
          </a:xfrm>
          <a:prstGeom prst="rect">
            <a:avLst/>
          </a:prstGeom>
        </p:spPr>
        <p:txBody>
          <a:bodyPr wrap="none">
            <a:spAutoFit/>
          </a:bodyPr>
          <a:lstStyle/>
          <a:p>
            <a:r>
              <a:rPr lang="en-US" altLang="en-US" b="1" dirty="0">
                <a:solidFill>
                  <a:srgbClr val="FF0000"/>
                </a:solidFill>
                <a:latin typeface="Times New Roman" pitchFamily="18" charset="0"/>
              </a:rPr>
              <a:t>4.1</a:t>
            </a:r>
            <a:endParaRPr lang="en-CA" b="1" dirty="0">
              <a:solidFill>
                <a:srgbClr val="FF0000"/>
              </a:solidFill>
            </a:endParaRPr>
          </a:p>
        </p:txBody>
      </p:sp>
      <p:sp>
        <p:nvSpPr>
          <p:cNvPr id="12" name="Rectangle 11"/>
          <p:cNvSpPr/>
          <p:nvPr/>
        </p:nvSpPr>
        <p:spPr>
          <a:xfrm>
            <a:off x="6804248" y="4101356"/>
            <a:ext cx="473206" cy="369332"/>
          </a:xfrm>
          <a:prstGeom prst="rect">
            <a:avLst/>
          </a:prstGeom>
        </p:spPr>
        <p:txBody>
          <a:bodyPr wrap="none">
            <a:spAutoFit/>
          </a:bodyPr>
          <a:lstStyle/>
          <a:p>
            <a:r>
              <a:rPr lang="en-US" altLang="en-US" b="1" dirty="0">
                <a:solidFill>
                  <a:srgbClr val="FF0000"/>
                </a:solidFill>
                <a:latin typeface="Times New Roman" pitchFamily="18" charset="0"/>
              </a:rPr>
              <a:t>7.3</a:t>
            </a:r>
            <a:endParaRPr lang="en-CA" b="1" dirty="0">
              <a:solidFill>
                <a:srgbClr val="FF0000"/>
              </a:solidFill>
            </a:endParaRPr>
          </a:p>
        </p:txBody>
      </p:sp>
      <p:sp>
        <p:nvSpPr>
          <p:cNvPr id="13" name="Rectangle 12"/>
          <p:cNvSpPr/>
          <p:nvPr/>
        </p:nvSpPr>
        <p:spPr>
          <a:xfrm>
            <a:off x="7368262" y="4005064"/>
            <a:ext cx="473206" cy="369332"/>
          </a:xfrm>
          <a:prstGeom prst="rect">
            <a:avLst/>
          </a:prstGeom>
        </p:spPr>
        <p:txBody>
          <a:bodyPr wrap="none">
            <a:spAutoFit/>
          </a:bodyPr>
          <a:lstStyle/>
          <a:p>
            <a:r>
              <a:rPr lang="en-US" b="1" dirty="0">
                <a:solidFill>
                  <a:srgbClr val="FF0000"/>
                </a:solidFill>
                <a:latin typeface="Times New Roman" pitchFamily="18" charset="0"/>
              </a:rPr>
              <a:t>6.8</a:t>
            </a:r>
            <a:endParaRPr lang="en-CA" b="1" dirty="0">
              <a:solidFill>
                <a:srgbClr val="FF0000"/>
              </a:solidFill>
            </a:endParaRPr>
          </a:p>
        </p:txBody>
      </p:sp>
      <p:sp>
        <p:nvSpPr>
          <p:cNvPr id="14" name="Rectangle 13"/>
          <p:cNvSpPr/>
          <p:nvPr/>
        </p:nvSpPr>
        <p:spPr>
          <a:xfrm>
            <a:off x="7872318" y="4437112"/>
            <a:ext cx="473206" cy="369332"/>
          </a:xfrm>
          <a:prstGeom prst="rect">
            <a:avLst/>
          </a:prstGeom>
        </p:spPr>
        <p:txBody>
          <a:bodyPr wrap="none">
            <a:spAutoFit/>
          </a:bodyPr>
          <a:lstStyle/>
          <a:p>
            <a:r>
              <a:rPr lang="en-US" altLang="en-US" b="1" dirty="0">
                <a:solidFill>
                  <a:srgbClr val="FF0000"/>
                </a:solidFill>
                <a:latin typeface="Times New Roman" pitchFamily="18" charset="0"/>
              </a:rPr>
              <a:t>5.9</a:t>
            </a:r>
            <a:endParaRPr lang="en-CA" b="1" dirty="0">
              <a:solidFill>
                <a:srgbClr val="FF0000"/>
              </a:solidFill>
            </a:endParaRPr>
          </a:p>
        </p:txBody>
      </p:sp>
      <p:sp>
        <p:nvSpPr>
          <p:cNvPr id="15" name="Rectangle 14"/>
          <p:cNvSpPr/>
          <p:nvPr/>
        </p:nvSpPr>
        <p:spPr>
          <a:xfrm>
            <a:off x="7956376" y="5325492"/>
            <a:ext cx="473206" cy="369332"/>
          </a:xfrm>
          <a:prstGeom prst="rect">
            <a:avLst/>
          </a:prstGeom>
        </p:spPr>
        <p:txBody>
          <a:bodyPr wrap="none">
            <a:spAutoFit/>
          </a:bodyPr>
          <a:lstStyle/>
          <a:p>
            <a:r>
              <a:rPr lang="en-US" b="1" dirty="0">
                <a:solidFill>
                  <a:srgbClr val="FF0000"/>
                </a:solidFill>
                <a:latin typeface="Times New Roman" pitchFamily="18" charset="0"/>
              </a:rPr>
              <a:t>4.7</a:t>
            </a:r>
            <a:endParaRPr lang="en-CA" b="1" dirty="0">
              <a:solidFill>
                <a:srgbClr val="FF0000"/>
              </a:solidFill>
            </a:endParaRPr>
          </a:p>
        </p:txBody>
      </p:sp>
      <p:sp>
        <p:nvSpPr>
          <p:cNvPr id="16" name="Rectangle 15"/>
          <p:cNvSpPr/>
          <p:nvPr/>
        </p:nvSpPr>
        <p:spPr>
          <a:xfrm>
            <a:off x="7308304" y="5157192"/>
            <a:ext cx="473206" cy="369332"/>
          </a:xfrm>
          <a:prstGeom prst="rect">
            <a:avLst/>
          </a:prstGeom>
        </p:spPr>
        <p:txBody>
          <a:bodyPr wrap="none">
            <a:spAutoFit/>
          </a:bodyPr>
          <a:lstStyle/>
          <a:p>
            <a:r>
              <a:rPr lang="en-US" altLang="en-US" b="1" dirty="0">
                <a:solidFill>
                  <a:srgbClr val="FF0000"/>
                </a:solidFill>
                <a:latin typeface="Times New Roman" pitchFamily="18" charset="0"/>
              </a:rPr>
              <a:t>3.2</a:t>
            </a:r>
            <a:endParaRPr lang="en-CA" b="1" dirty="0">
              <a:solidFill>
                <a:srgbClr val="FF0000"/>
              </a:solidFill>
            </a:endParaRPr>
          </a:p>
        </p:txBody>
      </p:sp>
    </p:spTree>
    <p:extLst>
      <p:ext uri="{BB962C8B-B14F-4D97-AF65-F5344CB8AC3E}">
        <p14:creationId xmlns:p14="http://schemas.microsoft.com/office/powerpoint/2010/main" val="1165196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7891"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 </a:t>
            </a:r>
            <a:r>
              <a:rPr lang="en-US" altLang="en-US" i="1" dirty="0">
                <a:latin typeface="Arial" charset="0"/>
                <a:cs typeface="Arial" charset="0"/>
              </a:rPr>
              <a:t>directed acyclic graph</a:t>
            </a:r>
            <a:r>
              <a:rPr lang="en-US" altLang="en-US" dirty="0">
                <a:latin typeface="Arial" charset="0"/>
                <a:cs typeface="Arial" charset="0"/>
              </a:rPr>
              <a:t> is a directed graph which has </a:t>
            </a:r>
            <a:r>
              <a:rPr lang="en-US" altLang="en-US" dirty="0">
                <a:solidFill>
                  <a:srgbClr val="FF0000"/>
                </a:solidFill>
                <a:latin typeface="Arial" charset="0"/>
                <a:cs typeface="Arial" charset="0"/>
              </a:rPr>
              <a:t>no cycle</a:t>
            </a:r>
          </a:p>
          <a:p>
            <a:pPr lvl="1"/>
            <a:r>
              <a:rPr lang="en-US" altLang="en-US" dirty="0">
                <a:latin typeface="Arial" charset="0"/>
                <a:cs typeface="Arial" charset="0"/>
              </a:rPr>
              <a:t>These are commonly referred to as DAGs</a:t>
            </a:r>
          </a:p>
          <a:p>
            <a:pPr lvl="1"/>
            <a:r>
              <a:rPr lang="en-US" altLang="en-US" dirty="0">
                <a:latin typeface="Arial" charset="0"/>
                <a:cs typeface="Arial" charset="0"/>
              </a:rPr>
              <a:t>They are graphical representations of partial orders on a finite number of elements</a:t>
            </a:r>
          </a:p>
          <a:p>
            <a:pPr>
              <a:buFont typeface="Arial" charset="0"/>
              <a:buNone/>
            </a:pPr>
            <a:r>
              <a:rPr lang="en-US" altLang="en-US" dirty="0">
                <a:latin typeface="Arial" charset="0"/>
                <a:cs typeface="Arial" charset="0"/>
              </a:rPr>
              <a:t>	These two are DAGs:</a:t>
            </a: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This directed graph is not acyclic:</a:t>
            </a:r>
          </a:p>
        </p:txBody>
      </p:sp>
      <p:pic>
        <p:nvPicPr>
          <p:cNvPr id="37892" name="Picture 6" descr="dag0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5449" y="3408414"/>
            <a:ext cx="5830887" cy="1238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5" descr="dag0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5962" y="5157192"/>
            <a:ext cx="2914230" cy="12758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4488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7891">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en-US" dirty="0">
                <a:latin typeface="Arial" charset="0"/>
                <a:cs typeface="Arial" charset="0"/>
              </a:rPr>
              <a:t>Directed acyclic graphs</a:t>
            </a:r>
          </a:p>
        </p:txBody>
      </p:sp>
      <p:sp>
        <p:nvSpPr>
          <p:cNvPr id="3993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Applications of directed acyclic graphs include:</a:t>
            </a:r>
          </a:p>
          <a:p>
            <a:pPr lvl="1"/>
            <a:r>
              <a:rPr lang="en-US" altLang="en-US" dirty="0">
                <a:latin typeface="Arial" charset="0"/>
                <a:cs typeface="Arial" charset="0"/>
              </a:rPr>
              <a:t>The parse tree constructed by a compiler</a:t>
            </a:r>
          </a:p>
          <a:p>
            <a:pPr lvl="1"/>
            <a:r>
              <a:rPr lang="en-US" altLang="en-US" dirty="0">
                <a:latin typeface="Arial" charset="0"/>
                <a:cs typeface="Arial" charset="0"/>
              </a:rPr>
              <a:t>A reference graph that can be garbage collected using simple reference counting</a:t>
            </a:r>
          </a:p>
          <a:p>
            <a:pPr lvl="1"/>
            <a:r>
              <a:rPr lang="en-US" altLang="en-US" dirty="0">
                <a:latin typeface="Arial" charset="0"/>
                <a:cs typeface="Arial" charset="0"/>
              </a:rPr>
              <a:t>Dependency graphs such as those used in instruction scheduling and </a:t>
            </a:r>
            <a:r>
              <a:rPr lang="en-US" altLang="en-US" b="1" dirty="0" err="1">
                <a:latin typeface="Courier New" pitchFamily="49" charset="0"/>
                <a:cs typeface="Arial" charset="0"/>
              </a:rPr>
              <a:t>makefiles</a:t>
            </a:r>
            <a:endParaRPr lang="en-US" altLang="en-US" b="1" dirty="0">
              <a:latin typeface="Courier New" pitchFamily="49" charset="0"/>
              <a:cs typeface="Arial" charset="0"/>
            </a:endParaRPr>
          </a:p>
          <a:p>
            <a:pPr lvl="1"/>
            <a:r>
              <a:rPr lang="en-US" altLang="en-US" dirty="0">
                <a:latin typeface="Arial" charset="0"/>
                <a:cs typeface="Arial" charset="0"/>
              </a:rPr>
              <a:t>Dependency graphs between classes formed by inheritance relationships in object-oriented programming languages</a:t>
            </a:r>
          </a:p>
          <a:p>
            <a:pPr lvl="1"/>
            <a:r>
              <a:rPr lang="en-US" altLang="en-US" dirty="0">
                <a:latin typeface="Arial" charset="0"/>
                <a:cs typeface="Arial" charset="0"/>
              </a:rPr>
              <a:t>Information categorization systems, such as folders in a computer</a:t>
            </a:r>
          </a:p>
          <a:p>
            <a:pPr lvl="1"/>
            <a:r>
              <a:rPr lang="en-US" altLang="en-US" dirty="0">
                <a:latin typeface="Arial" charset="0"/>
                <a:cs typeface="Arial" charset="0"/>
              </a:rPr>
              <a:t>Directed acyclic word graph data structure to memory-efficiently store a set of strings (words)</a:t>
            </a:r>
          </a:p>
          <a:p>
            <a:pPr>
              <a:buFontTx/>
              <a:buNone/>
            </a:pPr>
            <a:r>
              <a:rPr lang="en-US" altLang="en-US" sz="1800" dirty="0">
                <a:solidFill>
                  <a:schemeClr val="bg2"/>
                </a:solidFill>
                <a:latin typeface="Arial" charset="0"/>
                <a:cs typeface="Arial" charset="0"/>
              </a:rPr>
              <a:t>Reference:  http://en.wikipedia.org/wiki/Directed_acyclic_graph</a:t>
            </a:r>
          </a:p>
        </p:txBody>
      </p:sp>
    </p:spTree>
    <p:extLst>
      <p:ext uri="{BB962C8B-B14F-4D97-AF65-F5344CB8AC3E}">
        <p14:creationId xmlns:p14="http://schemas.microsoft.com/office/powerpoint/2010/main" val="31344154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Representations</a:t>
            </a:r>
          </a:p>
        </p:txBody>
      </p:sp>
      <p:sp>
        <p:nvSpPr>
          <p:cNvPr id="3" name="Content Placeholder 2"/>
          <p:cNvSpPr>
            <a:spLocks noGrp="1"/>
          </p:cNvSpPr>
          <p:nvPr>
            <p:ph idx="1"/>
          </p:nvPr>
        </p:nvSpPr>
        <p:spPr/>
        <p:txBody>
          <a:bodyPr/>
          <a:lstStyle/>
          <a:p>
            <a:pPr marL="357188" indent="-357188">
              <a:buNone/>
            </a:pPr>
            <a:r>
              <a:rPr lang="en-CA" dirty="0"/>
              <a:t>	How do we store the adjacency relations?</a:t>
            </a:r>
          </a:p>
          <a:p>
            <a:pPr lvl="1"/>
            <a:r>
              <a:rPr lang="en-CA" dirty="0"/>
              <a:t>Binary-relation list</a:t>
            </a:r>
          </a:p>
          <a:p>
            <a:pPr lvl="1"/>
            <a:r>
              <a:rPr lang="en-CA" dirty="0"/>
              <a:t>Adjacency matrix</a:t>
            </a:r>
          </a:p>
          <a:p>
            <a:pPr lvl="1"/>
            <a:r>
              <a:rPr lang="en-CA" dirty="0"/>
              <a:t>Adjacency list</a:t>
            </a:r>
          </a:p>
        </p:txBody>
      </p:sp>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818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en-US">
                <a:latin typeface="Arial" charset="0"/>
                <a:cs typeface="Arial" charset="0"/>
              </a:rPr>
              <a:t>Summary</a:t>
            </a:r>
          </a:p>
        </p:txBody>
      </p:sp>
      <p:sp>
        <p:nvSpPr>
          <p:cNvPr id="4505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In this topic, we have covered:</a:t>
            </a:r>
          </a:p>
          <a:p>
            <a:pPr lvl="1"/>
            <a:r>
              <a:rPr lang="en-US" altLang="en-US" dirty="0">
                <a:latin typeface="Arial" charset="0"/>
                <a:cs typeface="Arial" charset="0"/>
              </a:rPr>
              <a:t>Basic graph definitions</a:t>
            </a:r>
          </a:p>
          <a:p>
            <a:pPr lvl="2"/>
            <a:r>
              <a:rPr lang="en-US" altLang="en-US" dirty="0">
                <a:latin typeface="Arial" charset="0"/>
                <a:cs typeface="Arial" charset="0"/>
              </a:rPr>
              <a:t>Vertex, edge, degree, adjacency </a:t>
            </a:r>
          </a:p>
          <a:p>
            <a:pPr lvl="1"/>
            <a:r>
              <a:rPr lang="en-US" altLang="en-US" dirty="0">
                <a:latin typeface="Arial" charset="0"/>
                <a:cs typeface="Arial" charset="0"/>
              </a:rPr>
              <a:t>Paths, simple paths, and cycles</a:t>
            </a:r>
          </a:p>
          <a:p>
            <a:pPr lvl="1"/>
            <a:r>
              <a:rPr lang="en-US" altLang="en-US" dirty="0">
                <a:latin typeface="Arial" charset="0"/>
                <a:cs typeface="Arial" charset="0"/>
              </a:rPr>
              <a:t>Connectedness</a:t>
            </a:r>
          </a:p>
          <a:p>
            <a:pPr lvl="1"/>
            <a:r>
              <a:rPr lang="en-US" altLang="en-US" dirty="0">
                <a:latin typeface="Arial" charset="0"/>
                <a:cs typeface="Arial" charset="0"/>
              </a:rPr>
              <a:t>Weighted graphs</a:t>
            </a:r>
          </a:p>
          <a:p>
            <a:pPr lvl="1"/>
            <a:r>
              <a:rPr lang="en-US" altLang="en-US" dirty="0">
                <a:latin typeface="Arial" charset="0"/>
                <a:cs typeface="Arial" charset="0"/>
              </a:rPr>
              <a:t>Directed graphs</a:t>
            </a:r>
          </a:p>
          <a:p>
            <a:pPr lvl="1"/>
            <a:r>
              <a:rPr lang="en-US" altLang="en-US" dirty="0">
                <a:latin typeface="Arial" charset="0"/>
                <a:cs typeface="Arial" charset="0"/>
              </a:rPr>
              <a:t>Directed acyclic graphs</a:t>
            </a:r>
          </a:p>
          <a:p>
            <a:pPr>
              <a:buFont typeface="Arial" charset="0"/>
              <a:buNone/>
            </a:pPr>
            <a:endParaRPr lang="en-US" altLang="en-US" dirty="0">
              <a:latin typeface="Arial" charset="0"/>
              <a:cs typeface="Arial" charset="0"/>
            </a:endParaRPr>
          </a:p>
          <a:p>
            <a:pPr>
              <a:buFont typeface="Arial" charset="0"/>
              <a:buNone/>
            </a:pPr>
            <a:r>
              <a:rPr lang="en-US" altLang="en-US" dirty="0">
                <a:latin typeface="Arial" charset="0"/>
                <a:cs typeface="Arial" charset="0"/>
              </a:rPr>
              <a:t>	We will continue by looking at a number of problems related to graphs</a:t>
            </a:r>
          </a:p>
        </p:txBody>
      </p:sp>
    </p:spTree>
    <p:extLst>
      <p:ext uri="{BB962C8B-B14F-4D97-AF65-F5344CB8AC3E}">
        <p14:creationId xmlns:p14="http://schemas.microsoft.com/office/powerpoint/2010/main" val="1695174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define an Undirected Graph ADT as a collection of </a:t>
            </a:r>
            <a:r>
              <a:rPr lang="en-US" altLang="en-US" i="1" dirty="0">
                <a:latin typeface="Arial" charset="0"/>
                <a:cs typeface="Arial" charset="0"/>
              </a:rPr>
              <a:t>vertices</a:t>
            </a: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n</a:t>
            </a:r>
            <a:r>
              <a:rPr lang="en-US" altLang="en-US" dirty="0">
                <a:latin typeface="Times New Roman" pitchFamily="18" charset="0"/>
                <a:cs typeface="Arial" charset="0"/>
              </a:rPr>
              <a:t>}</a:t>
            </a:r>
          </a:p>
          <a:p>
            <a:pPr lvl="1"/>
            <a:r>
              <a:rPr lang="en-US" altLang="en-US" dirty="0">
                <a:latin typeface="Arial" charset="0"/>
                <a:cs typeface="Arial" charset="0"/>
              </a:rPr>
              <a:t>The number of vertices is denoted by</a:t>
            </a:r>
          </a:p>
          <a:p>
            <a:pPr algn="ctr">
              <a:buFontTx/>
              <a:buNone/>
            </a:pP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a:t>
            </a:r>
          </a:p>
          <a:p>
            <a:pPr lvl="1"/>
            <a:r>
              <a:rPr lang="en-US" altLang="en-US" dirty="0">
                <a:latin typeface="Arial" charset="0"/>
                <a:cs typeface="Arial" charset="0"/>
              </a:rPr>
              <a:t>Associated with this is a collection </a:t>
            </a:r>
            <a:r>
              <a:rPr lang="en-US" altLang="en-US" i="1" dirty="0">
                <a:latin typeface="Times New Roman" pitchFamily="18" charset="0"/>
                <a:cs typeface="Arial" charset="0"/>
              </a:rPr>
              <a:t>E</a:t>
            </a:r>
            <a:r>
              <a:rPr lang="en-US" altLang="en-US" dirty="0">
                <a:latin typeface="Arial" charset="0"/>
                <a:cs typeface="Arial" charset="0"/>
              </a:rPr>
              <a:t> of </a:t>
            </a:r>
            <a:r>
              <a:rPr lang="en-US" altLang="en-US" u="sng" dirty="0">
                <a:latin typeface="Arial" charset="0"/>
                <a:cs typeface="Arial" charset="0"/>
              </a:rPr>
              <a:t>unordered</a:t>
            </a:r>
            <a:r>
              <a:rPr lang="en-US" altLang="en-US" dirty="0">
                <a:latin typeface="Arial" charset="0"/>
                <a:cs typeface="Arial" charset="0"/>
              </a:rPr>
              <a:t> pairs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i="1" baseline="-25000" dirty="0">
                <a:latin typeface="Times New Roman" pitchFamily="18" charset="0"/>
                <a:cs typeface="Arial" charset="0"/>
              </a:rPr>
              <a:t>i</a:t>
            </a:r>
            <a:r>
              <a:rPr lang="en-US" altLang="en-US" dirty="0">
                <a:latin typeface="Times New Roman" pitchFamily="18" charset="0"/>
                <a:cs typeface="Arial" charset="0"/>
              </a:rPr>
              <a:t>, </a:t>
            </a:r>
            <a:r>
              <a:rPr lang="en-US" altLang="en-US" i="1" dirty="0" err="1">
                <a:latin typeface="Times New Roman" pitchFamily="18" charset="0"/>
                <a:cs typeface="Arial" charset="0"/>
              </a:rPr>
              <a:t>v</a:t>
            </a:r>
            <a:r>
              <a:rPr lang="en-US" altLang="en-US" i="1" baseline="-25000" dirty="0" err="1">
                <a:latin typeface="Times New Roman" pitchFamily="18" charset="0"/>
                <a:cs typeface="Arial" charset="0"/>
              </a:rPr>
              <a:t>j</a:t>
            </a:r>
            <a:r>
              <a:rPr lang="en-US" altLang="en-US" dirty="0">
                <a:latin typeface="Times New Roman" pitchFamily="18" charset="0"/>
                <a:cs typeface="Arial" charset="0"/>
              </a:rPr>
              <a:t>}</a:t>
            </a:r>
            <a:r>
              <a:rPr lang="en-US" altLang="en-US" dirty="0">
                <a:latin typeface="Arial" charset="0"/>
                <a:cs typeface="Arial" charset="0"/>
              </a:rPr>
              <a:t> termed </a:t>
            </a:r>
            <a:r>
              <a:rPr lang="en-US" altLang="en-US" i="1" dirty="0">
                <a:latin typeface="Arial" charset="0"/>
                <a:cs typeface="Arial" charset="0"/>
              </a:rPr>
              <a:t>edges</a:t>
            </a:r>
            <a:r>
              <a:rPr lang="en-US" altLang="en-US" dirty="0">
                <a:latin typeface="Arial" charset="0"/>
                <a:cs typeface="Arial" charset="0"/>
              </a:rPr>
              <a:t> which connect the vertices</a:t>
            </a:r>
          </a:p>
          <a:p>
            <a:pPr lvl="1"/>
            <a:endParaRPr lang="en-US" altLang="en-US" dirty="0">
              <a:latin typeface="Arial" charset="0"/>
              <a:cs typeface="Arial" charset="0"/>
            </a:endParaRPr>
          </a:p>
        </p:txBody>
      </p:sp>
    </p:spTree>
    <p:extLst>
      <p:ext uri="{BB962C8B-B14F-4D97-AF65-F5344CB8AC3E}">
        <p14:creationId xmlns:p14="http://schemas.microsoft.com/office/powerpoint/2010/main" val="16075927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buFontTx/>
              <a:buNone/>
            </a:pPr>
            <a:r>
              <a:rPr lang="en-US" altLang="en-US" sz="1400" dirty="0">
                <a:latin typeface="Arial" charset="0"/>
                <a:cs typeface="Arial" charset="0"/>
              </a:rPr>
              <a:t>[1]	Donald E. Knuth, </a:t>
            </a:r>
            <a:r>
              <a:rPr lang="en-US" altLang="en-US" sz="1400" i="1" dirty="0">
                <a:latin typeface="Arial" charset="0"/>
                <a:cs typeface="Arial" charset="0"/>
              </a:rPr>
              <a:t>The Art of Computer Programming, Volume 1:  Fundamental Algorithms</a:t>
            </a:r>
            <a:r>
              <a:rPr lang="en-US" altLang="en-US" sz="1400" dirty="0">
                <a:latin typeface="Arial" charset="0"/>
                <a:cs typeface="Arial" charset="0"/>
              </a:rPr>
              <a:t>, 3</a:t>
            </a:r>
            <a:r>
              <a:rPr lang="en-US" altLang="en-US" sz="1400" baseline="30000" dirty="0">
                <a:latin typeface="Arial" charset="0"/>
                <a:cs typeface="Arial" charset="0"/>
              </a:rPr>
              <a:t>rd</a:t>
            </a:r>
            <a:r>
              <a:rPr lang="en-US" altLang="en-US" sz="1400" dirty="0">
                <a:latin typeface="Arial" charset="0"/>
                <a:cs typeface="Arial" charset="0"/>
              </a:rPr>
              <a:t> Ed., Addison Wesley, 1997, §2.2.1, p.238.</a:t>
            </a:r>
          </a:p>
          <a:p>
            <a:pPr marL="533400" indent="-533400">
              <a:buFontTx/>
              <a:buNone/>
            </a:pPr>
            <a:r>
              <a:rPr lang="en-US" altLang="en-US" sz="1400" dirty="0">
                <a:latin typeface="Arial" charset="0"/>
                <a:cs typeface="Arial" charset="0"/>
              </a:rPr>
              <a:t>[2]	</a:t>
            </a:r>
            <a:r>
              <a:rPr lang="en-US" altLang="en-US" sz="1400" dirty="0" err="1">
                <a:latin typeface="Arial" charset="0"/>
                <a:cs typeface="Arial" charset="0"/>
              </a:rPr>
              <a:t>Cormen</a:t>
            </a:r>
            <a:r>
              <a:rPr lang="en-US" altLang="en-US" sz="1400" dirty="0">
                <a:latin typeface="Arial" charset="0"/>
                <a:cs typeface="Arial" charset="0"/>
              </a:rPr>
              <a:t>, </a:t>
            </a:r>
            <a:r>
              <a:rPr lang="en-US" altLang="en-US" sz="1400" dirty="0" err="1">
                <a:latin typeface="Arial" charset="0"/>
                <a:cs typeface="Arial" charset="0"/>
              </a:rPr>
              <a:t>Leiserson</a:t>
            </a:r>
            <a:r>
              <a:rPr lang="en-US" altLang="en-US" sz="1400" dirty="0">
                <a:latin typeface="Arial" charset="0"/>
                <a:cs typeface="Arial" charset="0"/>
              </a:rPr>
              <a:t>, and </a:t>
            </a:r>
            <a:r>
              <a:rPr lang="en-US" altLang="en-US" sz="1400" dirty="0" err="1">
                <a:latin typeface="Arial" charset="0"/>
                <a:cs typeface="Arial" charset="0"/>
              </a:rPr>
              <a:t>Rivest</a:t>
            </a:r>
            <a:r>
              <a:rPr lang="en-US" altLang="en-US" sz="1400" dirty="0">
                <a:latin typeface="Arial" charset="0"/>
                <a:cs typeface="Arial" charset="0"/>
              </a:rPr>
              <a:t>, </a:t>
            </a:r>
            <a:r>
              <a:rPr lang="en-US" altLang="en-US" sz="1400" i="1" dirty="0">
                <a:latin typeface="Arial" charset="0"/>
                <a:cs typeface="Arial" charset="0"/>
              </a:rPr>
              <a:t>Introduction to Algorithms</a:t>
            </a:r>
            <a:r>
              <a:rPr lang="en-US" altLang="en-US" sz="1400" dirty="0">
                <a:latin typeface="Arial" charset="0"/>
                <a:cs typeface="Arial" charset="0"/>
              </a:rPr>
              <a:t>, McGraw Hill, 1990, §11.1, p.200.</a:t>
            </a:r>
          </a:p>
          <a:p>
            <a:pPr marL="533400" indent="-533400">
              <a:buFontTx/>
              <a:buNone/>
            </a:pPr>
            <a:r>
              <a:rPr lang="en-US" altLang="en-US" sz="1400" dirty="0">
                <a:latin typeface="Arial" charset="0"/>
                <a:cs typeface="Arial" charset="0"/>
              </a:rPr>
              <a:t>[3]	Weiss, Data Structures and Algorithm Analysis in C++, 3</a:t>
            </a:r>
            <a:r>
              <a:rPr lang="en-US" altLang="en-US" sz="1400" baseline="30000" dirty="0">
                <a:latin typeface="Arial" charset="0"/>
                <a:cs typeface="Arial" charset="0"/>
              </a:rPr>
              <a:t>rd</a:t>
            </a:r>
            <a:r>
              <a:rPr lang="en-US" altLang="en-US" sz="1400" dirty="0">
                <a:latin typeface="Arial" charset="0"/>
                <a:cs typeface="Arial" charset="0"/>
              </a:rPr>
              <a:t> Ed., Addison Wesley, §3.6, p.94.</a:t>
            </a:r>
          </a:p>
          <a:p>
            <a:pPr marL="533400" indent="-533400">
              <a:buFontTx/>
              <a:buNone/>
            </a:pPr>
            <a:r>
              <a:rPr lang="en-US" altLang="en-US" sz="1400" dirty="0">
                <a:latin typeface="Arial" charset="0"/>
                <a:cs typeface="Arial" charset="0"/>
              </a:rPr>
              <a:t>[4]	</a:t>
            </a:r>
            <a:r>
              <a:rPr lang="en-CA" sz="1400" dirty="0"/>
              <a:t>David H. Laidlaw, Course Notes, http://cs.brown.edu/courses/cs016/lectures/13%20Graphs.pdf</a:t>
            </a:r>
            <a:endParaRPr lang="en-US" altLang="en-US" sz="1400" dirty="0">
              <a:latin typeface="Arial" charset="0"/>
              <a:cs typeface="Arial" charset="0"/>
            </a:endParaRPr>
          </a:p>
          <a:p>
            <a:pPr marL="533400" indent="-533400">
              <a:buFontTx/>
              <a:buNone/>
            </a:pPr>
            <a:endParaRPr lang="en-US" altLang="en-US" sz="1400" dirty="0">
              <a:latin typeface="Arial" charset="0"/>
              <a:cs typeface="Arial" charset="0"/>
            </a:endParaRP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Outline</a:t>
            </a:r>
            <a:endParaRPr lang="zh-CN" altLang="en-US" dirty="0"/>
          </a:p>
        </p:txBody>
      </p:sp>
      <p:sp>
        <p:nvSpPr>
          <p:cNvPr id="3" name="Content Placeholder 2"/>
          <p:cNvSpPr>
            <a:spLocks noGrp="1"/>
          </p:cNvSpPr>
          <p:nvPr>
            <p:ph idx="1"/>
          </p:nvPr>
        </p:nvSpPr>
        <p:spPr/>
        <p:txBody>
          <a:bodyPr/>
          <a:lstStyle/>
          <a:p>
            <a:r>
              <a:rPr lang="en-US" altLang="zh-CN" dirty="0"/>
              <a:t>Definitions</a:t>
            </a:r>
          </a:p>
          <a:p>
            <a:pPr lvl="1"/>
            <a:r>
              <a:rPr lang="en-US" altLang="zh-CN" dirty="0"/>
              <a:t>Undirected graphs</a:t>
            </a:r>
          </a:p>
          <a:p>
            <a:pPr lvl="1"/>
            <a:r>
              <a:rPr lang="en-US" altLang="zh-CN" dirty="0"/>
              <a:t>Directed graph</a:t>
            </a:r>
          </a:p>
          <a:p>
            <a:r>
              <a:rPr lang="en-US" altLang="zh-CN" dirty="0">
                <a:solidFill>
                  <a:srgbClr val="FF0000"/>
                </a:solidFill>
              </a:rPr>
              <a:t>Representation</a:t>
            </a:r>
          </a:p>
          <a:p>
            <a:pPr lvl="1"/>
            <a:r>
              <a:rPr lang="en-US" altLang="zh-CN" dirty="0">
                <a:solidFill>
                  <a:srgbClr val="FF0000"/>
                </a:solidFill>
              </a:rPr>
              <a:t>Adjacency matrix</a:t>
            </a:r>
          </a:p>
          <a:p>
            <a:pPr lvl="1"/>
            <a:r>
              <a:rPr lang="en-US" altLang="zh-CN" dirty="0">
                <a:solidFill>
                  <a:srgbClr val="FF0000"/>
                </a:solidFill>
              </a:rPr>
              <a:t>Adjacency list</a:t>
            </a:r>
            <a:endParaRPr lang="zh-CN" altLang="en-US" dirty="0">
              <a:solidFill>
                <a:srgbClr val="FF0000"/>
              </a:solidFill>
            </a:endParaRPr>
          </a:p>
        </p:txBody>
      </p:sp>
    </p:spTree>
    <p:extLst>
      <p:ext uri="{BB962C8B-B14F-4D97-AF65-F5344CB8AC3E}">
        <p14:creationId xmlns:p14="http://schemas.microsoft.com/office/powerpoint/2010/main" val="27923355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The Graph ADT</a:t>
            </a:r>
          </a:p>
        </p:txBody>
      </p:sp>
      <p:sp>
        <p:nvSpPr>
          <p:cNvPr id="3" name="Content Placeholder 2"/>
          <p:cNvSpPr>
            <a:spLocks noGrp="1"/>
          </p:cNvSpPr>
          <p:nvPr>
            <p:ph idx="1"/>
          </p:nvPr>
        </p:nvSpPr>
        <p:spPr/>
        <p:txBody>
          <a:bodyPr/>
          <a:lstStyle/>
          <a:p>
            <a:pPr marL="357188" indent="-357188">
              <a:buNone/>
            </a:pPr>
            <a:r>
              <a:rPr lang="en-CA" dirty="0"/>
              <a:t>	The Graph ADT describes a container storing an adjacency relation</a:t>
            </a:r>
          </a:p>
          <a:p>
            <a:pPr lvl="1"/>
            <a:r>
              <a:rPr lang="en-CA" dirty="0"/>
              <a:t>Queries include:</a:t>
            </a:r>
          </a:p>
          <a:p>
            <a:pPr lvl="2"/>
            <a:r>
              <a:rPr lang="en-CA" dirty="0"/>
              <a:t>The number of vertices</a:t>
            </a:r>
          </a:p>
          <a:p>
            <a:pPr lvl="2"/>
            <a:r>
              <a:rPr lang="en-CA" dirty="0"/>
              <a:t>The number of edges</a:t>
            </a:r>
          </a:p>
          <a:p>
            <a:pPr lvl="2"/>
            <a:r>
              <a:rPr lang="en-CA" dirty="0"/>
              <a:t>List the vertices adjacent to a given vertex</a:t>
            </a:r>
          </a:p>
          <a:p>
            <a:pPr lvl="2"/>
            <a:r>
              <a:rPr lang="en-CA" dirty="0"/>
              <a:t>Are two vertices adjacent?</a:t>
            </a:r>
          </a:p>
          <a:p>
            <a:pPr lvl="2"/>
            <a:r>
              <a:rPr lang="en-CA" dirty="0"/>
              <a:t>Are two vertices connected?</a:t>
            </a:r>
          </a:p>
          <a:p>
            <a:pPr lvl="2"/>
            <a:endParaRPr lang="en-CA" dirty="0"/>
          </a:p>
          <a:p>
            <a:pPr lvl="1"/>
            <a:r>
              <a:rPr lang="en-CA" dirty="0"/>
              <a:t>Modifications include:</a:t>
            </a:r>
          </a:p>
          <a:p>
            <a:pPr lvl="2"/>
            <a:r>
              <a:rPr lang="en-CA" dirty="0"/>
              <a:t>Inserting or removing an edge</a:t>
            </a:r>
          </a:p>
          <a:p>
            <a:pPr lvl="2"/>
            <a:r>
              <a:rPr lang="en-CA" dirty="0"/>
              <a:t>Inserting or removing a vertex (and all edges containing that vertex) </a:t>
            </a:r>
          </a:p>
          <a:p>
            <a:pPr lvl="2"/>
            <a:endParaRPr lang="en-CA" dirty="0"/>
          </a:p>
          <a:p>
            <a:pPr marL="357188" indent="-357188">
              <a:buNone/>
            </a:pPr>
            <a:r>
              <a:rPr lang="en-CA" dirty="0"/>
              <a:t>	The run-time of these operations will depend on the representation</a:t>
            </a:r>
          </a:p>
          <a:p>
            <a:pPr lvl="2"/>
            <a:endParaRPr lang="en-CA" dirty="0"/>
          </a:p>
        </p:txBody>
      </p:sp>
    </p:spTree>
    <p:extLst>
      <p:ext uri="{BB962C8B-B14F-4D97-AF65-F5344CB8AC3E}">
        <p14:creationId xmlns:p14="http://schemas.microsoft.com/office/powerpoint/2010/main" val="1943795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Binary-relation list</a:t>
            </a:r>
          </a:p>
        </p:txBody>
      </p:sp>
      <p:sp>
        <p:nvSpPr>
          <p:cNvPr id="3" name="Content Placeholder 2"/>
          <p:cNvSpPr>
            <a:spLocks noGrp="1"/>
          </p:cNvSpPr>
          <p:nvPr>
            <p:ph idx="1"/>
          </p:nvPr>
        </p:nvSpPr>
        <p:spPr/>
        <p:txBody>
          <a:bodyPr/>
          <a:lstStyle/>
          <a:p>
            <a:pPr marL="357188" indent="-357188">
              <a:buNone/>
            </a:pPr>
            <a:r>
              <a:rPr lang="en-CA" dirty="0"/>
              <a:t>	The most inefficient is a relation list:</a:t>
            </a:r>
          </a:p>
          <a:p>
            <a:pPr lvl="1"/>
            <a:r>
              <a:rPr lang="en-CA" dirty="0"/>
              <a:t>A container storing the edges</a:t>
            </a:r>
          </a:p>
          <a:p>
            <a:pPr marL="457200" lvl="1" indent="0">
              <a:buNone/>
            </a:pPr>
            <a:r>
              <a:rPr lang="en-CA" dirty="0"/>
              <a:t>   	   </a:t>
            </a:r>
            <a:r>
              <a:rPr lang="en-CA" dirty="0">
                <a:latin typeface="Times New Roman" panose="02020603050405020304" pitchFamily="18" charset="0"/>
                <a:cs typeface="Times New Roman" panose="02020603050405020304" pitchFamily="18" charset="0"/>
              </a:rPr>
              <a:t>{(1, 2), (1, 4), (3, 5), (4, 2), (4, 5), (5, 2), (5, 3), (5, 8), (6, 9), (7, 9), (8, 4)}</a:t>
            </a:r>
          </a:p>
          <a:p>
            <a:pPr marL="457200" lvl="1" indent="0">
              <a:buNone/>
            </a:pPr>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endParaRPr lang="en-CA" dirty="0"/>
          </a:p>
          <a:p>
            <a:pPr lvl="1"/>
            <a:endParaRPr lang="en-CA" dirty="0"/>
          </a:p>
          <a:p>
            <a:pPr lvl="1"/>
            <a:endParaRPr lang="en-CA" dirty="0"/>
          </a:p>
          <a:p>
            <a:pPr marL="457200" lvl="1" indent="0">
              <a:buNone/>
            </a:pPr>
            <a:endParaRPr lang="en-CA" dirty="0"/>
          </a:p>
        </p:txBody>
      </p:sp>
    </p:spTree>
    <p:extLst>
      <p:ext uri="{BB962C8B-B14F-4D97-AF65-F5344CB8AC3E}">
        <p14:creationId xmlns:p14="http://schemas.microsoft.com/office/powerpoint/2010/main" val="3242173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matrix</a:t>
            </a:r>
          </a:p>
        </p:txBody>
      </p:sp>
      <p:sp>
        <p:nvSpPr>
          <p:cNvPr id="3" name="Content Placeholder 2"/>
          <p:cNvSpPr>
            <a:spLocks noGrp="1"/>
          </p:cNvSpPr>
          <p:nvPr>
            <p:ph idx="1"/>
          </p:nvPr>
        </p:nvSpPr>
        <p:spPr/>
        <p:txBody>
          <a:bodyPr>
            <a:normAutofit fontScale="92500" lnSpcReduction="10000"/>
          </a:bodyPr>
          <a:lstStyle/>
          <a:p>
            <a:pPr marL="357188" indent="-357188">
              <a:buNone/>
            </a:pPr>
            <a:r>
              <a:rPr lang="en-CA" dirty="0"/>
              <a:t>	Requiring more memory but also faster, an adjacency matrix</a:t>
            </a:r>
          </a:p>
          <a:p>
            <a:pPr lvl="1"/>
            <a:r>
              <a:rPr lang="en-CA" dirty="0"/>
              <a:t>The matrix entry </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r>
              <a:rPr lang="en-CA" dirty="0"/>
              <a:t> is set to true if there is an edge </a:t>
            </a:r>
            <a:r>
              <a:rPr lang="en-CA" dirty="0">
                <a:latin typeface="Times New Roman" panose="02020603050405020304" pitchFamily="18" charset="0"/>
                <a:cs typeface="Times New Roman" panose="02020603050405020304" pitchFamily="18" charset="0"/>
              </a:rPr>
              <a:t>(</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latin typeface="Times New Roman" panose="02020603050405020304" pitchFamily="18" charset="0"/>
                <a:cs typeface="Times New Roman" panose="02020603050405020304" pitchFamily="18" charset="0"/>
              </a:rPr>
              <a:t>)</a:t>
            </a: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800" dirty="0"/>
          </a:p>
          <a:p>
            <a:pPr lvl="1"/>
            <a:endParaRPr lang="en-CA" sz="2800" dirty="0"/>
          </a:p>
          <a:p>
            <a:pPr lvl="1"/>
            <a:endParaRPr lang="en-CA"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r>
              <a:rPr lang="en-CA" baseline="30000" dirty="0">
                <a:latin typeface="Times New Roman" panose="02020603050405020304" pitchFamily="18" charset="0"/>
                <a:cs typeface="Times New Roman" panose="02020603050405020304" pitchFamily="18" charset="0"/>
              </a:rPr>
              <a:t>2</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r>
              <a:rPr lang="en-CA" dirty="0">
                <a:latin typeface="Times New Roman" panose="02020603050405020304" pitchFamily="18" charset="0"/>
                <a:cs typeface="Times New Roman" panose="02020603050405020304" pitchFamily="18" charset="0"/>
              </a:rPr>
              <a:t>O(1)</a:t>
            </a:r>
          </a:p>
          <a:p>
            <a:pPr lvl="1"/>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a:t>
            </a:r>
            <a:endParaRPr lang="en-CA" dirty="0"/>
          </a:p>
          <a:p>
            <a:pPr marL="457200" lvl="1" indent="0">
              <a:buNone/>
            </a:pPr>
            <a:endParaRPr lang="en-CA" dirty="0"/>
          </a:p>
        </p:txBody>
      </p:sp>
      <p:graphicFrame>
        <p:nvGraphicFramePr>
          <p:cNvPr id="5" name="Table 4"/>
          <p:cNvGraphicFramePr>
            <a:graphicFrameLocks noGrp="1"/>
          </p:cNvGraphicFramePr>
          <p:nvPr/>
        </p:nvGraphicFramePr>
        <p:xfrm>
          <a:off x="827584" y="2348880"/>
          <a:ext cx="4104460" cy="3158400"/>
        </p:xfrm>
        <a:graphic>
          <a:graphicData uri="http://schemas.openxmlformats.org/drawingml/2006/table">
            <a:tbl>
              <a:tblPr firstRow="1" bandRow="1">
                <a:tableStyleId>{2D5ABB26-0587-4C30-8999-92F81FD0307C}</a:tableStyleId>
              </a:tblPr>
              <a:tblGrid>
                <a:gridCol w="410446">
                  <a:extLst>
                    <a:ext uri="{9D8B030D-6E8A-4147-A177-3AD203B41FA5}">
                      <a16:colId xmlns:a16="http://schemas.microsoft.com/office/drawing/2014/main" val="20000"/>
                    </a:ext>
                  </a:extLst>
                </a:gridCol>
                <a:gridCol w="410446">
                  <a:extLst>
                    <a:ext uri="{9D8B030D-6E8A-4147-A177-3AD203B41FA5}">
                      <a16:colId xmlns:a16="http://schemas.microsoft.com/office/drawing/2014/main" val="20001"/>
                    </a:ext>
                  </a:extLst>
                </a:gridCol>
                <a:gridCol w="410446">
                  <a:extLst>
                    <a:ext uri="{9D8B030D-6E8A-4147-A177-3AD203B41FA5}">
                      <a16:colId xmlns:a16="http://schemas.microsoft.com/office/drawing/2014/main" val="20002"/>
                    </a:ext>
                  </a:extLst>
                </a:gridCol>
                <a:gridCol w="410446">
                  <a:extLst>
                    <a:ext uri="{9D8B030D-6E8A-4147-A177-3AD203B41FA5}">
                      <a16:colId xmlns:a16="http://schemas.microsoft.com/office/drawing/2014/main" val="20003"/>
                    </a:ext>
                  </a:extLst>
                </a:gridCol>
                <a:gridCol w="410446">
                  <a:extLst>
                    <a:ext uri="{9D8B030D-6E8A-4147-A177-3AD203B41FA5}">
                      <a16:colId xmlns:a16="http://schemas.microsoft.com/office/drawing/2014/main" val="20004"/>
                    </a:ext>
                  </a:extLst>
                </a:gridCol>
                <a:gridCol w="410446">
                  <a:extLst>
                    <a:ext uri="{9D8B030D-6E8A-4147-A177-3AD203B41FA5}">
                      <a16:colId xmlns:a16="http://schemas.microsoft.com/office/drawing/2014/main" val="20005"/>
                    </a:ext>
                  </a:extLst>
                </a:gridCol>
                <a:gridCol w="410446">
                  <a:extLst>
                    <a:ext uri="{9D8B030D-6E8A-4147-A177-3AD203B41FA5}">
                      <a16:colId xmlns:a16="http://schemas.microsoft.com/office/drawing/2014/main" val="20006"/>
                    </a:ext>
                  </a:extLst>
                </a:gridCol>
                <a:gridCol w="410446">
                  <a:extLst>
                    <a:ext uri="{9D8B030D-6E8A-4147-A177-3AD203B41FA5}">
                      <a16:colId xmlns:a16="http://schemas.microsoft.com/office/drawing/2014/main" val="20007"/>
                    </a:ext>
                  </a:extLst>
                </a:gridCol>
                <a:gridCol w="410446">
                  <a:extLst>
                    <a:ext uri="{9D8B030D-6E8A-4147-A177-3AD203B41FA5}">
                      <a16:colId xmlns:a16="http://schemas.microsoft.com/office/drawing/2014/main" val="20008"/>
                    </a:ext>
                  </a:extLst>
                </a:gridCol>
                <a:gridCol w="410446">
                  <a:extLst>
                    <a:ext uri="{9D8B030D-6E8A-4147-A177-3AD203B41FA5}">
                      <a16:colId xmlns:a16="http://schemas.microsoft.com/office/drawing/2014/main" val="20009"/>
                    </a:ext>
                  </a:extLst>
                </a:gridCol>
              </a:tblGrid>
              <a:tr h="309634">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R w="12700" cap="flat" cmpd="sng" algn="ctr">
                      <a:solidFill>
                        <a:schemeClr val="bg1">
                          <a:lumMod val="50000"/>
                        </a:schemeClr>
                      </a:solidFill>
                      <a:prstDash val="solid"/>
                      <a:round/>
                      <a:headEnd type="none" w="med" len="med"/>
                      <a:tailEnd type="none" w="med" len="med"/>
                    </a:lnR>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L w="12700" cap="flat" cmpd="sng" algn="ctr">
                      <a:solidFill>
                        <a:schemeClr val="bg1">
                          <a:lumMod val="50000"/>
                        </a:schemeClr>
                      </a:solidFill>
                      <a:prstDash val="solid"/>
                      <a:round/>
                      <a:headEnd type="none" w="med" len="med"/>
                      <a:tailEnd type="none" w="med" len="med"/>
                    </a:lnL>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B w="12700" cap="flat" cmpd="sng" algn="ctr">
                      <a:solidFill>
                        <a:schemeClr val="bg1">
                          <a:lumMod val="50000"/>
                        </a:schemeClr>
                      </a:solidFill>
                      <a:prstDash val="solid"/>
                      <a:round/>
                      <a:headEnd type="none" w="med" len="med"/>
                      <a:tailEnd type="none" w="med" len="med"/>
                    </a:lnB>
                  </a:tcPr>
                </a:tc>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B w="12700" cap="flat" cmpd="sng" algn="ctr">
                      <a:solidFill>
                        <a:schemeClr val="bg1">
                          <a:lumMod val="50000"/>
                        </a:schemeClr>
                      </a:solidFill>
                      <a:prstDash val="solid"/>
                      <a:round/>
                      <a:headEnd type="none" w="med" len="med"/>
                      <a:tailEnd type="none" w="med" len="med"/>
                    </a:lnB>
                  </a:tcPr>
                </a:tc>
                <a:extLst>
                  <a:ext uri="{0D108BD9-81ED-4DB2-BD59-A6C34878D82A}">
                    <a16:rowId xmlns:a16="http://schemas.microsoft.com/office/drawing/2014/main" val="10000"/>
                  </a:ext>
                </a:extLst>
              </a:tr>
              <a:tr h="309634">
                <a:tc>
                  <a:txBody>
                    <a:bodyPr/>
                    <a:lstStyle/>
                    <a:p>
                      <a:pPr algn="ctr"/>
                      <a:r>
                        <a:rPr lang="en-CA" sz="1600" dirty="0">
                          <a:latin typeface="Times New Roman" panose="02020603050405020304" pitchFamily="18" charset="0"/>
                          <a:cs typeface="Times New Roman" panose="02020603050405020304" pitchFamily="18" charset="0"/>
                        </a:rPr>
                        <a:t>1</a:t>
                      </a:r>
                    </a:p>
                  </a:txBody>
                  <a:tcPr marL="36000" marR="36000" marT="36000" marB="36000">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T w="12700" cap="flat" cmpd="sng" algn="ctr">
                      <a:solidFill>
                        <a:schemeClr val="bg1">
                          <a:lumMod val="50000"/>
                        </a:schemeClr>
                      </a:solidFill>
                      <a:prstDash val="solid"/>
                      <a:round/>
                      <a:headEnd type="none" w="med" len="med"/>
                      <a:tailEnd type="none" w="med" len="med"/>
                    </a:lnT>
                  </a:tcPr>
                </a:tc>
                <a:extLst>
                  <a:ext uri="{0D108BD9-81ED-4DB2-BD59-A6C34878D82A}">
                    <a16:rowId xmlns:a16="http://schemas.microsoft.com/office/drawing/2014/main" val="10001"/>
                  </a:ext>
                </a:extLst>
              </a:tr>
              <a:tr h="309634">
                <a:tc>
                  <a:txBody>
                    <a:bodyPr/>
                    <a:lstStyle/>
                    <a:p>
                      <a:pPr algn="ctr"/>
                      <a:r>
                        <a:rPr lang="en-CA" sz="1600" dirty="0">
                          <a:latin typeface="Times New Roman" panose="02020603050405020304" pitchFamily="18" charset="0"/>
                          <a:cs typeface="Times New Roman" panose="02020603050405020304" pitchFamily="18" charset="0"/>
                        </a:rPr>
                        <a:t>2</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n>
                          <a:solidFill>
                            <a:schemeClr val="bg1">
                              <a:lumMod val="75000"/>
                            </a:schemeClr>
                          </a:solidFill>
                        </a:ln>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2"/>
                  </a:ext>
                </a:extLst>
              </a:tr>
              <a:tr h="309634">
                <a:tc>
                  <a:txBody>
                    <a:bodyPr/>
                    <a:lstStyle/>
                    <a:p>
                      <a:pPr algn="ctr"/>
                      <a:r>
                        <a:rPr lang="en-CA" sz="1600" dirty="0">
                          <a:latin typeface="Times New Roman" panose="02020603050405020304" pitchFamily="18" charset="0"/>
                          <a:cs typeface="Times New Roman" panose="02020603050405020304" pitchFamily="18" charset="0"/>
                        </a:rPr>
                        <a:t>3</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3"/>
                  </a:ext>
                </a:extLst>
              </a:tr>
              <a:tr h="309634">
                <a:tc>
                  <a:txBody>
                    <a:bodyPr/>
                    <a:lstStyle/>
                    <a:p>
                      <a:pPr algn="ctr"/>
                      <a:r>
                        <a:rPr lang="en-CA" sz="1600" dirty="0">
                          <a:latin typeface="Times New Roman" panose="02020603050405020304" pitchFamily="18" charset="0"/>
                          <a:cs typeface="Times New Roman" panose="02020603050405020304" pitchFamily="18" charset="0"/>
                        </a:rPr>
                        <a:t>4</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4"/>
                  </a:ext>
                </a:extLst>
              </a:tr>
              <a:tr h="309634">
                <a:tc>
                  <a:txBody>
                    <a:bodyPr/>
                    <a:lstStyle/>
                    <a:p>
                      <a:pPr algn="ctr"/>
                      <a:r>
                        <a:rPr lang="en-CA" sz="1600" dirty="0">
                          <a:latin typeface="Times New Roman" panose="02020603050405020304" pitchFamily="18" charset="0"/>
                          <a:cs typeface="Times New Roman" panose="02020603050405020304" pitchFamily="18" charset="0"/>
                        </a:rPr>
                        <a:t>5</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5"/>
                  </a:ext>
                </a:extLst>
              </a:tr>
              <a:tr h="309634">
                <a:tc>
                  <a:txBody>
                    <a:bodyPr/>
                    <a:lstStyle/>
                    <a:p>
                      <a:pPr algn="ctr"/>
                      <a:r>
                        <a:rPr lang="en-CA" sz="1600" dirty="0">
                          <a:latin typeface="Times New Roman" panose="02020603050405020304" pitchFamily="18" charset="0"/>
                          <a:cs typeface="Times New Roman" panose="02020603050405020304" pitchFamily="18" charset="0"/>
                        </a:rPr>
                        <a:t>6</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6"/>
                  </a:ext>
                </a:extLst>
              </a:tr>
              <a:tr h="309634">
                <a:tc>
                  <a:txBody>
                    <a:bodyPr/>
                    <a:lstStyle/>
                    <a:p>
                      <a:pPr algn="ctr"/>
                      <a:r>
                        <a:rPr lang="en-CA" sz="1600" dirty="0">
                          <a:latin typeface="Times New Roman" panose="02020603050405020304" pitchFamily="18" charset="0"/>
                          <a:cs typeface="Times New Roman" panose="02020603050405020304" pitchFamily="18" charset="0"/>
                        </a:rPr>
                        <a:t>7</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extLst>
                  <a:ext uri="{0D108BD9-81ED-4DB2-BD59-A6C34878D82A}">
                    <a16:rowId xmlns:a16="http://schemas.microsoft.com/office/drawing/2014/main" val="10007"/>
                  </a:ext>
                </a:extLst>
              </a:tr>
              <a:tr h="309634">
                <a:tc>
                  <a:txBody>
                    <a:bodyPr/>
                    <a:lstStyle/>
                    <a:p>
                      <a:pPr algn="ctr"/>
                      <a:r>
                        <a:rPr lang="en-CA" sz="1600" dirty="0">
                          <a:latin typeface="Times New Roman" panose="02020603050405020304" pitchFamily="18" charset="0"/>
                          <a:cs typeface="Times New Roman" panose="02020603050405020304" pitchFamily="18" charset="0"/>
                        </a:rPr>
                        <a:t>8</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r>
                        <a:rPr lang="en-CA" sz="1600" dirty="0">
                          <a:latin typeface="Times New Roman" panose="02020603050405020304" pitchFamily="18" charset="0"/>
                          <a:cs typeface="Times New Roman" panose="02020603050405020304" pitchFamily="18" charset="0"/>
                        </a:rPr>
                        <a:t>T</a:t>
                      </a: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8"/>
                  </a:ext>
                </a:extLst>
              </a:tr>
              <a:tr h="309634">
                <a:tc>
                  <a:txBody>
                    <a:bodyPr/>
                    <a:lstStyle/>
                    <a:p>
                      <a:pPr algn="ctr"/>
                      <a:r>
                        <a:rPr lang="en-CA" sz="1600" dirty="0">
                          <a:latin typeface="Times New Roman" panose="02020603050405020304" pitchFamily="18" charset="0"/>
                          <a:cs typeface="Times New Roman" panose="02020603050405020304" pitchFamily="18" charset="0"/>
                        </a:rPr>
                        <a:t>9</a:t>
                      </a:r>
                    </a:p>
                  </a:txBody>
                  <a:tcPr marL="36000" marR="36000" marT="36000" marB="36000">
                    <a:lnR w="12700" cap="flat" cmpd="sng" algn="ctr">
                      <a:solidFill>
                        <a:schemeClr val="bg1">
                          <a:lumMod val="50000"/>
                        </a:schemeClr>
                      </a:solidFill>
                      <a:prstDash val="solid"/>
                      <a:round/>
                      <a:headEnd type="none" w="med" len="med"/>
                      <a:tailEnd type="none" w="med" len="med"/>
                    </a:lnR>
                  </a:tcPr>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lnL w="12700" cap="flat" cmpd="sng" algn="ctr">
                      <a:solidFill>
                        <a:schemeClr val="bg1">
                          <a:lumMod val="50000"/>
                        </a:schemeClr>
                      </a:solidFill>
                      <a:prstDash val="solid"/>
                      <a:round/>
                      <a:headEnd type="none" w="med" len="med"/>
                      <a:tailEnd type="none" w="med" len="med"/>
                    </a:lnL>
                  </a:tcPr>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a:latin typeface="Times New Roman" panose="02020603050405020304" pitchFamily="18" charset="0"/>
                        <a:cs typeface="Times New Roman" panose="02020603050405020304" pitchFamily="18" charset="0"/>
                      </a:endParaRPr>
                    </a:p>
                  </a:txBody>
                  <a:tcPr marL="36000" marR="36000" marT="36000" marB="36000"/>
                </a:tc>
                <a:tc>
                  <a:txBody>
                    <a:bodyPr/>
                    <a:lstStyle/>
                    <a:p>
                      <a:pPr algn="ctr"/>
                      <a:endParaRPr lang="en-CA" sz="1600" dirty="0">
                        <a:latin typeface="Times New Roman" panose="02020603050405020304" pitchFamily="18" charset="0"/>
                        <a:cs typeface="Times New Roman" panose="02020603050405020304" pitchFamily="18" charset="0"/>
                      </a:endParaRPr>
                    </a:p>
                  </a:txBody>
                  <a:tcPr marL="36000" marR="36000" marT="36000" marB="3600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6539027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dwharder\Desktop\v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9145" y="3224507"/>
            <a:ext cx="3383335" cy="329303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CA" dirty="0"/>
              <a:t>Adjacency list</a:t>
            </a:r>
          </a:p>
        </p:txBody>
      </p:sp>
      <p:sp>
        <p:nvSpPr>
          <p:cNvPr id="3" name="Content Placeholder 2"/>
          <p:cNvSpPr>
            <a:spLocks noGrp="1"/>
          </p:cNvSpPr>
          <p:nvPr>
            <p:ph idx="1"/>
          </p:nvPr>
        </p:nvSpPr>
        <p:spPr>
          <a:xfrm>
            <a:off x="457200" y="1600200"/>
            <a:ext cx="8229600" cy="4976132"/>
          </a:xfrm>
        </p:spPr>
        <p:txBody>
          <a:bodyPr>
            <a:normAutofit fontScale="92500" lnSpcReduction="10000"/>
          </a:bodyPr>
          <a:lstStyle/>
          <a:p>
            <a:pPr marL="357188" indent="-357188">
              <a:buNone/>
            </a:pPr>
            <a:r>
              <a:rPr lang="en-CA" dirty="0"/>
              <a:t>	Most efficient for algorithms is an adjacency list</a:t>
            </a:r>
          </a:p>
          <a:p>
            <a:pPr lvl="1"/>
            <a:r>
              <a:rPr lang="en-CA" dirty="0"/>
              <a:t>Each vertex is associated with a list of its neighbors</a:t>
            </a:r>
            <a:endParaRPr lang="en-CA" dirty="0">
              <a:latin typeface="Times New Roman" panose="02020603050405020304" pitchFamily="18" charset="0"/>
              <a:cs typeface="Times New Roman" panose="02020603050405020304" pitchFamily="18" charset="0"/>
            </a:endParaRPr>
          </a:p>
          <a:p>
            <a:pPr marL="457200" lvl="1" indent="0">
              <a:buNone/>
            </a:pPr>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dirty="0"/>
          </a:p>
          <a:p>
            <a:pPr lvl="1"/>
            <a:endParaRPr lang="en-CA" sz="1050" dirty="0"/>
          </a:p>
          <a:p>
            <a:pPr lvl="1"/>
            <a:endParaRPr lang="zh-CN" altLang="en-US" dirty="0"/>
          </a:p>
          <a:p>
            <a:pPr lvl="1"/>
            <a:endParaRPr lang="zh-CN" altLang="en-US" dirty="0"/>
          </a:p>
          <a:p>
            <a:pPr lvl="1"/>
            <a:r>
              <a:rPr lang="en-CA" dirty="0"/>
              <a:t>Requires </a:t>
            </a:r>
            <a:r>
              <a:rPr lang="en-CA" dirty="0">
                <a:latin typeface="Symbol" panose="05050102010706020507" pitchFamily="18" charset="2"/>
                <a:cs typeface="Times New Roman" panose="02020603050405020304" pitchFamily="18" charset="0"/>
              </a:rPr>
              <a:t>Q</a:t>
            </a:r>
            <a:r>
              <a:rPr lang="en-CA" dirty="0">
                <a:latin typeface="Times New Roman" panose="02020603050405020304" pitchFamily="18" charset="0"/>
                <a:cs typeface="Times New Roman" panose="02020603050405020304" pitchFamily="18" charset="0"/>
              </a:rPr>
              <a:t>(|</a:t>
            </a:r>
            <a:r>
              <a:rPr lang="en-CA" i="1" dirty="0">
                <a:latin typeface="Times New Roman" panose="02020603050405020304" pitchFamily="18" charset="0"/>
                <a:cs typeface="Times New Roman" panose="02020603050405020304" pitchFamily="18" charset="0"/>
              </a:rPr>
              <a:t>V</a:t>
            </a:r>
            <a:r>
              <a:rPr lang="en-CA" dirty="0">
                <a:latin typeface="Times New Roman" panose="02020603050405020304" pitchFamily="18" charset="0"/>
                <a:cs typeface="Times New Roman" panose="02020603050405020304" pitchFamily="18" charset="0"/>
              </a:rPr>
              <a:t>| + |</a:t>
            </a:r>
            <a:r>
              <a:rPr lang="en-CA" i="1" dirty="0">
                <a:latin typeface="Times New Roman" panose="02020603050405020304" pitchFamily="18" charset="0"/>
                <a:cs typeface="Times New Roman" panose="02020603050405020304" pitchFamily="18" charset="0"/>
              </a:rPr>
              <a:t>E</a:t>
            </a:r>
            <a:r>
              <a:rPr lang="en-CA" dirty="0">
                <a:latin typeface="Times New Roman" panose="02020603050405020304" pitchFamily="18" charset="0"/>
                <a:cs typeface="Times New Roman" panose="02020603050405020304" pitchFamily="18" charset="0"/>
              </a:rPr>
              <a:t>|)</a:t>
            </a:r>
            <a:r>
              <a:rPr lang="en-CA" dirty="0"/>
              <a:t> memory</a:t>
            </a:r>
          </a:p>
          <a:p>
            <a:pPr lvl="1"/>
            <a:r>
              <a:rPr lang="en-CA" dirty="0"/>
              <a:t>On average:</a:t>
            </a:r>
          </a:p>
          <a:p>
            <a:pPr lvl="2"/>
            <a:r>
              <a:rPr lang="en-CA" dirty="0"/>
              <a:t>Determining if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adjacent to</a:t>
            </a:r>
            <a:r>
              <a:rPr lang="en-CA" dirty="0">
                <a:latin typeface="Times New Roman" panose="02020603050405020304" pitchFamily="18" charset="0"/>
                <a:cs typeface="Times New Roman" panose="02020603050405020304" pitchFamily="18" charset="0"/>
              </a:rPr>
              <a:t>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k</a:t>
            </a:r>
            <a:r>
              <a:rPr lang="en-CA" dirty="0"/>
              <a:t> is </a:t>
            </a:r>
          </a:p>
          <a:p>
            <a:pPr lvl="2"/>
            <a:endParaRPr lang="en-CA" dirty="0"/>
          </a:p>
          <a:p>
            <a:pPr lvl="2"/>
            <a:r>
              <a:rPr lang="en-CA" dirty="0"/>
              <a:t>Finding all neighbors of </a:t>
            </a:r>
            <a:r>
              <a:rPr lang="en-CA" i="1" dirty="0" err="1">
                <a:latin typeface="Times New Roman" panose="02020603050405020304" pitchFamily="18" charset="0"/>
                <a:cs typeface="Times New Roman" panose="02020603050405020304" pitchFamily="18" charset="0"/>
              </a:rPr>
              <a:t>v</a:t>
            </a:r>
            <a:r>
              <a:rPr lang="en-CA" i="1" baseline="-25000" dirty="0" err="1">
                <a:latin typeface="Times New Roman" panose="02020603050405020304" pitchFamily="18" charset="0"/>
                <a:cs typeface="Times New Roman" panose="02020603050405020304" pitchFamily="18" charset="0"/>
              </a:rPr>
              <a:t>j</a:t>
            </a:r>
            <a:r>
              <a:rPr lang="en-CA" dirty="0"/>
              <a:t> is </a:t>
            </a:r>
          </a:p>
        </p:txBody>
      </p:sp>
      <p:sp>
        <p:nvSpPr>
          <p:cNvPr id="6" name="TextBox 5"/>
          <p:cNvSpPr txBox="1"/>
          <p:nvPr/>
        </p:nvSpPr>
        <p:spPr>
          <a:xfrm>
            <a:off x="1907704" y="2276872"/>
            <a:ext cx="1996059" cy="2585323"/>
          </a:xfrm>
          <a:prstGeom prst="rect">
            <a:avLst/>
          </a:prstGeom>
          <a:noFill/>
        </p:spPr>
        <p:txBody>
          <a:bodyPr wrap="none" rtlCol="0">
            <a:spAutoFit/>
          </a:bodyPr>
          <a:lstStyle/>
          <a:p>
            <a:r>
              <a:rPr lang="en-CA" dirty="0">
                <a:latin typeface="Times New Roman" panose="02020603050405020304" pitchFamily="18" charset="0"/>
                <a:cs typeface="Times New Roman" panose="02020603050405020304" pitchFamily="18" charset="0"/>
              </a:rPr>
              <a:t>1    • → 2 → 4</a:t>
            </a:r>
          </a:p>
          <a:p>
            <a:r>
              <a:rPr lang="en-CA" dirty="0">
                <a:latin typeface="Times New Roman" panose="02020603050405020304" pitchFamily="18" charset="0"/>
                <a:cs typeface="Times New Roman" panose="02020603050405020304" pitchFamily="18" charset="0"/>
              </a:rPr>
              <a:t>2    •</a:t>
            </a:r>
          </a:p>
          <a:p>
            <a:r>
              <a:rPr lang="en-CA" dirty="0">
                <a:latin typeface="Times New Roman" panose="02020603050405020304" pitchFamily="18" charset="0"/>
                <a:cs typeface="Times New Roman" panose="02020603050405020304" pitchFamily="18" charset="0"/>
              </a:rPr>
              <a:t>3    • → 5</a:t>
            </a:r>
          </a:p>
          <a:p>
            <a:r>
              <a:rPr lang="en-CA" dirty="0">
                <a:latin typeface="Times New Roman" panose="02020603050405020304" pitchFamily="18" charset="0"/>
                <a:cs typeface="Times New Roman" panose="02020603050405020304" pitchFamily="18" charset="0"/>
              </a:rPr>
              <a:t>4    • → 2 → 5</a:t>
            </a:r>
          </a:p>
          <a:p>
            <a:r>
              <a:rPr lang="en-CA" dirty="0">
                <a:latin typeface="Times New Roman" panose="02020603050405020304" pitchFamily="18" charset="0"/>
                <a:cs typeface="Times New Roman" panose="02020603050405020304" pitchFamily="18" charset="0"/>
              </a:rPr>
              <a:t>5    • → 2 → 3 → 8</a:t>
            </a:r>
          </a:p>
          <a:p>
            <a:pPr lvl="0"/>
            <a:r>
              <a:rPr lang="en-CA" dirty="0">
                <a:solidFill>
                  <a:prstClr val="black"/>
                </a:solidFill>
                <a:latin typeface="Times New Roman" panose="02020603050405020304" pitchFamily="18" charset="0"/>
                <a:cs typeface="Times New Roman" panose="02020603050405020304" pitchFamily="18" charset="0"/>
              </a:rPr>
              <a:t>6    • → 9</a:t>
            </a:r>
          </a:p>
          <a:p>
            <a:pPr lvl="0"/>
            <a:r>
              <a:rPr lang="en-CA" dirty="0">
                <a:solidFill>
                  <a:prstClr val="black"/>
                </a:solidFill>
                <a:latin typeface="Times New Roman" panose="02020603050405020304" pitchFamily="18" charset="0"/>
                <a:cs typeface="Times New Roman" panose="02020603050405020304" pitchFamily="18" charset="0"/>
              </a:rPr>
              <a:t>7    • → 9</a:t>
            </a:r>
          </a:p>
          <a:p>
            <a:pPr lvl="0"/>
            <a:r>
              <a:rPr lang="en-CA" dirty="0">
                <a:solidFill>
                  <a:prstClr val="black"/>
                </a:solidFill>
                <a:latin typeface="Times New Roman" panose="02020603050405020304" pitchFamily="18" charset="0"/>
                <a:cs typeface="Times New Roman" panose="02020603050405020304" pitchFamily="18" charset="0"/>
              </a:rPr>
              <a:t>8    • → 4</a:t>
            </a:r>
          </a:p>
          <a:p>
            <a:pPr lvl="0"/>
            <a:r>
              <a:rPr lang="en-CA" dirty="0">
                <a:solidFill>
                  <a:prstClr val="black"/>
                </a:solidFill>
                <a:latin typeface="Times New Roman" panose="02020603050405020304" pitchFamily="18" charset="0"/>
                <a:cs typeface="Times New Roman" panose="02020603050405020304" pitchFamily="18" charset="0"/>
              </a:rPr>
              <a:t>9    •</a:t>
            </a:r>
          </a:p>
        </p:txBody>
      </p:sp>
      <p:graphicFrame>
        <p:nvGraphicFramePr>
          <p:cNvPr id="7" name="Object 6"/>
          <p:cNvGraphicFramePr>
            <a:graphicFrameLocks noChangeAspect="1"/>
          </p:cNvGraphicFramePr>
          <p:nvPr/>
        </p:nvGraphicFramePr>
        <p:xfrm>
          <a:off x="4699000" y="2420888"/>
          <a:ext cx="1385168" cy="741412"/>
        </p:xfrm>
        <a:graphic>
          <a:graphicData uri="http://schemas.openxmlformats.org/presentationml/2006/ole">
            <mc:AlternateContent xmlns:mc="http://schemas.openxmlformats.org/markup-compatibility/2006">
              <mc:Choice xmlns:v="urn:schemas-microsoft-com:vml" Requires="v">
                <p:oleObj name="Equation" r:id="rId3" imgW="914400" imgH="190080" progId="Equation.DSMT4">
                  <p:embed/>
                </p:oleObj>
              </mc:Choice>
              <mc:Fallback>
                <p:oleObj name="Equation" r:id="rId3" imgW="914400" imgH="190080" progId="Equation.DSMT4">
                  <p:embed/>
                  <p:pic>
                    <p:nvPicPr>
                      <p:cNvPr id="7" name="Object 6"/>
                      <p:cNvPicPr/>
                      <p:nvPr/>
                    </p:nvPicPr>
                    <p:blipFill>
                      <a:blip r:embed="rId4"/>
                      <a:stretch>
                        <a:fillRect/>
                      </a:stretch>
                    </p:blipFill>
                    <p:spPr>
                      <a:xfrm>
                        <a:off x="4699000" y="2420888"/>
                        <a:ext cx="1385168" cy="741412"/>
                      </a:xfrm>
                      <a:prstGeom prst="rect">
                        <a:avLst/>
                      </a:prstGeom>
                    </p:spPr>
                  </p:pic>
                </p:oleObj>
              </mc:Fallback>
            </mc:AlternateContent>
          </a:graphicData>
        </a:graphic>
      </p:graphicFrame>
      <p:graphicFrame>
        <p:nvGraphicFramePr>
          <p:cNvPr id="8" name="Object 7"/>
          <p:cNvGraphicFramePr>
            <a:graphicFrameLocks noChangeAspect="1"/>
          </p:cNvGraphicFramePr>
          <p:nvPr/>
        </p:nvGraphicFramePr>
        <p:xfrm>
          <a:off x="4225599" y="5864636"/>
          <a:ext cx="1035194" cy="711696"/>
        </p:xfrm>
        <a:graphic>
          <a:graphicData uri="http://schemas.openxmlformats.org/presentationml/2006/ole">
            <mc:AlternateContent xmlns:mc="http://schemas.openxmlformats.org/markup-compatibility/2006">
              <mc:Choice xmlns:v="urn:schemas-microsoft-com:vml" Requires="v">
                <p:oleObj name="Equation" r:id="rId5" imgW="609480" imgH="419040" progId="Equation.DSMT4">
                  <p:embed/>
                </p:oleObj>
              </mc:Choice>
              <mc:Fallback>
                <p:oleObj name="Equation" r:id="rId5" imgW="609480" imgH="419040" progId="Equation.DSMT4">
                  <p:embed/>
                  <p:pic>
                    <p:nvPicPr>
                      <p:cNvPr id="8" name="Object 7"/>
                      <p:cNvPicPr/>
                      <p:nvPr/>
                    </p:nvPicPr>
                    <p:blipFill>
                      <a:blip r:embed="rId6"/>
                      <a:stretch>
                        <a:fillRect/>
                      </a:stretch>
                    </p:blipFill>
                    <p:spPr>
                      <a:xfrm>
                        <a:off x="4225599" y="5864636"/>
                        <a:ext cx="1035194" cy="711696"/>
                      </a:xfrm>
                      <a:prstGeom prst="rect">
                        <a:avLst/>
                      </a:prstGeom>
                    </p:spPr>
                  </p:pic>
                </p:oleObj>
              </mc:Fallback>
            </mc:AlternateContent>
          </a:graphicData>
        </a:graphic>
      </p:graphicFrame>
      <p:graphicFrame>
        <p:nvGraphicFramePr>
          <p:cNvPr id="9" name="Object 8"/>
          <p:cNvGraphicFramePr>
            <a:graphicFrameLocks noChangeAspect="1"/>
          </p:cNvGraphicFramePr>
          <p:nvPr/>
        </p:nvGraphicFramePr>
        <p:xfrm>
          <a:off x="4830064" y="5280188"/>
          <a:ext cx="1035194" cy="711696"/>
        </p:xfrm>
        <a:graphic>
          <a:graphicData uri="http://schemas.openxmlformats.org/presentationml/2006/ole">
            <mc:AlternateContent xmlns:mc="http://schemas.openxmlformats.org/markup-compatibility/2006">
              <mc:Choice xmlns:v="urn:schemas-microsoft-com:vml" Requires="v">
                <p:oleObj name="Equation" r:id="rId7" imgW="609480" imgH="419040" progId="Equation.DSMT4">
                  <p:embed/>
                </p:oleObj>
              </mc:Choice>
              <mc:Fallback>
                <p:oleObj name="Equation" r:id="rId7" imgW="609480" imgH="419040" progId="Equation.DSMT4">
                  <p:embed/>
                  <p:pic>
                    <p:nvPicPr>
                      <p:cNvPr id="9" name="Object 8"/>
                      <p:cNvPicPr/>
                      <p:nvPr/>
                    </p:nvPicPr>
                    <p:blipFill>
                      <a:blip r:embed="rId8"/>
                      <a:stretch>
                        <a:fillRect/>
                      </a:stretch>
                    </p:blipFill>
                    <p:spPr>
                      <a:xfrm>
                        <a:off x="4830064" y="5280188"/>
                        <a:ext cx="1035194" cy="711696"/>
                      </a:xfrm>
                      <a:prstGeom prst="rect">
                        <a:avLst/>
                      </a:prstGeom>
                    </p:spPr>
                  </p:pic>
                </p:oleObj>
              </mc:Fallback>
            </mc:AlternateContent>
          </a:graphicData>
        </a:graphic>
      </p:graphicFrame>
    </p:spTree>
    <p:extLst>
      <p:ext uri="{BB962C8B-B14F-4D97-AF65-F5344CB8AC3E}">
        <p14:creationId xmlns:p14="http://schemas.microsoft.com/office/powerpoint/2010/main" val="265049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p:txBody>
          <a:bodyPr>
            <a:normAutofit/>
          </a:bodyPr>
          <a:lstStyle/>
          <a:p>
            <a:r>
              <a:rPr lang="en-US" altLang="en-US" dirty="0"/>
              <a:t>Outline</a:t>
            </a:r>
          </a:p>
        </p:txBody>
      </p:sp>
      <p:sp>
        <p:nvSpPr>
          <p:cNvPr id="465923" name="Rectangle 3"/>
          <p:cNvSpPr>
            <a:spLocks noGrp="1" noChangeArrowheads="1"/>
          </p:cNvSpPr>
          <p:nvPr>
            <p:ph type="body" idx="1"/>
          </p:nvPr>
        </p:nvSpPr>
        <p:spPr/>
        <p:txBody>
          <a:bodyPr/>
          <a:lstStyle/>
          <a:p>
            <a:r>
              <a:rPr lang="en-US" altLang="en-US" dirty="0"/>
              <a:t>In this topic, we will cover the representation of graphs on a computer</a:t>
            </a:r>
          </a:p>
          <a:p>
            <a:r>
              <a:rPr lang="en-US" altLang="en-US" dirty="0"/>
              <a:t>We will examine:</a:t>
            </a:r>
          </a:p>
          <a:p>
            <a:pPr lvl="1"/>
            <a:r>
              <a:rPr lang="en-US" altLang="en-US" dirty="0"/>
              <a:t>an adjacency matrix representation</a:t>
            </a:r>
          </a:p>
          <a:p>
            <a:pPr lvl="1"/>
            <a:r>
              <a:rPr lang="en-US" altLang="en-US" dirty="0"/>
              <a:t>smaller representations and pointer arithmetic</a:t>
            </a:r>
          </a:p>
          <a:p>
            <a:pPr lvl="1"/>
            <a:r>
              <a:rPr lang="en-US" altLang="en-US" dirty="0"/>
              <a:t>sparse matrices and linked lists</a:t>
            </a:r>
          </a:p>
        </p:txBody>
      </p:sp>
    </p:spTree>
    <p:extLst>
      <p:ext uri="{BB962C8B-B14F-4D97-AF65-F5344CB8AC3E}">
        <p14:creationId xmlns:p14="http://schemas.microsoft.com/office/powerpoint/2010/main" val="3720210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normAutofit/>
          </a:bodyPr>
          <a:lstStyle/>
          <a:p>
            <a:r>
              <a:rPr lang="en-US" altLang="en-US" dirty="0"/>
              <a:t>Adjacency Matrix</a:t>
            </a:r>
          </a:p>
        </p:txBody>
      </p:sp>
      <p:sp>
        <p:nvSpPr>
          <p:cNvPr id="200707" name="Rectangle 3"/>
          <p:cNvSpPr>
            <a:spLocks noGrp="1" noChangeArrowheads="1"/>
          </p:cNvSpPr>
          <p:nvPr>
            <p:ph type="body" idx="1"/>
          </p:nvPr>
        </p:nvSpPr>
        <p:spPr/>
        <p:txBody>
          <a:bodyPr/>
          <a:lstStyle/>
          <a:p>
            <a:pPr marL="400050" lvl="1" indent="0">
              <a:buNone/>
            </a:pPr>
            <a:r>
              <a:rPr lang="en-US" altLang="en-US" sz="2000" dirty="0"/>
              <a:t>A graph of </a:t>
            </a:r>
            <a:r>
              <a:rPr lang="en-US" altLang="en-US" sz="2000" i="1" dirty="0">
                <a:latin typeface="Times New Roman" pitchFamily="18" charset="0"/>
              </a:rPr>
              <a:t>n</a:t>
            </a:r>
            <a:r>
              <a:rPr lang="en-US" altLang="en-US" sz="2000" dirty="0"/>
              <a:t> vertices may have up to </a:t>
            </a:r>
          </a:p>
          <a:p>
            <a:endParaRPr lang="en-US" altLang="en-US" dirty="0"/>
          </a:p>
          <a:p>
            <a:endParaRPr lang="en-US" altLang="en-US" dirty="0"/>
          </a:p>
          <a:p>
            <a:pPr marL="400050" lvl="1" indent="0">
              <a:buNone/>
            </a:pPr>
            <a:endParaRPr lang="en-US" altLang="en-US" sz="2000" dirty="0">
              <a:solidFill>
                <a:prstClr val="black"/>
              </a:solidFill>
            </a:endParaRPr>
          </a:p>
          <a:p>
            <a:pPr marL="400050" lvl="1" indent="0">
              <a:buNone/>
            </a:pPr>
            <a:r>
              <a:rPr lang="en-US" altLang="en-US" sz="2000" dirty="0">
                <a:solidFill>
                  <a:prstClr val="black"/>
                </a:solidFill>
              </a:rPr>
              <a:t>edges</a:t>
            </a:r>
            <a:endParaRPr lang="en-US" altLang="en-US" dirty="0"/>
          </a:p>
          <a:p>
            <a:endParaRPr lang="en-US" altLang="en-US" dirty="0"/>
          </a:p>
          <a:p>
            <a:pPr marL="400050" lvl="1" indent="0">
              <a:buNone/>
            </a:pPr>
            <a:r>
              <a:rPr lang="en-US" altLang="en-US" sz="2000" dirty="0"/>
              <a:t>The first straight-forward implementation is an adjacency matrix</a:t>
            </a:r>
          </a:p>
        </p:txBody>
      </p:sp>
      <p:graphicFrame>
        <p:nvGraphicFramePr>
          <p:cNvPr id="200710" name="Object 6"/>
          <p:cNvGraphicFramePr>
            <a:graphicFrameLocks noChangeAspect="1"/>
          </p:cNvGraphicFramePr>
          <p:nvPr>
            <p:extLst>
              <p:ext uri="{D42A27DB-BD31-4B8C-83A1-F6EECF244321}">
                <p14:modId xmlns:p14="http://schemas.microsoft.com/office/powerpoint/2010/main" val="1512212607"/>
              </p:ext>
            </p:extLst>
          </p:nvPr>
        </p:nvGraphicFramePr>
        <p:xfrm>
          <a:off x="3347864" y="2132856"/>
          <a:ext cx="2675756" cy="838345"/>
        </p:xfrm>
        <a:graphic>
          <a:graphicData uri="http://schemas.openxmlformats.org/presentationml/2006/ole">
            <mc:AlternateContent xmlns:mc="http://schemas.openxmlformats.org/markup-compatibility/2006">
              <mc:Choice xmlns:v="urn:schemas-microsoft-com:vml" Requires="v">
                <p:oleObj name="Equation" r:id="rId2" imgW="1460160" imgH="457200" progId="Equation.3">
                  <p:embed/>
                </p:oleObj>
              </mc:Choice>
              <mc:Fallback>
                <p:oleObj name="Equation" r:id="rId2" imgW="1460160" imgH="457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2132856"/>
                        <a:ext cx="2675756" cy="83834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089716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Rectangle 2"/>
          <p:cNvSpPr>
            <a:spLocks noGrp="1" noChangeArrowheads="1"/>
          </p:cNvSpPr>
          <p:nvPr>
            <p:ph type="title"/>
          </p:nvPr>
        </p:nvSpPr>
        <p:spPr/>
        <p:txBody>
          <a:bodyPr>
            <a:normAutofit/>
          </a:bodyPr>
          <a:lstStyle/>
          <a:p>
            <a:r>
              <a:rPr lang="en-US" altLang="en-US" dirty="0"/>
              <a:t>Adjacency Matrix</a:t>
            </a:r>
          </a:p>
        </p:txBody>
      </p:sp>
      <p:sp>
        <p:nvSpPr>
          <p:cNvPr id="392195" name="Rectangle 3"/>
          <p:cNvSpPr>
            <a:spLocks noGrp="1" noChangeArrowheads="1"/>
          </p:cNvSpPr>
          <p:nvPr>
            <p:ph type="body" idx="1"/>
          </p:nvPr>
        </p:nvSpPr>
        <p:spPr/>
        <p:txBody>
          <a:bodyPr>
            <a:normAutofit/>
          </a:bodyPr>
          <a:lstStyle/>
          <a:p>
            <a:pPr marL="400050" lvl="1" indent="0">
              <a:buNone/>
            </a:pPr>
            <a:r>
              <a:rPr lang="en-US" altLang="en-US" sz="2000" dirty="0"/>
              <a:t>Define an </a:t>
            </a:r>
            <a:r>
              <a:rPr lang="en-US" altLang="en-US" sz="2000" i="1" dirty="0">
                <a:latin typeface="Times New Roman" pitchFamily="18" charset="0"/>
              </a:rPr>
              <a:t>n</a:t>
            </a:r>
            <a:r>
              <a:rPr lang="en-US" altLang="en-US" sz="2000" dirty="0">
                <a:latin typeface="Times New Roman" pitchFamily="18" charset="0"/>
              </a:rPr>
              <a:t>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latin typeface="Times New Roman" pitchFamily="18" charset="0"/>
              </a:rPr>
              <a:t> </a:t>
            </a:r>
            <a:r>
              <a:rPr lang="en-US" altLang="en-US" sz="2000" i="1" dirty="0">
                <a:latin typeface="Times New Roman" pitchFamily="18" charset="0"/>
              </a:rPr>
              <a:t>n</a:t>
            </a:r>
            <a:r>
              <a:rPr lang="en-US" altLang="en-US" sz="2000" dirty="0"/>
              <a:t> matrix </a:t>
            </a:r>
            <a:r>
              <a:rPr lang="en-US" altLang="en-US" sz="2000" b="1" dirty="0">
                <a:latin typeface="Times New Roman" pitchFamily="18" charset="0"/>
              </a:rPr>
              <a:t>A</a:t>
            </a:r>
            <a:r>
              <a:rPr lang="en-US" altLang="en-US" sz="2000" dirty="0">
                <a:latin typeface="Times New Roman" pitchFamily="18" charset="0"/>
              </a:rPr>
              <a:t> =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a:t>
            </a:r>
            <a:r>
              <a:rPr lang="en-US" altLang="en-US" sz="2000" dirty="0"/>
              <a:t> and if the vertices </a:t>
            </a:r>
            <a:r>
              <a:rPr lang="en-US" altLang="en-US" sz="2000" i="1" dirty="0">
                <a:latin typeface="Times New Roman" pitchFamily="18" charset="0"/>
              </a:rPr>
              <a:t>v</a:t>
            </a:r>
            <a:r>
              <a:rPr lang="en-US" altLang="en-US" sz="2000" i="1" baseline="-25000" dirty="0">
                <a:latin typeface="Times New Roman" pitchFamily="18" charset="0"/>
              </a:rPr>
              <a:t>i</a:t>
            </a:r>
            <a:r>
              <a:rPr lang="en-US" altLang="en-US" sz="2000" dirty="0"/>
              <a:t> and </a:t>
            </a:r>
            <a:r>
              <a:rPr lang="en-US" altLang="en-US" sz="2000" i="1" dirty="0" err="1">
                <a:latin typeface="Times New Roman" pitchFamily="18" charset="0"/>
              </a:rPr>
              <a:t>v</a:t>
            </a:r>
            <a:r>
              <a:rPr lang="en-US" altLang="en-US" sz="2000" i="1" baseline="-25000" dirty="0" err="1">
                <a:latin typeface="Times New Roman" pitchFamily="18" charset="0"/>
              </a:rPr>
              <a:t>j</a:t>
            </a:r>
            <a:r>
              <a:rPr lang="en-US" altLang="en-US" sz="2000" dirty="0"/>
              <a:t> are connected with weight </a:t>
            </a:r>
            <a:r>
              <a:rPr lang="en-US" altLang="en-US" sz="2000" i="1" dirty="0">
                <a:latin typeface="Times New Roman" pitchFamily="18" charset="0"/>
              </a:rPr>
              <a:t>w</a:t>
            </a:r>
            <a:r>
              <a:rPr lang="en-US" altLang="en-US" sz="2000" dirty="0"/>
              <a:t>, then set </a:t>
            </a:r>
            <a:r>
              <a:rPr lang="en-US" altLang="en-US" sz="2000" i="1" dirty="0" err="1">
                <a:latin typeface="Times New Roman" pitchFamily="18" charset="0"/>
              </a:rPr>
              <a:t>a</a:t>
            </a:r>
            <a:r>
              <a:rPr lang="en-US" altLang="en-US" sz="2000" i="1" baseline="-25000" dirty="0" err="1">
                <a:latin typeface="Times New Roman" pitchFamily="18" charset="0"/>
              </a:rPr>
              <a:t>ij</a:t>
            </a:r>
            <a:r>
              <a:rPr lang="en-US" altLang="en-US" sz="2000" dirty="0">
                <a:latin typeface="Times New Roman" pitchFamily="18" charset="0"/>
              </a:rPr>
              <a:t> = </a:t>
            </a:r>
            <a:r>
              <a:rPr lang="en-US" altLang="en-US" sz="2000" i="1" dirty="0">
                <a:latin typeface="Times New Roman" pitchFamily="18" charset="0"/>
              </a:rPr>
              <a:t>w</a:t>
            </a:r>
            <a:r>
              <a:rPr lang="en-US" altLang="en-US" sz="2000" dirty="0"/>
              <a:t> and </a:t>
            </a:r>
            <a:r>
              <a:rPr lang="en-US" altLang="en-US" sz="2000" i="1" dirty="0" err="1">
                <a:latin typeface="Times New Roman" pitchFamily="18" charset="0"/>
              </a:rPr>
              <a:t>a</a:t>
            </a:r>
            <a:r>
              <a:rPr lang="en-US" altLang="en-US" sz="2000" i="1" baseline="-25000" dirty="0" err="1">
                <a:latin typeface="Times New Roman" pitchFamily="18" charset="0"/>
              </a:rPr>
              <a:t>ji</a:t>
            </a:r>
            <a:r>
              <a:rPr lang="en-US" altLang="en-US" sz="2000" dirty="0">
                <a:latin typeface="Times New Roman" pitchFamily="18" charset="0"/>
              </a:rPr>
              <a:t> = </a:t>
            </a:r>
            <a:r>
              <a:rPr lang="en-US" altLang="en-US" sz="2000" i="1" dirty="0">
                <a:latin typeface="Times New Roman" pitchFamily="18" charset="0"/>
              </a:rPr>
              <a:t>w</a:t>
            </a:r>
            <a:endParaRPr lang="en-US" altLang="en-US" sz="2000" dirty="0"/>
          </a:p>
          <a:p>
            <a:pPr marL="400050" lvl="1" indent="0">
              <a:buNone/>
            </a:pPr>
            <a:endParaRPr lang="en-US" altLang="en-US" sz="2000" dirty="0"/>
          </a:p>
          <a:p>
            <a:pPr marL="400050" lvl="1" indent="0">
              <a:buNone/>
            </a:pPr>
            <a:r>
              <a:rPr lang="en-US" altLang="en-US" sz="2000" dirty="0"/>
              <a:t>That is, the matrix is symmetric, </a:t>
            </a:r>
            <a:r>
              <a:rPr lang="en-US" altLang="en-US" sz="2000" i="1" dirty="0"/>
              <a:t>e</a:t>
            </a:r>
            <a:r>
              <a:rPr lang="en-US" altLang="en-US" sz="2000" dirty="0"/>
              <a:t>.</a:t>
            </a:r>
            <a:r>
              <a:rPr lang="en-US" altLang="en-US" sz="2000" i="1" dirty="0"/>
              <a:t>g</a:t>
            </a:r>
            <a:r>
              <a:rPr lang="en-US" altLang="en-US" sz="2000" dirty="0"/>
              <a:t>., </a:t>
            </a:r>
          </a:p>
        </p:txBody>
      </p:sp>
      <p:pic>
        <p:nvPicPr>
          <p:cNvPr id="392198" name="Picture 6"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0351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normAutofit/>
          </a:bodyPr>
          <a:lstStyle/>
          <a:p>
            <a:r>
              <a:rPr lang="en-US" altLang="en-US" dirty="0"/>
              <a:t>Adjacency Matrix</a:t>
            </a:r>
          </a:p>
        </p:txBody>
      </p:sp>
      <p:sp>
        <p:nvSpPr>
          <p:cNvPr id="556035" name="Rectangle 3"/>
          <p:cNvSpPr>
            <a:spLocks noGrp="1" noChangeArrowheads="1"/>
          </p:cNvSpPr>
          <p:nvPr>
            <p:ph type="body" idx="1"/>
          </p:nvPr>
        </p:nvSpPr>
        <p:spPr/>
        <p:txBody>
          <a:bodyPr/>
          <a:lstStyle/>
          <a:p>
            <a:pPr marL="400050" lvl="1" indent="0">
              <a:buNone/>
            </a:pPr>
            <a:r>
              <a:rPr lang="en-US" altLang="en-US" sz="2000" dirty="0"/>
              <a:t>An </a:t>
            </a:r>
            <a:r>
              <a:rPr lang="en-US" altLang="en-US" sz="2000" dirty="0" err="1"/>
              <a:t>unweighted</a:t>
            </a:r>
            <a:r>
              <a:rPr lang="en-US" altLang="en-US" sz="2000" dirty="0"/>
              <a:t> graph may be saved as an array of Boolean values</a:t>
            </a:r>
          </a:p>
          <a:p>
            <a:pPr lvl="1"/>
            <a:r>
              <a:rPr lang="en-US" altLang="en-US" dirty="0"/>
              <a:t>vertices </a:t>
            </a:r>
            <a:r>
              <a:rPr lang="en-US" altLang="en-US" i="1" dirty="0">
                <a:latin typeface="Times New Roman" pitchFamily="18" charset="0"/>
              </a:rPr>
              <a:t>v</a:t>
            </a:r>
            <a:r>
              <a:rPr lang="en-US" altLang="en-US" i="1" baseline="-25000" dirty="0">
                <a:latin typeface="Times New Roman" pitchFamily="18" charset="0"/>
              </a:rPr>
              <a:t>i</a:t>
            </a:r>
            <a:r>
              <a:rPr lang="en-US" altLang="en-US" dirty="0"/>
              <a:t> and </a:t>
            </a:r>
            <a:r>
              <a:rPr lang="en-US" altLang="en-US" i="1" dirty="0" err="1">
                <a:latin typeface="Times New Roman" pitchFamily="18" charset="0"/>
              </a:rPr>
              <a:t>v</a:t>
            </a:r>
            <a:r>
              <a:rPr lang="en-US" altLang="en-US" i="1" baseline="-25000" dirty="0" err="1">
                <a:latin typeface="Times New Roman" pitchFamily="18" charset="0"/>
              </a:rPr>
              <a:t>j</a:t>
            </a:r>
            <a:r>
              <a:rPr lang="en-US" altLang="en-US" dirty="0"/>
              <a:t> are connected then set</a:t>
            </a:r>
            <a:br>
              <a:rPr lang="en-US" altLang="en-US" dirty="0"/>
            </a:br>
            <a:r>
              <a:rPr lang="en-US" altLang="en-US" dirty="0"/>
              <a:t>    </a:t>
            </a:r>
            <a:r>
              <a:rPr lang="en-US" altLang="en-US" i="1" dirty="0" err="1">
                <a:latin typeface="Times New Roman" pitchFamily="18" charset="0"/>
              </a:rPr>
              <a:t>a</a:t>
            </a:r>
            <a:r>
              <a:rPr lang="en-US" altLang="en-US" i="1" baseline="-25000" dirty="0" err="1">
                <a:latin typeface="Times New Roman" pitchFamily="18" charset="0"/>
              </a:rPr>
              <a:t>ij</a:t>
            </a:r>
            <a:r>
              <a:rPr lang="en-US" altLang="en-US" dirty="0">
                <a:latin typeface="Times New Roman" pitchFamily="18" charset="0"/>
              </a:rPr>
              <a:t> = </a:t>
            </a:r>
            <a:r>
              <a:rPr lang="en-US" altLang="en-US" i="1" dirty="0" err="1">
                <a:latin typeface="Times New Roman" pitchFamily="18" charset="0"/>
              </a:rPr>
              <a:t>a</a:t>
            </a:r>
            <a:r>
              <a:rPr lang="en-US" altLang="en-US" i="1" baseline="-25000" dirty="0" err="1">
                <a:latin typeface="Times New Roman" pitchFamily="18" charset="0"/>
              </a:rPr>
              <a:t>ji</a:t>
            </a:r>
            <a:r>
              <a:rPr lang="en-US" altLang="en-US" dirty="0">
                <a:latin typeface="Times New Roman" pitchFamily="18" charset="0"/>
              </a:rPr>
              <a:t> = </a:t>
            </a:r>
            <a:r>
              <a:rPr lang="en-US" altLang="en-US" i="1" dirty="0">
                <a:latin typeface="Times New Roman" pitchFamily="18" charset="0"/>
              </a:rPr>
              <a:t>true</a:t>
            </a:r>
            <a:endParaRPr lang="en-US" altLang="en-US" dirty="0"/>
          </a:p>
          <a:p>
            <a:pPr lvl="1"/>
            <a:endParaRPr lang="en-US" altLang="en-US" dirty="0"/>
          </a:p>
        </p:txBody>
      </p:sp>
      <p:pic>
        <p:nvPicPr>
          <p:cNvPr id="556036" name="Picture 4" descr="xx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3933825"/>
            <a:ext cx="6124575"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71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Consider this collection of vertices </a:t>
            </a:r>
            <a:endParaRPr lang="en-US" altLang="en-US" i="1" dirty="0">
              <a:latin typeface="Arial" charset="0"/>
              <a:cs typeface="Arial" charset="0"/>
            </a:endParaRPr>
          </a:p>
          <a:p>
            <a:pPr algn="ctr">
              <a:buFont typeface="Arial" charset="0"/>
              <a:buNone/>
            </a:pP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1</a:t>
            </a:r>
            <a:r>
              <a:rPr lang="en-US" altLang="en-US" dirty="0">
                <a:latin typeface="Times New Roman" pitchFamily="18" charset="0"/>
                <a:cs typeface="Arial" charset="0"/>
              </a:rPr>
              <a:t>, </a:t>
            </a:r>
            <a:r>
              <a:rPr lang="en-US" altLang="en-US" i="1" dirty="0">
                <a:latin typeface="Times New Roman" pitchFamily="18" charset="0"/>
                <a:cs typeface="Arial" charset="0"/>
              </a:rPr>
              <a:t>v</a:t>
            </a:r>
            <a:r>
              <a:rPr lang="en-US" altLang="en-US" baseline="-25000" dirty="0">
                <a:latin typeface="Times New Roman" pitchFamily="18" charset="0"/>
                <a:cs typeface="Arial" charset="0"/>
              </a:rPr>
              <a:t>2</a:t>
            </a:r>
            <a:r>
              <a:rPr lang="en-US" altLang="en-US" dirty="0">
                <a:latin typeface="Times New Roman" pitchFamily="18" charset="0"/>
                <a:cs typeface="Arial" charset="0"/>
              </a:rPr>
              <a:t>, ..., </a:t>
            </a:r>
            <a:r>
              <a:rPr lang="en-US" altLang="en-US" i="1" dirty="0">
                <a:latin typeface="Times New Roman" pitchFamily="18" charset="0"/>
                <a:cs typeface="Arial" charset="0"/>
              </a:rPr>
              <a:t>v</a:t>
            </a:r>
            <a:r>
              <a:rPr lang="en-US" altLang="en-US" baseline="-25000" dirty="0">
                <a:latin typeface="Times New Roman" pitchFamily="18" charset="0"/>
                <a:cs typeface="Arial" charset="0"/>
              </a:rPr>
              <a:t>9</a:t>
            </a:r>
            <a:r>
              <a:rPr lang="en-US" altLang="en-US" dirty="0">
                <a:latin typeface="Times New Roman" pitchFamily="18" charset="0"/>
                <a:cs typeface="Arial" charset="0"/>
              </a:rPr>
              <a:t>}</a:t>
            </a:r>
          </a:p>
          <a:p>
            <a:pPr marL="355600" indent="-355600">
              <a:buNone/>
            </a:pPr>
            <a:r>
              <a:rPr lang="en-US" altLang="en-US" dirty="0">
                <a:latin typeface="Arial" charset="0"/>
                <a:cs typeface="Arial" charset="0"/>
              </a:rPr>
              <a:t>	where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a:t>
            </a:r>
            <a:r>
              <a:rPr lang="en-US" altLang="en-US" i="1" dirty="0">
                <a:latin typeface="Times New Roman" pitchFamily="18" charset="0"/>
                <a:cs typeface="Arial" charset="0"/>
              </a:rPr>
              <a:t>n </a:t>
            </a:r>
            <a:r>
              <a:rPr lang="en-US" altLang="zh-CN" dirty="0">
                <a:latin typeface="Times New Roman" pitchFamily="18" charset="0"/>
                <a:cs typeface="Arial" charset="0"/>
              </a:rPr>
              <a:t>= 9</a:t>
            </a:r>
            <a:endParaRPr lang="en-US" altLang="en-US" dirty="0">
              <a:latin typeface="Times New Roman" pitchFamily="18" charset="0"/>
              <a:cs typeface="Arial" charset="0"/>
            </a:endParaRPr>
          </a:p>
          <a:p>
            <a:pPr>
              <a:buFontTx/>
              <a:buNone/>
            </a:pPr>
            <a:endParaRPr lang="en-US" altLang="en-US" dirty="0">
              <a:latin typeface="Arial" charset="0"/>
              <a:cs typeface="Arial" charset="0"/>
            </a:endParaRPr>
          </a:p>
        </p:txBody>
      </p:sp>
      <p:pic>
        <p:nvPicPr>
          <p:cNvPr id="8196"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293371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normAutofit/>
          </a:bodyPr>
          <a:lstStyle/>
          <a:p>
            <a:r>
              <a:rPr lang="en-US" altLang="en-US" dirty="0"/>
              <a:t>Adjacency Matrix</a:t>
            </a:r>
          </a:p>
        </p:txBody>
      </p:sp>
      <p:sp>
        <p:nvSpPr>
          <p:cNvPr id="543747" name="Rectangle 3"/>
          <p:cNvSpPr>
            <a:spLocks noGrp="1" noChangeArrowheads="1"/>
          </p:cNvSpPr>
          <p:nvPr>
            <p:ph type="body" idx="1"/>
          </p:nvPr>
        </p:nvSpPr>
        <p:spPr/>
        <p:txBody>
          <a:bodyPr>
            <a:normAutofit/>
          </a:bodyPr>
          <a:lstStyle/>
          <a:p>
            <a:pPr marL="400050" lvl="1" indent="0">
              <a:buNone/>
            </a:pPr>
            <a:r>
              <a:rPr lang="en-US" altLang="en-US" sz="2000" dirty="0"/>
              <a:t>If the graph was directed, then the matrix would not necessarily be symmetric </a:t>
            </a:r>
          </a:p>
        </p:txBody>
      </p:sp>
      <p:pic>
        <p:nvPicPr>
          <p:cNvPr id="543749" name="Picture 5" descr="xx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3933825"/>
            <a:ext cx="61245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7960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normAutofit/>
          </a:bodyPr>
          <a:lstStyle/>
          <a:p>
            <a:r>
              <a:rPr lang="en-US" altLang="en-US" dirty="0"/>
              <a:t>Adjacency Matrix</a:t>
            </a:r>
          </a:p>
        </p:txBody>
      </p:sp>
      <p:sp>
        <p:nvSpPr>
          <p:cNvPr id="476163" name="Rectangle 3"/>
          <p:cNvSpPr>
            <a:spLocks noGrp="1" noChangeArrowheads="1"/>
          </p:cNvSpPr>
          <p:nvPr>
            <p:ph type="body" idx="1"/>
          </p:nvPr>
        </p:nvSpPr>
        <p:spPr/>
        <p:txBody>
          <a:bodyPr>
            <a:normAutofit/>
          </a:bodyPr>
          <a:lstStyle/>
          <a:p>
            <a:pPr marL="400050" lvl="1" indent="0">
              <a:buNone/>
            </a:pPr>
            <a:r>
              <a:rPr lang="en-US" altLang="en-US" sz="2000" dirty="0"/>
              <a:t>First we must allocate memory for a two-dimensional array</a:t>
            </a:r>
          </a:p>
          <a:p>
            <a:pPr marL="400050" lvl="1" indent="0">
              <a:buNone/>
            </a:pPr>
            <a:endParaRPr lang="en-US" altLang="en-US" sz="2000" dirty="0"/>
          </a:p>
          <a:p>
            <a:pPr marL="400050" lvl="1" indent="0">
              <a:buNone/>
            </a:pPr>
            <a:r>
              <a:rPr lang="en-US" altLang="en-US" sz="2000" dirty="0"/>
              <a:t>C++ does not have native support for anything more than one-dimensional arrays, thus how do we store a two-dimensional array?</a:t>
            </a:r>
          </a:p>
          <a:p>
            <a:pPr lvl="1"/>
            <a:r>
              <a:rPr lang="en-US" altLang="en-US" dirty="0"/>
              <a:t>as an array of arrays</a:t>
            </a:r>
          </a:p>
        </p:txBody>
      </p:sp>
    </p:spTree>
    <p:extLst>
      <p:ext uri="{BB962C8B-B14F-4D97-AF65-F5344CB8AC3E}">
        <p14:creationId xmlns:p14="http://schemas.microsoft.com/office/powerpoint/2010/main" val="37428891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7188" name="Picture 4" descr="d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77186" name="Rectangle 2"/>
          <p:cNvSpPr>
            <a:spLocks noGrp="1" noChangeArrowheads="1"/>
          </p:cNvSpPr>
          <p:nvPr>
            <p:ph type="title"/>
          </p:nvPr>
        </p:nvSpPr>
        <p:spPr/>
        <p:txBody>
          <a:bodyPr>
            <a:normAutofit/>
          </a:bodyPr>
          <a:lstStyle/>
          <a:p>
            <a:r>
              <a:rPr lang="en-US" altLang="en-US" dirty="0"/>
              <a:t>Adjacency Matrix</a:t>
            </a:r>
          </a:p>
        </p:txBody>
      </p:sp>
      <p:sp>
        <p:nvSpPr>
          <p:cNvPr id="477187" name="Rectangle 3"/>
          <p:cNvSpPr>
            <a:spLocks noGrp="1" noChangeArrowheads="1"/>
          </p:cNvSpPr>
          <p:nvPr>
            <p:ph type="body" idx="1"/>
          </p:nvPr>
        </p:nvSpPr>
        <p:spPr/>
        <p:txBody>
          <a:bodyPr/>
          <a:lstStyle/>
          <a:p>
            <a:pPr marL="400050" lvl="1" indent="0">
              <a:buNone/>
            </a:pPr>
            <a:r>
              <a:rPr lang="en-US" altLang="en-US" sz="2000" dirty="0"/>
              <a:t>Suppose we require a 16 </a:t>
            </a:r>
            <a:r>
              <a:rPr lang="en-US" altLang="en-US" sz="2000" dirty="0">
                <a:latin typeface="Tahoma" panose="020B0604030504040204" pitchFamily="34" charset="0"/>
                <a:ea typeface="Tahoma" panose="020B0604030504040204" pitchFamily="34" charset="0"/>
                <a:cs typeface="Tahoma" panose="020B0604030504040204" pitchFamily="34" charset="0"/>
              </a:rPr>
              <a:t>×</a:t>
            </a:r>
            <a:r>
              <a:rPr lang="en-US" altLang="en-US" sz="2000" dirty="0"/>
              <a:t> 16 matrix of double-precision floating-point numbers</a:t>
            </a:r>
          </a:p>
          <a:p>
            <a:endParaRPr lang="en-US" altLang="en-US" dirty="0"/>
          </a:p>
          <a:p>
            <a:pPr marL="400050" lvl="1" indent="0">
              <a:buNone/>
            </a:pPr>
            <a:r>
              <a:rPr lang="en-US" altLang="en-US" sz="2000" dirty="0"/>
              <a:t>Each row of the matrix can be represented by</a:t>
            </a:r>
            <a:br>
              <a:rPr lang="en-US" altLang="en-US" sz="2000" dirty="0"/>
            </a:br>
            <a:r>
              <a:rPr lang="en-US" altLang="en-US" sz="2000" dirty="0"/>
              <a:t>an array</a:t>
            </a:r>
          </a:p>
          <a:p>
            <a:pPr marL="0" indent="0">
              <a:buNone/>
            </a:pPr>
            <a:endParaRPr lang="en-US" altLang="en-US" dirty="0"/>
          </a:p>
          <a:p>
            <a:pPr marL="400050" lvl="1" indent="0">
              <a:buNone/>
            </a:pPr>
            <a:r>
              <a:rPr lang="en-US" altLang="en-US" sz="2000" dirty="0"/>
              <a:t>The address of the first entry must be stored</a:t>
            </a:r>
            <a:br>
              <a:rPr lang="en-US" altLang="en-US" sz="2000" dirty="0"/>
            </a:br>
            <a:r>
              <a:rPr lang="en-US" altLang="en-US" sz="2000" dirty="0"/>
              <a:t>in a pointer to a double:</a:t>
            </a:r>
          </a:p>
          <a:p>
            <a:pPr lvl="1">
              <a:buFontTx/>
              <a:buNone/>
            </a:pPr>
            <a:r>
              <a:rPr lang="en-US" altLang="en-US" dirty="0"/>
              <a:t>		</a:t>
            </a:r>
            <a:r>
              <a:rPr lang="en-US" altLang="en-US" b="1" dirty="0">
                <a:latin typeface="Courier New" pitchFamily="49" charset="0"/>
              </a:rPr>
              <a:t>double *</a:t>
            </a:r>
          </a:p>
        </p:txBody>
      </p:sp>
    </p:spTree>
    <p:extLst>
      <p:ext uri="{BB962C8B-B14F-4D97-AF65-F5344CB8AC3E}">
        <p14:creationId xmlns:p14="http://schemas.microsoft.com/office/powerpoint/2010/main" val="18437359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84" name="Picture 4" descr="d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1282" name="Rectangle 2"/>
          <p:cNvSpPr>
            <a:spLocks noGrp="1" noChangeArrowheads="1"/>
          </p:cNvSpPr>
          <p:nvPr>
            <p:ph type="title"/>
          </p:nvPr>
        </p:nvSpPr>
        <p:spPr/>
        <p:txBody>
          <a:bodyPr>
            <a:normAutofit/>
          </a:bodyPr>
          <a:lstStyle/>
          <a:p>
            <a:r>
              <a:rPr lang="en-US" altLang="en-US" dirty="0"/>
              <a:t>Adjacency Matrix</a:t>
            </a:r>
          </a:p>
        </p:txBody>
      </p:sp>
      <p:sp>
        <p:nvSpPr>
          <p:cNvPr id="481283" name="Rectangle 3"/>
          <p:cNvSpPr>
            <a:spLocks noGrp="1" noChangeArrowheads="1"/>
          </p:cNvSpPr>
          <p:nvPr>
            <p:ph type="body" idx="1"/>
          </p:nvPr>
        </p:nvSpPr>
        <p:spPr/>
        <p:txBody>
          <a:bodyPr/>
          <a:lstStyle/>
          <a:p>
            <a:pPr marL="400050" lvl="1" indent="0">
              <a:buNone/>
            </a:pPr>
            <a:r>
              <a:rPr lang="en-US" altLang="en-US" sz="2000" dirty="0"/>
              <a:t>However, because we must store 16 of these pointers-to-doubles, it makes sense that we store these in an array</a:t>
            </a:r>
          </a:p>
          <a:p>
            <a:pPr marL="0" indent="0">
              <a:buNone/>
            </a:pPr>
            <a:endParaRPr lang="en-US" altLang="en-US" dirty="0"/>
          </a:p>
          <a:p>
            <a:pPr marL="400050" lvl="1" indent="0">
              <a:buNone/>
            </a:pPr>
            <a:r>
              <a:rPr lang="en-US" altLang="en-US" sz="2000" dirty="0"/>
              <a:t>What is the declaration</a:t>
            </a:r>
            <a:br>
              <a:rPr lang="en-US" altLang="en-US" sz="2000" dirty="0"/>
            </a:br>
            <a:r>
              <a:rPr lang="en-US" altLang="en-US" sz="2000" dirty="0"/>
              <a:t>of this array?</a:t>
            </a:r>
          </a:p>
          <a:p>
            <a:pPr marL="0" indent="0">
              <a:buNone/>
            </a:pPr>
            <a:endParaRPr lang="en-US" altLang="en-US" sz="2400" dirty="0"/>
          </a:p>
          <a:p>
            <a:pPr marL="400050" lvl="1" indent="0">
              <a:buNone/>
            </a:pPr>
            <a:r>
              <a:rPr lang="en-US" altLang="en-US" sz="2000" dirty="0"/>
              <a:t>Well, we must store a</a:t>
            </a:r>
            <a:br>
              <a:rPr lang="en-US" altLang="en-US" sz="2000" dirty="0"/>
            </a:br>
            <a:r>
              <a:rPr lang="en-US" altLang="en-US" sz="2000" dirty="0"/>
              <a:t>   </a:t>
            </a:r>
            <a:r>
              <a:rPr lang="en-US" altLang="en-US" sz="2400" i="1" dirty="0"/>
              <a:t>pointer to a pointer to a double</a:t>
            </a:r>
          </a:p>
          <a:p>
            <a:pPr marL="0" indent="0">
              <a:buNone/>
            </a:pPr>
            <a:endParaRPr lang="en-US" altLang="en-US" sz="2400" dirty="0"/>
          </a:p>
          <a:p>
            <a:pPr marL="400050" lvl="1" indent="0">
              <a:buNone/>
            </a:pPr>
            <a:r>
              <a:rPr lang="en-US" altLang="en-US" sz="2000" dirty="0"/>
              <a:t>That is:</a:t>
            </a:r>
            <a:r>
              <a:rPr lang="en-US" altLang="en-US" sz="2000" i="1" dirty="0"/>
              <a:t>  </a:t>
            </a:r>
            <a:r>
              <a:rPr lang="en-US" altLang="en-US" sz="2000" dirty="0">
                <a:latin typeface="Consolas" panose="020B0609020204030204" pitchFamily="49" charset="0"/>
                <a:cs typeface="Consolas" panose="020B0609020204030204" pitchFamily="49" charset="0"/>
              </a:rPr>
              <a:t>double **</a:t>
            </a:r>
          </a:p>
        </p:txBody>
      </p:sp>
    </p:spTree>
    <p:extLst>
      <p:ext uri="{BB962C8B-B14F-4D97-AF65-F5344CB8AC3E}">
        <p14:creationId xmlns:p14="http://schemas.microsoft.com/office/powerpoint/2010/main" val="1430108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0260"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9638" y="2930525"/>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0258" name="Rectangle 2"/>
          <p:cNvSpPr>
            <a:spLocks noGrp="1" noChangeArrowheads="1"/>
          </p:cNvSpPr>
          <p:nvPr>
            <p:ph type="title"/>
          </p:nvPr>
        </p:nvSpPr>
        <p:spPr/>
        <p:txBody>
          <a:bodyPr>
            <a:normAutofit/>
          </a:bodyPr>
          <a:lstStyle/>
          <a:p>
            <a:r>
              <a:rPr lang="en-US" altLang="en-US" dirty="0"/>
              <a:t>Adjacency Matrix</a:t>
            </a:r>
          </a:p>
        </p:txBody>
      </p:sp>
      <p:sp>
        <p:nvSpPr>
          <p:cNvPr id="480259" name="Rectangle 3"/>
          <p:cNvSpPr>
            <a:spLocks noGrp="1" noChangeArrowheads="1"/>
          </p:cNvSpPr>
          <p:nvPr>
            <p:ph type="body" idx="1"/>
          </p:nvPr>
        </p:nvSpPr>
        <p:spPr/>
        <p:txBody>
          <a:bodyPr>
            <a:normAutofit/>
          </a:bodyPr>
          <a:lstStyle/>
          <a:p>
            <a:pPr marL="400050" lvl="1" indent="0">
              <a:buNone/>
            </a:pPr>
            <a:r>
              <a:rPr lang="en-US" altLang="en-US" sz="2000" dirty="0"/>
              <a:t>Thus, the address of the first array must be declared to be:</a:t>
            </a:r>
          </a:p>
          <a:p>
            <a:pPr lvl="1">
              <a:buFontTx/>
              <a:buNone/>
            </a:pPr>
            <a:r>
              <a:rPr lang="en-US" altLang="en-US" sz="2000" b="1" dirty="0">
                <a:latin typeface="Courier New" pitchFamily="49" charset="0"/>
              </a:rPr>
              <a:t>double **matrix;</a:t>
            </a:r>
          </a:p>
        </p:txBody>
      </p:sp>
    </p:spTree>
    <p:extLst>
      <p:ext uri="{BB962C8B-B14F-4D97-AF65-F5344CB8AC3E}">
        <p14:creationId xmlns:p14="http://schemas.microsoft.com/office/powerpoint/2010/main" val="7897132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p:cNvSpPr>
            <a:spLocks noGrp="1" noChangeArrowheads="1"/>
          </p:cNvSpPr>
          <p:nvPr>
            <p:ph type="title"/>
          </p:nvPr>
        </p:nvSpPr>
        <p:spPr/>
        <p:txBody>
          <a:bodyPr>
            <a:normAutofit/>
          </a:bodyPr>
          <a:lstStyle/>
          <a:p>
            <a:r>
              <a:rPr lang="en-US" altLang="en-US" dirty="0"/>
              <a:t>Adjacency Matrix</a:t>
            </a:r>
          </a:p>
        </p:txBody>
      </p:sp>
      <p:sp>
        <p:nvSpPr>
          <p:cNvPr id="484355" name="Rectangle 3"/>
          <p:cNvSpPr>
            <a:spLocks noGrp="1" noChangeArrowheads="1"/>
          </p:cNvSpPr>
          <p:nvPr>
            <p:ph type="body" idx="1"/>
          </p:nvPr>
        </p:nvSpPr>
        <p:spPr/>
        <p:txBody>
          <a:bodyPr/>
          <a:lstStyle/>
          <a:p>
            <a:pPr marL="400050" lvl="1" indent="0">
              <a:buNone/>
            </a:pPr>
            <a:r>
              <a:rPr lang="en-US" altLang="en-US" sz="2000" dirty="0"/>
              <a:t>The next question is memory allocation</a:t>
            </a:r>
          </a:p>
          <a:p>
            <a:pPr lvl="1"/>
            <a:endParaRPr lang="en-US" altLang="en-US" sz="2000" dirty="0"/>
          </a:p>
          <a:p>
            <a:pPr marL="400050" lvl="1" indent="0">
              <a:buNone/>
            </a:pPr>
            <a:r>
              <a:rPr lang="en-US" altLang="en-US" sz="2000" dirty="0"/>
              <a:t>First, we must allocate the memory for the array of pointers to doubles:</a:t>
            </a:r>
          </a:p>
          <a:p>
            <a:pPr lvl="1">
              <a:buFontTx/>
              <a:buNone/>
            </a:pPr>
            <a:r>
              <a:rPr lang="en-US" altLang="en-US" dirty="0"/>
              <a:t>	</a:t>
            </a:r>
            <a:r>
              <a:rPr lang="en-US" altLang="en-US" b="1" dirty="0">
                <a:latin typeface="Courier New" pitchFamily="49" charset="0"/>
              </a:rPr>
              <a:t>matrix = new double * [16];</a:t>
            </a:r>
            <a:endParaRPr lang="en-US" altLang="en-US" dirty="0"/>
          </a:p>
        </p:txBody>
      </p:sp>
      <p:pic>
        <p:nvPicPr>
          <p:cNvPr id="484356"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93647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p:cNvSpPr>
            <a:spLocks noGrp="1" noChangeArrowheads="1"/>
          </p:cNvSpPr>
          <p:nvPr>
            <p:ph type="title"/>
          </p:nvPr>
        </p:nvSpPr>
        <p:spPr/>
        <p:txBody>
          <a:bodyPr>
            <a:normAutofit/>
          </a:bodyPr>
          <a:lstStyle/>
          <a:p>
            <a:r>
              <a:rPr lang="en-US" altLang="en-US" dirty="0"/>
              <a:t>Adjacency Matrix</a:t>
            </a:r>
          </a:p>
        </p:txBody>
      </p:sp>
      <p:sp>
        <p:nvSpPr>
          <p:cNvPr id="485379" name="Rectangle 3"/>
          <p:cNvSpPr>
            <a:spLocks noGrp="1" noChangeArrowheads="1"/>
          </p:cNvSpPr>
          <p:nvPr>
            <p:ph type="body" idx="1"/>
          </p:nvPr>
        </p:nvSpPr>
        <p:spPr/>
        <p:txBody>
          <a:bodyPr/>
          <a:lstStyle/>
          <a:p>
            <a:pPr marL="400050" lvl="1" indent="0">
              <a:buNone/>
            </a:pPr>
            <a:r>
              <a:rPr lang="en-US" altLang="en-US" sz="2000" dirty="0"/>
              <a:t>Next, to each entry of this matrix, we must assign the memory allocated for an array of doubles</a:t>
            </a:r>
          </a:p>
          <a:p>
            <a:pPr marL="400050" lvl="1" indent="0">
              <a:buNone/>
            </a:pPr>
            <a:endParaRPr lang="en-US" altLang="en-US" dirty="0"/>
          </a:p>
          <a:p>
            <a:pPr lvl="1">
              <a:buFontTx/>
              <a:buNone/>
            </a:pPr>
            <a:r>
              <a:rPr lang="en-US" altLang="en-US" dirty="0"/>
              <a:t>	</a:t>
            </a:r>
            <a:r>
              <a:rPr lang="en-US" altLang="en-US" b="1" dirty="0">
                <a:latin typeface="Courier New" pitchFamily="49" charset="0"/>
              </a:rPr>
              <a:t>for (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0; </a:t>
            </a:r>
            <a:r>
              <a:rPr lang="en-US" altLang="en-US" b="1" dirty="0" err="1">
                <a:latin typeface="Courier New" pitchFamily="49" charset="0"/>
              </a:rPr>
              <a:t>i</a:t>
            </a:r>
            <a:r>
              <a:rPr lang="en-US" altLang="en-US" b="1" dirty="0">
                <a:latin typeface="Courier New" pitchFamily="49" charset="0"/>
              </a:rPr>
              <a:t> &lt; 16; ++</a:t>
            </a:r>
            <a:r>
              <a:rPr lang="en-US" altLang="en-US" b="1" dirty="0" err="1">
                <a:latin typeface="Courier New" pitchFamily="49" charset="0"/>
              </a:rPr>
              <a:t>i</a:t>
            </a:r>
            <a:r>
              <a:rPr lang="en-US" altLang="en-US" b="1" dirty="0">
                <a:latin typeface="Courier New" pitchFamily="49" charset="0"/>
              </a:rPr>
              <a:t> ) {</a:t>
            </a:r>
          </a:p>
          <a:p>
            <a:pPr lvl="1">
              <a:buFontTx/>
              <a:buNone/>
            </a:pPr>
            <a:r>
              <a:rPr lang="en-US" altLang="en-US" b="1" dirty="0">
                <a:latin typeface="Courier New" pitchFamily="49" charset="0"/>
              </a:rPr>
              <a:t>     matrix[</a:t>
            </a:r>
            <a:r>
              <a:rPr lang="en-US" altLang="en-US" b="1" dirty="0" err="1">
                <a:latin typeface="Courier New" pitchFamily="49" charset="0"/>
              </a:rPr>
              <a:t>i</a:t>
            </a:r>
            <a:r>
              <a:rPr lang="en-US" altLang="en-US" b="1" dirty="0">
                <a:latin typeface="Courier New" pitchFamily="49" charset="0"/>
              </a:rPr>
              <a:t>] = new double[16];</a:t>
            </a:r>
          </a:p>
          <a:p>
            <a:pPr lvl="1">
              <a:buFontTx/>
              <a:buNone/>
            </a:pPr>
            <a:r>
              <a:rPr lang="en-US" altLang="en-US" b="1" dirty="0">
                <a:latin typeface="Courier New" pitchFamily="49" charset="0"/>
              </a:rPr>
              <a:t> }</a:t>
            </a:r>
            <a:endParaRPr lang="en-US" altLang="en-US" dirty="0"/>
          </a:p>
        </p:txBody>
      </p:sp>
      <p:pic>
        <p:nvPicPr>
          <p:cNvPr id="485380" name="Picture 4" descr="d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1" name="Picture 5" descr="d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2" name="Picture 6" descr="d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pic>
        <p:nvPicPr>
          <p:cNvPr id="485383" name="Picture 7" descr="d7"/>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80063" y="4137025"/>
            <a:ext cx="3095625" cy="2605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1942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53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853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p:cNvSpPr>
            <a:spLocks noGrp="1" noChangeArrowheads="1"/>
          </p:cNvSpPr>
          <p:nvPr>
            <p:ph type="title"/>
          </p:nvPr>
        </p:nvSpPr>
        <p:spPr/>
        <p:txBody>
          <a:bodyPr>
            <a:normAutofit/>
          </a:bodyPr>
          <a:lstStyle/>
          <a:p>
            <a:r>
              <a:rPr lang="en-US" altLang="en-US" dirty="0"/>
              <a:t>Adjacency Matrix</a:t>
            </a:r>
          </a:p>
        </p:txBody>
      </p:sp>
      <p:sp>
        <p:nvSpPr>
          <p:cNvPr id="494595" name="Rectangle 3"/>
          <p:cNvSpPr>
            <a:spLocks noGrp="1" noChangeArrowheads="1"/>
          </p:cNvSpPr>
          <p:nvPr>
            <p:ph type="body" idx="1"/>
          </p:nvPr>
        </p:nvSpPr>
        <p:spPr/>
        <p:txBody>
          <a:bodyPr>
            <a:normAutofit/>
          </a:bodyPr>
          <a:lstStyle/>
          <a:p>
            <a:pPr marL="400050" lvl="1" indent="0">
              <a:buNone/>
            </a:pPr>
            <a:r>
              <a:rPr lang="en-US" altLang="en-US" sz="2000" dirty="0"/>
              <a:t>Accessing a matrix is done through a double index, </a:t>
            </a:r>
            <a:r>
              <a:rPr lang="en-US" altLang="en-US" sz="2000" i="1" dirty="0"/>
              <a:t>e</a:t>
            </a:r>
            <a:r>
              <a:rPr lang="en-US" altLang="en-US" sz="2000" dirty="0"/>
              <a:t>.</a:t>
            </a:r>
            <a:r>
              <a:rPr lang="en-US" altLang="en-US" sz="2000" i="1" dirty="0"/>
              <a:t>g</a:t>
            </a:r>
            <a:r>
              <a:rPr lang="en-US" altLang="en-US" sz="2000" dirty="0"/>
              <a:t>.,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a:p>
            <a:pPr marL="400050" lvl="1" indent="0">
              <a:buNone/>
            </a:pPr>
            <a:endParaRPr lang="en-US" altLang="en-US" sz="2000" dirty="0"/>
          </a:p>
          <a:p>
            <a:pPr marL="400050" lvl="1" indent="0">
              <a:buNone/>
            </a:pPr>
            <a:r>
              <a:rPr lang="en-US" altLang="en-US" sz="2000" dirty="0"/>
              <a:t>You can interpret this as </a:t>
            </a:r>
            <a:r>
              <a:rPr lang="en-US" altLang="en-US" sz="2000" b="1" dirty="0">
                <a:latin typeface="Consolas" panose="020B0609020204030204" pitchFamily="49" charset="0"/>
                <a:cs typeface="Consolas" panose="020B0609020204030204" pitchFamily="49" charset="0"/>
              </a:rPr>
              <a:t>(matrix[3])[4]</a:t>
            </a:r>
            <a:endParaRPr lang="en-US" alt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846410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p:cNvSpPr>
            <a:spLocks noGrp="1" noChangeArrowheads="1"/>
          </p:cNvSpPr>
          <p:nvPr>
            <p:ph type="title"/>
          </p:nvPr>
        </p:nvSpPr>
        <p:spPr/>
        <p:txBody>
          <a:bodyPr>
            <a:normAutofit/>
          </a:bodyPr>
          <a:lstStyle/>
          <a:p>
            <a:r>
              <a:rPr lang="en-US" altLang="en-US" dirty="0"/>
              <a:t>Adjacency Matrix</a:t>
            </a:r>
          </a:p>
        </p:txBody>
      </p:sp>
      <p:sp>
        <p:nvSpPr>
          <p:cNvPr id="495619" name="Rectangle 3"/>
          <p:cNvSpPr>
            <a:spLocks noGrp="1" noChangeArrowheads="1"/>
          </p:cNvSpPr>
          <p:nvPr>
            <p:ph type="body" idx="1"/>
          </p:nvPr>
        </p:nvSpPr>
        <p:spPr/>
        <p:txBody>
          <a:bodyPr>
            <a:normAutofit/>
          </a:bodyPr>
          <a:lstStyle/>
          <a:p>
            <a:pPr marL="400050" lvl="1" indent="0">
              <a:buNone/>
            </a:pPr>
            <a:r>
              <a:rPr lang="en-US" altLang="en-US" sz="2000" dirty="0"/>
              <a:t>Recall that in </a:t>
            </a:r>
            <a:r>
              <a:rPr lang="en-US" altLang="en-US" sz="2000" b="1" dirty="0">
                <a:latin typeface="Consolas" panose="020B0609020204030204" pitchFamily="49" charset="0"/>
                <a:cs typeface="Consolas" panose="020B0609020204030204" pitchFamily="49" charset="0"/>
              </a:rPr>
              <a:t>matrix[3][4]</a:t>
            </a:r>
            <a:r>
              <a:rPr lang="en-US" altLang="en-US" sz="2000" dirty="0"/>
              <a:t>, the variable </a:t>
            </a:r>
            <a:r>
              <a:rPr lang="en-US" altLang="en-US" sz="2000" dirty="0">
                <a:latin typeface="Consolas" panose="020B0609020204030204" pitchFamily="49" charset="0"/>
                <a:cs typeface="Consolas" panose="020B0609020204030204" pitchFamily="49" charset="0"/>
              </a:rPr>
              <a:t>matrix</a:t>
            </a:r>
            <a:r>
              <a:rPr lang="en-US" altLang="en-US" sz="2000" dirty="0"/>
              <a:t> is a pointer-to-a-pointer-to-a-double:</a:t>
            </a:r>
          </a:p>
        </p:txBody>
      </p:sp>
      <p:pic>
        <p:nvPicPr>
          <p:cNvPr id="495620" name="Picture 4" descr="v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3074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Rectangle 2"/>
          <p:cNvSpPr>
            <a:spLocks noGrp="1" noChangeArrowheads="1"/>
          </p:cNvSpPr>
          <p:nvPr>
            <p:ph type="title"/>
          </p:nvPr>
        </p:nvSpPr>
        <p:spPr/>
        <p:txBody>
          <a:bodyPr>
            <a:normAutofit/>
          </a:bodyPr>
          <a:lstStyle/>
          <a:p>
            <a:r>
              <a:rPr lang="en-US" altLang="en-US" dirty="0"/>
              <a:t>Adjacency Matrix</a:t>
            </a:r>
          </a:p>
        </p:txBody>
      </p:sp>
      <p:sp>
        <p:nvSpPr>
          <p:cNvPr id="497667" name="Rectangle 3"/>
          <p:cNvSpPr>
            <a:spLocks noGrp="1" noChangeArrowheads="1"/>
          </p:cNvSpPr>
          <p:nvPr>
            <p:ph type="body" idx="1"/>
          </p:nvPr>
        </p:nvSpPr>
        <p:spPr/>
        <p:txBody>
          <a:bodyPr>
            <a:normAutofit/>
          </a:bodyPr>
          <a:lstStyle/>
          <a:p>
            <a:pPr marL="400050" lvl="1" indent="0">
              <a:buNone/>
            </a:pPr>
            <a:r>
              <a:rPr lang="en-US" altLang="en-US" sz="2000" dirty="0"/>
              <a:t>Therefore,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dirty="0"/>
              <a:t> is a pointer-to-a-double:</a:t>
            </a:r>
          </a:p>
        </p:txBody>
      </p:sp>
      <p:pic>
        <p:nvPicPr>
          <p:cNvPr id="497668" name="Picture 4" descr="v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771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C:\Users\dwharder\Desktop\kk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3462338"/>
            <a:ext cx="2879725" cy="270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3075"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Associated with these vertices are </a:t>
            </a:r>
            <a:r>
              <a:rPr lang="en-US" altLang="en-US" i="1" dirty="0">
                <a:solidFill>
                  <a:srgbClr val="0070C0"/>
                </a:solidFill>
                <a:latin typeface="Times New Roman" panose="02020603050405020304" pitchFamily="18" charset="0"/>
                <a:cs typeface="Times New Roman" panose="02020603050405020304" pitchFamily="18" charset="0"/>
              </a:rPr>
              <a:t>|E</a:t>
            </a:r>
            <a:r>
              <a:rPr lang="en-US" altLang="en-US" dirty="0">
                <a:solidFill>
                  <a:srgbClr val="0070C0"/>
                </a:solidFill>
                <a:latin typeface="Times New Roman" panose="02020603050405020304" pitchFamily="18" charset="0"/>
                <a:cs typeface="Times New Roman" panose="02020603050405020304" pitchFamily="18" charset="0"/>
              </a:rPr>
              <a:t>| = 5</a:t>
            </a:r>
            <a:r>
              <a:rPr lang="en-US" altLang="en-US" dirty="0">
                <a:solidFill>
                  <a:srgbClr val="0070C0"/>
                </a:solidFill>
                <a:latin typeface="Arial" charset="0"/>
                <a:cs typeface="Arial" charset="0"/>
              </a:rPr>
              <a:t> </a:t>
            </a:r>
            <a:r>
              <a:rPr lang="en-US" altLang="en-US" dirty="0">
                <a:latin typeface="Arial" charset="0"/>
                <a:cs typeface="Arial" charset="0"/>
              </a:rPr>
              <a:t>edges</a:t>
            </a:r>
            <a:endParaRPr lang="en-US" altLang="en-US" i="1" dirty="0">
              <a:latin typeface="Arial" charset="0"/>
              <a:cs typeface="Arial" charset="0"/>
            </a:endParaRPr>
          </a:p>
          <a:p>
            <a:pPr algn="ctr">
              <a:buFont typeface="Arial" charset="0"/>
              <a:buNone/>
            </a:pPr>
            <a:r>
              <a:rPr lang="en-US" altLang="en-US" i="1" dirty="0">
                <a:solidFill>
                  <a:srgbClr val="0070C0"/>
                </a:solidFill>
                <a:latin typeface="Times New Roman" pitchFamily="18" charset="0"/>
                <a:cs typeface="Arial" charset="0"/>
              </a:rPr>
              <a:t>E</a:t>
            </a:r>
            <a:r>
              <a:rPr lang="en-US" altLang="en-US" dirty="0">
                <a:solidFill>
                  <a:srgbClr val="0070C0"/>
                </a:solidFill>
                <a:latin typeface="Times New Roman" pitchFamily="18" charset="0"/>
                <a:cs typeface="Arial" charset="0"/>
              </a:rPr>
              <a:t> =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2</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3</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5</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8</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4</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6</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9</a:t>
            </a:r>
            <a:r>
              <a:rPr lang="en-US" altLang="en-US" dirty="0">
                <a:solidFill>
                  <a:srgbClr val="0070C0"/>
                </a:solidFill>
                <a:latin typeface="Times New Roman" pitchFamily="18" charset="0"/>
                <a:cs typeface="Arial" charset="0"/>
              </a:rPr>
              <a:t>}}</a:t>
            </a:r>
          </a:p>
          <a:p>
            <a:pPr lvl="1"/>
            <a:r>
              <a:rPr lang="en-US" altLang="en-US" dirty="0">
                <a:latin typeface="Arial" charset="0"/>
                <a:cs typeface="Arial" charset="0"/>
              </a:rPr>
              <a:t>The pair </a:t>
            </a:r>
            <a:r>
              <a:rPr lang="en-US" altLang="en-US" dirty="0">
                <a:solidFill>
                  <a:srgbClr val="0070C0"/>
                </a:solidFill>
                <a:latin typeface="Times New Roman" pitchFamily="18" charset="0"/>
                <a:cs typeface="Times New Roman" pitchFamily="18" charset="0"/>
              </a:rPr>
              <a:t>{</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j</a:t>
            </a:r>
            <a:r>
              <a:rPr lang="en-US" altLang="en-US" dirty="0">
                <a:solidFill>
                  <a:srgbClr val="0070C0"/>
                </a:solidFill>
                <a:latin typeface="Times New Roman" pitchFamily="18" charset="0"/>
                <a:cs typeface="Times New Roman" pitchFamily="18" charset="0"/>
              </a:rPr>
              <a:t> , </a:t>
            </a:r>
            <a:r>
              <a:rPr lang="en-US" altLang="en-US" i="1" dirty="0" err="1">
                <a:solidFill>
                  <a:srgbClr val="0070C0"/>
                </a:solidFill>
                <a:latin typeface="Times New Roman" pitchFamily="18" charset="0"/>
                <a:cs typeface="Times New Roman" pitchFamily="18" charset="0"/>
              </a:rPr>
              <a:t>v</a:t>
            </a:r>
            <a:r>
              <a:rPr lang="en-US" altLang="en-US" i="1" baseline="-25000" dirty="0" err="1">
                <a:solidFill>
                  <a:srgbClr val="0070C0"/>
                </a:solidFill>
                <a:latin typeface="Times New Roman" pitchFamily="18" charset="0"/>
                <a:cs typeface="Times New Roman" pitchFamily="18" charset="0"/>
              </a:rPr>
              <a:t>k</a:t>
            </a:r>
            <a:r>
              <a:rPr lang="en-US" altLang="en-US" dirty="0">
                <a:solidFill>
                  <a:srgbClr val="0070C0"/>
                </a:solidFill>
                <a:latin typeface="Times New Roman" pitchFamily="18" charset="0"/>
                <a:cs typeface="Times New Roman" pitchFamily="18" charset="0"/>
              </a:rPr>
              <a:t>}</a:t>
            </a:r>
            <a:r>
              <a:rPr lang="en-US" altLang="en-US" dirty="0">
                <a:solidFill>
                  <a:srgbClr val="0070C0"/>
                </a:solidFill>
                <a:latin typeface="Arial" charset="0"/>
                <a:cs typeface="Arial" charset="0"/>
              </a:rPr>
              <a:t> </a:t>
            </a:r>
            <a:r>
              <a:rPr lang="en-US" altLang="en-US" dirty="0">
                <a:latin typeface="Arial" charset="0"/>
                <a:cs typeface="Arial" charset="0"/>
              </a:rPr>
              <a:t>indicates that both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and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k</a:t>
            </a:r>
            <a:r>
              <a:rPr lang="en-US" altLang="en-US" dirty="0">
                <a:latin typeface="Arial" charset="0"/>
                <a:cs typeface="Arial" charset="0"/>
              </a:rPr>
              <a:t> is adjacent to vertex </a:t>
            </a:r>
            <a:r>
              <a:rPr lang="en-US" altLang="en-US" i="1" dirty="0" err="1">
                <a:latin typeface="Times New Roman" pitchFamily="18" charset="0"/>
                <a:cs typeface="Times New Roman" pitchFamily="18" charset="0"/>
              </a:rPr>
              <a:t>v</a:t>
            </a:r>
            <a:r>
              <a:rPr lang="en-US" altLang="en-US" i="1" baseline="-25000" dirty="0" err="1">
                <a:latin typeface="Times New Roman" pitchFamily="18" charset="0"/>
                <a:cs typeface="Times New Roman" pitchFamily="18" charset="0"/>
              </a:rPr>
              <a:t>j</a:t>
            </a:r>
            <a:r>
              <a:rPr lang="en-US" altLang="en-US" dirty="0">
                <a:latin typeface="Arial" charset="0"/>
                <a:cs typeface="Arial" charset="0"/>
              </a:rPr>
              <a:t> </a:t>
            </a:r>
          </a:p>
        </p:txBody>
      </p:sp>
    </p:spTree>
    <p:extLst>
      <p:ext uri="{BB962C8B-B14F-4D97-AF65-F5344CB8AC3E}">
        <p14:creationId xmlns:p14="http://schemas.microsoft.com/office/powerpoint/2010/main" val="2588779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p:cNvSpPr>
            <a:spLocks noGrp="1" noChangeArrowheads="1"/>
          </p:cNvSpPr>
          <p:nvPr>
            <p:ph type="title"/>
          </p:nvPr>
        </p:nvSpPr>
        <p:spPr/>
        <p:txBody>
          <a:bodyPr>
            <a:normAutofit/>
          </a:bodyPr>
          <a:lstStyle/>
          <a:p>
            <a:r>
              <a:rPr lang="en-US" altLang="en-US" dirty="0"/>
              <a:t>Adjacency Matrix</a:t>
            </a:r>
          </a:p>
        </p:txBody>
      </p:sp>
      <p:sp>
        <p:nvSpPr>
          <p:cNvPr id="496643" name="Rectangle 3"/>
          <p:cNvSpPr>
            <a:spLocks noGrp="1" noChangeArrowheads="1"/>
          </p:cNvSpPr>
          <p:nvPr>
            <p:ph type="body" idx="1"/>
          </p:nvPr>
        </p:nvSpPr>
        <p:spPr/>
        <p:txBody>
          <a:bodyPr>
            <a:normAutofit/>
          </a:bodyPr>
          <a:lstStyle/>
          <a:p>
            <a:pPr marL="400050" lvl="1" indent="0">
              <a:buNone/>
            </a:pPr>
            <a:r>
              <a:rPr lang="en-US" altLang="en-US" sz="2000" dirty="0"/>
              <a:t>And consequently, </a:t>
            </a:r>
            <a:r>
              <a:rPr lang="en-US" altLang="en-US" sz="2000" b="1" dirty="0">
                <a:solidFill>
                  <a:srgbClr val="CC0099"/>
                </a:solidFill>
                <a:latin typeface="Consolas" panose="020B0609020204030204" pitchFamily="49" charset="0"/>
                <a:cs typeface="Consolas" panose="020B0609020204030204" pitchFamily="49" charset="0"/>
              </a:rPr>
              <a:t>matrix</a:t>
            </a:r>
            <a:r>
              <a:rPr lang="en-US" altLang="en-US" sz="2000" b="1" dirty="0">
                <a:latin typeface="Consolas" panose="020B0609020204030204" pitchFamily="49" charset="0"/>
                <a:cs typeface="Consolas" panose="020B0609020204030204" pitchFamily="49" charset="0"/>
              </a:rPr>
              <a:t>[</a:t>
            </a:r>
            <a:r>
              <a:rPr lang="en-US" altLang="en-US" sz="2000" b="1" dirty="0">
                <a:solidFill>
                  <a:srgbClr val="FF0000"/>
                </a:solidFill>
                <a:latin typeface="Consolas" panose="020B0609020204030204" pitchFamily="49" charset="0"/>
                <a:cs typeface="Consolas" panose="020B0609020204030204" pitchFamily="49" charset="0"/>
              </a:rPr>
              <a:t>3</a:t>
            </a:r>
            <a:r>
              <a:rPr lang="en-US" altLang="en-US" sz="2000" b="1" dirty="0">
                <a:latin typeface="Consolas" panose="020B0609020204030204" pitchFamily="49" charset="0"/>
                <a:cs typeface="Consolas" panose="020B0609020204030204" pitchFamily="49" charset="0"/>
              </a:rPr>
              <a:t>][</a:t>
            </a:r>
            <a:r>
              <a:rPr lang="en-US" altLang="en-US" sz="2000" b="1" dirty="0">
                <a:solidFill>
                  <a:schemeClr val="hlink"/>
                </a:solidFill>
                <a:latin typeface="Consolas" panose="020B0609020204030204" pitchFamily="49" charset="0"/>
                <a:cs typeface="Consolas" panose="020B0609020204030204" pitchFamily="49" charset="0"/>
              </a:rPr>
              <a:t>4</a:t>
            </a:r>
            <a:r>
              <a:rPr lang="en-US" altLang="en-US" sz="2000" b="1" dirty="0">
                <a:latin typeface="Consolas" panose="020B0609020204030204" pitchFamily="49" charset="0"/>
                <a:cs typeface="Consolas" panose="020B0609020204030204" pitchFamily="49" charset="0"/>
              </a:rPr>
              <a:t>]</a:t>
            </a:r>
            <a:r>
              <a:rPr lang="en-US" altLang="en-US" sz="2000" dirty="0"/>
              <a:t> is a double:</a:t>
            </a:r>
          </a:p>
          <a:p>
            <a:endParaRPr lang="en-US" altLang="en-US" sz="2400" dirty="0"/>
          </a:p>
        </p:txBody>
      </p:sp>
      <p:pic>
        <p:nvPicPr>
          <p:cNvPr id="496644" name="Picture 4" descr="v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146425"/>
            <a:ext cx="4100513" cy="3451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3080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normAutofit/>
          </a:bodyPr>
          <a:lstStyle/>
          <a:p>
            <a:r>
              <a:rPr lang="en-US" altLang="en-US" dirty="0"/>
              <a:t>C++ Notation Warning</a:t>
            </a:r>
          </a:p>
        </p:txBody>
      </p:sp>
      <p:sp>
        <p:nvSpPr>
          <p:cNvPr id="493571" name="Rectangle 3"/>
          <p:cNvSpPr>
            <a:spLocks noGrp="1" noChangeArrowheads="1"/>
          </p:cNvSpPr>
          <p:nvPr>
            <p:ph type="body" idx="1"/>
          </p:nvPr>
        </p:nvSpPr>
        <p:spPr/>
        <p:txBody>
          <a:bodyPr/>
          <a:lstStyle/>
          <a:p>
            <a:pPr marL="400050" lvl="1" indent="0">
              <a:buNone/>
            </a:pPr>
            <a:r>
              <a:rPr lang="en-US" altLang="en-US" sz="2000" dirty="0"/>
              <a:t>Do not use </a:t>
            </a:r>
            <a:r>
              <a:rPr lang="en-US" altLang="en-US" sz="2000" b="1" dirty="0">
                <a:latin typeface="Consolas" panose="020B0609020204030204" pitchFamily="49" charset="0"/>
                <a:cs typeface="Consolas" panose="020B0609020204030204" pitchFamily="49" charset="0"/>
              </a:rPr>
              <a:t>matrix[3, 4]</a:t>
            </a:r>
            <a:r>
              <a:rPr lang="en-US" altLang="en-US" sz="2000" dirty="0"/>
              <a:t> because:</a:t>
            </a:r>
          </a:p>
          <a:p>
            <a:pPr lvl="1"/>
            <a:r>
              <a:rPr lang="en-US" altLang="en-US" dirty="0"/>
              <a:t>in C++, the comma operator evaluates the operands in order from left-to-right</a:t>
            </a:r>
          </a:p>
          <a:p>
            <a:pPr lvl="1"/>
            <a:r>
              <a:rPr lang="en-US" altLang="en-US" dirty="0"/>
              <a:t>the </a:t>
            </a:r>
            <a:r>
              <a:rPr lang="en-US" altLang="en-US" i="1" dirty="0"/>
              <a:t>value</a:t>
            </a:r>
            <a:r>
              <a:rPr lang="en-US" altLang="en-US" dirty="0"/>
              <a:t> is the last one</a:t>
            </a:r>
          </a:p>
          <a:p>
            <a:pPr marL="0" indent="0">
              <a:buNone/>
            </a:pPr>
            <a:endParaRPr lang="en-US" altLang="en-US" dirty="0"/>
          </a:p>
          <a:p>
            <a:pPr marL="400050" lvl="1" indent="0">
              <a:buNone/>
            </a:pPr>
            <a:r>
              <a:rPr lang="en-US" altLang="en-US" sz="2000" dirty="0"/>
              <a:t>Therefore, </a:t>
            </a:r>
            <a:r>
              <a:rPr lang="en-US" altLang="en-US" sz="2000" b="1" dirty="0">
                <a:latin typeface="Consolas" panose="020B0609020204030204" pitchFamily="49" charset="0"/>
                <a:cs typeface="Consolas" panose="020B0609020204030204" pitchFamily="49" charset="0"/>
              </a:rPr>
              <a:t>matrix[3, 4]</a:t>
            </a:r>
            <a:r>
              <a:rPr lang="en-US" altLang="en-US" sz="2000" dirty="0"/>
              <a:t> is equivalent to calling </a:t>
            </a:r>
            <a:r>
              <a:rPr lang="en-US" altLang="en-US" sz="2000" b="1" dirty="0">
                <a:latin typeface="Consolas" panose="020B0609020204030204" pitchFamily="49" charset="0"/>
                <a:cs typeface="Consolas" panose="020B0609020204030204" pitchFamily="49" charset="0"/>
              </a:rPr>
              <a:t>matrix[4]</a:t>
            </a:r>
            <a:endParaRPr lang="en-US" altLang="en-US" sz="2000" dirty="0">
              <a:latin typeface="Consolas" panose="020B0609020204030204" pitchFamily="49" charset="0"/>
              <a:cs typeface="Consolas" panose="020B0609020204030204" pitchFamily="49" charset="0"/>
            </a:endParaRPr>
          </a:p>
          <a:p>
            <a:pPr marL="0" indent="0">
              <a:buNone/>
            </a:pPr>
            <a:endParaRPr lang="en-US" altLang="en-US" sz="2400" dirty="0"/>
          </a:p>
          <a:p>
            <a:pPr marL="400050" lvl="1" indent="0">
              <a:buNone/>
            </a:pPr>
            <a:r>
              <a:rPr lang="en-US" altLang="en-US" sz="2000" dirty="0"/>
              <a:t>Try it:</a:t>
            </a:r>
          </a:p>
          <a:p>
            <a:pPr lvl="1">
              <a:buFontTx/>
              <a:buNone/>
            </a:pPr>
            <a:r>
              <a:rPr lang="en-US" altLang="en-US" b="1" dirty="0">
                <a:latin typeface="Courier New" pitchFamily="49" charset="0"/>
              </a:rPr>
              <a:t>		</a:t>
            </a:r>
            <a:r>
              <a:rPr lang="en-US" altLang="en-US" b="1" dirty="0" err="1">
                <a:latin typeface="Courier New" pitchFamily="49" charset="0"/>
              </a:rPr>
              <a:t>int</a:t>
            </a:r>
            <a:r>
              <a:rPr lang="en-US" altLang="en-US" b="1" dirty="0">
                <a:latin typeface="Courier New" pitchFamily="49" charset="0"/>
              </a:rPr>
              <a:t> </a:t>
            </a:r>
            <a:r>
              <a:rPr lang="en-US" altLang="en-US" b="1" dirty="0" err="1">
                <a:latin typeface="Courier New" pitchFamily="49" charset="0"/>
              </a:rPr>
              <a:t>i</a:t>
            </a:r>
            <a:r>
              <a:rPr lang="en-US" altLang="en-US" b="1" dirty="0">
                <a:latin typeface="Courier New" pitchFamily="49" charset="0"/>
              </a:rPr>
              <a:t> = (3, 4);</a:t>
            </a:r>
          </a:p>
          <a:p>
            <a:pPr lvl="1">
              <a:buFontTx/>
              <a:buNone/>
            </a:pPr>
            <a:r>
              <a:rPr lang="en-US" altLang="en-US" b="1" dirty="0">
                <a:latin typeface="Courier New" pitchFamily="49" charset="0"/>
              </a:rPr>
              <a:t>		</a:t>
            </a:r>
            <a:r>
              <a:rPr lang="en-US" altLang="en-US" b="1" dirty="0" err="1">
                <a:latin typeface="Courier New" pitchFamily="49" charset="0"/>
              </a:rPr>
              <a:t>cout</a:t>
            </a:r>
            <a:r>
              <a:rPr lang="en-US" altLang="en-US" b="1" dirty="0">
                <a:latin typeface="Courier New" pitchFamily="49" charset="0"/>
              </a:rPr>
              <a:t> &lt;&lt; </a:t>
            </a:r>
            <a:r>
              <a:rPr lang="en-US" altLang="en-US" b="1" dirty="0" err="1">
                <a:latin typeface="Courier New" pitchFamily="49" charset="0"/>
              </a:rPr>
              <a:t>i</a:t>
            </a:r>
            <a:r>
              <a:rPr lang="en-US" altLang="en-US" b="1" dirty="0">
                <a:latin typeface="Courier New" pitchFamily="49" charset="0"/>
              </a:rPr>
              <a:t> &lt;&lt; </a:t>
            </a:r>
            <a:r>
              <a:rPr lang="en-US" altLang="en-US" b="1" dirty="0" err="1">
                <a:latin typeface="Courier New" pitchFamily="49" charset="0"/>
              </a:rPr>
              <a:t>endl</a:t>
            </a:r>
            <a:r>
              <a:rPr lang="en-US" altLang="en-US" b="1" dirty="0">
                <a:latin typeface="Courier New" pitchFamily="49" charset="0"/>
              </a:rPr>
              <a:t>;</a:t>
            </a:r>
          </a:p>
        </p:txBody>
      </p:sp>
    </p:spTree>
    <p:extLst>
      <p:ext uri="{BB962C8B-B14F-4D97-AF65-F5344CB8AC3E}">
        <p14:creationId xmlns:p14="http://schemas.microsoft.com/office/powerpoint/2010/main" val="6513659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type="title"/>
          </p:nvPr>
        </p:nvSpPr>
        <p:spPr/>
        <p:txBody>
          <a:bodyPr>
            <a:normAutofit/>
          </a:bodyPr>
          <a:lstStyle/>
          <a:p>
            <a:r>
              <a:rPr lang="en-US" altLang="en-US" dirty="0"/>
              <a:t>C++ Notation Warning</a:t>
            </a:r>
          </a:p>
        </p:txBody>
      </p:sp>
      <p:sp>
        <p:nvSpPr>
          <p:cNvPr id="534531" name="Rectangle 3"/>
          <p:cNvSpPr>
            <a:spLocks noGrp="1" noChangeArrowheads="1"/>
          </p:cNvSpPr>
          <p:nvPr>
            <p:ph type="body" idx="1"/>
          </p:nvPr>
        </p:nvSpPr>
        <p:spPr/>
        <p:txBody>
          <a:bodyPr/>
          <a:lstStyle/>
          <a:p>
            <a:pPr marL="400050" lvl="1" indent="0">
              <a:buNone/>
            </a:pPr>
            <a:r>
              <a:rPr lang="en-US" altLang="en-US" sz="2000" dirty="0"/>
              <a:t>Many things will compile if you try to use this notation:</a:t>
            </a:r>
          </a:p>
          <a:p>
            <a:pPr lvl="1">
              <a:buFontTx/>
              <a:buNone/>
            </a:pPr>
            <a:r>
              <a:rPr lang="en-US" altLang="en-US" b="1" dirty="0">
                <a:latin typeface="Courier New" pitchFamily="49" charset="0"/>
              </a:rPr>
              <a:t>		</a:t>
            </a:r>
            <a:r>
              <a:rPr lang="en-US" altLang="en-US" dirty="0">
                <a:latin typeface="Consolas" panose="020B0609020204030204" pitchFamily="49" charset="0"/>
                <a:cs typeface="Consolas" panose="020B0609020204030204" pitchFamily="49" charset="0"/>
              </a:rPr>
              <a:t>matrix = new double[N, N];</a:t>
            </a:r>
          </a:p>
          <a:p>
            <a:pPr>
              <a:buFontTx/>
              <a:buNone/>
            </a:pPr>
            <a:r>
              <a:rPr lang="en-US" altLang="en-US" dirty="0"/>
              <a:t>	will allocate an array of </a:t>
            </a:r>
            <a:r>
              <a:rPr lang="en-US" altLang="en-US" i="1" dirty="0">
                <a:latin typeface="Times New Roman" pitchFamily="18" charset="0"/>
              </a:rPr>
              <a:t>N</a:t>
            </a:r>
            <a:r>
              <a:rPr lang="en-US" altLang="en-US" dirty="0"/>
              <a:t> doubles, just like:</a:t>
            </a:r>
          </a:p>
          <a:p>
            <a:pPr>
              <a:buFontTx/>
              <a:buNone/>
            </a:pPr>
            <a:r>
              <a:rPr lang="en-US" altLang="en-US" sz="2800" dirty="0"/>
              <a:t>	</a:t>
            </a:r>
            <a:r>
              <a:rPr lang="en-US" altLang="en-US" sz="2800" b="1" dirty="0">
                <a:latin typeface="Courier New" pitchFamily="49" charset="0"/>
              </a:rPr>
              <a:t>	</a:t>
            </a:r>
            <a:r>
              <a:rPr lang="en-US" altLang="en-US" b="1" dirty="0">
                <a:latin typeface="Consolas" panose="020B0609020204030204" pitchFamily="49" charset="0"/>
                <a:cs typeface="Consolas" panose="020B0609020204030204" pitchFamily="49" charset="0"/>
              </a:rPr>
              <a:t>matrix = new double[N];</a:t>
            </a:r>
          </a:p>
          <a:p>
            <a:pPr marL="0" indent="0">
              <a:buNone/>
            </a:pPr>
            <a:endParaRPr lang="en-US" altLang="en-US" dirty="0"/>
          </a:p>
          <a:p>
            <a:pPr marL="400050" lvl="1" indent="0">
              <a:buNone/>
            </a:pPr>
            <a:r>
              <a:rPr lang="en-US" altLang="en-US" sz="2000" dirty="0"/>
              <a:t>However, this is likely not to do what you really expect...	</a:t>
            </a:r>
          </a:p>
        </p:txBody>
      </p:sp>
    </p:spTree>
    <p:extLst>
      <p:ext uri="{BB962C8B-B14F-4D97-AF65-F5344CB8AC3E}">
        <p14:creationId xmlns:p14="http://schemas.microsoft.com/office/powerpoint/2010/main" val="30061059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9476" name="Picture 4" descr="d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5538" y="3217863"/>
            <a:ext cx="4100512" cy="3451225"/>
          </a:xfrm>
          <a:prstGeom prst="rect">
            <a:avLst/>
          </a:prstGeom>
          <a:noFill/>
          <a:extLst>
            <a:ext uri="{909E8E84-426E-40DD-AFC4-6F175D3DCCD1}">
              <a14:hiddenFill xmlns:a14="http://schemas.microsoft.com/office/drawing/2010/main">
                <a:solidFill>
                  <a:srgbClr val="FFFFFF"/>
                </a:solidFill>
              </a14:hiddenFill>
            </a:ext>
          </a:extLst>
        </p:spPr>
      </p:pic>
      <p:sp>
        <p:nvSpPr>
          <p:cNvPr id="489474" name="Rectangle 2"/>
          <p:cNvSpPr>
            <a:spLocks noGrp="1" noChangeArrowheads="1"/>
          </p:cNvSpPr>
          <p:nvPr>
            <p:ph type="title"/>
          </p:nvPr>
        </p:nvSpPr>
        <p:spPr/>
        <p:txBody>
          <a:bodyPr>
            <a:normAutofit/>
          </a:bodyPr>
          <a:lstStyle/>
          <a:p>
            <a:r>
              <a:rPr lang="en-US" altLang="en-US" dirty="0"/>
              <a:t>Adjacency Matrix</a:t>
            </a:r>
          </a:p>
        </p:txBody>
      </p:sp>
      <p:sp>
        <p:nvSpPr>
          <p:cNvPr id="489475" name="Rectangle 3"/>
          <p:cNvSpPr>
            <a:spLocks noGrp="1" noChangeArrowheads="1"/>
          </p:cNvSpPr>
          <p:nvPr>
            <p:ph type="body" idx="1"/>
          </p:nvPr>
        </p:nvSpPr>
        <p:spPr/>
        <p:txBody>
          <a:bodyPr/>
          <a:lstStyle/>
          <a:p>
            <a:pPr marL="400050" lvl="1" indent="0">
              <a:buNone/>
            </a:pPr>
            <a:r>
              <a:rPr lang="en-US" altLang="en-US" sz="2000" dirty="0"/>
              <a:t>Recall that for each call to </a:t>
            </a:r>
            <a:r>
              <a:rPr lang="en-US" altLang="en-US" sz="2000" dirty="0">
                <a:latin typeface="Consolas" panose="020B0609020204030204" pitchFamily="49" charset="0"/>
                <a:cs typeface="Consolas" panose="020B0609020204030204" pitchFamily="49" charset="0"/>
              </a:rPr>
              <a:t>new[]</a:t>
            </a:r>
            <a:r>
              <a:rPr lang="en-US" altLang="en-US" sz="2000" dirty="0"/>
              <a:t>,you must have a corresponding call to </a:t>
            </a:r>
            <a:r>
              <a:rPr lang="en-US" altLang="en-US" sz="2000" dirty="0">
                <a:latin typeface="Consolas" panose="020B0609020204030204" pitchFamily="49" charset="0"/>
                <a:cs typeface="Consolas" panose="020B0609020204030204" pitchFamily="49" charset="0"/>
              </a:rPr>
              <a:t>delete[]</a:t>
            </a:r>
            <a:r>
              <a:rPr lang="en-US" altLang="en-US" sz="2000" dirty="0"/>
              <a:t> </a:t>
            </a:r>
          </a:p>
          <a:p>
            <a:pPr marL="400050" lvl="1" indent="0">
              <a:buNone/>
            </a:pPr>
            <a:endParaRPr lang="en-US" altLang="en-US" sz="2000" dirty="0"/>
          </a:p>
          <a:p>
            <a:pPr marL="400050" lvl="1" indent="0">
              <a:buNone/>
            </a:pPr>
            <a:r>
              <a:rPr lang="en-US" altLang="en-US" sz="2000" dirty="0"/>
              <a:t>Therefore, we must use</a:t>
            </a:r>
            <a:br>
              <a:rPr lang="en-US" altLang="en-US" sz="2000" dirty="0"/>
            </a:br>
            <a:r>
              <a:rPr lang="en-US" altLang="en-US" sz="2000" dirty="0"/>
              <a:t>a for-loop to delete the</a:t>
            </a:r>
            <a:br>
              <a:rPr lang="en-US" altLang="en-US" sz="2000" dirty="0"/>
            </a:br>
            <a:r>
              <a:rPr lang="en-US" altLang="en-US" sz="2000" dirty="0"/>
              <a:t>arrays</a:t>
            </a:r>
          </a:p>
          <a:p>
            <a:pPr lvl="1"/>
            <a:r>
              <a:rPr lang="en-US" altLang="en-US" dirty="0"/>
              <a:t>implementation up to you</a:t>
            </a:r>
          </a:p>
        </p:txBody>
      </p:sp>
      <p:sp>
        <p:nvSpPr>
          <p:cNvPr id="489477" name="Line 5"/>
          <p:cNvSpPr>
            <a:spLocks noChangeShapeType="1"/>
          </p:cNvSpPr>
          <p:nvPr/>
        </p:nvSpPr>
        <p:spPr bwMode="auto">
          <a:xfrm>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8" name="Line 6"/>
          <p:cNvSpPr>
            <a:spLocks noChangeShapeType="1"/>
          </p:cNvSpPr>
          <p:nvPr/>
        </p:nvSpPr>
        <p:spPr bwMode="auto">
          <a:xfrm flipV="1">
            <a:off x="6804025" y="3213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79" name="Line 7"/>
          <p:cNvSpPr>
            <a:spLocks noChangeShapeType="1"/>
          </p:cNvSpPr>
          <p:nvPr/>
        </p:nvSpPr>
        <p:spPr bwMode="auto">
          <a:xfrm>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0" name="Line 8"/>
          <p:cNvSpPr>
            <a:spLocks noChangeShapeType="1"/>
          </p:cNvSpPr>
          <p:nvPr/>
        </p:nvSpPr>
        <p:spPr bwMode="auto">
          <a:xfrm flipV="1">
            <a:off x="6804025" y="3429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1" name="Line 9"/>
          <p:cNvSpPr>
            <a:spLocks noChangeShapeType="1"/>
          </p:cNvSpPr>
          <p:nvPr/>
        </p:nvSpPr>
        <p:spPr bwMode="auto">
          <a:xfrm>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2" name="Line 10"/>
          <p:cNvSpPr>
            <a:spLocks noChangeShapeType="1"/>
          </p:cNvSpPr>
          <p:nvPr/>
        </p:nvSpPr>
        <p:spPr bwMode="auto">
          <a:xfrm flipV="1">
            <a:off x="6804025" y="3644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3" name="Line 11"/>
          <p:cNvSpPr>
            <a:spLocks noChangeShapeType="1"/>
          </p:cNvSpPr>
          <p:nvPr/>
        </p:nvSpPr>
        <p:spPr bwMode="auto">
          <a:xfrm>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4" name="Line 12"/>
          <p:cNvSpPr>
            <a:spLocks noChangeShapeType="1"/>
          </p:cNvSpPr>
          <p:nvPr/>
        </p:nvSpPr>
        <p:spPr bwMode="auto">
          <a:xfrm flipV="1">
            <a:off x="6804025" y="3860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5" name="Line 13"/>
          <p:cNvSpPr>
            <a:spLocks noChangeShapeType="1"/>
          </p:cNvSpPr>
          <p:nvPr/>
        </p:nvSpPr>
        <p:spPr bwMode="auto">
          <a:xfrm>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6" name="Line 14"/>
          <p:cNvSpPr>
            <a:spLocks noChangeShapeType="1"/>
          </p:cNvSpPr>
          <p:nvPr/>
        </p:nvSpPr>
        <p:spPr bwMode="auto">
          <a:xfrm flipV="1">
            <a:off x="6804025" y="4076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7" name="Line 15"/>
          <p:cNvSpPr>
            <a:spLocks noChangeShapeType="1"/>
          </p:cNvSpPr>
          <p:nvPr/>
        </p:nvSpPr>
        <p:spPr bwMode="auto">
          <a:xfrm>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8" name="Line 16"/>
          <p:cNvSpPr>
            <a:spLocks noChangeShapeType="1"/>
          </p:cNvSpPr>
          <p:nvPr/>
        </p:nvSpPr>
        <p:spPr bwMode="auto">
          <a:xfrm flipV="1">
            <a:off x="6804025" y="4292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89" name="Line 17"/>
          <p:cNvSpPr>
            <a:spLocks noChangeShapeType="1"/>
          </p:cNvSpPr>
          <p:nvPr/>
        </p:nvSpPr>
        <p:spPr bwMode="auto">
          <a:xfrm>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0" name="Line 18"/>
          <p:cNvSpPr>
            <a:spLocks noChangeShapeType="1"/>
          </p:cNvSpPr>
          <p:nvPr/>
        </p:nvSpPr>
        <p:spPr bwMode="auto">
          <a:xfrm flipV="1">
            <a:off x="6804025" y="45085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1" name="Line 19"/>
          <p:cNvSpPr>
            <a:spLocks noChangeShapeType="1"/>
          </p:cNvSpPr>
          <p:nvPr/>
        </p:nvSpPr>
        <p:spPr bwMode="auto">
          <a:xfrm>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2" name="Line 20"/>
          <p:cNvSpPr>
            <a:spLocks noChangeShapeType="1"/>
          </p:cNvSpPr>
          <p:nvPr/>
        </p:nvSpPr>
        <p:spPr bwMode="auto">
          <a:xfrm flipV="1">
            <a:off x="6804025" y="47244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3" name="Line 21"/>
          <p:cNvSpPr>
            <a:spLocks noChangeShapeType="1"/>
          </p:cNvSpPr>
          <p:nvPr/>
        </p:nvSpPr>
        <p:spPr bwMode="auto">
          <a:xfrm>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4" name="Line 22"/>
          <p:cNvSpPr>
            <a:spLocks noChangeShapeType="1"/>
          </p:cNvSpPr>
          <p:nvPr/>
        </p:nvSpPr>
        <p:spPr bwMode="auto">
          <a:xfrm flipV="1">
            <a:off x="6804025" y="49403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5" name="Line 23"/>
          <p:cNvSpPr>
            <a:spLocks noChangeShapeType="1"/>
          </p:cNvSpPr>
          <p:nvPr/>
        </p:nvSpPr>
        <p:spPr bwMode="auto">
          <a:xfrm>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6" name="Line 24"/>
          <p:cNvSpPr>
            <a:spLocks noChangeShapeType="1"/>
          </p:cNvSpPr>
          <p:nvPr/>
        </p:nvSpPr>
        <p:spPr bwMode="auto">
          <a:xfrm flipV="1">
            <a:off x="6804025" y="51562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7" name="Line 25"/>
          <p:cNvSpPr>
            <a:spLocks noChangeShapeType="1"/>
          </p:cNvSpPr>
          <p:nvPr/>
        </p:nvSpPr>
        <p:spPr bwMode="auto">
          <a:xfrm>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8" name="Line 26"/>
          <p:cNvSpPr>
            <a:spLocks noChangeShapeType="1"/>
          </p:cNvSpPr>
          <p:nvPr/>
        </p:nvSpPr>
        <p:spPr bwMode="auto">
          <a:xfrm flipV="1">
            <a:off x="6804025" y="53721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499" name="Line 27"/>
          <p:cNvSpPr>
            <a:spLocks noChangeShapeType="1"/>
          </p:cNvSpPr>
          <p:nvPr/>
        </p:nvSpPr>
        <p:spPr bwMode="auto">
          <a:xfrm>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0" name="Line 28"/>
          <p:cNvSpPr>
            <a:spLocks noChangeShapeType="1"/>
          </p:cNvSpPr>
          <p:nvPr/>
        </p:nvSpPr>
        <p:spPr bwMode="auto">
          <a:xfrm flipV="1">
            <a:off x="6804025" y="55880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1" name="Line 29"/>
          <p:cNvSpPr>
            <a:spLocks noChangeShapeType="1"/>
          </p:cNvSpPr>
          <p:nvPr/>
        </p:nvSpPr>
        <p:spPr bwMode="auto">
          <a:xfrm>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2" name="Line 30"/>
          <p:cNvSpPr>
            <a:spLocks noChangeShapeType="1"/>
          </p:cNvSpPr>
          <p:nvPr/>
        </p:nvSpPr>
        <p:spPr bwMode="auto">
          <a:xfrm flipV="1">
            <a:off x="6804025" y="58039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3" name="Line 31"/>
          <p:cNvSpPr>
            <a:spLocks noChangeShapeType="1"/>
          </p:cNvSpPr>
          <p:nvPr/>
        </p:nvSpPr>
        <p:spPr bwMode="auto">
          <a:xfrm>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4" name="Line 32"/>
          <p:cNvSpPr>
            <a:spLocks noChangeShapeType="1"/>
          </p:cNvSpPr>
          <p:nvPr/>
        </p:nvSpPr>
        <p:spPr bwMode="auto">
          <a:xfrm flipV="1">
            <a:off x="6804025" y="60198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5" name="Line 33"/>
          <p:cNvSpPr>
            <a:spLocks noChangeShapeType="1"/>
          </p:cNvSpPr>
          <p:nvPr/>
        </p:nvSpPr>
        <p:spPr bwMode="auto">
          <a:xfrm>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6" name="Line 34"/>
          <p:cNvSpPr>
            <a:spLocks noChangeShapeType="1"/>
          </p:cNvSpPr>
          <p:nvPr/>
        </p:nvSpPr>
        <p:spPr bwMode="auto">
          <a:xfrm flipV="1">
            <a:off x="6804025" y="62357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7" name="Line 35"/>
          <p:cNvSpPr>
            <a:spLocks noChangeShapeType="1"/>
          </p:cNvSpPr>
          <p:nvPr/>
        </p:nvSpPr>
        <p:spPr bwMode="auto">
          <a:xfrm>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8" name="Line 36"/>
          <p:cNvSpPr>
            <a:spLocks noChangeShapeType="1"/>
          </p:cNvSpPr>
          <p:nvPr/>
        </p:nvSpPr>
        <p:spPr bwMode="auto">
          <a:xfrm flipV="1">
            <a:off x="6804025" y="6451600"/>
            <a:ext cx="2160588" cy="2159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09" name="Line 37"/>
          <p:cNvSpPr>
            <a:spLocks noChangeShapeType="1"/>
          </p:cNvSpPr>
          <p:nvPr/>
        </p:nvSpPr>
        <p:spPr bwMode="auto">
          <a:xfrm>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489510" name="Line 38"/>
          <p:cNvSpPr>
            <a:spLocks noChangeShapeType="1"/>
          </p:cNvSpPr>
          <p:nvPr/>
        </p:nvSpPr>
        <p:spPr bwMode="auto">
          <a:xfrm flipV="1">
            <a:off x="5795963" y="3860800"/>
            <a:ext cx="215900" cy="21605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Tree>
    <p:extLst>
      <p:ext uri="{BB962C8B-B14F-4D97-AF65-F5344CB8AC3E}">
        <p14:creationId xmlns:p14="http://schemas.microsoft.com/office/powerpoint/2010/main" val="3877328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94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947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8947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89480"/>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894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8948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8948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89484"/>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894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8948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8948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948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8948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89490"/>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8949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949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8949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949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8949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8949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949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8949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8949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8950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950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950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8950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8950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8950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89506"/>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89507"/>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89508"/>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895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89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7" grpId="0" animBg="1"/>
      <p:bldP spid="489478" grpId="0" animBg="1"/>
      <p:bldP spid="489479" grpId="0" animBg="1"/>
      <p:bldP spid="489480" grpId="0" animBg="1"/>
      <p:bldP spid="489481" grpId="0" animBg="1"/>
      <p:bldP spid="489482" grpId="0" animBg="1"/>
      <p:bldP spid="489483" grpId="0" animBg="1"/>
      <p:bldP spid="489484" grpId="0" animBg="1"/>
      <p:bldP spid="489485" grpId="0" animBg="1"/>
      <p:bldP spid="489486" grpId="0" animBg="1"/>
      <p:bldP spid="489487" grpId="0" animBg="1"/>
      <p:bldP spid="489488" grpId="0" animBg="1"/>
      <p:bldP spid="489489" grpId="0" animBg="1"/>
      <p:bldP spid="489490" grpId="0" animBg="1"/>
      <p:bldP spid="489491" grpId="0" animBg="1"/>
      <p:bldP spid="489492" grpId="0" animBg="1"/>
      <p:bldP spid="489493" grpId="0" animBg="1"/>
      <p:bldP spid="489494" grpId="0" animBg="1"/>
      <p:bldP spid="489495" grpId="0" animBg="1"/>
      <p:bldP spid="489496" grpId="0" animBg="1"/>
      <p:bldP spid="489497" grpId="0" animBg="1"/>
      <p:bldP spid="489498" grpId="0" animBg="1"/>
      <p:bldP spid="489499" grpId="0" animBg="1"/>
      <p:bldP spid="489500" grpId="0" animBg="1"/>
      <p:bldP spid="489501" grpId="0" animBg="1"/>
      <p:bldP spid="489502" grpId="0" animBg="1"/>
      <p:bldP spid="489503" grpId="0" animBg="1"/>
      <p:bldP spid="489504" grpId="0" animBg="1"/>
      <p:bldP spid="489505" grpId="0" animBg="1"/>
      <p:bldP spid="489506" grpId="0" animBg="1"/>
      <p:bldP spid="489507" grpId="0" animBg="1"/>
      <p:bldP spid="489508" grpId="0" animBg="1"/>
      <p:bldP spid="489509" grpId="0" animBg="1"/>
      <p:bldP spid="48951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normAutofit/>
          </a:bodyPr>
          <a:lstStyle/>
          <a:p>
            <a:r>
              <a:rPr lang="en-US" altLang="en-US" dirty="0"/>
              <a:t> Default Values</a:t>
            </a:r>
            <a:endParaRPr lang="en-US" altLang="en-US" sz="2000" dirty="0"/>
          </a:p>
        </p:txBody>
      </p:sp>
      <p:sp>
        <p:nvSpPr>
          <p:cNvPr id="527363" name="Rectangle 3"/>
          <p:cNvSpPr>
            <a:spLocks noGrp="1" noChangeArrowheads="1"/>
          </p:cNvSpPr>
          <p:nvPr>
            <p:ph type="body" idx="1"/>
          </p:nvPr>
        </p:nvSpPr>
        <p:spPr/>
        <p:txBody>
          <a:bodyPr/>
          <a:lstStyle/>
          <a:p>
            <a:pPr marL="400050" lvl="1" indent="0">
              <a:buNone/>
            </a:pPr>
            <a:r>
              <a:rPr lang="en-US" altLang="en-US" sz="2000" dirty="0">
                <a:solidFill>
                  <a:srgbClr val="FF0000"/>
                </a:solidFill>
              </a:rPr>
              <a:t>Question: what do we do about vertices which are not connected?</a:t>
            </a:r>
          </a:p>
          <a:p>
            <a:pPr lvl="1"/>
            <a:r>
              <a:rPr lang="en-US" altLang="en-US" dirty="0"/>
              <a:t>the value </a:t>
            </a:r>
            <a:r>
              <a:rPr lang="en-US" altLang="en-US" dirty="0">
                <a:latin typeface="Times New Roman" pitchFamily="18" charset="0"/>
              </a:rPr>
              <a:t>0</a:t>
            </a:r>
            <a:endParaRPr lang="en-US" altLang="en-US" dirty="0"/>
          </a:p>
          <a:p>
            <a:pPr lvl="1"/>
            <a:r>
              <a:rPr lang="en-US" altLang="en-US" dirty="0"/>
              <a:t>a negative number, </a:t>
            </a:r>
            <a:r>
              <a:rPr lang="en-US" altLang="en-US" i="1" dirty="0"/>
              <a:t>e</a:t>
            </a:r>
            <a:r>
              <a:rPr lang="en-US" altLang="en-US" dirty="0"/>
              <a:t>.</a:t>
            </a:r>
            <a:r>
              <a:rPr lang="en-US" altLang="en-US" i="1" dirty="0"/>
              <a:t>g</a:t>
            </a:r>
            <a:r>
              <a:rPr lang="en-US" altLang="en-US" dirty="0"/>
              <a:t>., </a:t>
            </a:r>
            <a:r>
              <a:rPr lang="en-US" altLang="en-US" dirty="0">
                <a:latin typeface="Times New Roman" pitchFamily="18" charset="0"/>
              </a:rPr>
              <a:t>–1</a:t>
            </a:r>
          </a:p>
          <a:p>
            <a:pPr lvl="1"/>
            <a:r>
              <a:rPr lang="en-US" altLang="en-US" dirty="0"/>
              <a:t>positive infinity: </a:t>
            </a:r>
            <a:r>
              <a:rPr lang="en-US" altLang="en-US" dirty="0">
                <a:latin typeface="Times New Roman" pitchFamily="18" charset="0"/>
              </a:rPr>
              <a:t>∞</a:t>
            </a:r>
            <a:endParaRPr lang="en-US" altLang="en-US" dirty="0"/>
          </a:p>
          <a:p>
            <a:pPr marL="400050" lvl="1" indent="0">
              <a:buNone/>
            </a:pPr>
            <a:r>
              <a:rPr lang="en-US" altLang="en-US" sz="2000" dirty="0"/>
              <a:t>The last is the most logical, in that it makes sense that two vertices which are not connected have an infinite distance between them</a:t>
            </a:r>
          </a:p>
          <a:p>
            <a:pPr marL="400050" lvl="1" indent="0">
              <a:buNone/>
            </a:pPr>
            <a:endParaRPr lang="en-US" altLang="en-US" sz="2000" dirty="0"/>
          </a:p>
          <a:p>
            <a:pPr marL="400050" lvl="1" indent="0">
              <a:buNone/>
            </a:pPr>
            <a:r>
              <a:rPr lang="en-US" altLang="en-US" sz="2000" dirty="0"/>
              <a:t>The distance from a node to itself is </a:t>
            </a:r>
            <a:r>
              <a:rPr lang="en-US" altLang="en-US" sz="2000" dirty="0">
                <a:latin typeface="Consolas" panose="020B0609020204030204" pitchFamily="49" charset="0"/>
                <a:cs typeface="Consolas" panose="020B0609020204030204" pitchFamily="49" charset="0"/>
              </a:rPr>
              <a:t>0</a:t>
            </a:r>
          </a:p>
          <a:p>
            <a:pPr marL="400050" lvl="1" indent="0">
              <a:buNone/>
            </a:pPr>
            <a:endParaRPr lang="en-US" altLang="en-US" sz="2000" dirty="0"/>
          </a:p>
        </p:txBody>
      </p:sp>
    </p:spTree>
    <p:extLst>
      <p:ext uri="{BB962C8B-B14F-4D97-AF65-F5344CB8AC3E}">
        <p14:creationId xmlns:p14="http://schemas.microsoft.com/office/powerpoint/2010/main" val="3167070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normAutofit/>
          </a:bodyPr>
          <a:lstStyle/>
          <a:p>
            <a:r>
              <a:rPr lang="en-US" altLang="en-US" dirty="0"/>
              <a:t> Default Values</a:t>
            </a:r>
          </a:p>
        </p:txBody>
      </p:sp>
      <p:sp>
        <p:nvSpPr>
          <p:cNvPr id="528387" name="Rectangle 3"/>
          <p:cNvSpPr>
            <a:spLocks noGrp="1" noChangeArrowheads="1"/>
          </p:cNvSpPr>
          <p:nvPr>
            <p:ph type="body" idx="1"/>
          </p:nvPr>
        </p:nvSpPr>
        <p:spPr>
          <a:xfrm>
            <a:off x="457200" y="1600200"/>
            <a:ext cx="8686800" cy="4525963"/>
          </a:xfrm>
        </p:spPr>
        <p:txBody>
          <a:bodyPr/>
          <a:lstStyle/>
          <a:p>
            <a:pPr marL="400050" lvl="1" indent="0">
              <a:buNone/>
            </a:pPr>
            <a:r>
              <a:rPr lang="en-US" altLang="en-US" sz="2000" dirty="0"/>
              <a:t>To use infinity, you may declare a constant static member variable </a:t>
            </a:r>
            <a:r>
              <a:rPr lang="en-US" altLang="en-US" sz="2000" dirty="0">
                <a:latin typeface="Consolas" panose="020B0609020204030204" pitchFamily="49" charset="0"/>
                <a:cs typeface="Consolas" panose="020B0609020204030204" pitchFamily="49" charset="0"/>
              </a:rPr>
              <a:t>INF</a:t>
            </a:r>
            <a:r>
              <a:rPr lang="en-US" altLang="en-US" sz="2000" dirty="0"/>
              <a:t>:</a:t>
            </a:r>
          </a:p>
          <a:p>
            <a:pPr lvl="2">
              <a:buFontTx/>
              <a:buNone/>
            </a:pPr>
            <a:r>
              <a:rPr lang="en-US" altLang="en-US" sz="1800" dirty="0">
                <a:latin typeface="Consolas" panose="020B0609020204030204" pitchFamily="49" charset="0"/>
                <a:cs typeface="Consolas" panose="020B0609020204030204" pitchFamily="49" charset="0"/>
              </a:rPr>
              <a:t>#include &lt;limits&gt;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a:latin typeface="Consolas" panose="020B0609020204030204" pitchFamily="49" charset="0"/>
                <a:cs typeface="Consolas" panose="020B0609020204030204" pitchFamily="49" charset="0"/>
              </a:rPr>
              <a:t>class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 {</a:t>
            </a:r>
          </a:p>
          <a:p>
            <a:pPr lvl="2">
              <a:buFontTx/>
              <a:buNone/>
            </a:pPr>
            <a:r>
              <a:rPr lang="en-US" altLang="en-US" sz="1800" dirty="0">
                <a:latin typeface="Consolas" panose="020B0609020204030204" pitchFamily="49" charset="0"/>
                <a:cs typeface="Consolas" panose="020B0609020204030204" pitchFamily="49" charset="0"/>
              </a:rPr>
              <a:t>    private:</a:t>
            </a:r>
          </a:p>
          <a:p>
            <a:pPr lvl="2">
              <a:buFontTx/>
              <a:buNone/>
            </a:pPr>
            <a:r>
              <a:rPr lang="en-US" altLang="en-US" sz="1800" dirty="0">
                <a:latin typeface="Consolas" panose="020B0609020204030204" pitchFamily="49" charset="0"/>
                <a:cs typeface="Consolas" panose="020B0609020204030204" pitchFamily="49" charset="0"/>
              </a:rPr>
              <a:t>        static </a:t>
            </a: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INF;</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    // ...</a:t>
            </a:r>
          </a:p>
          <a:p>
            <a:pPr lvl="2">
              <a:buFontTx/>
              <a:buNone/>
            </a:pPr>
            <a:r>
              <a:rPr lang="en-US" altLang="en-US" sz="1800" dirty="0">
                <a:latin typeface="Consolas" panose="020B0609020204030204" pitchFamily="49" charset="0"/>
                <a:cs typeface="Consolas" panose="020B0609020204030204" pitchFamily="49" charset="0"/>
              </a:rPr>
              <a:t>};</a:t>
            </a:r>
          </a:p>
          <a:p>
            <a:pPr lvl="2">
              <a:buFontTx/>
              <a:buNone/>
            </a:pPr>
            <a:endParaRPr lang="en-US" altLang="en-US" sz="1800" dirty="0">
              <a:latin typeface="Consolas" panose="020B0609020204030204" pitchFamily="49" charset="0"/>
              <a:cs typeface="Consolas" panose="020B0609020204030204" pitchFamily="49" charset="0"/>
            </a:endParaRPr>
          </a:p>
          <a:p>
            <a:pPr lvl="2">
              <a:buFontTx/>
              <a:buNone/>
            </a:pPr>
            <a:r>
              <a:rPr lang="en-US" altLang="en-US" sz="1800" dirty="0" err="1">
                <a:latin typeface="Consolas" panose="020B0609020204030204" pitchFamily="49" charset="0"/>
                <a:cs typeface="Consolas" panose="020B0609020204030204" pitchFamily="49" charset="0"/>
              </a:rPr>
              <a:t>const</a:t>
            </a:r>
            <a:r>
              <a:rPr lang="en-US" altLang="en-US" sz="1800" dirty="0">
                <a:latin typeface="Consolas" panose="020B0609020204030204" pitchFamily="49" charset="0"/>
                <a:cs typeface="Consolas" panose="020B0609020204030204" pitchFamily="49" charset="0"/>
              </a:rPr>
              <a:t> double </a:t>
            </a:r>
            <a:r>
              <a:rPr lang="en-US" altLang="en-US" sz="1800" dirty="0" err="1">
                <a:latin typeface="Consolas" panose="020B0609020204030204" pitchFamily="49" charset="0"/>
                <a:cs typeface="Consolas" panose="020B0609020204030204" pitchFamily="49" charset="0"/>
              </a:rPr>
              <a:t>Weighted_graph</a:t>
            </a:r>
            <a:r>
              <a:rPr lang="en-US" altLang="en-US" sz="1800" dirty="0">
                <a:latin typeface="Consolas" panose="020B0609020204030204" pitchFamily="49" charset="0"/>
                <a:cs typeface="Consolas" panose="020B0609020204030204" pitchFamily="49" charset="0"/>
              </a:rPr>
              <a:t>::INF =</a:t>
            </a:r>
          </a:p>
          <a:p>
            <a:pPr lvl="2">
              <a:buFontTx/>
              <a:buNone/>
            </a:pPr>
            <a:r>
              <a:rPr lang="en-US" altLang="en-US" sz="1800" dirty="0">
                <a:latin typeface="Consolas" panose="020B0609020204030204" pitchFamily="49" charset="0"/>
                <a:cs typeface="Consolas" panose="020B0609020204030204" pitchFamily="49" charset="0"/>
              </a:rPr>
              <a:t>    </a:t>
            </a:r>
            <a:r>
              <a:rPr lang="en-US" altLang="en-US" sz="1800" dirty="0" err="1">
                <a:latin typeface="Consolas" panose="020B0609020204030204" pitchFamily="49" charset="0"/>
                <a:cs typeface="Consolas" panose="020B0609020204030204" pitchFamily="49" charset="0"/>
              </a:rPr>
              <a:t>std</a:t>
            </a:r>
            <a:r>
              <a:rPr lang="en-US" altLang="en-US" sz="1800" dirty="0">
                <a:latin typeface="Consolas" panose="020B0609020204030204" pitchFamily="49" charset="0"/>
                <a:cs typeface="Consolas" panose="020B0609020204030204" pitchFamily="49" charset="0"/>
              </a:rPr>
              <a:t>::</a:t>
            </a:r>
            <a:r>
              <a:rPr lang="en-US" altLang="en-US" sz="1800" dirty="0" err="1">
                <a:latin typeface="Consolas" panose="020B0609020204030204" pitchFamily="49" charset="0"/>
                <a:cs typeface="Consolas" panose="020B0609020204030204" pitchFamily="49" charset="0"/>
              </a:rPr>
              <a:t>numeric_limits</a:t>
            </a:r>
            <a:r>
              <a:rPr lang="en-US" altLang="en-US" sz="1800" dirty="0">
                <a:latin typeface="Consolas" panose="020B0609020204030204" pitchFamily="49" charset="0"/>
                <a:cs typeface="Consolas" panose="020B0609020204030204" pitchFamily="49" charset="0"/>
              </a:rPr>
              <a:t>&lt;double&gt;::infinity();</a:t>
            </a:r>
            <a:r>
              <a:rPr lang="en-US" altLang="en-US" sz="2000"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38901640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normAutofit/>
          </a:bodyPr>
          <a:lstStyle/>
          <a:p>
            <a:r>
              <a:rPr lang="en-US" altLang="en-US" dirty="0"/>
              <a:t> Default Values</a:t>
            </a:r>
          </a:p>
        </p:txBody>
      </p:sp>
      <p:sp>
        <p:nvSpPr>
          <p:cNvPr id="542723" name="Rectangle 3"/>
          <p:cNvSpPr>
            <a:spLocks noGrp="1" noChangeArrowheads="1"/>
          </p:cNvSpPr>
          <p:nvPr>
            <p:ph type="body" idx="1"/>
          </p:nvPr>
        </p:nvSpPr>
        <p:spPr/>
        <p:txBody>
          <a:bodyPr/>
          <a:lstStyle/>
          <a:p>
            <a:pPr marL="400050" lvl="1" indent="0">
              <a:buNone/>
            </a:pPr>
            <a:r>
              <a:rPr lang="en-US" altLang="en-US" sz="2000" dirty="0"/>
              <a:t>As defined in the IEEE 754 standard, the representation of the double-precision floating-point infinity eight bytes:</a:t>
            </a:r>
            <a:endParaRPr lang="en-US" altLang="en-US" dirty="0"/>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latin typeface="Courier New" pitchFamily="49" charset="0"/>
              </a:rPr>
              <a:t>7F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marL="0" indent="0">
              <a:buNone/>
            </a:pPr>
            <a:endParaRPr lang="en-US" altLang="en-US" dirty="0"/>
          </a:p>
          <a:p>
            <a:pPr marL="400050" lvl="1" indent="0">
              <a:buNone/>
            </a:pPr>
            <a:r>
              <a:rPr lang="en-US" altLang="en-US" sz="2000" dirty="0"/>
              <a:t>Incidentally, negative infinity is stored as:</a:t>
            </a:r>
          </a:p>
          <a:p>
            <a:pPr lvl="1">
              <a:buFontTx/>
              <a:buNone/>
            </a:pPr>
            <a:r>
              <a:rPr lang="en-US" altLang="en-US" dirty="0"/>
              <a:t>	</a:t>
            </a:r>
            <a:r>
              <a:rPr lang="en-US" altLang="en-US" b="1" dirty="0">
                <a:latin typeface="Courier New" pitchFamily="49" charset="0"/>
              </a:rPr>
              <a:t>0x</a:t>
            </a:r>
            <a:r>
              <a:rPr lang="en-US" altLang="en-US" sz="1200" b="1" dirty="0">
                <a:latin typeface="Courier New" pitchFamily="49" charset="0"/>
              </a:rPr>
              <a:t> </a:t>
            </a:r>
            <a:r>
              <a:rPr lang="en-US" altLang="en-US" b="1" dirty="0">
                <a:solidFill>
                  <a:srgbClr val="FF0000"/>
                </a:solidFill>
                <a:latin typeface="Courier New" pitchFamily="49" charset="0"/>
              </a:rPr>
              <a:t>F</a:t>
            </a:r>
            <a:r>
              <a:rPr lang="en-US" altLang="en-US" b="1" dirty="0">
                <a:latin typeface="Courier New" pitchFamily="49" charset="0"/>
              </a:rPr>
              <a:t>F</a:t>
            </a:r>
            <a:r>
              <a:rPr lang="en-US" altLang="en-US" sz="1200" b="1" dirty="0">
                <a:latin typeface="Courier New" pitchFamily="49" charset="0"/>
              </a:rPr>
              <a:t> </a:t>
            </a:r>
            <a:r>
              <a:rPr lang="en-US" altLang="en-US" b="1" dirty="0">
                <a:latin typeface="Courier New" pitchFamily="49" charset="0"/>
              </a:rPr>
              <a:t>F0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r>
              <a:rPr lang="en-US" altLang="en-US" sz="1200" b="1" dirty="0">
                <a:latin typeface="Courier New" pitchFamily="49" charset="0"/>
              </a:rPr>
              <a:t> </a:t>
            </a:r>
            <a:r>
              <a:rPr lang="en-US" altLang="en-US" b="1" dirty="0">
                <a:latin typeface="Courier New" pitchFamily="49" charset="0"/>
              </a:rPr>
              <a:t>00</a:t>
            </a:r>
          </a:p>
          <a:p>
            <a:pPr lvl="1">
              <a:buFontTx/>
              <a:buNone/>
            </a:pPr>
            <a:endParaRPr lang="en-US" altLang="en-US" b="1" dirty="0">
              <a:latin typeface="Courier New" pitchFamily="49" charset="0"/>
            </a:endParaRPr>
          </a:p>
        </p:txBody>
      </p:sp>
    </p:spTree>
    <p:extLst>
      <p:ext uri="{BB962C8B-B14F-4D97-AF65-F5344CB8AC3E}">
        <p14:creationId xmlns:p14="http://schemas.microsoft.com/office/powerpoint/2010/main" val="183469270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normAutofit/>
          </a:bodyPr>
          <a:lstStyle/>
          <a:p>
            <a:r>
              <a:rPr lang="en-US" altLang="en-US" dirty="0"/>
              <a:t> Default Values</a:t>
            </a:r>
          </a:p>
        </p:txBody>
      </p:sp>
      <p:sp>
        <p:nvSpPr>
          <p:cNvPr id="529411" name="Rectangle 3"/>
          <p:cNvSpPr>
            <a:spLocks noGrp="1" noChangeArrowheads="1"/>
          </p:cNvSpPr>
          <p:nvPr>
            <p:ph type="body" idx="1"/>
          </p:nvPr>
        </p:nvSpPr>
        <p:spPr/>
        <p:txBody>
          <a:bodyPr/>
          <a:lstStyle/>
          <a:p>
            <a:pPr marL="400050" lvl="1" indent="0">
              <a:buNone/>
            </a:pPr>
            <a:r>
              <a:rPr lang="en-US" altLang="en-US" sz="2000" dirty="0"/>
              <a:t>In this case, you can initialize your array as follows:</a:t>
            </a:r>
          </a:p>
          <a:p>
            <a:pPr marL="400050" lvl="1" indent="0">
              <a:buNone/>
            </a:pPr>
            <a:endParaRPr lang="en-US" altLang="en-US" sz="2000" dirty="0"/>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INF;</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a:t>
            </a:r>
          </a:p>
          <a:p>
            <a:pPr lvl="1">
              <a:buFontTx/>
              <a:buNone/>
            </a:pPr>
            <a:r>
              <a:rPr lang="en-US" altLang="en-US" sz="2000" dirty="0">
                <a:latin typeface="Consolas" panose="020B0609020204030204" pitchFamily="49" charset="0"/>
                <a:cs typeface="Consolas" panose="020B0609020204030204" pitchFamily="49" charset="0"/>
              </a:rPr>
              <a:t>}</a:t>
            </a:r>
          </a:p>
          <a:p>
            <a:endParaRPr lang="en-US" altLang="en-US" dirty="0"/>
          </a:p>
          <a:p>
            <a:pPr marL="400050" lvl="1" indent="0">
              <a:buNone/>
            </a:pPr>
            <a:r>
              <a:rPr lang="en-US" altLang="en-US" sz="2000" dirty="0"/>
              <a:t>It makes intuitive sense that the distance from a node to itself is </a:t>
            </a:r>
            <a:r>
              <a:rPr lang="en-US" altLang="en-US" sz="2000" dirty="0">
                <a:latin typeface="Consolas" panose="020B0609020204030204" pitchFamily="49" charset="0"/>
                <a:cs typeface="Consolas" panose="020B0609020204030204" pitchFamily="49" charset="0"/>
              </a:rPr>
              <a:t>0</a:t>
            </a:r>
          </a:p>
        </p:txBody>
      </p:sp>
    </p:spTree>
    <p:extLst>
      <p:ext uri="{BB962C8B-B14F-4D97-AF65-F5344CB8AC3E}">
        <p14:creationId xmlns:p14="http://schemas.microsoft.com/office/powerpoint/2010/main" val="9035470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normAutofit/>
          </a:bodyPr>
          <a:lstStyle/>
          <a:p>
            <a:r>
              <a:rPr lang="en-US" altLang="en-US" dirty="0"/>
              <a:t> Default Values</a:t>
            </a:r>
          </a:p>
        </p:txBody>
      </p:sp>
      <p:sp>
        <p:nvSpPr>
          <p:cNvPr id="557059" name="Rectangle 3"/>
          <p:cNvSpPr>
            <a:spLocks noGrp="1" noChangeArrowheads="1"/>
          </p:cNvSpPr>
          <p:nvPr>
            <p:ph type="body" idx="1"/>
          </p:nvPr>
        </p:nvSpPr>
        <p:spPr/>
        <p:txBody>
          <a:bodyPr/>
          <a:lstStyle/>
          <a:p>
            <a:pPr marL="400050" lvl="1" indent="0">
              <a:buNone/>
            </a:pPr>
            <a:r>
              <a:rPr lang="en-US" altLang="en-US" sz="2000" dirty="0"/>
              <a:t>If we are representing an </a:t>
            </a:r>
            <a:r>
              <a:rPr lang="en-US" altLang="en-US" sz="2000" dirty="0" err="1"/>
              <a:t>unweighted</a:t>
            </a:r>
            <a:r>
              <a:rPr lang="en-US" altLang="en-US" sz="2000" dirty="0"/>
              <a:t> graph, use Boolean values:</a:t>
            </a:r>
          </a:p>
          <a:p>
            <a:pPr lvl="1">
              <a:buFontTx/>
              <a:buNone/>
            </a:pPr>
            <a:endParaRPr lang="en-US" altLang="en-US" sz="20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0;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N;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a:t>
            </a:r>
          </a:p>
          <a:p>
            <a:pPr lvl="1">
              <a:buFontTx/>
              <a:buNone/>
            </a:pPr>
            <a:r>
              <a:rPr lang="en-US" altLang="en-US" sz="2000" dirty="0">
                <a:latin typeface="Consolas" panose="020B0609020204030204" pitchFamily="49" charset="0"/>
                <a:cs typeface="Consolas" panose="020B0609020204030204" pitchFamily="49" charset="0"/>
              </a:rPr>
              <a:t>    for (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 0; j &lt; N; ++j ) {</a:t>
            </a: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][j] = false;</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matrix[</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 true;</a:t>
            </a:r>
          </a:p>
          <a:p>
            <a:pPr lvl="1">
              <a:buFontTx/>
              <a:buNone/>
            </a:pPr>
            <a:r>
              <a:rPr lang="en-US" altLang="en-US" sz="2000" dirty="0">
                <a:latin typeface="Consolas" panose="020B0609020204030204" pitchFamily="49" charset="0"/>
                <a:cs typeface="Consolas" panose="020B0609020204030204" pitchFamily="49" charset="0"/>
              </a:rPr>
              <a:t>}</a:t>
            </a:r>
          </a:p>
          <a:p>
            <a:pPr lvl="1">
              <a:buFontTx/>
              <a:buNone/>
            </a:pPr>
            <a:endParaRPr lang="en-US" altLang="en-US" sz="2000" dirty="0">
              <a:latin typeface="Consolas" panose="020B0609020204030204" pitchFamily="49" charset="0"/>
              <a:cs typeface="Consolas" panose="020B0609020204030204" pitchFamily="49" charset="0"/>
            </a:endParaRPr>
          </a:p>
          <a:p>
            <a:pPr marL="400050" lvl="1" indent="0">
              <a:buNone/>
            </a:pPr>
            <a:r>
              <a:rPr lang="en-US" altLang="en-US" sz="2000" dirty="0"/>
              <a:t>It makes intuitive sense that a vertex is connected to itself</a:t>
            </a:r>
          </a:p>
        </p:txBody>
      </p:sp>
    </p:spTree>
    <p:extLst>
      <p:ext uri="{BB962C8B-B14F-4D97-AF65-F5344CB8AC3E}">
        <p14:creationId xmlns:p14="http://schemas.microsoft.com/office/powerpoint/2010/main" val="23635223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p:cNvSpPr>
            <a:spLocks noGrp="1" noChangeArrowheads="1"/>
          </p:cNvSpPr>
          <p:nvPr>
            <p:ph type="title"/>
          </p:nvPr>
        </p:nvSpPr>
        <p:spPr/>
        <p:txBody>
          <a:bodyPr>
            <a:normAutofit/>
          </a:bodyPr>
          <a:lstStyle/>
          <a:p>
            <a:r>
              <a:rPr lang="en-US" altLang="en-US" dirty="0"/>
              <a:t> Sparse Matrices</a:t>
            </a:r>
          </a:p>
        </p:txBody>
      </p:sp>
      <mc:AlternateContent xmlns:mc="http://schemas.openxmlformats.org/markup-compatibility/2006" xmlns:a14="http://schemas.microsoft.com/office/drawing/2010/main">
        <mc:Choice Requires="a14">
          <p:sp>
            <p:nvSpPr>
              <p:cNvPr id="499715" name="Rectangle 3"/>
              <p:cNvSpPr>
                <a:spLocks noGrp="1" noChangeArrowheads="1"/>
              </p:cNvSpPr>
              <p:nvPr>
                <p:ph type="body" idx="1"/>
              </p:nvPr>
            </p:nvSpPr>
            <p:spPr/>
            <p:txBody>
              <a:bodyPr/>
              <a:lstStyle/>
              <a:p>
                <a:r>
                  <a:rPr lang="en-US" altLang="en-US" dirty="0"/>
                  <a:t>The memory required for creating an </a:t>
                </a:r>
                <a:r>
                  <a:rPr lang="en-US" altLang="en-US" i="1" dirty="0">
                    <a:latin typeface="Times New Roman" pitchFamily="18" charset="0"/>
                  </a:rPr>
                  <a:t>n</a:t>
                </a:r>
                <a:r>
                  <a:rPr lang="en-US" altLang="en-US" dirty="0">
                    <a:latin typeface="Times New Roman" pitchFamily="18" charset="0"/>
                  </a:rPr>
                  <a:t> × </a:t>
                </a:r>
                <a:r>
                  <a:rPr lang="en-US" altLang="en-US" i="1" dirty="0">
                    <a:latin typeface="Times New Roman" pitchFamily="18" charset="0"/>
                  </a:rPr>
                  <a:t>n</a:t>
                </a:r>
                <a:r>
                  <a:rPr lang="en-US" altLang="en-US" dirty="0"/>
                  <a:t> matrix using a 2D array is </a:t>
                </a:r>
                <a:r>
                  <a:rPr lang="en-US" altLang="en-US" b="1" dirty="0">
                    <a:latin typeface="Symbol" pitchFamily="18" charset="2"/>
                  </a:rPr>
                  <a:t>Q</a:t>
                </a:r>
                <a:r>
                  <a:rPr lang="en-US" altLang="en-US" dirty="0">
                    <a:latin typeface="Times New Roman" pitchFamily="18" charset="0"/>
                  </a:rPr>
                  <a:t>(</a:t>
                </a:r>
                <a:r>
                  <a:rPr lang="en-US" altLang="en-US" i="1" dirty="0">
                    <a:latin typeface="Times New Roman" pitchFamily="18" charset="0"/>
                  </a:rPr>
                  <a:t>n</a:t>
                </a:r>
                <a:r>
                  <a:rPr lang="en-US" altLang="en-US" baseline="30000" dirty="0">
                    <a:latin typeface="Times New Roman" pitchFamily="18" charset="0"/>
                  </a:rPr>
                  <a:t>2</a:t>
                </a:r>
                <a:r>
                  <a:rPr lang="en-US" altLang="en-US" dirty="0">
                    <a:latin typeface="Times New Roman" pitchFamily="18" charset="0"/>
                  </a:rPr>
                  <a:t>) bytes</a:t>
                </a:r>
              </a:p>
              <a:p>
                <a:r>
                  <a:rPr lang="en-US" altLang="en-US" dirty="0"/>
                  <a:t>This could potentially waste a significant amount of memory:</a:t>
                </a:r>
              </a:p>
              <a:p>
                <a:pPr lvl="1"/>
                <a:r>
                  <a:rPr lang="en-US" altLang="en-US" dirty="0"/>
                  <a:t>Consider a friendship graph: nodes represent persons and edges represent friendship</a:t>
                </a:r>
              </a:p>
              <a:p>
                <a:pPr lvl="1"/>
                <a:r>
                  <a:rPr lang="en-US" altLang="en-US" dirty="0"/>
                  <a:t>The world population is 7.4 billion =&gt; the size of the matrix is (7.4</a:t>
                </a:r>
                <a:r>
                  <a:rPr lang="en-US" altLang="en-US" dirty="0">
                    <a:sym typeface="Symbol" panose="05050102010706020507" pitchFamily="18" charset="2"/>
                  </a:rPr>
                  <a:t>10</a:t>
                </a:r>
                <a:r>
                  <a:rPr lang="en-US" altLang="en-US" baseline="30000" dirty="0"/>
                  <a:t>9</a:t>
                </a:r>
                <a:r>
                  <a:rPr lang="en-US" altLang="en-US" dirty="0"/>
                  <a:t>)</a:t>
                </a:r>
                <a:r>
                  <a:rPr lang="en-US" altLang="en-US" baseline="30000" dirty="0"/>
                  <a:t>2</a:t>
                </a:r>
                <a:r>
                  <a:rPr lang="en-US" altLang="en-US" dirty="0"/>
                  <a:t> </a:t>
                </a:r>
                <a:r>
                  <a:rPr lang="en-US" altLang="en-US" dirty="0">
                    <a:sym typeface="Symbol" panose="05050102010706020507" pitchFamily="18" charset="2"/>
                  </a:rPr>
                  <a:t> 5510</a:t>
                </a:r>
                <a:r>
                  <a:rPr lang="en-US" altLang="en-US" baseline="30000" dirty="0"/>
                  <a:t>18</a:t>
                </a:r>
              </a:p>
              <a:p>
                <a:pPr lvl="1"/>
                <a:r>
                  <a:rPr lang="en-US" altLang="en-US" dirty="0"/>
                  <a:t>However, each person on average has, say, 100 friends. Hence only </a:t>
                </a:r>
                <a14:m>
                  <m:oMath xmlns:m="http://schemas.openxmlformats.org/officeDocument/2006/math">
                    <m:f>
                      <m:fPr>
                        <m:ctrlPr>
                          <a:rPr lang="en-US" altLang="en-US" b="0" i="1" smtClean="0">
                            <a:latin typeface="Cambria Math" panose="02040503050406030204" pitchFamily="18" charset="0"/>
                          </a:rPr>
                        </m:ctrlPr>
                      </m:fPr>
                      <m:num>
                        <m:r>
                          <a:rPr lang="en-US" altLang="en-US" b="0" i="1" smtClean="0">
                            <a:latin typeface="Cambria Math" panose="02040503050406030204" pitchFamily="18" charset="0"/>
                          </a:rPr>
                          <m:t>100</m:t>
                        </m:r>
                      </m:num>
                      <m:den>
                        <m:r>
                          <a:rPr lang="en-US" altLang="en-US" b="0" i="1" smtClean="0">
                            <a:latin typeface="Cambria Math" panose="02040503050406030204" pitchFamily="18" charset="0"/>
                          </a:rPr>
                          <m:t>7.4×</m:t>
                        </m:r>
                        <m:sSup>
                          <m:sSupPr>
                            <m:ctrlPr>
                              <a:rPr lang="en-US" altLang="en-US" b="0" i="1" smtClean="0">
                                <a:latin typeface="Cambria Math" panose="02040503050406030204" pitchFamily="18" charset="0"/>
                              </a:rPr>
                            </m:ctrlPr>
                          </m:sSupPr>
                          <m:e>
                            <m:r>
                              <a:rPr lang="en-US" altLang="en-US" b="0" i="1" smtClean="0">
                                <a:latin typeface="Cambria Math" panose="02040503050406030204" pitchFamily="18" charset="0"/>
                              </a:rPr>
                              <m:t>10</m:t>
                            </m:r>
                          </m:e>
                          <m:sup>
                            <m:r>
                              <a:rPr lang="en-US" altLang="en-US" b="0" i="1" smtClean="0">
                                <a:latin typeface="Cambria Math" panose="02040503050406030204" pitchFamily="18" charset="0"/>
                              </a:rPr>
                              <m:t>9</m:t>
                            </m:r>
                          </m:sup>
                        </m:sSup>
                      </m:den>
                    </m:f>
                  </m:oMath>
                </a14:m>
                <a:r>
                  <a:rPr lang="en-US" altLang="en-US" dirty="0"/>
                  <a:t> of the matrix elements are true. The other elements are the default value: false.</a:t>
                </a:r>
              </a:p>
            </p:txBody>
          </p:sp>
        </mc:Choice>
        <mc:Fallback xmlns="">
          <p:sp>
            <p:nvSpPr>
              <p:cNvPr id="499715" name="Rectangle 3"/>
              <p:cNvSpPr>
                <a:spLocks noGrp="1" noRot="1" noChangeAspect="1" noMove="1" noResize="1" noEditPoints="1" noAdjustHandles="1" noChangeArrowheads="1" noChangeShapeType="1" noTextEdit="1"/>
              </p:cNvSpPr>
              <p:nvPr>
                <p:ph type="body" idx="1"/>
              </p:nvPr>
            </p:nvSpPr>
            <p:spPr>
              <a:blipFill rotWithShape="0">
                <a:blip r:embed="rId2"/>
                <a:stretch>
                  <a:fillRect l="-667" t="-809" r="-10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7902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altLang="en-US" dirty="0">
                <a:latin typeface="Arial" charset="0"/>
                <a:cs typeface="Arial" charset="0"/>
              </a:rPr>
              <a:t>Undirected graphs</a:t>
            </a:r>
          </a:p>
        </p:txBody>
      </p:sp>
      <p:sp>
        <p:nvSpPr>
          <p:cNvPr id="1029"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We will assume that a vertex is never adjacent to itself</a:t>
            </a:r>
          </a:p>
          <a:p>
            <a:pPr lvl="1"/>
            <a:r>
              <a:rPr lang="en-US" altLang="en-US" dirty="0">
                <a:latin typeface="Arial" charset="0"/>
                <a:cs typeface="Arial" charset="0"/>
              </a:rPr>
              <a:t>For example, </a:t>
            </a:r>
            <a:r>
              <a:rPr lang="en-US" altLang="en-US" dirty="0">
                <a:solidFill>
                  <a:srgbClr val="0070C0"/>
                </a:solidFill>
                <a:latin typeface="Times New Roman" pitchFamily="18" charset="0"/>
                <a:cs typeface="Arial" charset="0"/>
              </a:rPr>
              <a:t>{</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 </a:t>
            </a:r>
            <a:r>
              <a:rPr lang="en-US" altLang="en-US" i="1" dirty="0">
                <a:solidFill>
                  <a:srgbClr val="0070C0"/>
                </a:solidFill>
                <a:latin typeface="Times New Roman" pitchFamily="18" charset="0"/>
                <a:cs typeface="Arial" charset="0"/>
              </a:rPr>
              <a:t>v</a:t>
            </a:r>
            <a:r>
              <a:rPr lang="en-US" altLang="en-US" baseline="-25000" dirty="0">
                <a:solidFill>
                  <a:srgbClr val="0070C0"/>
                </a:solidFill>
                <a:latin typeface="Times New Roman" pitchFamily="18" charset="0"/>
                <a:cs typeface="Arial" charset="0"/>
              </a:rPr>
              <a:t>1</a:t>
            </a:r>
            <a:r>
              <a:rPr lang="en-US" altLang="en-US" dirty="0">
                <a:solidFill>
                  <a:srgbClr val="0070C0"/>
                </a:solidFill>
                <a:latin typeface="Times New Roman" pitchFamily="18" charset="0"/>
                <a:cs typeface="Arial" charset="0"/>
              </a:rPr>
              <a:t>}</a:t>
            </a:r>
            <a:r>
              <a:rPr lang="en-US" altLang="en-US" dirty="0">
                <a:latin typeface="Arial" charset="0"/>
                <a:cs typeface="Arial" charset="0"/>
              </a:rPr>
              <a:t> will not define an edge </a:t>
            </a:r>
          </a:p>
          <a:p>
            <a:endParaRPr lang="en-US" altLang="en-US" dirty="0">
              <a:latin typeface="Arial" charset="0"/>
              <a:cs typeface="Arial" charset="0"/>
            </a:endParaRPr>
          </a:p>
          <a:p>
            <a:pPr>
              <a:buFont typeface="Arial" charset="0"/>
              <a:buNone/>
            </a:pPr>
            <a:r>
              <a:rPr lang="en-US" altLang="en-US" dirty="0">
                <a:latin typeface="Arial" charset="0"/>
                <a:cs typeface="Arial" charset="0"/>
              </a:rPr>
              <a:t>	The maximum number of edges in an undirected graph is</a:t>
            </a:r>
          </a:p>
        </p:txBody>
      </p:sp>
      <p:graphicFrame>
        <p:nvGraphicFramePr>
          <p:cNvPr id="1026" name="Object 2"/>
          <p:cNvGraphicFramePr>
            <a:graphicFrameLocks noChangeAspect="1"/>
          </p:cNvGraphicFramePr>
          <p:nvPr>
            <p:extLst>
              <p:ext uri="{D42A27DB-BD31-4B8C-83A1-F6EECF244321}">
                <p14:modId xmlns:p14="http://schemas.microsoft.com/office/powerpoint/2010/main" val="1152316096"/>
              </p:ext>
            </p:extLst>
          </p:nvPr>
        </p:nvGraphicFramePr>
        <p:xfrm>
          <a:off x="2616200" y="3032125"/>
          <a:ext cx="3689350" cy="909638"/>
        </p:xfrm>
        <a:graphic>
          <a:graphicData uri="http://schemas.openxmlformats.org/presentationml/2006/ole">
            <mc:AlternateContent xmlns:mc="http://schemas.openxmlformats.org/markup-compatibility/2006">
              <mc:Choice xmlns:v="urn:schemas-microsoft-com:vml" Requires="v">
                <p:oleObj name="Equation" r:id="rId3" imgW="1904760" imgH="469800" progId="Equation.DSMT4">
                  <p:embed/>
                </p:oleObj>
              </mc:Choice>
              <mc:Fallback>
                <p:oleObj name="Equation" r:id="rId3" imgW="1904760" imgH="469800" progId="Equation.DSMT4">
                  <p:embed/>
                  <p:pic>
                    <p:nvPicPr>
                      <p:cNvPr id="0" name=""/>
                      <p:cNvPicPr>
                        <a:picLocks noChangeAspect="1" noChangeArrowheads="1"/>
                      </p:cNvPicPr>
                      <p:nvPr/>
                    </p:nvPicPr>
                    <p:blipFill>
                      <a:blip r:embed="rId4"/>
                      <a:srcRect/>
                      <a:stretch>
                        <a:fillRect/>
                      </a:stretch>
                    </p:blipFill>
                    <p:spPr bwMode="auto">
                      <a:xfrm>
                        <a:off x="2616200" y="3032125"/>
                        <a:ext cx="3689350"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801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p:cNvSpPr>
            <a:spLocks noGrp="1" noChangeArrowheads="1"/>
          </p:cNvSpPr>
          <p:nvPr>
            <p:ph type="title"/>
          </p:nvPr>
        </p:nvSpPr>
        <p:spPr/>
        <p:txBody>
          <a:bodyPr>
            <a:normAutofit/>
          </a:bodyPr>
          <a:lstStyle/>
          <a:p>
            <a:r>
              <a:rPr lang="en-US" altLang="en-US" dirty="0"/>
              <a:t> Sparse Matrices</a:t>
            </a:r>
          </a:p>
        </p:txBody>
      </p:sp>
      <p:sp>
        <p:nvSpPr>
          <p:cNvPr id="502787" name="Rectangle 3"/>
          <p:cNvSpPr>
            <a:spLocks noGrp="1" noChangeArrowheads="1"/>
          </p:cNvSpPr>
          <p:nvPr>
            <p:ph type="body" idx="1"/>
          </p:nvPr>
        </p:nvSpPr>
        <p:spPr/>
        <p:txBody>
          <a:bodyPr/>
          <a:lstStyle/>
          <a:p>
            <a:r>
              <a:rPr lang="en-US" altLang="en-US"/>
              <a:t>Matrices where less than </a:t>
            </a:r>
            <a:r>
              <a:rPr lang="en-US" altLang="en-US">
                <a:latin typeface="Times New Roman" pitchFamily="18" charset="0"/>
              </a:rPr>
              <a:t>5%</a:t>
            </a:r>
            <a:r>
              <a:rPr lang="en-US" altLang="en-US"/>
              <a:t> of the entries are not the default value (either infinity or 0, or perhaps some other default value) are said to be </a:t>
            </a:r>
            <a:r>
              <a:rPr lang="en-US" altLang="en-US" i="1"/>
              <a:t>sparse</a:t>
            </a:r>
          </a:p>
          <a:p>
            <a:r>
              <a:rPr lang="en-US" altLang="en-US"/>
              <a:t>Matrices where most entries (25% or more) are not the default value are said to be </a:t>
            </a:r>
            <a:r>
              <a:rPr lang="en-US" altLang="en-US" i="1"/>
              <a:t>dense</a:t>
            </a:r>
            <a:r>
              <a:rPr lang="en-US" altLang="en-US"/>
              <a:t> </a:t>
            </a:r>
          </a:p>
          <a:p>
            <a:r>
              <a:rPr lang="en-US" altLang="en-US"/>
              <a:t>Clearly, these are not hard limits</a:t>
            </a:r>
          </a:p>
        </p:txBody>
      </p:sp>
    </p:spTree>
    <p:extLst>
      <p:ext uri="{BB962C8B-B14F-4D97-AF65-F5344CB8AC3E}">
        <p14:creationId xmlns:p14="http://schemas.microsoft.com/office/powerpoint/2010/main" val="386661301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p:cNvSpPr>
            <a:spLocks noGrp="1" noChangeArrowheads="1"/>
          </p:cNvSpPr>
          <p:nvPr>
            <p:ph type="title"/>
          </p:nvPr>
        </p:nvSpPr>
        <p:spPr/>
        <p:txBody>
          <a:bodyPr>
            <a:normAutofit/>
          </a:bodyPr>
          <a:lstStyle/>
          <a:p>
            <a:r>
              <a:rPr lang="en-US" altLang="en-US" dirty="0"/>
              <a:t>Adjacency list</a:t>
            </a:r>
          </a:p>
        </p:txBody>
      </p:sp>
      <p:sp>
        <p:nvSpPr>
          <p:cNvPr id="504835" name="Rectangle 3"/>
          <p:cNvSpPr>
            <a:spLocks noGrp="1" noChangeArrowheads="1"/>
          </p:cNvSpPr>
          <p:nvPr>
            <p:ph type="body" idx="1"/>
          </p:nvPr>
        </p:nvSpPr>
        <p:spPr/>
        <p:txBody>
          <a:bodyPr/>
          <a:lstStyle/>
          <a:p>
            <a:r>
              <a:rPr lang="en-US" altLang="en-US" dirty="0"/>
              <a:t>For an undirected graph, use an array of linked lists to store edges</a:t>
            </a:r>
          </a:p>
          <a:p>
            <a:pPr lvl="1"/>
            <a:r>
              <a:rPr lang="en-US" altLang="en-US" dirty="0"/>
              <a:t>Each vertex has a linked list that stores all the edges connected to the vertex</a:t>
            </a:r>
          </a:p>
          <a:p>
            <a:pPr lvl="1"/>
            <a:r>
              <a:rPr lang="en-US" altLang="en-US" dirty="0"/>
              <a:t>Each node in a linked list must store two items of information: the connecting vertex and the weight</a:t>
            </a:r>
          </a:p>
        </p:txBody>
      </p:sp>
    </p:spTree>
    <p:extLst>
      <p:ext uri="{BB962C8B-B14F-4D97-AF65-F5344CB8AC3E}">
        <p14:creationId xmlns:p14="http://schemas.microsoft.com/office/powerpoint/2010/main" val="25389519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p:cNvSpPr>
            <a:spLocks noGrp="1" noChangeArrowheads="1"/>
          </p:cNvSpPr>
          <p:nvPr>
            <p:ph type="title"/>
          </p:nvPr>
        </p:nvSpPr>
        <p:spPr/>
        <p:txBody>
          <a:bodyPr>
            <a:normAutofit/>
          </a:bodyPr>
          <a:lstStyle/>
          <a:p>
            <a:r>
              <a:rPr lang="en-US" altLang="en-US" dirty="0"/>
              <a:t>Adjacency list</a:t>
            </a:r>
          </a:p>
        </p:txBody>
      </p:sp>
      <p:sp>
        <p:nvSpPr>
          <p:cNvPr id="506883" name="Rectangle 3"/>
          <p:cNvSpPr>
            <a:spLocks noGrp="1" noChangeArrowheads="1"/>
          </p:cNvSpPr>
          <p:nvPr>
            <p:ph type="body" idx="1"/>
          </p:nvPr>
        </p:nvSpPr>
        <p:spPr/>
        <p:txBody>
          <a:bodyPr/>
          <a:lstStyle/>
          <a:p>
            <a:pPr marL="400050" lvl="1" indent="0">
              <a:buNone/>
            </a:pPr>
            <a:r>
              <a:rPr lang="en-US" altLang="en-US" sz="2000" dirty="0"/>
              <a:t>We may create a new class which stores a vertex-edge pair</a:t>
            </a:r>
            <a:endParaRPr lang="en-US" altLang="en-US" dirty="0"/>
          </a:p>
          <a:p>
            <a:pPr lvl="1">
              <a:buFontTx/>
              <a:buNone/>
            </a:pPr>
            <a:endParaRPr lang="en-US" altLang="en-US" sz="1400" b="1" dirty="0">
              <a:latin typeface="Courier New" pitchFamily="49" charset="0"/>
            </a:endParaRPr>
          </a:p>
          <a:p>
            <a:pPr lvl="1">
              <a:buFontTx/>
              <a:buNone/>
            </a:pPr>
            <a:r>
              <a:rPr lang="en-US" altLang="en-US" sz="1400" b="1" dirty="0">
                <a:latin typeface="Courier New" pitchFamily="49" charset="0"/>
              </a:rPr>
              <a:t>class Pair {</a:t>
            </a:r>
          </a:p>
          <a:p>
            <a:pPr lvl="1">
              <a:buFontTx/>
              <a:buNone/>
            </a:pPr>
            <a:r>
              <a:rPr lang="en-US" altLang="en-US" sz="1400" b="1" dirty="0">
                <a:latin typeface="Courier New" pitchFamily="49" charset="0"/>
              </a:rPr>
              <a:t>    private:</a:t>
            </a:r>
          </a:p>
          <a:p>
            <a:pPr lvl="1">
              <a:buFontTx/>
              <a:buNone/>
            </a:pPr>
            <a:r>
              <a:rPr lang="en-US" altLang="en-US" sz="1400" b="1" dirty="0">
                <a:latin typeface="Courier New" pitchFamily="49" charset="0"/>
              </a:rPr>
              <a:t>        double </a:t>
            </a:r>
            <a:r>
              <a:rPr lang="en-US" altLang="en-US" sz="1400" b="1" dirty="0" err="1">
                <a:latin typeface="Courier New" pitchFamily="49" charset="0"/>
              </a:rPr>
              <a:t>edge_weight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a:t>
            </a:r>
            <a:r>
              <a:rPr lang="en-US" altLang="en-US" sz="1400" b="1" dirty="0" err="1">
                <a:latin typeface="Courier New" pitchFamily="49" charset="0"/>
              </a:rPr>
              <a:t>adacent_vertex</a:t>
            </a:r>
            <a:r>
              <a:rPr lang="en-US" altLang="en-US" sz="1400" b="1" dirty="0">
                <a:latin typeface="Courier New" pitchFamily="49" charset="0"/>
              </a:rPr>
              <a:t>;</a:t>
            </a:r>
          </a:p>
          <a:p>
            <a:pPr lvl="1">
              <a:buFontTx/>
              <a:buNone/>
            </a:pPr>
            <a:r>
              <a:rPr lang="en-US" altLang="en-US" sz="1400" b="1" dirty="0">
                <a:latin typeface="Courier New" pitchFamily="49" charset="0"/>
              </a:rPr>
              <a:t>    public:</a:t>
            </a:r>
          </a:p>
          <a:p>
            <a:pPr lvl="1">
              <a:buFontTx/>
              <a:buNone/>
            </a:pPr>
            <a:r>
              <a:rPr lang="en-US" altLang="en-US" sz="1400" b="1" dirty="0">
                <a:latin typeface="Courier New" pitchFamily="49" charset="0"/>
              </a:rPr>
              <a:t>        Pair( </a:t>
            </a:r>
            <a:r>
              <a:rPr lang="en-US" altLang="en-US" sz="1400" b="1" dirty="0" err="1">
                <a:latin typeface="Courier New" pitchFamily="49" charset="0"/>
              </a:rPr>
              <a:t>int</a:t>
            </a:r>
            <a:r>
              <a:rPr lang="en-US" altLang="en-US" sz="1400" b="1" dirty="0">
                <a:latin typeface="Courier New" pitchFamily="49" charset="0"/>
              </a:rPr>
              <a:t>, double );</a:t>
            </a:r>
          </a:p>
          <a:p>
            <a:pPr lvl="1">
              <a:buFontTx/>
              <a:buNone/>
            </a:pPr>
            <a:r>
              <a:rPr lang="en-US" altLang="en-US" sz="1400" b="1" dirty="0">
                <a:latin typeface="Courier New" pitchFamily="49" charset="0"/>
              </a:rPr>
              <a:t>        double weight()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        </a:t>
            </a:r>
            <a:r>
              <a:rPr lang="en-US" altLang="en-US" sz="1400" b="1" dirty="0" err="1">
                <a:latin typeface="Courier New" pitchFamily="49" charset="0"/>
              </a:rPr>
              <a:t>int</a:t>
            </a:r>
            <a:r>
              <a:rPr lang="en-US" altLang="en-US" sz="1400" b="1" dirty="0">
                <a:latin typeface="Courier New" pitchFamily="49" charset="0"/>
              </a:rPr>
              <a:t> vertex() </a:t>
            </a:r>
            <a:r>
              <a:rPr lang="en-US" altLang="en-US" sz="1400" b="1" dirty="0" err="1">
                <a:latin typeface="Courier New" pitchFamily="49" charset="0"/>
              </a:rPr>
              <a:t>const</a:t>
            </a:r>
            <a:r>
              <a:rPr lang="en-US" altLang="en-US" sz="1400" b="1" dirty="0">
                <a:latin typeface="Courier New" pitchFamily="49" charset="0"/>
              </a:rPr>
              <a:t>;</a:t>
            </a:r>
          </a:p>
          <a:p>
            <a:pPr lvl="1">
              <a:buFontTx/>
              <a:buNone/>
            </a:pPr>
            <a:r>
              <a:rPr lang="en-US" altLang="en-US" sz="1400" b="1" dirty="0">
                <a:latin typeface="Courier New" pitchFamily="49" charset="0"/>
              </a:rPr>
              <a:t>};</a:t>
            </a:r>
          </a:p>
          <a:p>
            <a:pPr lvl="1">
              <a:buFontTx/>
              <a:buNone/>
            </a:pPr>
            <a:endParaRPr lang="en-US" altLang="en-US" sz="1400" b="1" dirty="0">
              <a:latin typeface="Courier New" pitchFamily="49" charset="0"/>
            </a:endParaRPr>
          </a:p>
          <a:p>
            <a:pPr marL="400050" lvl="1" indent="0">
              <a:buNone/>
            </a:pPr>
            <a:r>
              <a:rPr lang="en-US" altLang="en-US" sz="2000" dirty="0"/>
              <a:t>Now create an array of linked-lists storing these pairs </a:t>
            </a:r>
          </a:p>
        </p:txBody>
      </p:sp>
    </p:spTree>
    <p:extLst>
      <p:ext uri="{BB962C8B-B14F-4D97-AF65-F5344CB8AC3E}">
        <p14:creationId xmlns:p14="http://schemas.microsoft.com/office/powerpoint/2010/main" val="40945390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p:cNvSpPr>
            <a:spLocks noGrp="1" noChangeArrowheads="1"/>
          </p:cNvSpPr>
          <p:nvPr>
            <p:ph type="title"/>
          </p:nvPr>
        </p:nvSpPr>
        <p:spPr/>
        <p:txBody>
          <a:bodyPr>
            <a:normAutofit/>
          </a:bodyPr>
          <a:lstStyle/>
          <a:p>
            <a:r>
              <a:rPr lang="en-US" altLang="en-US" dirty="0"/>
              <a:t>Adjacency list</a:t>
            </a:r>
          </a:p>
        </p:txBody>
      </p:sp>
      <p:sp>
        <p:nvSpPr>
          <p:cNvPr id="507907" name="Rectangle 3"/>
          <p:cNvSpPr>
            <a:spLocks noGrp="1" noChangeArrowheads="1"/>
          </p:cNvSpPr>
          <p:nvPr>
            <p:ph type="body" idx="1"/>
          </p:nvPr>
        </p:nvSpPr>
        <p:spPr/>
        <p:txBody>
          <a:bodyPr/>
          <a:lstStyle/>
          <a:p>
            <a:pPr marL="400050" lvl="1" indent="0">
              <a:buNone/>
            </a:pPr>
            <a:r>
              <a:rPr lang="en-US" altLang="en-US" sz="2000" dirty="0"/>
              <a:t>Thus, we define and create the array:</a:t>
            </a:r>
          </a:p>
          <a:p>
            <a:pPr lvl="1">
              <a:buFontTx/>
              <a:buNone/>
            </a:pPr>
            <a:r>
              <a:rPr lang="en-US" altLang="en-US" sz="2400" b="1" dirty="0">
                <a:latin typeface="Courier New" pitchFamily="49" charset="0"/>
              </a:rPr>
              <a:t>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 * array;</a:t>
            </a:r>
          </a:p>
          <a:p>
            <a:pPr lvl="1">
              <a:buFontTx/>
              <a:buNone/>
            </a:pPr>
            <a:endParaRPr lang="en-US" altLang="en-US" sz="2000" dirty="0">
              <a:latin typeface="Consolas" panose="020B0609020204030204" pitchFamily="49" charset="0"/>
              <a:cs typeface="Consolas" panose="020B0609020204030204" pitchFamily="49" charset="0"/>
            </a:endParaRPr>
          </a:p>
          <a:p>
            <a:pPr lvl="1">
              <a:buFontTx/>
              <a:buNone/>
            </a:pPr>
            <a:r>
              <a:rPr lang="en-US" altLang="en-US" sz="2000" dirty="0">
                <a:latin typeface="Consolas" panose="020B0609020204030204" pitchFamily="49" charset="0"/>
                <a:cs typeface="Consolas" panose="020B0609020204030204" pitchFamily="49" charset="0"/>
              </a:rPr>
              <a:t>	array = new </a:t>
            </a:r>
            <a:r>
              <a:rPr lang="en-US" altLang="en-US" sz="2000" dirty="0" err="1">
                <a:latin typeface="Consolas" panose="020B0609020204030204" pitchFamily="49" charset="0"/>
                <a:cs typeface="Consolas" panose="020B0609020204030204" pitchFamily="49" charset="0"/>
              </a:rPr>
              <a:t>SingleList</a:t>
            </a:r>
            <a:r>
              <a:rPr lang="en-US" altLang="en-US" sz="2000" dirty="0">
                <a:latin typeface="Consolas" panose="020B0609020204030204" pitchFamily="49" charset="0"/>
                <a:cs typeface="Consolas" panose="020B0609020204030204" pitchFamily="49" charset="0"/>
              </a:rPr>
              <a:t>&lt;Pair&gt;[16];</a:t>
            </a:r>
          </a:p>
        </p:txBody>
      </p:sp>
      <p:pic>
        <p:nvPicPr>
          <p:cNvPr id="507908" name="Picture 4" descr="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719513"/>
            <a:ext cx="2120900" cy="2373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26228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Rectangle 2"/>
          <p:cNvSpPr>
            <a:spLocks noGrp="1" noChangeArrowheads="1"/>
          </p:cNvSpPr>
          <p:nvPr>
            <p:ph type="title"/>
          </p:nvPr>
        </p:nvSpPr>
        <p:spPr/>
        <p:txBody>
          <a:bodyPr>
            <a:normAutofit/>
          </a:bodyPr>
          <a:lstStyle/>
          <a:p>
            <a:r>
              <a:rPr lang="en-US" altLang="en-US" dirty="0"/>
              <a:t>Adjacency list</a:t>
            </a:r>
          </a:p>
        </p:txBody>
      </p:sp>
      <p:sp>
        <p:nvSpPr>
          <p:cNvPr id="508931" name="Rectangle 3"/>
          <p:cNvSpPr>
            <a:spLocks noGrp="1" noChangeArrowheads="1"/>
          </p:cNvSpPr>
          <p:nvPr>
            <p:ph type="body" idx="1"/>
          </p:nvPr>
        </p:nvSpPr>
        <p:spPr/>
        <p:txBody>
          <a:bodyPr/>
          <a:lstStyle/>
          <a:p>
            <a:pPr marL="400050" lvl="1" indent="0">
              <a:buNone/>
            </a:pPr>
            <a:r>
              <a:rPr lang="en-US" altLang="en-US" sz="2000" dirty="0"/>
              <a:t>To reduce redundancy, we would only insert the pair into the linked list corresponding to the larger vertex </a:t>
            </a:r>
          </a:p>
          <a:p>
            <a:pPr>
              <a:buFontTx/>
              <a:buNone/>
            </a:pPr>
            <a:endParaRPr lang="en-US" altLang="en-US" sz="2400" b="1" dirty="0">
              <a:latin typeface="Courier New" pitchFamily="49" charset="0"/>
            </a:endParaRPr>
          </a:p>
          <a:p>
            <a:pPr lvl="1">
              <a:buFontTx/>
              <a:buNone/>
            </a:pPr>
            <a:r>
              <a:rPr lang="en-US" altLang="en-US" sz="2000" dirty="0">
                <a:latin typeface="Consolas" panose="020B0609020204030204" pitchFamily="49" charset="0"/>
                <a:cs typeface="Consolas" panose="020B0609020204030204" pitchFamily="49" charset="0"/>
              </a:rPr>
              <a:t>void insert(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a:t>
            </a:r>
            <a:r>
              <a:rPr lang="en-US" altLang="en-US" sz="2000" dirty="0" err="1">
                <a:latin typeface="Consolas" panose="020B0609020204030204" pitchFamily="49" charset="0"/>
                <a:cs typeface="Consolas" panose="020B0609020204030204" pitchFamily="49" charset="0"/>
              </a:rPr>
              <a:t>int</a:t>
            </a:r>
            <a:r>
              <a:rPr lang="en-US" altLang="en-US" sz="2000" dirty="0">
                <a:latin typeface="Consolas" panose="020B0609020204030204" pitchFamily="49" charset="0"/>
                <a:cs typeface="Consolas" panose="020B0609020204030204" pitchFamily="49" charset="0"/>
              </a:rPr>
              <a:t> j, double w ) {</a:t>
            </a:r>
          </a:p>
          <a:p>
            <a:pPr lvl="1">
              <a:buFontTx/>
              <a:buNone/>
            </a:pPr>
            <a:r>
              <a:rPr lang="en-US" altLang="en-US" sz="2000" dirty="0">
                <a:latin typeface="Consolas" panose="020B0609020204030204" pitchFamily="49" charset="0"/>
                <a:cs typeface="Consolas" panose="020B0609020204030204" pitchFamily="49" charset="0"/>
              </a:rPr>
              <a:t>    if ( </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&lt; j ) {</a:t>
            </a:r>
          </a:p>
          <a:p>
            <a:pPr lvl="1">
              <a:buFontTx/>
              <a:buNone/>
            </a:pPr>
            <a:r>
              <a:rPr lang="en-US" altLang="en-US" sz="2000" dirty="0">
                <a:latin typeface="Consolas" panose="020B0609020204030204" pitchFamily="49" charset="0"/>
                <a:cs typeface="Consolas" panose="020B0609020204030204" pitchFamily="49" charset="0"/>
              </a:rPr>
              <a:t>        array[j].</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 w) );</a:t>
            </a:r>
          </a:p>
          <a:p>
            <a:pPr lvl="1">
              <a:buFontTx/>
              <a:buNone/>
            </a:pPr>
            <a:r>
              <a:rPr lang="en-US" altLang="en-US" sz="2000" dirty="0">
                <a:latin typeface="Consolas" panose="020B0609020204030204" pitchFamily="49" charset="0"/>
                <a:cs typeface="Consolas" panose="020B0609020204030204" pitchFamily="49" charset="0"/>
              </a:rPr>
              <a:t>    } else {</a:t>
            </a:r>
          </a:p>
          <a:p>
            <a:pPr lvl="1">
              <a:buFontTx/>
              <a:buNone/>
            </a:pPr>
            <a:r>
              <a:rPr lang="en-US" altLang="en-US" sz="2000" dirty="0">
                <a:latin typeface="Consolas" panose="020B0609020204030204" pitchFamily="49" charset="0"/>
                <a:cs typeface="Consolas" panose="020B0609020204030204" pitchFamily="49" charset="0"/>
              </a:rPr>
              <a:t>        array[</a:t>
            </a:r>
            <a:r>
              <a:rPr lang="en-US" altLang="en-US" sz="2000" dirty="0" err="1">
                <a:latin typeface="Consolas" panose="020B0609020204030204" pitchFamily="49" charset="0"/>
                <a:cs typeface="Consolas" panose="020B0609020204030204" pitchFamily="49" charset="0"/>
              </a:rPr>
              <a:t>i</a:t>
            </a:r>
            <a:r>
              <a:rPr lang="en-US" altLang="en-US" sz="2000" dirty="0">
                <a:latin typeface="Consolas" panose="020B0609020204030204" pitchFamily="49" charset="0"/>
                <a:cs typeface="Consolas" panose="020B0609020204030204" pitchFamily="49" charset="0"/>
              </a:rPr>
              <a:t>].</a:t>
            </a:r>
            <a:r>
              <a:rPr lang="en-US" altLang="en-US" sz="2000" dirty="0" err="1">
                <a:latin typeface="Consolas" panose="020B0609020204030204" pitchFamily="49" charset="0"/>
                <a:cs typeface="Consolas" panose="020B0609020204030204" pitchFamily="49" charset="0"/>
              </a:rPr>
              <a:t>push_front</a:t>
            </a:r>
            <a:r>
              <a:rPr lang="en-US" altLang="en-US" sz="2000" dirty="0">
                <a:latin typeface="Consolas" panose="020B0609020204030204" pitchFamily="49" charset="0"/>
                <a:cs typeface="Consolas" panose="020B0609020204030204" pitchFamily="49" charset="0"/>
              </a:rPr>
              <a:t>( Pair(j, w) );</a:t>
            </a:r>
          </a:p>
          <a:p>
            <a:pPr lvl="1">
              <a:buFontTx/>
              <a:buNone/>
            </a:pPr>
            <a:r>
              <a:rPr lang="en-US" altLang="en-US" sz="2000" dirty="0">
                <a:latin typeface="Consolas" panose="020B0609020204030204" pitchFamily="49" charset="0"/>
                <a:cs typeface="Consolas" panose="020B0609020204030204" pitchFamily="49" charset="0"/>
              </a:rPr>
              <a:t>    }</a:t>
            </a:r>
          </a:p>
          <a:p>
            <a:pPr lvl="1">
              <a:buFontTx/>
              <a:buNone/>
            </a:pPr>
            <a:r>
              <a:rPr lang="en-US" altLang="en-US" sz="2000" dirty="0">
                <a:latin typeface="Consolas" panose="020B0609020204030204" pitchFamily="49" charset="0"/>
                <a:cs typeface="Consolas" panose="020B0609020204030204" pitchFamily="49" charset="0"/>
              </a:rPr>
              <a:t>}</a:t>
            </a:r>
          </a:p>
          <a:p>
            <a:pPr lvl="1"/>
            <a:endParaRPr lang="en-US" altLang="en-US" sz="2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7040212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p:txBody>
          <a:bodyPr>
            <a:normAutofit/>
          </a:bodyPr>
          <a:lstStyle/>
          <a:p>
            <a:r>
              <a:rPr lang="en-US" altLang="en-US" dirty="0"/>
              <a:t>Adjacency list</a:t>
            </a:r>
          </a:p>
        </p:txBody>
      </p:sp>
      <p:sp>
        <p:nvSpPr>
          <p:cNvPr id="515075" name="Rectangle 3"/>
          <p:cNvSpPr>
            <a:spLocks noGrp="1" noChangeArrowheads="1"/>
          </p:cNvSpPr>
          <p:nvPr>
            <p:ph type="body" idx="1"/>
          </p:nvPr>
        </p:nvSpPr>
        <p:spPr/>
        <p:txBody>
          <a:bodyPr>
            <a:normAutofit/>
          </a:bodyPr>
          <a:lstStyle/>
          <a:p>
            <a:pPr marL="400050" lvl="1" indent="0">
              <a:buNone/>
            </a:pPr>
            <a:r>
              <a:rPr lang="en-US" altLang="en-US" sz="2000" dirty="0"/>
              <a:t>For example, the graph shown below would be stored as</a:t>
            </a:r>
          </a:p>
        </p:txBody>
      </p:sp>
      <p:pic>
        <p:nvPicPr>
          <p:cNvPr id="515077" name="Picture 5" descr="d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44900"/>
            <a:ext cx="5362575" cy="1366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134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40" name="Oval 55"/>
          <p:cNvSpPr>
            <a:spLocks noChangeArrowheads="1"/>
          </p:cNvSpPr>
          <p:nvPr/>
        </p:nvSpPr>
        <p:spPr bwMode="auto">
          <a:xfrm>
            <a:off x="1943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41" name="Oval 56"/>
          <p:cNvSpPr>
            <a:spLocks noChangeArrowheads="1"/>
          </p:cNvSpPr>
          <p:nvPr/>
        </p:nvSpPr>
        <p:spPr bwMode="auto">
          <a:xfrm>
            <a:off x="2705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42" name="Oval 57"/>
          <p:cNvSpPr>
            <a:spLocks noChangeArrowheads="1"/>
          </p:cNvSpPr>
          <p:nvPr/>
        </p:nvSpPr>
        <p:spPr bwMode="auto">
          <a:xfrm>
            <a:off x="1943670" y="37625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43" name="Oval 58"/>
          <p:cNvSpPr>
            <a:spLocks noChangeArrowheads="1"/>
          </p:cNvSpPr>
          <p:nvPr/>
        </p:nvSpPr>
        <p:spPr bwMode="auto">
          <a:xfrm>
            <a:off x="2705670" y="2848173"/>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44" name="AutoShape 59"/>
          <p:cNvCxnSpPr>
            <a:cxnSpLocks noChangeShapeType="1"/>
            <a:stCxn id="40" idx="6"/>
            <a:endCxn id="43" idx="2"/>
          </p:cNvCxnSpPr>
          <p:nvPr/>
        </p:nvCxnSpPr>
        <p:spPr bwMode="auto">
          <a:xfrm>
            <a:off x="2248470" y="3000573"/>
            <a:ext cx="457200" cy="0"/>
          </a:xfrm>
          <a:prstGeom prst="straightConnector1">
            <a:avLst/>
          </a:prstGeom>
          <a:noFill/>
          <a:ln w="12700">
            <a:solidFill>
              <a:schemeClr val="tx1"/>
            </a:solidFill>
            <a:round/>
            <a:headEnd type="none" w="sm" len="sm"/>
            <a:tailEnd/>
          </a:ln>
          <a:effectLst/>
        </p:spPr>
      </p:cxnSp>
      <p:cxnSp>
        <p:nvCxnSpPr>
          <p:cNvPr id="45" name="AutoShape 60"/>
          <p:cNvCxnSpPr>
            <a:cxnSpLocks noChangeShapeType="1"/>
            <a:stCxn id="43" idx="4"/>
            <a:endCxn id="42" idx="7"/>
          </p:cNvCxnSpPr>
          <p:nvPr/>
        </p:nvCxnSpPr>
        <p:spPr bwMode="auto">
          <a:xfrm flipH="1">
            <a:off x="2204020" y="3152973"/>
            <a:ext cx="654050" cy="654050"/>
          </a:xfrm>
          <a:prstGeom prst="straightConnector1">
            <a:avLst/>
          </a:prstGeom>
          <a:noFill/>
          <a:ln w="12700">
            <a:solidFill>
              <a:schemeClr val="tx1"/>
            </a:solidFill>
            <a:round/>
            <a:headEnd type="none" w="sm" len="sm"/>
            <a:tailEnd/>
          </a:ln>
          <a:effectLst/>
        </p:spPr>
      </p:cxnSp>
      <p:cxnSp>
        <p:nvCxnSpPr>
          <p:cNvPr id="46" name="AutoShape 61"/>
          <p:cNvCxnSpPr>
            <a:cxnSpLocks noChangeShapeType="1"/>
            <a:stCxn id="40" idx="4"/>
            <a:endCxn id="42" idx="0"/>
          </p:cNvCxnSpPr>
          <p:nvPr/>
        </p:nvCxnSpPr>
        <p:spPr bwMode="auto">
          <a:xfrm>
            <a:off x="2096070" y="3152973"/>
            <a:ext cx="0" cy="609600"/>
          </a:xfrm>
          <a:prstGeom prst="straightConnector1">
            <a:avLst/>
          </a:prstGeom>
          <a:noFill/>
          <a:ln w="12700">
            <a:solidFill>
              <a:schemeClr val="tx1"/>
            </a:solidFill>
            <a:round/>
            <a:headEnd type="none" w="sm" len="sm"/>
            <a:tailEnd/>
          </a:ln>
          <a:effectLst/>
        </p:spPr>
      </p:cxnSp>
      <p:cxnSp>
        <p:nvCxnSpPr>
          <p:cNvPr id="47" name="AutoShape 62"/>
          <p:cNvCxnSpPr>
            <a:cxnSpLocks noChangeShapeType="1"/>
            <a:stCxn id="40" idx="5"/>
            <a:endCxn id="41" idx="1"/>
          </p:cNvCxnSpPr>
          <p:nvPr/>
        </p:nvCxnSpPr>
        <p:spPr bwMode="auto">
          <a:xfrm>
            <a:off x="2204020" y="3108523"/>
            <a:ext cx="546100" cy="698500"/>
          </a:xfrm>
          <a:prstGeom prst="straightConnector1">
            <a:avLst/>
          </a:prstGeom>
          <a:noFill/>
          <a:ln w="12700">
            <a:solidFill>
              <a:schemeClr val="tx1"/>
            </a:solidFill>
            <a:round/>
            <a:headEnd type="none" w="sm" len="sm"/>
            <a:tailEnd/>
          </a:ln>
          <a:effectLst/>
        </p:spPr>
      </p:cxnSp>
      <p:cxnSp>
        <p:nvCxnSpPr>
          <p:cNvPr id="48" name="AutoShape 74"/>
          <p:cNvCxnSpPr>
            <a:cxnSpLocks noChangeShapeType="1"/>
            <a:stCxn id="42" idx="6"/>
            <a:endCxn id="41" idx="2"/>
          </p:cNvCxnSpPr>
          <p:nvPr/>
        </p:nvCxnSpPr>
        <p:spPr bwMode="auto">
          <a:xfrm>
            <a:off x="2248470" y="3914973"/>
            <a:ext cx="457200" cy="0"/>
          </a:xfrm>
          <a:prstGeom prst="straightConnector1">
            <a:avLst/>
          </a:prstGeom>
          <a:noFill/>
          <a:ln w="12700">
            <a:solidFill>
              <a:schemeClr val="tx1"/>
            </a:solidFill>
            <a:round/>
            <a:headEnd type="none" w="sm" len="sm"/>
            <a:tailEnd/>
          </a:ln>
          <a:effectLst/>
        </p:spPr>
      </p:cxnSp>
      <p:sp>
        <p:nvSpPr>
          <p:cNvPr id="49" name="Text Box 115"/>
          <p:cNvSpPr txBox="1">
            <a:spLocks noChangeArrowheads="1"/>
          </p:cNvSpPr>
          <p:nvPr/>
        </p:nvSpPr>
        <p:spPr bwMode="auto">
          <a:xfrm>
            <a:off x="4110608" y="285293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50" name="Text Box 116"/>
          <p:cNvSpPr txBox="1">
            <a:spLocks noChangeArrowheads="1"/>
          </p:cNvSpPr>
          <p:nvPr/>
        </p:nvSpPr>
        <p:spPr bwMode="auto">
          <a:xfrm>
            <a:off x="3789933" y="286722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51" name="Text Box 117"/>
          <p:cNvSpPr txBox="1">
            <a:spLocks noChangeArrowheads="1"/>
          </p:cNvSpPr>
          <p:nvPr/>
        </p:nvSpPr>
        <p:spPr bwMode="auto">
          <a:xfrm>
            <a:off x="3805808" y="3310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52" name="Text Box 118"/>
          <p:cNvSpPr txBox="1">
            <a:spLocks noChangeArrowheads="1"/>
          </p:cNvSpPr>
          <p:nvPr/>
        </p:nvSpPr>
        <p:spPr bwMode="auto">
          <a:xfrm>
            <a:off x="3805808" y="3691136"/>
            <a:ext cx="296862"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53" name="Text Box 119"/>
          <p:cNvSpPr txBox="1">
            <a:spLocks noChangeArrowheads="1"/>
          </p:cNvSpPr>
          <p:nvPr/>
        </p:nvSpPr>
        <p:spPr bwMode="auto">
          <a:xfrm>
            <a:off x="3805808" y="4072136"/>
            <a:ext cx="325437"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54" name="Line 120"/>
          <p:cNvSpPr>
            <a:spLocks noChangeShapeType="1"/>
          </p:cNvSpPr>
          <p:nvPr/>
        </p:nvSpPr>
        <p:spPr bwMode="auto">
          <a:xfrm>
            <a:off x="4110608" y="3310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5" name="Line 121"/>
          <p:cNvSpPr>
            <a:spLocks noChangeShapeType="1"/>
          </p:cNvSpPr>
          <p:nvPr/>
        </p:nvSpPr>
        <p:spPr bwMode="auto">
          <a:xfrm>
            <a:off x="4110608" y="3691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6" name="Line 122"/>
          <p:cNvSpPr>
            <a:spLocks noChangeShapeType="1"/>
          </p:cNvSpPr>
          <p:nvPr/>
        </p:nvSpPr>
        <p:spPr bwMode="auto">
          <a:xfrm>
            <a:off x="4110608" y="407213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57" name="Text Box 123"/>
          <p:cNvSpPr txBox="1">
            <a:spLocks noChangeArrowheads="1"/>
          </p:cNvSpPr>
          <p:nvPr/>
        </p:nvSpPr>
        <p:spPr bwMode="auto">
          <a:xfrm>
            <a:off x="4644008" y="28529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  </a:t>
            </a:r>
            <a:r>
              <a:rPr lang="en-US" sz="1600" dirty="0">
                <a:latin typeface="Times New Roman" panose="02020603050405020304" pitchFamily="18" charset="0"/>
                <a:cs typeface="Times New Roman" panose="02020603050405020304" pitchFamily="18" charset="0"/>
              </a:rPr>
              <a:t>    </a:t>
            </a:r>
          </a:p>
        </p:txBody>
      </p:sp>
      <p:sp>
        <p:nvSpPr>
          <p:cNvPr id="58" name="Text Box 124"/>
          <p:cNvSpPr txBox="1">
            <a:spLocks noChangeArrowheads="1"/>
          </p:cNvSpPr>
          <p:nvPr/>
        </p:nvSpPr>
        <p:spPr bwMode="auto">
          <a:xfrm>
            <a:off x="46440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a,2 </a:t>
            </a:r>
            <a:r>
              <a:rPr lang="en-US" sz="1600" dirty="0">
                <a:latin typeface="Times New Roman" panose="02020603050405020304" pitchFamily="18" charset="0"/>
                <a:cs typeface="Times New Roman" panose="02020603050405020304" pitchFamily="18" charset="0"/>
              </a:rPr>
              <a:t>     </a:t>
            </a:r>
          </a:p>
        </p:txBody>
      </p:sp>
      <p:sp>
        <p:nvSpPr>
          <p:cNvPr id="59" name="Text Box 125"/>
          <p:cNvSpPr txBox="1">
            <a:spLocks noChangeArrowheads="1"/>
          </p:cNvSpPr>
          <p:nvPr/>
        </p:nvSpPr>
        <p:spPr bwMode="auto">
          <a:xfrm>
            <a:off x="4644008" y="369113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a:t>
            </a:r>
            <a:r>
              <a:rPr lang="en-US" sz="1600" dirty="0">
                <a:latin typeface="Times New Roman" panose="02020603050405020304" pitchFamily="18" charset="0"/>
                <a:cs typeface="Times New Roman" panose="02020603050405020304" pitchFamily="18" charset="0"/>
              </a:rPr>
              <a:t>      </a:t>
            </a:r>
          </a:p>
        </p:txBody>
      </p:sp>
      <p:sp>
        <p:nvSpPr>
          <p:cNvPr id="60" name="Text Box 126"/>
          <p:cNvSpPr txBox="1">
            <a:spLocks noChangeArrowheads="1"/>
          </p:cNvSpPr>
          <p:nvPr/>
        </p:nvSpPr>
        <p:spPr bwMode="auto">
          <a:xfrm>
            <a:off x="5710808" y="2852936"/>
            <a:ext cx="741362"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61" name="Text Box 127"/>
          <p:cNvSpPr txBox="1">
            <a:spLocks noChangeArrowheads="1"/>
          </p:cNvSpPr>
          <p:nvPr/>
        </p:nvSpPr>
        <p:spPr bwMode="auto">
          <a:xfrm>
            <a:off x="6853808" y="28529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62" name="Line 128"/>
          <p:cNvSpPr>
            <a:spLocks noChangeShapeType="1"/>
          </p:cNvSpPr>
          <p:nvPr/>
        </p:nvSpPr>
        <p:spPr bwMode="auto">
          <a:xfrm>
            <a:off x="7234808" y="2852936"/>
            <a:ext cx="0" cy="3651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3" name="Line 129"/>
          <p:cNvSpPr>
            <a:spLocks noChangeShapeType="1"/>
          </p:cNvSpPr>
          <p:nvPr/>
        </p:nvSpPr>
        <p:spPr bwMode="auto">
          <a:xfrm>
            <a:off x="4339208" y="30053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4" name="Line 130"/>
          <p:cNvSpPr>
            <a:spLocks noChangeShapeType="1"/>
          </p:cNvSpPr>
          <p:nvPr/>
        </p:nvSpPr>
        <p:spPr bwMode="auto">
          <a:xfrm>
            <a:off x="5253608" y="30053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5" name="Line 131"/>
          <p:cNvSpPr>
            <a:spLocks noChangeShapeType="1"/>
          </p:cNvSpPr>
          <p:nvPr/>
        </p:nvSpPr>
        <p:spPr bwMode="auto">
          <a:xfrm>
            <a:off x="6320408" y="30053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6" name="Line 132"/>
          <p:cNvSpPr>
            <a:spLocks noChangeShapeType="1"/>
          </p:cNvSpPr>
          <p:nvPr/>
        </p:nvSpPr>
        <p:spPr bwMode="auto">
          <a:xfrm flipH="1">
            <a:off x="7236395" y="2852936"/>
            <a:ext cx="377825" cy="34607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67" name="Line 133"/>
          <p:cNvSpPr>
            <a:spLocks noChangeShapeType="1"/>
          </p:cNvSpPr>
          <p:nvPr/>
        </p:nvSpPr>
        <p:spPr bwMode="auto">
          <a:xfrm>
            <a:off x="4339208" y="3462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8" name="Line 134"/>
          <p:cNvSpPr>
            <a:spLocks noChangeShapeType="1"/>
          </p:cNvSpPr>
          <p:nvPr/>
        </p:nvSpPr>
        <p:spPr bwMode="auto">
          <a:xfrm>
            <a:off x="4339208" y="38435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69" name="Text Box 135"/>
          <p:cNvSpPr txBox="1">
            <a:spLocks noChangeArrowheads="1"/>
          </p:cNvSpPr>
          <p:nvPr/>
        </p:nvSpPr>
        <p:spPr bwMode="auto">
          <a:xfrm>
            <a:off x="5710808" y="32720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70" name="Line 136"/>
          <p:cNvSpPr>
            <a:spLocks noChangeShapeType="1"/>
          </p:cNvSpPr>
          <p:nvPr/>
        </p:nvSpPr>
        <p:spPr bwMode="auto">
          <a:xfrm flipH="1">
            <a:off x="6091808" y="327997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1" name="Text Box 137"/>
          <p:cNvSpPr txBox="1">
            <a:spLocks noChangeArrowheads="1"/>
          </p:cNvSpPr>
          <p:nvPr/>
        </p:nvSpPr>
        <p:spPr bwMode="auto">
          <a:xfrm>
            <a:off x="5748908" y="36911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a,3</a:t>
            </a:r>
            <a:r>
              <a:rPr lang="en-US" sz="1600" dirty="0">
                <a:latin typeface="Times New Roman" panose="02020603050405020304" pitchFamily="18" charset="0"/>
                <a:cs typeface="Times New Roman" panose="02020603050405020304" pitchFamily="18" charset="0"/>
              </a:rPr>
              <a:t>         </a:t>
            </a:r>
          </a:p>
        </p:txBody>
      </p:sp>
      <p:sp>
        <p:nvSpPr>
          <p:cNvPr id="72" name="Text Box 138"/>
          <p:cNvSpPr txBox="1">
            <a:spLocks noChangeArrowheads="1"/>
          </p:cNvSpPr>
          <p:nvPr/>
        </p:nvSpPr>
        <p:spPr bwMode="auto">
          <a:xfrm>
            <a:off x="6853808" y="3691136"/>
            <a:ext cx="697627"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73" name="Text Box 139"/>
          <p:cNvSpPr txBox="1">
            <a:spLocks noChangeArrowheads="1"/>
          </p:cNvSpPr>
          <p:nvPr/>
        </p:nvSpPr>
        <p:spPr bwMode="auto">
          <a:xfrm>
            <a:off x="4644008" y="414833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a,1</a:t>
            </a:r>
            <a:r>
              <a:rPr lang="en-US" sz="1600" dirty="0">
                <a:latin typeface="Times New Roman" panose="02020603050405020304" pitchFamily="18" charset="0"/>
                <a:cs typeface="Times New Roman" panose="02020603050405020304" pitchFamily="18" charset="0"/>
              </a:rPr>
              <a:t>      </a:t>
            </a:r>
          </a:p>
        </p:txBody>
      </p:sp>
      <p:sp>
        <p:nvSpPr>
          <p:cNvPr id="74" name="Text Box 140"/>
          <p:cNvSpPr txBox="1">
            <a:spLocks noChangeArrowheads="1"/>
          </p:cNvSpPr>
          <p:nvPr/>
        </p:nvSpPr>
        <p:spPr bwMode="auto">
          <a:xfrm>
            <a:off x="5748908" y="4148336"/>
            <a:ext cx="714375" cy="349250"/>
          </a:xfrm>
          <a:prstGeom prst="rect">
            <a:avLst/>
          </a:prstGeom>
          <a:solidFill>
            <a:srgbClr val="CCECFF"/>
          </a:solidFill>
          <a:ln w="12700">
            <a:solidFill>
              <a:schemeClr val="tx1"/>
            </a:solidFill>
            <a:miter lim="800000"/>
            <a:headEnd type="none" w="sm" len="sm"/>
            <a:tailEnd type="none" w="sm" len="sm"/>
          </a:ln>
          <a:effectLst/>
        </p:spPr>
        <p:txBody>
          <a:bodyPr>
            <a:spAutoFit/>
          </a:bodyPr>
          <a:lstStyle/>
          <a:p>
            <a:r>
              <a:rPr lang="en-US" sz="1600" u="none" dirty="0">
                <a:latin typeface="Times New Roman" panose="02020603050405020304" pitchFamily="18" charset="0"/>
                <a:cs typeface="Times New Roman" panose="02020603050405020304" pitchFamily="18" charset="0"/>
              </a:rPr>
              <a:t>c,5</a:t>
            </a:r>
            <a:r>
              <a:rPr lang="en-US" sz="1600" dirty="0">
                <a:latin typeface="Times New Roman" panose="02020603050405020304" pitchFamily="18" charset="0"/>
                <a:cs typeface="Times New Roman" panose="02020603050405020304" pitchFamily="18" charset="0"/>
              </a:rPr>
              <a:t>         </a:t>
            </a:r>
          </a:p>
        </p:txBody>
      </p:sp>
      <p:sp>
        <p:nvSpPr>
          <p:cNvPr id="75" name="Line 141"/>
          <p:cNvSpPr>
            <a:spLocks noChangeShapeType="1"/>
          </p:cNvSpPr>
          <p:nvPr/>
        </p:nvSpPr>
        <p:spPr bwMode="auto">
          <a:xfrm>
            <a:off x="5253608" y="3462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6" name="Line 142"/>
          <p:cNvSpPr>
            <a:spLocks noChangeShapeType="1"/>
          </p:cNvSpPr>
          <p:nvPr/>
        </p:nvSpPr>
        <p:spPr bwMode="auto">
          <a:xfrm>
            <a:off x="6320408" y="384353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7" name="Line 143"/>
          <p:cNvSpPr>
            <a:spLocks noChangeShapeType="1"/>
          </p:cNvSpPr>
          <p:nvPr/>
        </p:nvSpPr>
        <p:spPr bwMode="auto">
          <a:xfrm>
            <a:off x="5253608" y="38435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8" name="Line 144"/>
          <p:cNvSpPr>
            <a:spLocks noChangeShapeType="1"/>
          </p:cNvSpPr>
          <p:nvPr/>
        </p:nvSpPr>
        <p:spPr bwMode="auto">
          <a:xfrm>
            <a:off x="5253608" y="430073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79" name="Line 145"/>
          <p:cNvSpPr>
            <a:spLocks noChangeShapeType="1"/>
          </p:cNvSpPr>
          <p:nvPr/>
        </p:nvSpPr>
        <p:spPr bwMode="auto">
          <a:xfrm flipH="1">
            <a:off x="6091808" y="3248223"/>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0" name="Line 146"/>
          <p:cNvSpPr>
            <a:spLocks noChangeShapeType="1"/>
          </p:cNvSpPr>
          <p:nvPr/>
        </p:nvSpPr>
        <p:spPr bwMode="auto">
          <a:xfrm>
            <a:off x="4339208" y="430073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81" name="Line 147"/>
          <p:cNvSpPr>
            <a:spLocks noChangeShapeType="1"/>
          </p:cNvSpPr>
          <p:nvPr/>
        </p:nvSpPr>
        <p:spPr bwMode="auto">
          <a:xfrm flipH="1">
            <a:off x="6093395" y="28624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2" name="Line 148"/>
          <p:cNvSpPr>
            <a:spLocks noChangeShapeType="1"/>
          </p:cNvSpPr>
          <p:nvPr/>
        </p:nvSpPr>
        <p:spPr bwMode="auto">
          <a:xfrm flipH="1">
            <a:off x="5045645" y="28656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3" name="Line 149"/>
          <p:cNvSpPr>
            <a:spLocks noChangeShapeType="1"/>
          </p:cNvSpPr>
          <p:nvPr/>
        </p:nvSpPr>
        <p:spPr bwMode="auto">
          <a:xfrm flipH="1">
            <a:off x="5045645" y="32990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4" name="Line 150"/>
          <p:cNvSpPr>
            <a:spLocks noChangeShapeType="1"/>
          </p:cNvSpPr>
          <p:nvPr/>
        </p:nvSpPr>
        <p:spPr bwMode="auto">
          <a:xfrm flipH="1">
            <a:off x="5045645" y="370383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5" name="Line 151"/>
          <p:cNvSpPr>
            <a:spLocks noChangeShapeType="1"/>
          </p:cNvSpPr>
          <p:nvPr/>
        </p:nvSpPr>
        <p:spPr bwMode="auto">
          <a:xfrm flipH="1">
            <a:off x="5045645"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6" name="Line 152"/>
          <p:cNvSpPr>
            <a:spLocks noChangeShapeType="1"/>
          </p:cNvSpPr>
          <p:nvPr/>
        </p:nvSpPr>
        <p:spPr bwMode="auto">
          <a:xfrm flipH="1">
            <a:off x="6110858" y="41705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7" name="Line 153"/>
          <p:cNvSpPr>
            <a:spLocks noChangeShapeType="1"/>
          </p:cNvSpPr>
          <p:nvPr/>
        </p:nvSpPr>
        <p:spPr bwMode="auto">
          <a:xfrm flipH="1">
            <a:off x="6088633" y="3700661"/>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8" name="Line 154"/>
          <p:cNvSpPr>
            <a:spLocks noChangeShapeType="1"/>
          </p:cNvSpPr>
          <p:nvPr/>
        </p:nvSpPr>
        <p:spPr bwMode="auto">
          <a:xfrm flipH="1">
            <a:off x="7234808" y="370542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89" name="Line 155"/>
          <p:cNvSpPr>
            <a:spLocks noChangeShapeType="1"/>
          </p:cNvSpPr>
          <p:nvPr/>
        </p:nvSpPr>
        <p:spPr bwMode="auto">
          <a:xfrm flipH="1">
            <a:off x="7218933" y="3670498"/>
            <a:ext cx="365125" cy="36671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0" name="Line 156"/>
          <p:cNvSpPr>
            <a:spLocks noChangeShapeType="1"/>
          </p:cNvSpPr>
          <p:nvPr/>
        </p:nvSpPr>
        <p:spPr bwMode="auto">
          <a:xfrm flipH="1">
            <a:off x="6110858" y="4135636"/>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Tree>
    <p:extLst>
      <p:ext uri="{BB962C8B-B14F-4D97-AF65-F5344CB8AC3E}">
        <p14:creationId xmlns:p14="http://schemas.microsoft.com/office/powerpoint/2010/main" val="7885985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3" name="Content Placeholder 2"/>
          <p:cNvSpPr>
            <a:spLocks noGrp="1"/>
          </p:cNvSpPr>
          <p:nvPr>
            <p:ph idx="1"/>
          </p:nvPr>
        </p:nvSpPr>
        <p:spPr/>
        <p:txBody>
          <a:bodyPr/>
          <a:lstStyle/>
          <a:p>
            <a:r>
              <a:rPr lang="en-US" altLang="zh-CN" dirty="0"/>
              <a:t>To store a </a:t>
            </a:r>
            <a:r>
              <a:rPr lang="en-US" altLang="zh-CN" dirty="0">
                <a:solidFill>
                  <a:srgbClr val="FF0000"/>
                </a:solidFill>
              </a:rPr>
              <a:t>directed graph</a:t>
            </a:r>
          </a:p>
          <a:p>
            <a:pPr lvl="1"/>
            <a:r>
              <a:rPr lang="en-US" altLang="en-US" dirty="0"/>
              <a:t>Each vertex has a linked list that stores all the edges originated from the vertex</a:t>
            </a:r>
          </a:p>
          <a:p>
            <a:pPr lvl="1"/>
            <a:r>
              <a:rPr lang="en-US" altLang="en-US" dirty="0"/>
              <a:t>Each node in a linked list stores two items of information: the vertex that the edge connects to, the weight</a:t>
            </a:r>
          </a:p>
          <a:p>
            <a:pPr lvl="1"/>
            <a:endParaRPr lang="zh-CN" altLang="en-US" dirty="0"/>
          </a:p>
        </p:txBody>
      </p:sp>
    </p:spTree>
    <p:extLst>
      <p:ext uri="{BB962C8B-B14F-4D97-AF65-F5344CB8AC3E}">
        <p14:creationId xmlns:p14="http://schemas.microsoft.com/office/powerpoint/2010/main" val="42297905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Adjacency list</a:t>
            </a:r>
            <a:endParaRPr lang="zh-CN" altLang="en-US" dirty="0"/>
          </a:p>
        </p:txBody>
      </p:sp>
      <p:sp>
        <p:nvSpPr>
          <p:cNvPr id="91" name="TextBox 90"/>
          <p:cNvSpPr txBox="1"/>
          <p:nvPr/>
        </p:nvSpPr>
        <p:spPr>
          <a:xfrm>
            <a:off x="2315858" y="2662019"/>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2" name="TextBox 91"/>
          <p:cNvSpPr txBox="1"/>
          <p:nvPr/>
        </p:nvSpPr>
        <p:spPr>
          <a:xfrm>
            <a:off x="1790079" y="3302491"/>
            <a:ext cx="298480" cy="338554"/>
          </a:xfrm>
          <a:prstGeom prst="rect">
            <a:avLst/>
          </a:prstGeom>
          <a:noFill/>
        </p:spPr>
        <p:txBody>
          <a:bodyPr wrap="none" rtlCol="0">
            <a:spAutoFit/>
          </a:bodyPr>
          <a:lstStyle/>
          <a:p>
            <a:r>
              <a:rPr lang="en-US" altLang="zh-CN" sz="1600" dirty="0"/>
              <a:t>3</a:t>
            </a:r>
            <a:endParaRPr lang="zh-CN" altLang="en-US" sz="1600" dirty="0"/>
          </a:p>
        </p:txBody>
      </p:sp>
      <p:sp>
        <p:nvSpPr>
          <p:cNvPr id="93" name="TextBox 92"/>
          <p:cNvSpPr txBox="1"/>
          <p:nvPr/>
        </p:nvSpPr>
        <p:spPr>
          <a:xfrm>
            <a:off x="2123728" y="3212976"/>
            <a:ext cx="298480" cy="338554"/>
          </a:xfrm>
          <a:prstGeom prst="rect">
            <a:avLst/>
          </a:prstGeom>
          <a:noFill/>
        </p:spPr>
        <p:txBody>
          <a:bodyPr wrap="none" rtlCol="0">
            <a:spAutoFit/>
          </a:bodyPr>
          <a:lstStyle/>
          <a:p>
            <a:r>
              <a:rPr lang="en-US" altLang="zh-CN" sz="1600" dirty="0"/>
              <a:t>1</a:t>
            </a:r>
            <a:endParaRPr lang="zh-CN" altLang="en-US" sz="1600" dirty="0"/>
          </a:p>
        </p:txBody>
      </p:sp>
      <p:sp>
        <p:nvSpPr>
          <p:cNvPr id="94" name="TextBox 93"/>
          <p:cNvSpPr txBox="1"/>
          <p:nvPr/>
        </p:nvSpPr>
        <p:spPr>
          <a:xfrm>
            <a:off x="2634981" y="3218061"/>
            <a:ext cx="298480" cy="338554"/>
          </a:xfrm>
          <a:prstGeom prst="rect">
            <a:avLst/>
          </a:prstGeom>
          <a:noFill/>
        </p:spPr>
        <p:txBody>
          <a:bodyPr wrap="none" rtlCol="0">
            <a:spAutoFit/>
          </a:bodyPr>
          <a:lstStyle/>
          <a:p>
            <a:r>
              <a:rPr lang="en-US" altLang="zh-CN" sz="1600" dirty="0"/>
              <a:t>2</a:t>
            </a:r>
            <a:endParaRPr lang="zh-CN" altLang="en-US" sz="1600" dirty="0"/>
          </a:p>
        </p:txBody>
      </p:sp>
      <p:sp>
        <p:nvSpPr>
          <p:cNvPr id="95" name="TextBox 94"/>
          <p:cNvSpPr txBox="1"/>
          <p:nvPr/>
        </p:nvSpPr>
        <p:spPr>
          <a:xfrm>
            <a:off x="2296032" y="3886229"/>
            <a:ext cx="298480" cy="338554"/>
          </a:xfrm>
          <a:prstGeom prst="rect">
            <a:avLst/>
          </a:prstGeom>
          <a:noFill/>
        </p:spPr>
        <p:txBody>
          <a:bodyPr wrap="none" rtlCol="0">
            <a:spAutoFit/>
          </a:bodyPr>
          <a:lstStyle/>
          <a:p>
            <a:r>
              <a:rPr lang="en-US" altLang="zh-CN" sz="1600" dirty="0"/>
              <a:t>5</a:t>
            </a:r>
            <a:endParaRPr lang="zh-CN" altLang="en-US" sz="1600" dirty="0"/>
          </a:p>
        </p:txBody>
      </p:sp>
      <p:sp>
        <p:nvSpPr>
          <p:cNvPr id="96" name="Oval 4"/>
          <p:cNvSpPr>
            <a:spLocks noChangeArrowheads="1"/>
          </p:cNvSpPr>
          <p:nvPr/>
        </p:nvSpPr>
        <p:spPr bwMode="auto">
          <a:xfrm>
            <a:off x="1900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a</a:t>
            </a:r>
          </a:p>
        </p:txBody>
      </p:sp>
      <p:sp>
        <p:nvSpPr>
          <p:cNvPr id="97" name="Oval 5"/>
          <p:cNvSpPr>
            <a:spLocks noChangeArrowheads="1"/>
          </p:cNvSpPr>
          <p:nvPr/>
        </p:nvSpPr>
        <p:spPr bwMode="auto">
          <a:xfrm>
            <a:off x="2662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d</a:t>
            </a:r>
          </a:p>
        </p:txBody>
      </p:sp>
      <p:sp>
        <p:nvSpPr>
          <p:cNvPr id="98" name="Oval 6"/>
          <p:cNvSpPr>
            <a:spLocks noChangeArrowheads="1"/>
          </p:cNvSpPr>
          <p:nvPr/>
        </p:nvSpPr>
        <p:spPr bwMode="auto">
          <a:xfrm>
            <a:off x="1900808" y="37781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c</a:t>
            </a:r>
          </a:p>
        </p:txBody>
      </p:sp>
      <p:sp>
        <p:nvSpPr>
          <p:cNvPr id="99" name="Oval 7"/>
          <p:cNvSpPr>
            <a:spLocks noChangeArrowheads="1"/>
          </p:cNvSpPr>
          <p:nvPr/>
        </p:nvSpPr>
        <p:spPr bwMode="auto">
          <a:xfrm>
            <a:off x="2662808" y="2863726"/>
            <a:ext cx="304800" cy="304800"/>
          </a:xfrm>
          <a:prstGeom prst="ellipse">
            <a:avLst/>
          </a:prstGeom>
          <a:solidFill>
            <a:srgbClr val="CCECFF"/>
          </a:solidFill>
          <a:ln w="12700">
            <a:solidFill>
              <a:schemeClr val="tx1"/>
            </a:solidFill>
            <a:round/>
            <a:headEnd type="none" w="sm" len="sm"/>
            <a:tailEnd type="none" w="sm" len="sm"/>
          </a:ln>
          <a:effectLst/>
        </p:spPr>
        <p:txBody>
          <a:bodyPr wrap="none" anchor="ctr"/>
          <a:lstStyle/>
          <a:p>
            <a:pPr algn="ctr"/>
            <a:r>
              <a:rPr lang="en-US" sz="2000" b="1" u="none"/>
              <a:t>b</a:t>
            </a:r>
          </a:p>
        </p:txBody>
      </p:sp>
      <p:cxnSp>
        <p:nvCxnSpPr>
          <p:cNvPr id="100" name="AutoShape 8"/>
          <p:cNvCxnSpPr>
            <a:cxnSpLocks noChangeShapeType="1"/>
            <a:stCxn id="96" idx="6"/>
            <a:endCxn id="99" idx="2"/>
          </p:cNvCxnSpPr>
          <p:nvPr/>
        </p:nvCxnSpPr>
        <p:spPr bwMode="auto">
          <a:xfrm>
            <a:off x="2205608" y="3016126"/>
            <a:ext cx="457200" cy="0"/>
          </a:xfrm>
          <a:prstGeom prst="straightConnector1">
            <a:avLst/>
          </a:prstGeom>
          <a:noFill/>
          <a:ln w="12700">
            <a:solidFill>
              <a:schemeClr val="tx1"/>
            </a:solidFill>
            <a:round/>
            <a:headEnd type="none" w="sm" len="sm"/>
            <a:tailEnd type="triangle" w="med" len="med"/>
          </a:ln>
          <a:effectLst/>
        </p:spPr>
      </p:cxnSp>
      <p:cxnSp>
        <p:nvCxnSpPr>
          <p:cNvPr id="101" name="AutoShape 9"/>
          <p:cNvCxnSpPr>
            <a:cxnSpLocks noChangeShapeType="1"/>
            <a:stCxn id="99" idx="4"/>
            <a:endCxn id="98" idx="7"/>
          </p:cNvCxnSpPr>
          <p:nvPr/>
        </p:nvCxnSpPr>
        <p:spPr bwMode="auto">
          <a:xfrm flipH="1">
            <a:off x="2161158" y="3168526"/>
            <a:ext cx="654050" cy="654050"/>
          </a:xfrm>
          <a:prstGeom prst="straightConnector1">
            <a:avLst/>
          </a:prstGeom>
          <a:noFill/>
          <a:ln w="12700">
            <a:solidFill>
              <a:schemeClr val="tx1"/>
            </a:solidFill>
            <a:round/>
            <a:headEnd type="none" w="sm" len="sm"/>
            <a:tailEnd type="triangle" w="med" len="med"/>
          </a:ln>
          <a:effectLst/>
        </p:spPr>
      </p:cxnSp>
      <p:cxnSp>
        <p:nvCxnSpPr>
          <p:cNvPr id="102" name="AutoShape 10"/>
          <p:cNvCxnSpPr>
            <a:cxnSpLocks noChangeShapeType="1"/>
            <a:stCxn id="96" idx="4"/>
            <a:endCxn id="98" idx="0"/>
          </p:cNvCxnSpPr>
          <p:nvPr/>
        </p:nvCxnSpPr>
        <p:spPr bwMode="auto">
          <a:xfrm>
            <a:off x="2053208" y="3168526"/>
            <a:ext cx="0" cy="609600"/>
          </a:xfrm>
          <a:prstGeom prst="straightConnector1">
            <a:avLst/>
          </a:prstGeom>
          <a:noFill/>
          <a:ln w="12700">
            <a:solidFill>
              <a:schemeClr val="tx1"/>
            </a:solidFill>
            <a:round/>
            <a:headEnd type="none" w="sm" len="sm"/>
            <a:tailEnd type="triangle" w="med" len="med"/>
          </a:ln>
          <a:effectLst/>
        </p:spPr>
      </p:cxnSp>
      <p:cxnSp>
        <p:nvCxnSpPr>
          <p:cNvPr id="103" name="AutoShape 11"/>
          <p:cNvCxnSpPr>
            <a:cxnSpLocks noChangeShapeType="1"/>
            <a:stCxn id="96" idx="5"/>
            <a:endCxn id="97" idx="1"/>
          </p:cNvCxnSpPr>
          <p:nvPr/>
        </p:nvCxnSpPr>
        <p:spPr bwMode="auto">
          <a:xfrm>
            <a:off x="2161158" y="3124076"/>
            <a:ext cx="546100" cy="698500"/>
          </a:xfrm>
          <a:prstGeom prst="straightConnector1">
            <a:avLst/>
          </a:prstGeom>
          <a:noFill/>
          <a:ln w="12700">
            <a:solidFill>
              <a:schemeClr val="tx1"/>
            </a:solidFill>
            <a:round/>
            <a:headEnd type="none" w="sm" len="sm"/>
            <a:tailEnd type="triangle" w="med" len="med"/>
          </a:ln>
          <a:effectLst/>
        </p:spPr>
      </p:cxnSp>
      <p:sp>
        <p:nvSpPr>
          <p:cNvPr id="104" name="Text Box 18"/>
          <p:cNvSpPr txBox="1">
            <a:spLocks noChangeArrowheads="1"/>
          </p:cNvSpPr>
          <p:nvPr/>
        </p:nvSpPr>
        <p:spPr bwMode="auto">
          <a:xfrm>
            <a:off x="4110608" y="2863726"/>
            <a:ext cx="323850" cy="1628775"/>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2000" u="none"/>
              <a:t> </a:t>
            </a:r>
          </a:p>
          <a:p>
            <a:endParaRPr lang="en-US" sz="2000" u="none"/>
          </a:p>
          <a:p>
            <a:endParaRPr lang="en-US" sz="2000" u="none"/>
          </a:p>
          <a:p>
            <a:r>
              <a:rPr lang="en-US" sz="2000" u="none"/>
              <a:t>  </a:t>
            </a:r>
          </a:p>
          <a:p>
            <a:endParaRPr lang="en-US" sz="2000" u="none"/>
          </a:p>
        </p:txBody>
      </p:sp>
      <p:sp>
        <p:nvSpPr>
          <p:cNvPr id="105" name="Text Box 19"/>
          <p:cNvSpPr txBox="1">
            <a:spLocks noChangeArrowheads="1"/>
          </p:cNvSpPr>
          <p:nvPr/>
        </p:nvSpPr>
        <p:spPr bwMode="auto">
          <a:xfrm>
            <a:off x="3789933" y="2878013"/>
            <a:ext cx="311150" cy="396875"/>
          </a:xfrm>
          <a:prstGeom prst="rect">
            <a:avLst/>
          </a:prstGeom>
          <a:noFill/>
          <a:ln w="12700">
            <a:noFill/>
            <a:miter lim="800000"/>
            <a:headEnd type="none" w="sm" len="sm"/>
            <a:tailEnd type="none" w="sm" len="sm"/>
          </a:ln>
          <a:effectLst/>
        </p:spPr>
        <p:txBody>
          <a:bodyPr wrap="none">
            <a:spAutoFit/>
          </a:bodyPr>
          <a:lstStyle/>
          <a:p>
            <a:r>
              <a:rPr lang="en-US" sz="2000" b="1" u="none"/>
              <a:t>a</a:t>
            </a:r>
          </a:p>
        </p:txBody>
      </p:sp>
      <p:sp>
        <p:nvSpPr>
          <p:cNvPr id="106" name="Text Box 23"/>
          <p:cNvSpPr txBox="1">
            <a:spLocks noChangeArrowheads="1"/>
          </p:cNvSpPr>
          <p:nvPr/>
        </p:nvSpPr>
        <p:spPr bwMode="auto">
          <a:xfrm>
            <a:off x="3805808" y="3320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b</a:t>
            </a:r>
          </a:p>
        </p:txBody>
      </p:sp>
      <p:sp>
        <p:nvSpPr>
          <p:cNvPr id="107" name="Text Box 24"/>
          <p:cNvSpPr txBox="1">
            <a:spLocks noChangeArrowheads="1"/>
          </p:cNvSpPr>
          <p:nvPr/>
        </p:nvSpPr>
        <p:spPr bwMode="auto">
          <a:xfrm>
            <a:off x="3805808" y="3701926"/>
            <a:ext cx="296863" cy="396875"/>
          </a:xfrm>
          <a:prstGeom prst="rect">
            <a:avLst/>
          </a:prstGeom>
          <a:noFill/>
          <a:ln w="12700">
            <a:noFill/>
            <a:miter lim="800000"/>
            <a:headEnd type="none" w="sm" len="sm"/>
            <a:tailEnd type="none" w="sm" len="sm"/>
          </a:ln>
          <a:effectLst/>
        </p:spPr>
        <p:txBody>
          <a:bodyPr wrap="none">
            <a:spAutoFit/>
          </a:bodyPr>
          <a:lstStyle/>
          <a:p>
            <a:r>
              <a:rPr lang="en-US" sz="2000" b="1" u="none"/>
              <a:t>c</a:t>
            </a:r>
          </a:p>
        </p:txBody>
      </p:sp>
      <p:sp>
        <p:nvSpPr>
          <p:cNvPr id="108" name="Text Box 25"/>
          <p:cNvSpPr txBox="1">
            <a:spLocks noChangeArrowheads="1"/>
          </p:cNvSpPr>
          <p:nvPr/>
        </p:nvSpPr>
        <p:spPr bwMode="auto">
          <a:xfrm>
            <a:off x="3805808" y="4082926"/>
            <a:ext cx="325438" cy="396875"/>
          </a:xfrm>
          <a:prstGeom prst="rect">
            <a:avLst/>
          </a:prstGeom>
          <a:noFill/>
          <a:ln w="12700">
            <a:noFill/>
            <a:miter lim="800000"/>
            <a:headEnd type="none" w="sm" len="sm"/>
            <a:tailEnd type="none" w="sm" len="sm"/>
          </a:ln>
          <a:effectLst/>
        </p:spPr>
        <p:txBody>
          <a:bodyPr wrap="none">
            <a:spAutoFit/>
          </a:bodyPr>
          <a:lstStyle/>
          <a:p>
            <a:r>
              <a:rPr lang="en-US" sz="2000" b="1" u="none"/>
              <a:t>d</a:t>
            </a:r>
          </a:p>
        </p:txBody>
      </p:sp>
      <p:sp>
        <p:nvSpPr>
          <p:cNvPr id="109" name="Line 26"/>
          <p:cNvSpPr>
            <a:spLocks noChangeShapeType="1"/>
          </p:cNvSpPr>
          <p:nvPr/>
        </p:nvSpPr>
        <p:spPr bwMode="auto">
          <a:xfrm>
            <a:off x="4110608" y="3320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0" name="Line 27"/>
          <p:cNvSpPr>
            <a:spLocks noChangeShapeType="1"/>
          </p:cNvSpPr>
          <p:nvPr/>
        </p:nvSpPr>
        <p:spPr bwMode="auto">
          <a:xfrm>
            <a:off x="4110608" y="3701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1" name="Line 28"/>
          <p:cNvSpPr>
            <a:spLocks noChangeShapeType="1"/>
          </p:cNvSpPr>
          <p:nvPr/>
        </p:nvSpPr>
        <p:spPr bwMode="auto">
          <a:xfrm>
            <a:off x="4110608" y="4082926"/>
            <a:ext cx="304800" cy="0"/>
          </a:xfrm>
          <a:prstGeom prst="line">
            <a:avLst/>
          </a:prstGeom>
          <a:noFill/>
          <a:ln w="12700">
            <a:solidFill>
              <a:schemeClr val="tx1"/>
            </a:solidFill>
            <a:round/>
            <a:headEnd type="none" w="sm" len="sm"/>
            <a:tailEnd type="none" w="sm" len="sm"/>
          </a:ln>
          <a:effectLst/>
        </p:spPr>
        <p:txBody>
          <a:bodyPr wrap="none" anchor="ctr"/>
          <a:lstStyle/>
          <a:p>
            <a:endParaRPr lang="en-US"/>
          </a:p>
        </p:txBody>
      </p:sp>
      <p:sp>
        <p:nvSpPr>
          <p:cNvPr id="112" name="Text Box 29"/>
          <p:cNvSpPr txBox="1">
            <a:spLocks noChangeArrowheads="1"/>
          </p:cNvSpPr>
          <p:nvPr/>
        </p:nvSpPr>
        <p:spPr bwMode="auto">
          <a:xfrm>
            <a:off x="46440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b,2</a:t>
            </a:r>
            <a:r>
              <a:rPr lang="en-US" sz="1600" dirty="0">
                <a:latin typeface="Times New Roman" panose="02020603050405020304" pitchFamily="18" charset="0"/>
                <a:cs typeface="Times New Roman" panose="02020603050405020304" pitchFamily="18" charset="0"/>
              </a:rPr>
              <a:t>      </a:t>
            </a:r>
          </a:p>
        </p:txBody>
      </p:sp>
      <p:sp>
        <p:nvSpPr>
          <p:cNvPr id="113" name="Text Box 31"/>
          <p:cNvSpPr txBox="1">
            <a:spLocks noChangeArrowheads="1"/>
          </p:cNvSpPr>
          <p:nvPr/>
        </p:nvSpPr>
        <p:spPr bwMode="auto">
          <a:xfrm>
            <a:off x="4644008" y="32828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c,2</a:t>
            </a:r>
            <a:r>
              <a:rPr lang="en-US" sz="1600" dirty="0">
                <a:latin typeface="Times New Roman" panose="02020603050405020304" pitchFamily="18" charset="0"/>
                <a:cs typeface="Times New Roman" panose="02020603050405020304" pitchFamily="18" charset="0"/>
              </a:rPr>
              <a:t>      </a:t>
            </a:r>
          </a:p>
        </p:txBody>
      </p:sp>
      <p:sp>
        <p:nvSpPr>
          <p:cNvPr id="114" name="Text Box 32"/>
          <p:cNvSpPr txBox="1">
            <a:spLocks noChangeArrowheads="1"/>
          </p:cNvSpPr>
          <p:nvPr/>
        </p:nvSpPr>
        <p:spPr bwMode="auto">
          <a:xfrm>
            <a:off x="4644008" y="37019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d,5 </a:t>
            </a:r>
            <a:r>
              <a:rPr lang="en-US" sz="1600" dirty="0">
                <a:latin typeface="Times New Roman" panose="02020603050405020304" pitchFamily="18" charset="0"/>
                <a:cs typeface="Times New Roman" panose="02020603050405020304" pitchFamily="18" charset="0"/>
              </a:rPr>
              <a:t>     </a:t>
            </a:r>
          </a:p>
        </p:txBody>
      </p:sp>
      <p:cxnSp>
        <p:nvCxnSpPr>
          <p:cNvPr id="115" name="AutoShape 33"/>
          <p:cNvCxnSpPr>
            <a:cxnSpLocks noChangeShapeType="1"/>
            <a:stCxn id="98" idx="6"/>
            <a:endCxn id="97" idx="2"/>
          </p:cNvCxnSpPr>
          <p:nvPr/>
        </p:nvCxnSpPr>
        <p:spPr bwMode="auto">
          <a:xfrm>
            <a:off x="2205608" y="3930526"/>
            <a:ext cx="457200" cy="0"/>
          </a:xfrm>
          <a:prstGeom prst="straightConnector1">
            <a:avLst/>
          </a:prstGeom>
          <a:noFill/>
          <a:ln w="12700">
            <a:solidFill>
              <a:schemeClr val="tx1"/>
            </a:solidFill>
            <a:round/>
            <a:headEnd type="none" w="sm" len="sm"/>
            <a:tailEnd type="triangle" w="med" len="med"/>
          </a:ln>
          <a:effectLst/>
        </p:spPr>
      </p:cxnSp>
      <p:sp>
        <p:nvSpPr>
          <p:cNvPr id="116" name="Text Box 38"/>
          <p:cNvSpPr txBox="1">
            <a:spLocks noChangeArrowheads="1"/>
          </p:cNvSpPr>
          <p:nvPr/>
        </p:nvSpPr>
        <p:spPr bwMode="auto">
          <a:xfrm>
            <a:off x="5710808" y="2863726"/>
            <a:ext cx="748923"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d,1</a:t>
            </a:r>
            <a:r>
              <a:rPr lang="en-US" sz="1600" dirty="0">
                <a:latin typeface="Times New Roman" panose="02020603050405020304" pitchFamily="18" charset="0"/>
                <a:cs typeface="Times New Roman" panose="02020603050405020304" pitchFamily="18" charset="0"/>
              </a:rPr>
              <a:t>      </a:t>
            </a:r>
          </a:p>
        </p:txBody>
      </p:sp>
      <p:sp>
        <p:nvSpPr>
          <p:cNvPr id="117" name="Text Box 40"/>
          <p:cNvSpPr txBox="1">
            <a:spLocks noChangeArrowheads="1"/>
          </p:cNvSpPr>
          <p:nvPr/>
        </p:nvSpPr>
        <p:spPr bwMode="auto">
          <a:xfrm>
            <a:off x="6853808" y="2863726"/>
            <a:ext cx="737702" cy="338554"/>
          </a:xfrm>
          <a:prstGeom prst="rect">
            <a:avLst/>
          </a:prstGeom>
          <a:solidFill>
            <a:srgbClr val="CCECFF"/>
          </a:solidFill>
          <a:ln w="12700">
            <a:solidFill>
              <a:schemeClr val="tx1"/>
            </a:solidFill>
            <a:miter lim="800000"/>
            <a:headEnd type="none" w="sm" len="sm"/>
            <a:tailEnd type="none" w="sm" len="sm"/>
          </a:ln>
          <a:effectLst/>
        </p:spPr>
        <p:txBody>
          <a:bodyPr wrap="none">
            <a:spAutoFit/>
          </a:bodyPr>
          <a:lstStyle/>
          <a:p>
            <a:r>
              <a:rPr lang="en-US" sz="1600" u="none" dirty="0">
                <a:latin typeface="Times New Roman" panose="02020603050405020304" pitchFamily="18" charset="0"/>
                <a:cs typeface="Times New Roman" panose="02020603050405020304" pitchFamily="18" charset="0"/>
              </a:rPr>
              <a:t>c,3</a:t>
            </a:r>
            <a:r>
              <a:rPr lang="en-US" sz="1600" dirty="0">
                <a:latin typeface="Times New Roman" panose="02020603050405020304" pitchFamily="18" charset="0"/>
                <a:cs typeface="Times New Roman" panose="02020603050405020304" pitchFamily="18" charset="0"/>
              </a:rPr>
              <a:t>      </a:t>
            </a:r>
          </a:p>
        </p:txBody>
      </p:sp>
      <p:sp>
        <p:nvSpPr>
          <p:cNvPr id="118" name="Line 43"/>
          <p:cNvSpPr>
            <a:spLocks noChangeShapeType="1"/>
          </p:cNvSpPr>
          <p:nvPr/>
        </p:nvSpPr>
        <p:spPr bwMode="auto">
          <a:xfrm>
            <a:off x="4339208" y="30161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19" name="Line 45"/>
          <p:cNvSpPr>
            <a:spLocks noChangeShapeType="1"/>
          </p:cNvSpPr>
          <p:nvPr/>
        </p:nvSpPr>
        <p:spPr bwMode="auto">
          <a:xfrm>
            <a:off x="5253608" y="3016126"/>
            <a:ext cx="4572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0" name="Line 46"/>
          <p:cNvSpPr>
            <a:spLocks noChangeShapeType="1"/>
          </p:cNvSpPr>
          <p:nvPr/>
        </p:nvSpPr>
        <p:spPr bwMode="auto">
          <a:xfrm>
            <a:off x="6320408" y="3016126"/>
            <a:ext cx="533400" cy="0"/>
          </a:xfrm>
          <a:prstGeom prst="line">
            <a:avLst/>
          </a:prstGeom>
          <a:noFill/>
          <a:ln w="12700">
            <a:solidFill>
              <a:schemeClr val="tx1"/>
            </a:solidFill>
            <a:round/>
            <a:headEnd type="none" w="sm" len="sm"/>
            <a:tailEnd type="triangl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1" name="Line 49"/>
          <p:cNvSpPr>
            <a:spLocks noChangeShapeType="1"/>
          </p:cNvSpPr>
          <p:nvPr/>
        </p:nvSpPr>
        <p:spPr bwMode="auto">
          <a:xfrm>
            <a:off x="4339208" y="3473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2" name="Line 51"/>
          <p:cNvSpPr>
            <a:spLocks noChangeShapeType="1"/>
          </p:cNvSpPr>
          <p:nvPr/>
        </p:nvSpPr>
        <p:spPr bwMode="auto">
          <a:xfrm>
            <a:off x="4339208" y="3854326"/>
            <a:ext cx="304800" cy="0"/>
          </a:xfrm>
          <a:prstGeom prst="line">
            <a:avLst/>
          </a:prstGeom>
          <a:noFill/>
          <a:ln w="12700">
            <a:solidFill>
              <a:schemeClr val="tx1"/>
            </a:solidFill>
            <a:round/>
            <a:headEnd type="none" w="sm" len="sm"/>
            <a:tailEnd type="triangle" w="sm" len="sm"/>
          </a:ln>
          <a:effectLst/>
        </p:spPr>
        <p:txBody>
          <a:bodyPr wrap="none" anchor="ctr"/>
          <a:lstStyle/>
          <a:p>
            <a:endParaRPr lang="en-US"/>
          </a:p>
        </p:txBody>
      </p:sp>
      <p:sp>
        <p:nvSpPr>
          <p:cNvPr id="123" name="Line 157"/>
          <p:cNvSpPr>
            <a:spLocks noChangeShapeType="1"/>
          </p:cNvSpPr>
          <p:nvPr/>
        </p:nvSpPr>
        <p:spPr bwMode="auto">
          <a:xfrm flipH="1">
            <a:off x="5020246" y="28827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4" name="Line 158"/>
          <p:cNvSpPr>
            <a:spLocks noChangeShapeType="1"/>
          </p:cNvSpPr>
          <p:nvPr/>
        </p:nvSpPr>
        <p:spPr bwMode="auto">
          <a:xfrm flipH="1">
            <a:off x="5021833" y="33034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5" name="Line 159"/>
          <p:cNvSpPr>
            <a:spLocks noChangeShapeType="1"/>
          </p:cNvSpPr>
          <p:nvPr/>
        </p:nvSpPr>
        <p:spPr bwMode="auto">
          <a:xfrm flipH="1">
            <a:off x="5023421" y="37098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6" name="Line 160"/>
          <p:cNvSpPr>
            <a:spLocks noChangeShapeType="1"/>
          </p:cNvSpPr>
          <p:nvPr/>
        </p:nvSpPr>
        <p:spPr bwMode="auto">
          <a:xfrm flipH="1">
            <a:off x="6102921" y="2870076"/>
            <a:ext cx="0" cy="3349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7" name="Line 161"/>
          <p:cNvSpPr>
            <a:spLocks noChangeShapeType="1"/>
          </p:cNvSpPr>
          <p:nvPr/>
        </p:nvSpPr>
        <p:spPr bwMode="auto">
          <a:xfrm flipH="1">
            <a:off x="7228458" y="2871663"/>
            <a:ext cx="0" cy="334963"/>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8" name="Line 162"/>
          <p:cNvSpPr>
            <a:spLocks noChangeShapeType="1"/>
          </p:cNvSpPr>
          <p:nvPr/>
        </p:nvSpPr>
        <p:spPr bwMode="auto">
          <a:xfrm flipH="1">
            <a:off x="7249096" y="2847851"/>
            <a:ext cx="365125" cy="36671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29" name="Line 163"/>
          <p:cNvSpPr>
            <a:spLocks noChangeShapeType="1"/>
          </p:cNvSpPr>
          <p:nvPr/>
        </p:nvSpPr>
        <p:spPr bwMode="auto">
          <a:xfrm flipH="1">
            <a:off x="5001196" y="3279651"/>
            <a:ext cx="381000" cy="352425"/>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0" name="Line 164"/>
          <p:cNvSpPr>
            <a:spLocks noChangeShapeType="1"/>
          </p:cNvSpPr>
          <p:nvPr/>
        </p:nvSpPr>
        <p:spPr bwMode="auto">
          <a:xfrm flipH="1">
            <a:off x="5031358" y="3701926"/>
            <a:ext cx="365125" cy="322262"/>
          </a:xfrm>
          <a:prstGeom prst="line">
            <a:avLst/>
          </a:prstGeom>
          <a:noFill/>
          <a:ln w="12700">
            <a:solidFill>
              <a:schemeClr val="tx1"/>
            </a:solidFill>
            <a:round/>
            <a:headEnd type="none" w="sm" len="sm"/>
            <a:tailEnd type="none" w="sm" len="sm"/>
          </a:ln>
          <a:effectLst/>
        </p:spPr>
        <p:txBody>
          <a:bodyPr wrap="none" anchor="ctr"/>
          <a:lstStyle/>
          <a:p>
            <a:endParaRPr lang="en-US">
              <a:latin typeface="Times New Roman" panose="02020603050405020304" pitchFamily="18" charset="0"/>
              <a:cs typeface="Times New Roman" panose="02020603050405020304" pitchFamily="18" charset="0"/>
            </a:endParaRPr>
          </a:p>
        </p:txBody>
      </p:sp>
      <p:sp>
        <p:nvSpPr>
          <p:cNvPr id="131" name="Line 165"/>
          <p:cNvSpPr>
            <a:spLocks noChangeShapeType="1"/>
          </p:cNvSpPr>
          <p:nvPr/>
        </p:nvSpPr>
        <p:spPr bwMode="auto">
          <a:xfrm flipH="1">
            <a:off x="4102671" y="4089276"/>
            <a:ext cx="334962" cy="412750"/>
          </a:xfrm>
          <a:prstGeom prst="line">
            <a:avLst/>
          </a:prstGeom>
          <a:noFill/>
          <a:ln w="12700">
            <a:solidFill>
              <a:schemeClr val="tx1"/>
            </a:solidFill>
            <a:round/>
            <a:headEnd type="none" w="sm" len="sm"/>
            <a:tailEnd type="none" w="sm" len="sm"/>
          </a:ln>
          <a:effectLst/>
        </p:spPr>
        <p:txBody>
          <a:bodyPr wrap="none" anchor="ctr"/>
          <a:lstStyle/>
          <a:p>
            <a:endParaRPr lang="en-US"/>
          </a:p>
        </p:txBody>
      </p:sp>
    </p:spTree>
    <p:extLst>
      <p:ext uri="{BB962C8B-B14F-4D97-AF65-F5344CB8AC3E}">
        <p14:creationId xmlns:p14="http://schemas.microsoft.com/office/powerpoint/2010/main" val="6632384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Rectangle 2"/>
          <p:cNvSpPr>
            <a:spLocks noGrp="1" noChangeArrowheads="1"/>
          </p:cNvSpPr>
          <p:nvPr>
            <p:ph type="title"/>
          </p:nvPr>
        </p:nvSpPr>
        <p:spPr/>
        <p:txBody>
          <a:bodyPr>
            <a:normAutofit/>
          </a:bodyPr>
          <a:lstStyle/>
          <a:p>
            <a:r>
              <a:rPr lang="en-US" altLang="en-US" dirty="0"/>
              <a:t>Summary</a:t>
            </a:r>
          </a:p>
        </p:txBody>
      </p:sp>
      <p:sp>
        <p:nvSpPr>
          <p:cNvPr id="503811" name="Rectangle 3"/>
          <p:cNvSpPr>
            <a:spLocks noGrp="1" noChangeArrowheads="1"/>
          </p:cNvSpPr>
          <p:nvPr>
            <p:ph type="body" idx="1"/>
          </p:nvPr>
        </p:nvSpPr>
        <p:spPr/>
        <p:txBody>
          <a:bodyPr/>
          <a:lstStyle/>
          <a:p>
            <a:r>
              <a:rPr lang="en-US" altLang="en-US"/>
              <a:t>In this laboratory, we have looked at a number of graph representations</a:t>
            </a:r>
          </a:p>
          <a:p>
            <a:r>
              <a:rPr lang="en-US" altLang="en-US"/>
              <a:t>C++ lacks a </a:t>
            </a:r>
            <a:r>
              <a:rPr lang="en-US" altLang="en-US" i="1"/>
              <a:t>matrix</a:t>
            </a:r>
            <a:r>
              <a:rPr lang="en-US" altLang="en-US"/>
              <a:t> data structure</a:t>
            </a:r>
          </a:p>
          <a:p>
            <a:pPr lvl="1"/>
            <a:r>
              <a:rPr lang="en-US" altLang="en-US"/>
              <a:t>must use array of arrays</a:t>
            </a:r>
          </a:p>
          <a:p>
            <a:r>
              <a:rPr lang="en-US" altLang="en-US"/>
              <a:t>The possible factors affecting your choice of data structure are:</a:t>
            </a:r>
          </a:p>
          <a:p>
            <a:pPr lvl="1"/>
            <a:r>
              <a:rPr lang="en-US" altLang="en-US"/>
              <a:t>weighted or unweighted graphs</a:t>
            </a:r>
          </a:p>
          <a:p>
            <a:pPr lvl="1"/>
            <a:r>
              <a:rPr lang="en-US" altLang="en-US"/>
              <a:t>directed or undirected graphs</a:t>
            </a:r>
          </a:p>
          <a:p>
            <a:pPr lvl="1"/>
            <a:r>
              <a:rPr lang="en-US" altLang="en-US"/>
              <a:t>dense or sparse graphs</a:t>
            </a:r>
          </a:p>
        </p:txBody>
      </p:sp>
    </p:spTree>
    <p:extLst>
      <p:ext uri="{BB962C8B-B14F-4D97-AF65-F5344CB8AC3E}">
        <p14:creationId xmlns:p14="http://schemas.microsoft.com/office/powerpoint/2010/main" val="1919458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latin typeface="Arial" charset="0"/>
                <a:cs typeface="Arial" charset="0"/>
              </a:rPr>
              <a:t>An undirected graph</a:t>
            </a:r>
          </a:p>
        </p:txBody>
      </p:sp>
      <p:sp>
        <p:nvSpPr>
          <p:cNvPr id="11267" name="Rectangle 3"/>
          <p:cNvSpPr>
            <a:spLocks noGrp="1" noChangeArrowheads="1"/>
          </p:cNvSpPr>
          <p:nvPr>
            <p:ph type="body" idx="1"/>
          </p:nvPr>
        </p:nvSpPr>
        <p:spPr/>
        <p:txBody>
          <a:bodyPr/>
          <a:lstStyle/>
          <a:p>
            <a:pPr>
              <a:buFont typeface="Arial" charset="0"/>
              <a:buNone/>
            </a:pPr>
            <a:r>
              <a:rPr lang="en-US" altLang="en-US" dirty="0">
                <a:latin typeface="Arial" charset="0"/>
                <a:cs typeface="Arial" charset="0"/>
              </a:rPr>
              <a:t>	Example: given the </a:t>
            </a:r>
            <a:r>
              <a:rPr lang="en-US" altLang="en-US" dirty="0">
                <a:latin typeface="Times New Roman" pitchFamily="18" charset="0"/>
                <a:cs typeface="Arial" charset="0"/>
              </a:rPr>
              <a:t>|</a:t>
            </a:r>
            <a:r>
              <a:rPr lang="en-US" altLang="en-US" i="1" dirty="0">
                <a:latin typeface="Times New Roman" pitchFamily="18" charset="0"/>
                <a:cs typeface="Arial" charset="0"/>
              </a:rPr>
              <a:t>V</a:t>
            </a:r>
            <a:r>
              <a:rPr lang="en-US" altLang="en-US" dirty="0">
                <a:latin typeface="Times New Roman" pitchFamily="18" charset="0"/>
                <a:cs typeface="Arial" charset="0"/>
              </a:rPr>
              <a:t>| = 7</a:t>
            </a:r>
            <a:r>
              <a:rPr lang="en-US" altLang="en-US" dirty="0">
                <a:latin typeface="Arial" charset="0"/>
                <a:cs typeface="Arial" charset="0"/>
              </a:rPr>
              <a:t> vertices</a:t>
            </a:r>
          </a:p>
          <a:p>
            <a:pPr algn="ctr">
              <a:buFontTx/>
              <a:buNone/>
            </a:pPr>
            <a:r>
              <a:rPr lang="en-US" altLang="en-US" i="1" dirty="0">
                <a:latin typeface="Times New Roman" pitchFamily="18" charset="0"/>
                <a:cs typeface="Arial" charset="0"/>
              </a:rPr>
              <a:t>V</a:t>
            </a:r>
            <a:r>
              <a:rPr lang="en-US" altLang="en-US" dirty="0">
                <a:latin typeface="Times New Roman" pitchFamily="18" charset="0"/>
                <a:cs typeface="Arial" charset="0"/>
              </a:rPr>
              <a:t> = {A, B, C, D, E, F, G}	</a:t>
            </a:r>
          </a:p>
          <a:p>
            <a:pPr>
              <a:buFontTx/>
              <a:buNone/>
            </a:pPr>
            <a:r>
              <a:rPr lang="en-US" altLang="en-US" dirty="0">
                <a:latin typeface="Arial" charset="0"/>
                <a:cs typeface="Arial" charset="0"/>
              </a:rPr>
              <a:t>	and the </a:t>
            </a:r>
            <a:r>
              <a:rPr lang="en-US" altLang="en-US" dirty="0">
                <a:latin typeface="Times New Roman" pitchFamily="18" charset="0"/>
                <a:cs typeface="Arial" charset="0"/>
              </a:rPr>
              <a:t>|</a:t>
            </a:r>
            <a:r>
              <a:rPr lang="en-US" altLang="en-US" i="1" dirty="0">
                <a:latin typeface="Times New Roman" pitchFamily="18" charset="0"/>
                <a:cs typeface="Arial" charset="0"/>
              </a:rPr>
              <a:t>E</a:t>
            </a:r>
            <a:r>
              <a:rPr lang="en-US" altLang="en-US" dirty="0">
                <a:latin typeface="Times New Roman" pitchFamily="18" charset="0"/>
                <a:cs typeface="Arial" charset="0"/>
              </a:rPr>
              <a:t>| = 9 </a:t>
            </a:r>
            <a:r>
              <a:rPr lang="en-US" altLang="en-US" dirty="0">
                <a:latin typeface="Arial" charset="0"/>
                <a:cs typeface="Arial" charset="0"/>
              </a:rPr>
              <a:t>edges</a:t>
            </a:r>
          </a:p>
          <a:p>
            <a:pPr>
              <a:buFontTx/>
              <a:buNone/>
            </a:pPr>
            <a:r>
              <a:rPr lang="en-US" altLang="en-US" sz="1800" i="1" dirty="0">
                <a:latin typeface="Times New Roman" pitchFamily="18" charset="0"/>
                <a:cs typeface="Arial" charset="0"/>
              </a:rPr>
              <a:t>	    E</a:t>
            </a:r>
            <a:r>
              <a:rPr lang="en-US" altLang="en-US" sz="1800" dirty="0">
                <a:latin typeface="Times New Roman" pitchFamily="18" charset="0"/>
                <a:cs typeface="Arial" charset="0"/>
              </a:rPr>
              <a:t> = {{A, B}, {A, D}, {A, E}, {B, C}, {B, D}, {B, E}, {C, E}, {C, F}, {D, E}}</a:t>
            </a:r>
          </a:p>
          <a:p>
            <a:pPr>
              <a:buFontTx/>
              <a:buNone/>
            </a:pPr>
            <a:endParaRPr lang="en-US" altLang="en-US" dirty="0">
              <a:latin typeface="Arial" charset="0"/>
              <a:cs typeface="Arial" charset="0"/>
            </a:endParaRP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425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atin typeface="Arial" charset="0"/>
                <a:cs typeface="Arial" charset="0"/>
              </a:rPr>
              <a:t>References</a:t>
            </a:r>
          </a:p>
        </p:txBody>
      </p:sp>
      <p:sp>
        <p:nvSpPr>
          <p:cNvPr id="20483" name="Rectangle 3"/>
          <p:cNvSpPr>
            <a:spLocks noGrp="1" noChangeArrowheads="1"/>
          </p:cNvSpPr>
          <p:nvPr>
            <p:ph type="body" idx="1"/>
          </p:nvPr>
        </p:nvSpPr>
        <p:spPr/>
        <p:txBody>
          <a:bodyPr/>
          <a:lstStyle/>
          <a:p>
            <a:pPr marL="533400" indent="-533400">
              <a:buFontTx/>
              <a:buNone/>
              <a:defRPr/>
            </a:pPr>
            <a:r>
              <a:rPr lang="en-US" sz="1400" dirty="0">
                <a:latin typeface="Arial" charset="0"/>
                <a:cs typeface="Arial" charset="0"/>
              </a:rPr>
              <a:t>	Wikipedia, http://en.wikipedia.org/wiki/Adjacency_matrix</a:t>
            </a:r>
          </a:p>
          <a:p>
            <a:pPr marL="533400" indent="-533400">
              <a:buFontTx/>
              <a:buNone/>
              <a:defRPr/>
            </a:pPr>
            <a:r>
              <a:rPr lang="en-US" sz="1400" dirty="0">
                <a:latin typeface="Arial" charset="0"/>
                <a:cs typeface="Arial" charset="0"/>
              </a:rPr>
              <a:t>		          http://en.wikipedia.org/wiki/Adjacency_list</a:t>
            </a:r>
          </a:p>
          <a:p>
            <a:pPr marL="533400" indent="-533400">
              <a:buFontTx/>
              <a:buNone/>
              <a:defRPr/>
            </a:pPr>
            <a:endParaRPr lang="en-US" sz="1400" dirty="0">
              <a:latin typeface="Arial" charset="0"/>
              <a:cs typeface="Arial" charset="0"/>
            </a:endParaRPr>
          </a:p>
          <a:p>
            <a:pPr marL="533400" indent="-533400" algn="just">
              <a:buFont typeface="Arial" charset="0"/>
              <a:buNone/>
              <a:defRPr/>
            </a:pPr>
            <a:r>
              <a:rPr lang="en-US" sz="1400" dirty="0">
                <a:solidFill>
                  <a:schemeClr val="tx1">
                    <a:lumMod val="65000"/>
                    <a:lumOff val="35000"/>
                  </a:schemeClr>
                </a:solidFill>
                <a:latin typeface="Arial" charset="0"/>
                <a:cs typeface="Arial" charset="0"/>
              </a:rPr>
              <a:t>	These slides are provided for the ECE 250</a:t>
            </a:r>
            <a:r>
              <a:rPr lang="en-US" sz="1400" i="1" dirty="0">
                <a:solidFill>
                  <a:schemeClr val="tx1">
                    <a:lumMod val="65000"/>
                    <a:lumOff val="35000"/>
                  </a:schemeClr>
                </a:solidFill>
                <a:latin typeface="Arial" charset="0"/>
                <a:cs typeface="Arial" charset="0"/>
              </a:rPr>
              <a:t> Algorithms and Data Structures</a:t>
            </a:r>
            <a:r>
              <a:rPr lang="en-US" sz="1400" dirty="0">
                <a:solidFill>
                  <a:schemeClr val="tx1">
                    <a:lumMod val="65000"/>
                    <a:lumOff val="35000"/>
                  </a:schemeClr>
                </a:solidFill>
                <a:latin typeface="Arial" charset="0"/>
                <a:cs typeface="Arial" charset="0"/>
              </a:rPr>
              <a:t> course.  The material in it reflects Douglas W. Harder’s best judgment in light of the information available to him at the time of preparation.  Any reliance on these course slides by any party for any other purpose are the responsibility of such parties.  Douglas W. Harder accepts no responsibility for damages, if any, suffered by any party as a result of decisions made or actions based on these course slides for any other purpose than that for which it was intended.</a:t>
            </a:r>
          </a:p>
        </p:txBody>
      </p:sp>
    </p:spTree>
    <p:extLst>
      <p:ext uri="{BB962C8B-B14F-4D97-AF65-F5344CB8AC3E}">
        <p14:creationId xmlns:p14="http://schemas.microsoft.com/office/powerpoint/2010/main" val="13709940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Summary</a:t>
            </a:r>
            <a:endParaRPr lang="zh-CN" altLang="en-US" dirty="0"/>
          </a:p>
        </p:txBody>
      </p:sp>
      <p:sp>
        <p:nvSpPr>
          <p:cNvPr id="3" name="Content Placeholder 2"/>
          <p:cNvSpPr>
            <a:spLocks noGrp="1"/>
          </p:cNvSpPr>
          <p:nvPr>
            <p:ph idx="1"/>
          </p:nvPr>
        </p:nvSpPr>
        <p:spPr/>
        <p:txBody>
          <a:bodyPr>
            <a:normAutofit/>
          </a:bodyPr>
          <a:lstStyle/>
          <a:p>
            <a:r>
              <a:rPr lang="en-US" altLang="zh-CN" dirty="0"/>
              <a:t>Definitions</a:t>
            </a:r>
          </a:p>
          <a:p>
            <a:pPr lvl="1"/>
            <a:r>
              <a:rPr lang="en-US" altLang="zh-CN" dirty="0"/>
              <a:t>Undirected graphs</a:t>
            </a:r>
          </a:p>
          <a:p>
            <a:pPr lvl="1"/>
            <a:r>
              <a:rPr lang="en-US" altLang="zh-CN" dirty="0"/>
              <a:t>Directed graph</a:t>
            </a:r>
          </a:p>
          <a:p>
            <a:r>
              <a:rPr lang="en-US" altLang="zh-CN" dirty="0"/>
              <a:t>Representation</a:t>
            </a:r>
          </a:p>
          <a:p>
            <a:pPr lvl="1"/>
            <a:r>
              <a:rPr lang="en-US" altLang="zh-CN" dirty="0"/>
              <a:t>Adjacency matrix</a:t>
            </a:r>
          </a:p>
          <a:p>
            <a:pPr lvl="1"/>
            <a:r>
              <a:rPr lang="en-US" altLang="zh-CN" dirty="0"/>
              <a:t>Adjacency list</a:t>
            </a:r>
          </a:p>
        </p:txBody>
      </p:sp>
    </p:spTree>
    <p:extLst>
      <p:ext uri="{BB962C8B-B14F-4D97-AF65-F5344CB8AC3E}">
        <p14:creationId xmlns:p14="http://schemas.microsoft.com/office/powerpoint/2010/main" val="2741255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en-US" dirty="0">
                <a:latin typeface="Arial" charset="0"/>
                <a:cs typeface="Arial" charset="0"/>
              </a:rPr>
              <a:t>Degree</a:t>
            </a:r>
          </a:p>
        </p:txBody>
      </p:sp>
      <p:sp>
        <p:nvSpPr>
          <p:cNvPr id="12291" name="Rectangle 3"/>
          <p:cNvSpPr>
            <a:spLocks noGrp="1" noChangeArrowheads="1"/>
          </p:cNvSpPr>
          <p:nvPr>
            <p:ph type="body" idx="1"/>
          </p:nvPr>
        </p:nvSpPr>
        <p:spPr/>
        <p:txBody>
          <a:bodyPr>
            <a:normAutofit lnSpcReduction="10000"/>
          </a:bodyPr>
          <a:lstStyle/>
          <a:p>
            <a:pPr>
              <a:buFont typeface="Arial" charset="0"/>
              <a:buNone/>
            </a:pPr>
            <a:r>
              <a:rPr lang="en-US" altLang="en-US" dirty="0">
                <a:latin typeface="Arial" charset="0"/>
                <a:cs typeface="Arial" charset="0"/>
              </a:rPr>
              <a:t>	The degree of a vertex is defined as the number of adjacent vertices</a:t>
            </a:r>
          </a:p>
          <a:p>
            <a:pPr marL="457200" lvl="1" indent="0">
              <a:buNone/>
            </a:pPr>
            <a:r>
              <a:rPr lang="en-US" altLang="en-US" dirty="0">
                <a:latin typeface="Times New Roman" panose="02020603050405020304" pitchFamily="18" charset="0"/>
                <a:cs typeface="Times New Roman" panose="02020603050405020304" pitchFamily="18" charset="0"/>
              </a:rPr>
              <a:t>	degree(A) = degree(D) = degree(C) = 3</a:t>
            </a:r>
          </a:p>
          <a:p>
            <a:pPr marL="457200" lvl="1" indent="0">
              <a:buNone/>
            </a:pPr>
            <a:r>
              <a:rPr lang="en-US" altLang="en-US" dirty="0">
                <a:latin typeface="Arial" charset="0"/>
                <a:cs typeface="Arial" charset="0"/>
              </a:rPr>
              <a:t>	</a:t>
            </a:r>
            <a:r>
              <a:rPr lang="en-US" altLang="en-US" dirty="0">
                <a:latin typeface="Times New Roman" panose="02020603050405020304" pitchFamily="18" charset="0"/>
                <a:cs typeface="Times New Roman" panose="02020603050405020304" pitchFamily="18" charset="0"/>
              </a:rPr>
              <a:t>degree(B) = degree(E) = 4</a:t>
            </a:r>
          </a:p>
          <a:p>
            <a:pPr marL="457200" lvl="1" indent="0">
              <a:buNone/>
            </a:pPr>
            <a:r>
              <a:rPr lang="en-US" altLang="en-US" dirty="0">
                <a:latin typeface="Times New Roman" panose="02020603050405020304" pitchFamily="18" charset="0"/>
                <a:cs typeface="Times New Roman" panose="02020603050405020304" pitchFamily="18" charset="0"/>
              </a:rPr>
              <a:t>	degree(F) = 1</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degree(G) = 0</a:t>
            </a: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endParaRPr lang="en-US" altLang="en-US" dirty="0">
              <a:solidFill>
                <a:prstClr val="black"/>
              </a:solidFill>
              <a:latin typeface="Arial" charset="0"/>
              <a:cs typeface="Arial" charset="0"/>
            </a:endParaRPr>
          </a:p>
          <a:p>
            <a:pPr lvl="0">
              <a:buNone/>
            </a:pPr>
            <a:r>
              <a:rPr lang="en-US" altLang="en-US" dirty="0">
                <a:solidFill>
                  <a:prstClr val="black"/>
                </a:solidFill>
                <a:latin typeface="Arial" charset="0"/>
                <a:cs typeface="Arial" charset="0"/>
              </a:rPr>
              <a:t>	Those vertices adjacent to a given vertex are its </a:t>
            </a:r>
            <a:r>
              <a:rPr lang="en-US" altLang="en-US" i="1" dirty="0">
                <a:solidFill>
                  <a:prstClr val="black"/>
                </a:solidFill>
                <a:latin typeface="Arial" charset="0"/>
                <a:cs typeface="Arial" charset="0"/>
              </a:rPr>
              <a:t>neighbors</a:t>
            </a:r>
          </a:p>
          <a:p>
            <a:pPr marL="457200" lvl="1" indent="0">
              <a:buNone/>
            </a:pPr>
            <a:endParaRPr lang="en-US" altLang="en-US" dirty="0">
              <a:latin typeface="Arial" charset="0"/>
              <a:cs typeface="Arial" charset="0"/>
            </a:endParaRP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843808" y="3068992"/>
            <a:ext cx="3311326" cy="21506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404118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25286</TotalTime>
  <Words>4280</Words>
  <Application>Microsoft Office PowerPoint</Application>
  <PresentationFormat>全屏显示(4:3)</PresentationFormat>
  <Paragraphs>657</Paragraphs>
  <Slides>81</Slides>
  <Notes>36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81</vt:i4>
      </vt:variant>
    </vt:vector>
  </HeadingPairs>
  <TitlesOfParts>
    <vt:vector size="91" baseType="lpstr">
      <vt:lpstr>Arial</vt:lpstr>
      <vt:lpstr>Calibri</vt:lpstr>
      <vt:lpstr>Cambria Math</vt:lpstr>
      <vt:lpstr>Consolas</vt:lpstr>
      <vt:lpstr>Courier New</vt:lpstr>
      <vt:lpstr>Symbol</vt:lpstr>
      <vt:lpstr>Tahoma</vt:lpstr>
      <vt:lpstr>Times New Roman</vt:lpstr>
      <vt:lpstr>Custom Design</vt:lpstr>
      <vt:lpstr>Equation</vt:lpstr>
      <vt:lpstr>CS101  Algorithms and Data Structures</vt:lpstr>
      <vt:lpstr>Outline</vt:lpstr>
      <vt:lpstr>Outline</vt:lpstr>
      <vt:lpstr>Undirected Graphs</vt:lpstr>
      <vt:lpstr>Undirected Graphs</vt:lpstr>
      <vt:lpstr>Undirected graphs</vt:lpstr>
      <vt:lpstr>Undirected graphs</vt:lpstr>
      <vt:lpstr>An undirected graph</vt:lpstr>
      <vt:lpstr>Degree</vt:lpstr>
      <vt:lpstr>Sub-graphs</vt:lpstr>
      <vt:lpstr>Sub-graphs</vt:lpstr>
      <vt:lpstr>Vertex-induced sub-graphs</vt:lpstr>
      <vt:lpstr>Paths</vt:lpstr>
      <vt:lpstr>Paths</vt:lpstr>
      <vt:lpstr>Paths</vt:lpstr>
      <vt:lpstr>Paths</vt:lpstr>
      <vt:lpstr>Simple path</vt:lpstr>
      <vt:lpstr>Simple cycle</vt:lpstr>
      <vt:lpstr>Connectedness</vt:lpstr>
      <vt:lpstr>Weighted graphs</vt:lpstr>
      <vt:lpstr>Weighted graphs</vt:lpstr>
      <vt:lpstr>Weighted graphs</vt:lpstr>
      <vt:lpstr>Weighted graphs</vt:lpstr>
      <vt:lpstr>Trees</vt:lpstr>
      <vt:lpstr>Trees</vt:lpstr>
      <vt:lpstr>Forests</vt:lpstr>
      <vt:lpstr>Outline</vt:lpstr>
      <vt:lpstr>Directed graphs</vt:lpstr>
      <vt:lpstr>Directed graphs</vt:lpstr>
      <vt:lpstr>Directed graphs</vt:lpstr>
      <vt:lpstr>In and out degrees</vt:lpstr>
      <vt:lpstr>Sources and sinks</vt:lpstr>
      <vt:lpstr>Paths</vt:lpstr>
      <vt:lpstr>Connectedness</vt:lpstr>
      <vt:lpstr>Weighted directed graphs</vt:lpstr>
      <vt:lpstr>Directed acyclic graphs</vt:lpstr>
      <vt:lpstr>Directed acyclic graphs</vt:lpstr>
      <vt:lpstr>Representations</vt:lpstr>
      <vt:lpstr>Summary</vt:lpstr>
      <vt:lpstr>References</vt:lpstr>
      <vt:lpstr>Outline</vt:lpstr>
      <vt:lpstr>The Graph ADT</vt:lpstr>
      <vt:lpstr>Binary-relation list</vt:lpstr>
      <vt:lpstr>Adjacency matrix</vt:lpstr>
      <vt:lpstr>Adjacency list</vt:lpstr>
      <vt:lpstr>Outline</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Adjacency Matrix</vt:lpstr>
      <vt:lpstr>C++ Notation Warning</vt:lpstr>
      <vt:lpstr>C++ Notation Warning</vt:lpstr>
      <vt:lpstr>Adjacency Matrix</vt:lpstr>
      <vt:lpstr> Default Values</vt:lpstr>
      <vt:lpstr> Default Values</vt:lpstr>
      <vt:lpstr> Default Values</vt:lpstr>
      <vt:lpstr> Default Values</vt:lpstr>
      <vt:lpstr> Default Values</vt:lpstr>
      <vt:lpstr> Sparse Matrices</vt:lpstr>
      <vt:lpstr> Sparse Matrices</vt:lpstr>
      <vt:lpstr>Adjacency list</vt:lpstr>
      <vt:lpstr>Adjacency list</vt:lpstr>
      <vt:lpstr>Adjacency list</vt:lpstr>
      <vt:lpstr>Adjacency list</vt:lpstr>
      <vt:lpstr>Adjacency list</vt:lpstr>
      <vt:lpstr>Adjacency list</vt:lpstr>
      <vt:lpstr>Adjacency list</vt:lpstr>
      <vt:lpstr>Adjacency list</vt:lpstr>
      <vt:lpstr>Summary</vt:lpstr>
      <vt:lpstr>References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CS101 Lecture 16.2</dc:title>
  <dc:creator>dwharder</dc:creator>
  <cp:lastModifiedBy>8613915768520</cp:lastModifiedBy>
  <cp:revision>1370</cp:revision>
  <dcterms:created xsi:type="dcterms:W3CDTF">2009-09-11T23:00:44Z</dcterms:created>
  <dcterms:modified xsi:type="dcterms:W3CDTF">2023-12-11T07:48:55Z</dcterms:modified>
</cp:coreProperties>
</file>