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46"/>
  </p:notesMasterIdLst>
  <p:sldIdLst>
    <p:sldId id="640" r:id="rId2"/>
    <p:sldId id="641" r:id="rId3"/>
    <p:sldId id="564" r:id="rId4"/>
    <p:sldId id="642" r:id="rId5"/>
    <p:sldId id="565" r:id="rId6"/>
    <p:sldId id="647" r:id="rId7"/>
    <p:sldId id="571" r:id="rId8"/>
    <p:sldId id="442" r:id="rId9"/>
    <p:sldId id="558" r:id="rId10"/>
    <p:sldId id="643" r:id="rId11"/>
    <p:sldId id="572" r:id="rId12"/>
    <p:sldId id="573" r:id="rId13"/>
    <p:sldId id="574" r:id="rId14"/>
    <p:sldId id="568" r:id="rId15"/>
    <p:sldId id="577" r:id="rId16"/>
    <p:sldId id="578" r:id="rId17"/>
    <p:sldId id="569" r:id="rId18"/>
    <p:sldId id="570" r:id="rId19"/>
    <p:sldId id="645" r:id="rId20"/>
    <p:sldId id="567" r:id="rId21"/>
    <p:sldId id="457" r:id="rId22"/>
    <p:sldId id="458" r:id="rId23"/>
    <p:sldId id="512" r:id="rId24"/>
    <p:sldId id="513" r:id="rId25"/>
    <p:sldId id="514" r:id="rId26"/>
    <p:sldId id="515" r:id="rId27"/>
    <p:sldId id="516" r:id="rId28"/>
    <p:sldId id="509" r:id="rId29"/>
    <p:sldId id="459" r:id="rId30"/>
    <p:sldId id="460" r:id="rId31"/>
    <p:sldId id="461" r:id="rId32"/>
    <p:sldId id="462" r:id="rId33"/>
    <p:sldId id="463" r:id="rId34"/>
    <p:sldId id="464" r:id="rId35"/>
    <p:sldId id="522" r:id="rId36"/>
    <p:sldId id="467" r:id="rId37"/>
    <p:sldId id="519" r:id="rId38"/>
    <p:sldId id="520" r:id="rId39"/>
    <p:sldId id="517" r:id="rId40"/>
    <p:sldId id="518" r:id="rId41"/>
    <p:sldId id="523" r:id="rId42"/>
    <p:sldId id="469" r:id="rId43"/>
    <p:sldId id="471" r:id="rId44"/>
    <p:sldId id="472" r:id="rId45"/>
    <p:sldId id="473" r:id="rId46"/>
    <p:sldId id="524" r:id="rId47"/>
    <p:sldId id="477" r:id="rId48"/>
    <p:sldId id="526" r:id="rId49"/>
    <p:sldId id="566" r:id="rId50"/>
    <p:sldId id="525" r:id="rId51"/>
    <p:sldId id="527" r:id="rId52"/>
    <p:sldId id="528" r:id="rId53"/>
    <p:sldId id="529" r:id="rId54"/>
    <p:sldId id="580" r:id="rId55"/>
    <p:sldId id="576" r:id="rId56"/>
    <p:sldId id="588" r:id="rId57"/>
    <p:sldId id="587" r:id="rId58"/>
    <p:sldId id="589" r:id="rId59"/>
    <p:sldId id="590" r:id="rId60"/>
    <p:sldId id="594" r:id="rId61"/>
    <p:sldId id="591" r:id="rId62"/>
    <p:sldId id="593" r:id="rId63"/>
    <p:sldId id="596" r:id="rId64"/>
    <p:sldId id="595" r:id="rId65"/>
    <p:sldId id="597" r:id="rId66"/>
    <p:sldId id="598" r:id="rId67"/>
    <p:sldId id="599" r:id="rId68"/>
    <p:sldId id="600" r:id="rId69"/>
    <p:sldId id="602" r:id="rId70"/>
    <p:sldId id="603" r:id="rId71"/>
    <p:sldId id="604" r:id="rId72"/>
    <p:sldId id="605" r:id="rId73"/>
    <p:sldId id="606" r:id="rId74"/>
    <p:sldId id="607" r:id="rId75"/>
    <p:sldId id="608" r:id="rId76"/>
    <p:sldId id="609" r:id="rId77"/>
    <p:sldId id="610" r:id="rId78"/>
    <p:sldId id="611" r:id="rId79"/>
    <p:sldId id="612" r:id="rId80"/>
    <p:sldId id="613" r:id="rId81"/>
    <p:sldId id="614" r:id="rId82"/>
    <p:sldId id="615" r:id="rId83"/>
    <p:sldId id="616" r:id="rId84"/>
    <p:sldId id="617" r:id="rId85"/>
    <p:sldId id="618" r:id="rId86"/>
    <p:sldId id="619" r:id="rId87"/>
    <p:sldId id="620" r:id="rId88"/>
    <p:sldId id="621" r:id="rId89"/>
    <p:sldId id="622" r:id="rId90"/>
    <p:sldId id="623" r:id="rId91"/>
    <p:sldId id="624" r:id="rId92"/>
    <p:sldId id="625" r:id="rId93"/>
    <p:sldId id="626" r:id="rId94"/>
    <p:sldId id="627" r:id="rId95"/>
    <p:sldId id="628" r:id="rId96"/>
    <p:sldId id="629" r:id="rId97"/>
    <p:sldId id="630" r:id="rId98"/>
    <p:sldId id="631" r:id="rId99"/>
    <p:sldId id="632" r:id="rId100"/>
    <p:sldId id="633" r:id="rId101"/>
    <p:sldId id="634" r:id="rId102"/>
    <p:sldId id="635" r:id="rId103"/>
    <p:sldId id="636" r:id="rId104"/>
    <p:sldId id="637" r:id="rId105"/>
    <p:sldId id="638" r:id="rId106"/>
    <p:sldId id="639" r:id="rId107"/>
    <p:sldId id="646" r:id="rId108"/>
    <p:sldId id="534" r:id="rId109"/>
    <p:sldId id="535" r:id="rId110"/>
    <p:sldId id="536" r:id="rId111"/>
    <p:sldId id="644" r:id="rId112"/>
    <p:sldId id="533" r:id="rId113"/>
    <p:sldId id="537" r:id="rId114"/>
    <p:sldId id="494" r:id="rId115"/>
    <p:sldId id="539" r:id="rId116"/>
    <p:sldId id="538" r:id="rId117"/>
    <p:sldId id="495" r:id="rId118"/>
    <p:sldId id="540" r:id="rId119"/>
    <p:sldId id="550" r:id="rId120"/>
    <p:sldId id="497" r:id="rId121"/>
    <p:sldId id="541" r:id="rId122"/>
    <p:sldId id="542" r:id="rId123"/>
    <p:sldId id="551" r:id="rId124"/>
    <p:sldId id="543" r:id="rId125"/>
    <p:sldId id="544" r:id="rId126"/>
    <p:sldId id="498" r:id="rId127"/>
    <p:sldId id="552" r:id="rId128"/>
    <p:sldId id="545" r:id="rId129"/>
    <p:sldId id="499" r:id="rId130"/>
    <p:sldId id="546" r:id="rId131"/>
    <p:sldId id="553" r:id="rId132"/>
    <p:sldId id="547" r:id="rId133"/>
    <p:sldId id="500" r:id="rId134"/>
    <p:sldId id="548" r:id="rId135"/>
    <p:sldId id="554" r:id="rId136"/>
    <p:sldId id="549" r:id="rId137"/>
    <p:sldId id="501" r:id="rId138"/>
    <p:sldId id="502" r:id="rId139"/>
    <p:sldId id="555" r:id="rId140"/>
    <p:sldId id="556" r:id="rId141"/>
    <p:sldId id="557" r:id="rId142"/>
    <p:sldId id="504" r:id="rId143"/>
    <p:sldId id="579" r:id="rId144"/>
    <p:sldId id="505" r:id="rId1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DA39DA4A-93F5-4692-B9C5-6652803E22BE}">
          <p14:sldIdLst>
            <p14:sldId id="640"/>
            <p14:sldId id="641"/>
            <p14:sldId id="564"/>
            <p14:sldId id="642"/>
            <p14:sldId id="565"/>
            <p14:sldId id="647"/>
            <p14:sldId id="571"/>
            <p14:sldId id="442"/>
            <p14:sldId id="558"/>
            <p14:sldId id="643"/>
            <p14:sldId id="572"/>
            <p14:sldId id="573"/>
            <p14:sldId id="574"/>
            <p14:sldId id="568"/>
            <p14:sldId id="577"/>
            <p14:sldId id="578"/>
            <p14:sldId id="569"/>
            <p14:sldId id="570"/>
          </p14:sldIdLst>
        </p14:section>
        <p14:section name="Untitled Section" id="{0D96EEDC-66AE-48DE-AFEB-4C12F112A834}">
          <p14:sldIdLst>
            <p14:sldId id="645"/>
            <p14:sldId id="567"/>
            <p14:sldId id="457"/>
            <p14:sldId id="458"/>
            <p14:sldId id="512"/>
            <p14:sldId id="513"/>
            <p14:sldId id="514"/>
            <p14:sldId id="515"/>
            <p14:sldId id="516"/>
            <p14:sldId id="509"/>
            <p14:sldId id="459"/>
            <p14:sldId id="460"/>
            <p14:sldId id="461"/>
            <p14:sldId id="462"/>
            <p14:sldId id="463"/>
            <p14:sldId id="464"/>
            <p14:sldId id="522"/>
            <p14:sldId id="467"/>
            <p14:sldId id="519"/>
            <p14:sldId id="520"/>
            <p14:sldId id="517"/>
            <p14:sldId id="518"/>
            <p14:sldId id="523"/>
            <p14:sldId id="469"/>
            <p14:sldId id="471"/>
            <p14:sldId id="472"/>
            <p14:sldId id="473"/>
            <p14:sldId id="524"/>
            <p14:sldId id="477"/>
            <p14:sldId id="526"/>
            <p14:sldId id="566"/>
            <p14:sldId id="525"/>
            <p14:sldId id="527"/>
            <p14:sldId id="528"/>
            <p14:sldId id="529"/>
            <p14:sldId id="580"/>
            <p14:sldId id="576"/>
            <p14:sldId id="588"/>
            <p14:sldId id="587"/>
            <p14:sldId id="589"/>
            <p14:sldId id="590"/>
            <p14:sldId id="594"/>
            <p14:sldId id="591"/>
            <p14:sldId id="593"/>
            <p14:sldId id="596"/>
            <p14:sldId id="595"/>
            <p14:sldId id="597"/>
            <p14:sldId id="598"/>
            <p14:sldId id="599"/>
            <p14:sldId id="600"/>
            <p14:sldId id="602"/>
            <p14:sldId id="603"/>
            <p14:sldId id="604"/>
            <p14:sldId id="605"/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</p14:sldIdLst>
        </p14:section>
        <p14:section name="Untitled Section" id="{CDC438E5-3E52-48D5-96AC-0EEAF3898AC0}">
          <p14:sldIdLst>
            <p14:sldId id="646"/>
            <p14:sldId id="534"/>
            <p14:sldId id="535"/>
            <p14:sldId id="536"/>
            <p14:sldId id="644"/>
            <p14:sldId id="533"/>
            <p14:sldId id="537"/>
            <p14:sldId id="494"/>
            <p14:sldId id="539"/>
            <p14:sldId id="538"/>
            <p14:sldId id="495"/>
            <p14:sldId id="540"/>
            <p14:sldId id="550"/>
            <p14:sldId id="497"/>
            <p14:sldId id="541"/>
            <p14:sldId id="542"/>
            <p14:sldId id="551"/>
            <p14:sldId id="543"/>
            <p14:sldId id="544"/>
            <p14:sldId id="498"/>
            <p14:sldId id="552"/>
            <p14:sldId id="545"/>
            <p14:sldId id="499"/>
            <p14:sldId id="546"/>
            <p14:sldId id="553"/>
            <p14:sldId id="547"/>
            <p14:sldId id="500"/>
            <p14:sldId id="548"/>
            <p14:sldId id="554"/>
            <p14:sldId id="549"/>
            <p14:sldId id="501"/>
            <p14:sldId id="502"/>
            <p14:sldId id="555"/>
            <p14:sldId id="556"/>
            <p14:sldId id="557"/>
            <p14:sldId id="504"/>
            <p14:sldId id="579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07" autoAdjust="0"/>
    <p:restoredTop sz="76756"/>
  </p:normalViewPr>
  <p:slideViewPr>
    <p:cSldViewPr>
      <p:cViewPr varScale="1">
        <p:scale>
          <a:sx n="57" d="100"/>
          <a:sy n="57" d="100"/>
        </p:scale>
        <p:origin x="1221" y="3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40" d="100"/>
        <a:sy n="140" d="100"/>
      </p:scale>
      <p:origin x="0" y="-40086"/>
    </p:cViewPr>
  </p:sorterViewPr>
  <p:notesViewPr>
    <p:cSldViewPr>
      <p:cViewPr varScale="1">
        <p:scale>
          <a:sx n="92" d="100"/>
          <a:sy n="92" d="100"/>
        </p:scale>
        <p:origin x="-376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theme" Target="theme/theme1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tableStyles" Target="tableStyle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A6F3147-B3C0-4B2A-B964-AB106F786BE1}" type="datetimeFigureOut">
              <a:rPr lang="en-US"/>
              <a:pPr>
                <a:defRPr/>
              </a:pPr>
              <a:t>12/17/2023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BF7B1FF-DFE5-4B27-8E0E-F1DDF2FB76BC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15480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Adapted from the slides by Douglas Wilhelm Harder of U Waterloo (https://ece.uwaterloo.ca/~dwharder/aads/Lecture_materials/)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altLang="zh-CN" sz="1200" dirty="0">
                <a:solidFill>
                  <a:srgbClr val="000000"/>
                </a:solidFill>
                <a:latin typeface="Arial"/>
                <a:cs typeface="+mn-cs"/>
              </a:rPr>
              <a:t>May also contain</a:t>
            </a:r>
            <a:r>
              <a:rPr lang="en-CA" altLang="zh-CN" sz="1200" baseline="0" dirty="0">
                <a:solidFill>
                  <a:srgbClr val="000000"/>
                </a:solidFill>
                <a:latin typeface="Arial"/>
                <a:cs typeface="+mn-cs"/>
              </a:rPr>
              <a:t> material from the s</a:t>
            </a:r>
            <a:r>
              <a:rPr lang="en-US" altLang="zh-CN" dirty="0" err="1"/>
              <a:t>lides</a:t>
            </a:r>
            <a:r>
              <a:rPr lang="en-US" altLang="zh-CN" dirty="0"/>
              <a:t> at https://courses.cs.washington.edu/courses/cse326/03wi/326lecturesb.shtml (by Dan </a:t>
            </a:r>
            <a:r>
              <a:rPr lang="en-US" altLang="zh-CN" dirty="0" err="1"/>
              <a:t>Suciu</a:t>
            </a:r>
            <a:r>
              <a:rPr lang="en-US" altLang="zh-CN" dirty="0"/>
              <a:t> of U Washington)</a:t>
            </a:r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E6226FB-55D5-4CAA-90EF-D8DC53E1A20F}" type="slidenum">
              <a:rPr lang="en-CA" smtClean="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61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chemeClr val="bg2"/>
                </a:solidFill>
                <a:latin typeface="Arial" charset="0"/>
                <a:cs typeface="Arial" charset="0"/>
              </a:rPr>
              <a:t>http://www.idealliance.org/proceedings/xml03/slides/mansfield&amp;otkunc/Paper/03-02-04.html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99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chemeClr val="bg2"/>
                </a:solidFill>
                <a:latin typeface="Arial" charset="0"/>
                <a:cs typeface="Arial" charset="0"/>
              </a:rPr>
              <a:t>http://www.idealliance.org/proceedings/xml03/slides/mansfield&amp;otkunc/Paper/03-02-04.html</a:t>
            </a:r>
          </a:p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BF7B1FF-DFE5-4B27-8E0E-F1DDF2FB76BC}" type="slidenum">
              <a:rPr lang="en-CA" smtClean="0"/>
              <a:pPr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16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pic>
        <p:nvPicPr>
          <p:cNvPr id="5" name="Picture 2" descr="C:\Users\dwharder\Desktop\cc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7863" y="6373813"/>
            <a:ext cx="679450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17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>
            <a:normAutofit fontScale="90000"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dirty="0"/>
              <a:t>CS101 Algorithms and Data Structures</a:t>
            </a:r>
          </a:p>
        </p:txBody>
      </p:sp>
      <p:sp>
        <p:nvSpPr>
          <p:cNvPr id="7" name="Subtitle 1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Font typeface="Arial" charset="0"/>
              <a:buNone/>
            </a:pP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4" name="Subtitle 1"/>
          <p:cNvSpPr txBox="1">
            <a:spLocks/>
          </p:cNvSpPr>
          <p:nvPr/>
        </p:nvSpPr>
        <p:spPr>
          <a:xfrm>
            <a:off x="1295400" y="3754438"/>
            <a:ext cx="6858000" cy="165576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zh-CN" dirty="0"/>
              <a:t>Topological Sort</a:t>
            </a:r>
            <a:endParaRPr lang="en-US" altLang="zh-CN" dirty="0">
              <a:solidFill>
                <a:prstClr val="black"/>
              </a:solidFill>
            </a:endParaRPr>
          </a:p>
          <a:p>
            <a:pPr marL="0" indent="0" algn="ctr" eaLnBrk="1" hangingPunct="1">
              <a:buFont typeface="Arial" charset="0"/>
              <a:buNone/>
            </a:pPr>
            <a:r>
              <a:rPr lang="en-US" altLang="zh-CN" dirty="0">
                <a:solidFill>
                  <a:prstClr val="black"/>
                </a:solidFill>
              </a:rPr>
              <a:t>Textbook </a:t>
            </a:r>
            <a:r>
              <a:rPr lang="en-US" altLang="zh-CN" dirty="0" err="1">
                <a:solidFill>
                  <a:prstClr val="black"/>
                </a:solidFill>
              </a:rPr>
              <a:t>Ch</a:t>
            </a:r>
            <a:r>
              <a:rPr lang="en-US" altLang="zh-CN" dirty="0">
                <a:solidFill>
                  <a:prstClr val="black"/>
                </a:solidFill>
              </a:rPr>
              <a:t> 22.4</a:t>
            </a:r>
          </a:p>
        </p:txBody>
      </p:sp>
    </p:spTree>
    <p:extLst>
      <p:ext uri="{BB962C8B-B14F-4D97-AF65-F5344CB8AC3E}">
        <p14:creationId xmlns:p14="http://schemas.microsoft.com/office/powerpoint/2010/main" val="1238386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Taking courses</a:t>
            </a:r>
            <a:endParaRPr lang="en-US" altLang="en-US" sz="1000" dirty="0">
              <a:solidFill>
                <a:schemeClr val="bg2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The courses must be taken in an order such that the prerequisites of a course are taken before that course</a:t>
            </a:r>
          </a:p>
          <a:p>
            <a:pPr>
              <a:buNone/>
            </a:pPr>
            <a:endParaRPr lang="en-US" altLang="en-US" sz="10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4650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0533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02340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622616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E has no neighbors—it is a </a:t>
            </a:r>
            <a:r>
              <a:rPr lang="en-US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sink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4688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12441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104185" y="3939737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79613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7723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7203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6400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095718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579613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13656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L has no neighbors—it is also a </a:t>
            </a:r>
            <a:r>
              <a:rPr lang="en-US" altLang="en-US" i="1" dirty="0">
                <a:solidFill>
                  <a:prstClr val="black"/>
                </a:solidFill>
                <a:latin typeface="Arial" charset="0"/>
                <a:cs typeface="Arial" charset="0"/>
              </a:rPr>
              <a:t>sink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15906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90940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6095718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1943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1553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The queue is empty, so we are done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67812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4007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V="1">
            <a:off x="61943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74123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The array used for the queue stores the topological sort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7660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31307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97572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array used for the queue stores the topological sort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Note the difference in order from our previous sort?</a:t>
            </a:r>
          </a:p>
          <a:p>
            <a:pPr marL="457200" lvl="1" indent="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       </a:t>
            </a:r>
            <a:r>
              <a:rPr lang="en-CA" altLang="en-US" dirty="0"/>
              <a:t>C, H, D, </a:t>
            </a:r>
            <a:r>
              <a:rPr lang="en-CA" altLang="en-US" dirty="0">
                <a:solidFill>
                  <a:srgbClr val="FF0000"/>
                </a:solidFill>
              </a:rPr>
              <a:t>A</a:t>
            </a:r>
            <a:r>
              <a:rPr lang="en-CA" altLang="en-US" dirty="0"/>
              <a:t>,</a:t>
            </a:r>
            <a:r>
              <a:rPr lang="en-CA" altLang="en-US" dirty="0">
                <a:solidFill>
                  <a:srgbClr val="FF0000"/>
                </a:solidFill>
              </a:rPr>
              <a:t> B</a:t>
            </a:r>
            <a:r>
              <a:rPr lang="en-CA" altLang="en-US" dirty="0"/>
              <a:t>,</a:t>
            </a:r>
            <a:r>
              <a:rPr lang="en-CA" altLang="en-US" dirty="0">
                <a:solidFill>
                  <a:srgbClr val="FF0000"/>
                </a:solidFill>
              </a:rPr>
              <a:t> I</a:t>
            </a:r>
            <a:r>
              <a:rPr lang="en-CA" altLang="en-US" dirty="0"/>
              <a:t>,</a:t>
            </a:r>
            <a:r>
              <a:rPr lang="en-CA" altLang="en-US" dirty="0">
                <a:solidFill>
                  <a:srgbClr val="FF0000"/>
                </a:solidFill>
              </a:rPr>
              <a:t> J</a:t>
            </a:r>
            <a:r>
              <a:rPr lang="en-CA" altLang="en-US" dirty="0"/>
              <a:t>,</a:t>
            </a:r>
            <a:r>
              <a:rPr lang="en-CA" altLang="en-US" dirty="0">
                <a:solidFill>
                  <a:srgbClr val="FF0000"/>
                </a:solidFill>
              </a:rPr>
              <a:t> F</a:t>
            </a:r>
            <a:r>
              <a:rPr lang="en-CA" altLang="en-US" dirty="0"/>
              <a:t>,</a:t>
            </a:r>
            <a:r>
              <a:rPr lang="en-CA" altLang="en-US" dirty="0">
                <a:solidFill>
                  <a:srgbClr val="FF0000"/>
                </a:solidFill>
              </a:rPr>
              <a:t> G</a:t>
            </a:r>
            <a:r>
              <a:rPr lang="en-CA" altLang="en-US" dirty="0"/>
              <a:t>,</a:t>
            </a:r>
            <a:r>
              <a:rPr lang="en-CA" altLang="en-US" dirty="0">
                <a:solidFill>
                  <a:srgbClr val="FF0000"/>
                </a:solidFill>
              </a:rPr>
              <a:t> E</a:t>
            </a:r>
            <a:r>
              <a:rPr lang="en-CA" altLang="en-US" dirty="0"/>
              <a:t>,</a:t>
            </a:r>
            <a:r>
              <a:rPr lang="en-CA" altLang="en-US" dirty="0">
                <a:solidFill>
                  <a:srgbClr val="FF0000"/>
                </a:solidFill>
              </a:rPr>
              <a:t> K</a:t>
            </a:r>
            <a:r>
              <a:rPr lang="en-CA" altLang="en-US" dirty="0"/>
              <a:t>, L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8126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89232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0333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Topological sorting</a:t>
            </a:r>
          </a:p>
          <a:p>
            <a:pPr lvl="1"/>
            <a:r>
              <a:rPr lang="en-US" altLang="zh-CN" dirty="0"/>
              <a:t>Definitions</a:t>
            </a:r>
          </a:p>
          <a:p>
            <a:pPr lvl="1"/>
            <a:r>
              <a:rPr lang="en-US" altLang="zh-CN" dirty="0"/>
              <a:t>Algorithm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Finding the critical path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68665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each task has a performance time associated with it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the tasks are performed serially, the time required to complete the last task equals to the sum of the individual task times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These tasks require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 + 0.7 + 0.5 + 0.4 + 0.1 = 2.0 s </a:t>
            </a:r>
            <a:r>
              <a:rPr lang="en-US" altLang="en-US" dirty="0">
                <a:latin typeface="Arial" charset="0"/>
                <a:cs typeface="Arial" charset="0"/>
              </a:rPr>
              <a:t>to execute serially</a:t>
            </a:r>
          </a:p>
        </p:txBody>
      </p:sp>
    </p:spTree>
    <p:extLst>
      <p:ext uri="{BB962C8B-B14F-4D97-AF65-F5344CB8AC3E}">
        <p14:creationId xmlns:p14="http://schemas.microsoft.com/office/powerpoint/2010/main" val="12672397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many cases, however, we could perform tasks in parallel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Computer tasks can be executed in parallel (multi-processing)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Different tasks can be completed by different teams in a company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31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Consider you getting ready for a dinner out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You must wear the following: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jacket, shirt, briefs, socks, tie, etc.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are certain constraints: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pants really should go on after the briefs,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socks are put on before shoes</a:t>
            </a:r>
          </a:p>
          <a:p>
            <a:pPr>
              <a:buFont typeface="Arial" charset="0"/>
              <a:buNone/>
            </a:pPr>
            <a:endParaRPr lang="en-US" altLang="en-US" sz="10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66688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Task A completes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can now execute Tasks B and D in parallel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4489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5837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Note that, Task E cannot execute until Task C completes, and Task C cannot execute until Task B completes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least time in which these five tasks can be completed is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	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 + 0.5 + 0.4 + 0.1 = 1.3 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is called the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critical time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of all tasks</a:t>
            </a:r>
            <a:endParaRPr lang="en-US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path (A, B, C, E) is said to be the </a:t>
            </a:r>
            <a:r>
              <a:rPr lang="en-US" altLang="en-US" i="1" dirty="0">
                <a:solidFill>
                  <a:srgbClr val="FF0000"/>
                </a:solidFill>
                <a:latin typeface="Arial" charset="0"/>
                <a:cs typeface="Arial" charset="0"/>
              </a:rPr>
              <a:t>critical path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0681" y="2636837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341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Critical path</a:t>
            </a:r>
          </a:p>
        </p:txBody>
      </p:sp>
      <p:sp>
        <p:nvSpPr>
          <p:cNvPr id="20484" name="Rectangle 4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critical time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of each task is the earliest time that it could be completed after the start of execution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0"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The </a:t>
            </a:r>
            <a:r>
              <a:rPr lang="en-US" altLang="en-US" i="1" dirty="0">
                <a:solidFill>
                  <a:srgbClr val="C00000"/>
                </a:solidFill>
                <a:latin typeface="Arial" charset="0"/>
                <a:cs typeface="Arial" charset="0"/>
              </a:rPr>
              <a:t>critical path 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is </a:t>
            </a:r>
            <a:r>
              <a:rPr lang="en-US" altLang="zh-CN" dirty="0"/>
              <a:t>the sequence of tasks determining the minimum time needed to complete the project</a:t>
            </a:r>
          </a:p>
          <a:p>
            <a:pPr lvl="1"/>
            <a:r>
              <a:rPr lang="en-US" altLang="zh-CN" dirty="0"/>
              <a:t>If a task on the critical path is delayed, the entire project will be delayed</a:t>
            </a:r>
            <a:endParaRPr lang="en-US" altLang="en-US" sz="800" dirty="0">
              <a:solidFill>
                <a:schemeClr val="bg2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69411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5939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Tasks that have no prerequisites have a critical time equal to the time it takes to complete that task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tasks that depend on others, the critical time will be: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maximum critical time that it takes to complete a prerequisite 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Plus the time it takes to complete this task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example, the critical times are: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Task A completes in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0.3 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Task B must wait for A and completes after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0.8 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Task D must wait for A and completes after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 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Task C must wait for B and completes after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Task E must wait for both C and D, and completes after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		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max(1.0, 1.2) + 0.1 = 1.3 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1977" y="3645024"/>
            <a:ext cx="2376487" cy="158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6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041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To find the critical time/path, we run topological sorting and require the following additional information: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must know the execution time of each task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have to record the critical time for each task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Initialize these to zero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will need to know the previous task with the longest critical time to determine the critical path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Set these to null</a:t>
            </a:r>
          </a:p>
        </p:txBody>
      </p:sp>
    </p:spTree>
    <p:extLst>
      <p:ext uri="{BB962C8B-B14F-4D97-AF65-F5344CB8AC3E}">
        <p14:creationId xmlns:p14="http://schemas.microsoft.com/office/powerpoint/2010/main" val="8024171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Suppose we have the following times for the tasks</a:t>
            </a:r>
          </a:p>
        </p:txBody>
      </p:sp>
      <p:sp>
        <p:nvSpPr>
          <p:cNvPr id="6144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35471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94681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07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3494468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041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Each time we pop a vertex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, in addition to what we already do: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, add the task time onto the critical time for that vertex: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That is the critical time for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each </a:t>
            </a:r>
            <a:r>
              <a:rPr lang="en-US" altLang="en-US" u="sng" dirty="0">
                <a:latin typeface="Arial" charset="0"/>
                <a:cs typeface="Arial" charset="0"/>
              </a:rPr>
              <a:t>adjacent</a:t>
            </a:r>
            <a:r>
              <a:rPr lang="en-US" altLang="en-US" dirty="0">
                <a:latin typeface="Arial" charset="0"/>
                <a:cs typeface="Arial" charset="0"/>
              </a:rPr>
              <a:t> vertex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If the critical time for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is greater than the currently stored critical time for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w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3"/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Update the critical time with the critical time for </a:t>
            </a:r>
            <a:r>
              <a:rPr lang="en-US" alt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en-US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  <a:p>
            <a:pPr lvl="3"/>
            <a:r>
              <a:rPr lang="en-US" altLang="en-US" sz="1600" dirty="0">
                <a:solidFill>
                  <a:srgbClr val="FF0000"/>
                </a:solidFill>
                <a:latin typeface="Arial" charset="0"/>
                <a:cs typeface="Arial" charset="0"/>
              </a:rPr>
              <a:t>Set the previous pointer to the vertex </a:t>
            </a:r>
            <a:r>
              <a:rPr lang="en-US" altLang="en-US" sz="16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altLang="en-US" sz="1600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0367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8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42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So we initialize the queue with those vertices with in-degree zero</a:t>
            </a:r>
          </a:p>
        </p:txBody>
      </p:sp>
      <p:sp>
        <p:nvSpPr>
          <p:cNvPr id="6144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3617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293225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07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392506440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A and update its critical time 0.0 + 5.2 = 5.2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230745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5985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20496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A and update its critical time 0.0 + 5.2 = 5.2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448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CA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66441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46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638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 following is a task graph for getting dressed:</a:t>
            </a: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Many people would go like this (a possible topological sort):</a:t>
            </a:r>
          </a:p>
          <a:p>
            <a:pPr lvl="2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 briefs, shirt, socks, pants, belt, tie, jacket, wallet, keys, iPod, watch, shoes</a:t>
            </a: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Another topological sort is:</a:t>
            </a: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briefs, pants, wallet, keys, belt, socks, shoes, shirt, tie, jacket, iPod, watch</a:t>
            </a:r>
          </a:p>
        </p:txBody>
      </p:sp>
      <p:pic>
        <p:nvPicPr>
          <p:cNvPr id="16388" name="Picture 4" descr="dres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2060575"/>
            <a:ext cx="3524250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3614876" y="3429000"/>
            <a:ext cx="936104" cy="297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/>
          <p:cNvSpPr/>
          <p:nvPr/>
        </p:nvSpPr>
        <p:spPr>
          <a:xfrm>
            <a:off x="4051398" y="3223202"/>
            <a:ext cx="275396" cy="2978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398665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A: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47895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CA" sz="24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991935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754208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A: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627435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293881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7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57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F and update its critical time 0.0 + 17.1 = 17.1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6272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55746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0916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F and update its critical time 0.0 + 17.1 = 17.1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05908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70365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9490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349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53690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0.0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rgbClr val="00B0F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08513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3555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78200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7805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036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6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75772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B and update its critical time 5.2 + 6.1 = 11.3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195195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50092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90938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B and update its critical time 5.2 + 6.1 = 11.3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07978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9017378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25040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451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B: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536472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105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78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9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60143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F: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Both C and E are waiting on F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06256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110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241350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Applications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C++ header and source files have </a:t>
            </a:r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#include</a:t>
            </a:r>
            <a:r>
              <a:rPr lang="en-US" altLang="en-US" dirty="0">
                <a:latin typeface="Arial" charset="0"/>
                <a:cs typeface="Arial" charset="0"/>
              </a:rPr>
              <a:t> statements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A change to an included file requires a recompilation of the current file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On a large project, it is desirable to recompile only those source files that depended on those files which changed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large software projects, full compilations may take hours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6867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E and update its critical time 17.1 + 9.5 = 26.6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567214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85027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90145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E and update its critical time 17.1 + 9.5 = 26.6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122094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610343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81819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553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371390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078232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602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957527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E: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29823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603178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79141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C and update its critical time 26.6 + 4.7 = 31.3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10760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67601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2587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C and update its critical time 26.6 + 4.7 = 31.3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69660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054860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286265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656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C: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456536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491142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26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4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024994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7587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each neighbor of Task C: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in-degree, push if necessary, and check if we must update the critical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0398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20137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650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3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6037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861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D and update its critical time 31.3 + 8.1 = 39.4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88284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07315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74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805944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861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Pop Task D and update its critical time 31.3 + 8.1 = 39.4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7501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6052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74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971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9219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Theorem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graph is a DAG if and only if it has a topological sorting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 strategy: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Such a statement is of the form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>
                <a:latin typeface="Arial" charset="0"/>
                <a:cs typeface="Arial" charset="0"/>
              </a:rPr>
              <a:t> and this is equivalent to:</a:t>
            </a:r>
          </a:p>
          <a:p>
            <a:pPr lvl="1" algn="ctr">
              <a:buFont typeface="Arial" charset="0"/>
              <a:buNone/>
            </a:pP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→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>
                <a:latin typeface="Arial" charset="0"/>
                <a:cs typeface="Arial" charset="0"/>
              </a:rPr>
              <a:t> and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→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22703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6861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Task D has no neighbors and the queue is empty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are done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903107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496774"/>
              </p:ext>
            </p:extLst>
          </p:nvPr>
        </p:nvGraphicFramePr>
        <p:xfrm>
          <a:off x="971550" y="5645621"/>
          <a:ext cx="2592388" cy="447675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74" name="Text Box 40"/>
          <p:cNvSpPr txBox="1">
            <a:spLocks noChangeArrowheads="1"/>
          </p:cNvSpPr>
          <p:nvPr/>
        </p:nvSpPr>
        <p:spPr bwMode="auto">
          <a:xfrm>
            <a:off x="900113" y="5285259"/>
            <a:ext cx="869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/>
              <a:t>Queue</a:t>
            </a:r>
          </a:p>
        </p:txBody>
      </p:sp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816855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21059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8" name="Picture 2" descr="C:\Users\dwharder\Desktop\a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781771"/>
            <a:ext cx="2233613" cy="252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2" name="Picture 2" descr="C:\Users\dwharder\Desktop\a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733" y="2753579"/>
            <a:ext cx="279717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72182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7066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can also plot the completing of the tasks in time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731863"/>
              </p:ext>
            </p:extLst>
          </p:nvPr>
        </p:nvGraphicFramePr>
        <p:xfrm>
          <a:off x="4427538" y="2420938"/>
          <a:ext cx="4464050" cy="3322639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1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In-degree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Critical Time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5.2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6.1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4.7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31.3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8.1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39.4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9.5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26.6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17.1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9218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739" y="2348880"/>
            <a:ext cx="3224213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294517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Finding the critical path</a:t>
            </a:r>
          </a:p>
        </p:txBody>
      </p:sp>
      <p:sp>
        <p:nvSpPr>
          <p:cNvPr id="70660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Incidentally, the task and previous task defines a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forest</a:t>
            </a:r>
            <a:r>
              <a:rPr lang="en-US" altLang="en-US" dirty="0">
                <a:latin typeface="Arial" charset="0"/>
                <a:cs typeface="Arial" charset="0"/>
              </a:rPr>
              <a:t> using the parental tree data structure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592930"/>
              </p:ext>
            </p:extLst>
          </p:nvPr>
        </p:nvGraphicFramePr>
        <p:xfrm>
          <a:off x="4417474" y="2506518"/>
          <a:ext cx="1743767" cy="3237248"/>
        </p:xfrm>
        <a:graphic>
          <a:graphicData uri="http://schemas.openxmlformats.org/drawingml/2006/table">
            <a:tbl>
              <a:tblPr/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1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Previous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Task</a:t>
                      </a:r>
                    </a:p>
                  </a:txBody>
                  <a:tcPr marL="91431" marR="91431" marT="45724" marB="45724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4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CA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Ø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31" marR="91431" marT="45724" marB="45724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5837" y="2348880"/>
            <a:ext cx="3224016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76354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Summary</a:t>
            </a:r>
          </a:p>
        </p:txBody>
      </p:sp>
      <p:sp>
        <p:nvSpPr>
          <p:cNvPr id="7168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In this topic, we have discussed topological sorts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Sorting of elements in a DAG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Implementation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table of in-degrees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Select that vertex which has current in-degree zero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defined critical paths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implementation requires only a few more table entries</a:t>
            </a:r>
          </a:p>
        </p:txBody>
      </p:sp>
    </p:spTree>
    <p:extLst>
      <p:ext uri="{BB962C8B-B14F-4D97-AF65-F5344CB8AC3E}">
        <p14:creationId xmlns:p14="http://schemas.microsoft.com/office/powerpoint/2010/main" val="2018622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First, we need a two lemmas: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A DAG always has at least one vertex with in-degree zero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That is, it has at least one </a:t>
            </a:r>
            <a:r>
              <a:rPr lang="en-US" altLang="en-US" i="1" dirty="0">
                <a:latin typeface="Arial" charset="0"/>
                <a:cs typeface="Arial" charset="0"/>
              </a:rPr>
              <a:t>source</a:t>
            </a:r>
          </a:p>
          <a:p>
            <a:pPr marL="914400" lvl="2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 by contradiction:	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cannot find a vertex with in-degree zero, we will show there must be a cycle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Start with any vertex and define a list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Then iterate this loop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dirty="0">
                <a:latin typeface="Arial" charset="0"/>
                <a:cs typeface="Arial" charset="0"/>
              </a:rPr>
              <a:t> times:</a:t>
            </a:r>
            <a:endParaRPr lang="en-US" altLang="en-US" i="1" dirty="0">
              <a:latin typeface="Arial" charset="0"/>
              <a:cs typeface="Arial" charset="0"/>
            </a:endParaRP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The first vertex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in the list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en-US" dirty="0">
                <a:latin typeface="Arial" charset="0"/>
                <a:cs typeface="Arial" charset="0"/>
              </a:rPr>
              <a:t>does not have in-degree zero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So we can find a vertex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Arial" charset="0"/>
                <a:cs typeface="Arial" charset="0"/>
              </a:rPr>
              <a:t> such that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is an edge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Add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</a:t>
            </a:r>
            <a:r>
              <a:rPr lang="en-US" altLang="en-US" dirty="0">
                <a:latin typeface="Arial" charset="0"/>
                <a:cs typeface="Arial" charset="0"/>
              </a:rPr>
              <a:t>to the list: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CA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ℓ</a:t>
            </a:r>
            <a:r>
              <a:rPr lang="en-CA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By the pigeon-hole principle, at least one vertex must appear twice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This forms a cycle; hence a contradiction, as this is a DAG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8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First, we need a two lemmas:</a:t>
            </a:r>
          </a:p>
          <a:p>
            <a:pPr lvl="1"/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Any sub-graph of a DAG is a DAG</a:t>
            </a:r>
          </a:p>
          <a:p>
            <a:pPr marL="914400" lvl="2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Proof:	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If a sub-graph has a cycle, that same cycle must appear in the super-graph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We assumed the super-graph was a DAG</a:t>
            </a:r>
          </a:p>
          <a:p>
            <a:pPr lvl="1"/>
            <a:r>
              <a:rPr lang="en-CA" altLang="en-US" dirty="0">
                <a:latin typeface="Arial" charset="0"/>
                <a:cs typeface="Arial" charset="0"/>
              </a:rPr>
              <a:t>This is a contradiction</a:t>
            </a:r>
          </a:p>
          <a:p>
            <a:pPr marL="357188" lvl="0" indent="-357188">
              <a:buNone/>
            </a:pPr>
            <a:r>
              <a:rPr lang="en-CA" dirty="0">
                <a:solidFill>
                  <a:prstClr val="black"/>
                </a:solidFill>
              </a:rPr>
              <a:t>	∴</a:t>
            </a: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 the sub-graph must be a DAG</a:t>
            </a:r>
            <a:endParaRPr lang="en-US" altLang="en-US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10243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start with showing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→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     If a graph is a DAG, it has a topological sort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Proof by induction:</a:t>
            </a: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graph with one vertex is a DAG and it has a topological sort</a:t>
            </a:r>
          </a:p>
          <a:p>
            <a:pPr lvl="2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Assume a DAG with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vertices has a topological sort</a:t>
            </a:r>
          </a:p>
          <a:p>
            <a:pPr lvl="2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DAG with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+ 1</a:t>
            </a:r>
            <a:r>
              <a:rPr lang="en-US" altLang="en-US" dirty="0">
                <a:latin typeface="Arial" charset="0"/>
                <a:cs typeface="Arial" charset="0"/>
              </a:rPr>
              <a:t> vertices must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have at least one vertex </a:t>
            </a:r>
            <a:r>
              <a:rPr lang="en-US" altLang="en-US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of in-degree zero</a:t>
            </a: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Removing the vertex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and consider the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vertex-induced</a:t>
            </a:r>
            <a:r>
              <a:rPr lang="en-US" altLang="en-US" dirty="0">
                <a:latin typeface="Arial" charset="0"/>
                <a:cs typeface="Arial" charset="0"/>
              </a:rPr>
              <a:t> sub-graph with the remaining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vertices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If this sub-graph has a cycle, so would the original graph—contradiction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Thus, the graph with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Arial" charset="0"/>
                <a:cs typeface="Arial" charset="0"/>
              </a:rPr>
              <a:t> vertices is also a DAG, therefore it has a topological sort</a:t>
            </a: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Add the vertex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to the start of the topological sort to get one for the graph of size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+ 1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66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112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Next, we will show that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→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     If a graph has a topological ordering, it must be a DAG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will show this by showing the contrapositive: 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¬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Arial" charset="0"/>
                <a:cs typeface="Arial" charset="0"/>
              </a:rPr>
              <a:t>→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 ¬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>
                <a:latin typeface="Arial" charset="0"/>
                <a:cs typeface="Arial" charset="0"/>
              </a:rPr>
              <a:t>:</a:t>
            </a:r>
          </a:p>
          <a:p>
            <a:pPr lvl="2">
              <a:buFont typeface="Arial" charset="0"/>
              <a:buNone/>
            </a:pPr>
            <a:r>
              <a:rPr lang="en-CA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If a graph is not a DAG, it does not have a topological sort</a:t>
            </a: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By definition, it has a cycle: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en-US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In any topological sort,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 must appear before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Arial" charset="0"/>
                <a:cs typeface="Arial" charset="0"/>
              </a:rPr>
              <a:t>, because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is a path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However, there is also a path from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Arial" charset="0"/>
                <a:cs typeface="Arial" charset="0"/>
              </a:rPr>
              <a:t> to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Arial" charset="0"/>
                <a:cs typeface="Arial" charset="0"/>
              </a:rPr>
              <a:t>: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altLang="en-US" i="1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3"/>
            <a:r>
              <a:rPr lang="en-US" altLang="en-US" dirty="0">
                <a:latin typeface="Arial" charset="0"/>
                <a:cs typeface="Arial" charset="0"/>
              </a:rPr>
              <a:t>Therefore,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en-US" dirty="0">
                <a:latin typeface="Arial" charset="0"/>
                <a:cs typeface="Arial" charset="0"/>
              </a:rPr>
              <a:t> must appear in the topological sort before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lvl="2">
              <a:buFont typeface="Arial" charset="0"/>
              <a:buNone/>
            </a:pP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dirty="0">
                <a:latin typeface="Arial" charset="0"/>
                <a:cs typeface="Arial" charset="0"/>
              </a:rPr>
              <a:t>This is a contradiction, therefore the graph cannot have a topological sort</a:t>
            </a:r>
          </a:p>
          <a:p>
            <a:pPr lvl="2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lvl="1">
              <a:buNone/>
            </a:pPr>
            <a:r>
              <a:rPr lang="en-CA" dirty="0"/>
              <a:t>	∴ </a:t>
            </a:r>
            <a:r>
              <a:rPr lang="en-US" alt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CA" altLang="en-US" dirty="0">
                <a:latin typeface="Times New Roman" pitchFamily="18" charset="0"/>
                <a:cs typeface="Times New Roman" pitchFamily="18" charset="0"/>
              </a:rPr>
              <a:t>↔ </a:t>
            </a:r>
            <a:r>
              <a:rPr lang="en-CA" altLang="en-US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CA" altLang="en-US" dirty="0">
                <a:latin typeface="Arial" charset="0"/>
                <a:cs typeface="Arial" charset="0"/>
              </a:rPr>
              <a:t>: </a:t>
            </a:r>
            <a:r>
              <a:rPr lang="en-US" altLang="en-US" dirty="0">
                <a:latin typeface="Arial" charset="0"/>
                <a:cs typeface="Arial" charset="0"/>
              </a:rPr>
              <a:t>A graph is a DAG if and only if it has a topological sorting</a:t>
            </a:r>
          </a:p>
          <a:p>
            <a:pPr lvl="1">
              <a:buFont typeface="Arial" charset="0"/>
              <a:buNone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0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Topological sorting</a:t>
            </a:r>
          </a:p>
          <a:p>
            <a:pPr lvl="1"/>
            <a:r>
              <a:rPr lang="en-US" altLang="zh-CN" dirty="0"/>
              <a:t>Definitions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Algorithm</a:t>
            </a:r>
          </a:p>
          <a:p>
            <a:r>
              <a:rPr lang="en-US" altLang="zh-CN" dirty="0"/>
              <a:t>Finding the critical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056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Topological sorting</a:t>
            </a:r>
          </a:p>
          <a:p>
            <a:pPr lvl="1"/>
            <a:r>
              <a:rPr lang="en-US" altLang="zh-CN" dirty="0"/>
              <a:t>Definitions</a:t>
            </a:r>
          </a:p>
          <a:p>
            <a:pPr lvl="1"/>
            <a:r>
              <a:rPr lang="en-US" altLang="zh-CN" dirty="0"/>
              <a:t>Algorithm</a:t>
            </a:r>
          </a:p>
          <a:p>
            <a:r>
              <a:rPr lang="en-US" altLang="zh-CN" dirty="0"/>
              <a:t>Finding the critical path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9466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>
                <a:latin typeface="Arial" charset="0"/>
                <a:cs typeface="Arial" charset="0"/>
              </a:rPr>
              <a:t>Topological Sort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Idea: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Given a DAG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, iterate: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Find a vertex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in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dirty="0">
                <a:latin typeface="Arial" charset="0"/>
                <a:cs typeface="Arial" charset="0"/>
              </a:rPr>
              <a:t>with in-degree zero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Let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be the next vertex in the topological sort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Continue iterating with the vertex-induced sub-graph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\ {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2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092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531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2532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 this graph, iterate the following</a:t>
            </a:r>
            <a:r>
              <a:rPr lang="en-US" altLang="en-US" i="1" dirty="0">
                <a:latin typeface="Arial" charset="0"/>
                <a:cs typeface="Arial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|V|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  <a:r>
              <a:rPr lang="en-US" altLang="en-US" dirty="0">
                <a:latin typeface="Arial" charset="0"/>
                <a:cs typeface="Arial" charset="0"/>
              </a:rPr>
              <a:t> times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Choose a vertex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that has in-degree zero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Let </a:t>
            </a:r>
            <a:r>
              <a:rPr lang="en-US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 be the next vertex in our topological sort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Remove </a:t>
            </a:r>
            <a:r>
              <a:rPr lang="en-US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 </a:t>
            </a:r>
            <a:r>
              <a:rPr lang="en-US" altLang="en-US" dirty="0">
                <a:latin typeface="Arial" charset="0"/>
                <a:cs typeface="Arial" charset="0"/>
              </a:rPr>
              <a:t>and all edges connected to it</a:t>
            </a:r>
          </a:p>
        </p:txBody>
      </p:sp>
    </p:spTree>
    <p:extLst>
      <p:ext uri="{BB962C8B-B14F-4D97-AF65-F5344CB8AC3E}">
        <p14:creationId xmlns:p14="http://schemas.microsoft.com/office/powerpoint/2010/main" val="3827395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Let’s step through this algorithm with this example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Which task can we start with?</a:t>
            </a:r>
          </a:p>
          <a:p>
            <a:pPr lvl="1">
              <a:buFont typeface="Arial" charset="0"/>
              <a:buNone/>
            </a:pPr>
            <a:endParaRPr lang="en-US" alt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4098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88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Of Tasks C or H, choose Task C</a:t>
            </a:r>
            <a:endParaRPr lang="en-US" alt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pic>
        <p:nvPicPr>
          <p:cNvPr id="5" name="Picture 3" descr="C:\Users\dwharder\Desktop\Old Desktop\b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160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Having completed Task C, which vertices have in-degree zero?</a:t>
            </a:r>
          </a:p>
          <a:p>
            <a:pPr lvl="1">
              <a:buFont typeface="Arial" charset="0"/>
              <a:buNone/>
            </a:pPr>
            <a:endParaRPr lang="en-US" alt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</a:t>
            </a:r>
            <a:endParaRPr lang="en-CA" altLang="en-US" dirty="0"/>
          </a:p>
        </p:txBody>
      </p:sp>
      <p:pic>
        <p:nvPicPr>
          <p:cNvPr id="5" name="Picture 4" descr="C:\Users\dwharder\Desktop\Old Desktop\b3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160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Only Task H can be completed, so we choose it</a:t>
            </a:r>
          </a:p>
          <a:p>
            <a:pPr lvl="1">
              <a:buFont typeface="Arial" charset="0"/>
              <a:buNone/>
            </a:pPr>
            <a:endParaRPr lang="en-US" alt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37061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</a:t>
            </a:r>
            <a:endParaRPr lang="en-CA" altLang="en-US" dirty="0"/>
          </a:p>
        </p:txBody>
      </p:sp>
      <p:pic>
        <p:nvPicPr>
          <p:cNvPr id="5" name="Picture 5" descr="C:\Users\dwharder\Desktop\Old Desktop\b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00370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Having removed H, what is next?</a:t>
            </a:r>
          </a:p>
          <a:p>
            <a:pPr lvl="1">
              <a:buFont typeface="Arial" charset="0"/>
              <a:buNone/>
            </a:pPr>
            <a:endParaRPr lang="en-US" alt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endParaRPr lang="en-CA" altLang="en-US" dirty="0"/>
          </a:p>
        </p:txBody>
      </p:sp>
      <p:pic>
        <p:nvPicPr>
          <p:cNvPr id="5" name="Picture 6" descr="C:\Users\dwharder\Desktop\Old Desktop\b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812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Both Tasks D and I have in-degree zero</a:t>
            </a:r>
            <a:endParaRPr lang="en-US" alt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Let us choose Task D</a:t>
            </a:r>
          </a:p>
          <a:p>
            <a:pPr lvl="1">
              <a:buFont typeface="Arial" charset="0"/>
              <a:buNone/>
            </a:pPr>
            <a:endParaRPr lang="en-US" alt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6976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</a:p>
        </p:txBody>
      </p:sp>
      <p:pic>
        <p:nvPicPr>
          <p:cNvPr id="5" name="Picture 7" descr="C:\Users\dwharder\Desktop\Old Desktop\b6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26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355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14705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remove Task D, and now?</a:t>
            </a:r>
            <a:endParaRPr lang="en-US" altLang="en-US" dirty="0">
              <a:solidFill>
                <a:schemeClr val="bg1"/>
              </a:solidFill>
              <a:latin typeface="Arial" charset="0"/>
              <a:cs typeface="Arial" charset="0"/>
            </a:endParaRPr>
          </a:p>
        </p:txBody>
      </p:sp>
      <p:sp>
        <p:nvSpPr>
          <p:cNvPr id="2355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992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</a:t>
            </a:r>
            <a:endParaRPr lang="en-CA" altLang="en-US" sz="2000" dirty="0"/>
          </a:p>
        </p:txBody>
      </p:sp>
      <p:pic>
        <p:nvPicPr>
          <p:cNvPr id="6" name="Picture 8" descr="C:\Users\dwharder\Desktop\Old Desktop\b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0632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458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Both Tasks A and I have in-degree zero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Let’s choose Task A</a:t>
            </a:r>
          </a:p>
        </p:txBody>
      </p:sp>
      <p:pic>
        <p:nvPicPr>
          <p:cNvPr id="6" name="Picture 9" descr="C:\Users\dwharder\Desktop\Old Desktop\b8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9925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438973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Dependency between tasks: one task is required to be done before the other task can be done</a:t>
            </a:r>
          </a:p>
          <a:p>
            <a:pPr marL="357188" indent="-357188">
              <a:buNone/>
            </a:pPr>
            <a:endParaRPr lang="en-CA" dirty="0"/>
          </a:p>
          <a:p>
            <a:pPr marL="357188" indent="-357188">
              <a:buNone/>
            </a:pPr>
            <a:r>
              <a:rPr lang="en-CA" dirty="0"/>
              <a:t>	Dependencies form a partial ordering</a:t>
            </a:r>
          </a:p>
          <a:p>
            <a:pPr lvl="1"/>
            <a:r>
              <a:rPr lang="en-CA" dirty="0"/>
              <a:t>A partial ordering on a finite number of objects can be represented as a directed acyclic graph (DAG)</a:t>
            </a:r>
          </a:p>
        </p:txBody>
      </p:sp>
    </p:spTree>
    <p:extLst>
      <p:ext uri="{BB962C8B-B14F-4D97-AF65-F5344CB8AC3E}">
        <p14:creationId xmlns:p14="http://schemas.microsoft.com/office/powerpoint/2010/main" val="16457180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5603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Having removed A, what now?</a:t>
            </a:r>
          </a:p>
        </p:txBody>
      </p:sp>
      <p:pic>
        <p:nvPicPr>
          <p:cNvPr id="6" name="Picture 10" descr="C:\Users\dwharder\Desktop\Old Desktop\b9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1261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99587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6627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Both Tasks B and I have in-degree zero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Choose Task B</a:t>
            </a:r>
          </a:p>
        </p:txBody>
      </p:sp>
      <p:pic>
        <p:nvPicPr>
          <p:cNvPr id="6" name="Picture 11" descr="C:\Users\dwharder\Desktop\Old Desktop\b1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68488" y="5300663"/>
            <a:ext cx="1261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endParaRPr lang="en-CA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36547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765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Removing Task B, we note that Task E still has an in-degree of two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Next?</a:t>
            </a:r>
          </a:p>
        </p:txBody>
      </p:sp>
      <p:pic>
        <p:nvPicPr>
          <p:cNvPr id="6" name="Picture 12" descr="C:\Users\dwharder\Desktop\Old Desktop\b1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868488" y="5300663"/>
            <a:ext cx="1574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</a:t>
            </a:r>
          </a:p>
        </p:txBody>
      </p:sp>
    </p:spTree>
    <p:extLst>
      <p:ext uri="{BB962C8B-B14F-4D97-AF65-F5344CB8AC3E}">
        <p14:creationId xmlns:p14="http://schemas.microsoft.com/office/powerpoint/2010/main" val="1504562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8675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As only Task I has in-degree zero, we choose it</a:t>
            </a:r>
          </a:p>
        </p:txBody>
      </p:sp>
      <p:pic>
        <p:nvPicPr>
          <p:cNvPr id="6" name="Picture 13" descr="C:\Users\dwharder\Desktop\Old Desktop\b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15745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</a:t>
            </a:r>
          </a:p>
        </p:txBody>
      </p:sp>
    </p:spTree>
    <p:extLst>
      <p:ext uri="{BB962C8B-B14F-4D97-AF65-F5344CB8AC3E}">
        <p14:creationId xmlns:p14="http://schemas.microsoft.com/office/powerpoint/2010/main" val="1645316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2969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Having completed Task I, what now?</a:t>
            </a:r>
          </a:p>
        </p:txBody>
      </p:sp>
      <p:pic>
        <p:nvPicPr>
          <p:cNvPr id="6" name="Picture 2" descr="C:\Users\dwharder\Desktop\Old Desktop\b1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225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1786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</a:t>
            </a:r>
          </a:p>
        </p:txBody>
      </p:sp>
    </p:spTree>
    <p:extLst>
      <p:ext uri="{BB962C8B-B14F-4D97-AF65-F5344CB8AC3E}">
        <p14:creationId xmlns:p14="http://schemas.microsoft.com/office/powerpoint/2010/main" val="14624957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Only Task J has in-degree zero:  choose it</a:t>
            </a:r>
          </a:p>
        </p:txBody>
      </p:sp>
      <p:pic>
        <p:nvPicPr>
          <p:cNvPr id="5" name="Picture 2" descr="C:\Users\dwharder\Desktop\a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17861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</a:t>
            </a:r>
          </a:p>
        </p:txBody>
      </p:sp>
    </p:spTree>
    <p:extLst>
      <p:ext uri="{BB962C8B-B14F-4D97-AF65-F5344CB8AC3E}">
        <p14:creationId xmlns:p14="http://schemas.microsoft.com/office/powerpoint/2010/main" val="29934142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Having completed Task J, what now?</a:t>
            </a:r>
          </a:p>
        </p:txBody>
      </p:sp>
      <p:pic>
        <p:nvPicPr>
          <p:cNvPr id="6" name="Picture 3" descr="C:\Users\dwharder\Desktop\a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68488" y="5300663"/>
            <a:ext cx="2055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</a:t>
            </a:r>
          </a:p>
        </p:txBody>
      </p:sp>
    </p:spTree>
    <p:extLst>
      <p:ext uri="{BB962C8B-B14F-4D97-AF65-F5344CB8AC3E}">
        <p14:creationId xmlns:p14="http://schemas.microsoft.com/office/powerpoint/2010/main" val="4142764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Only Task F can be completed, so choose it</a:t>
            </a:r>
          </a:p>
        </p:txBody>
      </p:sp>
      <p:pic>
        <p:nvPicPr>
          <p:cNvPr id="5" name="Picture 4" descr="C:\Users\dwharder\Desktop\a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05543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</a:t>
            </a:r>
          </a:p>
        </p:txBody>
      </p:sp>
    </p:spTree>
    <p:extLst>
      <p:ext uri="{BB962C8B-B14F-4D97-AF65-F5344CB8AC3E}">
        <p14:creationId xmlns:p14="http://schemas.microsoft.com/office/powerpoint/2010/main" val="374074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What choices do we have now?</a:t>
            </a:r>
          </a:p>
        </p:txBody>
      </p:sp>
      <p:pic>
        <p:nvPicPr>
          <p:cNvPr id="5" name="Picture 5" descr="C:\Users\dwharder\Desktop\a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353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J, F</a:t>
            </a:r>
          </a:p>
        </p:txBody>
      </p:sp>
    </p:spTree>
    <p:extLst>
      <p:ext uri="{BB962C8B-B14F-4D97-AF65-F5344CB8AC3E}">
        <p14:creationId xmlns:p14="http://schemas.microsoft.com/office/powerpoint/2010/main" val="23389720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17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can perform Tasks G or K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Choose Task G</a:t>
            </a:r>
          </a:p>
        </p:txBody>
      </p:sp>
      <p:pic>
        <p:nvPicPr>
          <p:cNvPr id="5" name="Picture 6" descr="C:\Users\dwharder\Desktop\a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35359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J, F</a:t>
            </a:r>
          </a:p>
        </p:txBody>
      </p:sp>
    </p:spTree>
    <p:extLst>
      <p:ext uri="{BB962C8B-B14F-4D97-AF65-F5344CB8AC3E}">
        <p14:creationId xmlns:p14="http://schemas.microsoft.com/office/powerpoint/2010/main" val="383460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Motivation: </a:t>
            </a:r>
            <a:r>
              <a:rPr lang="en-US" altLang="zh-CN" dirty="0"/>
              <a:t>SIST course curriculum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356338"/>
            <a:ext cx="8640960" cy="48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9715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dwharder\Desktop\a1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Having removed Task G from the graph, what next?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665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J, F, G</a:t>
            </a:r>
          </a:p>
        </p:txBody>
      </p:sp>
    </p:spTree>
    <p:extLst>
      <p:ext uri="{BB962C8B-B14F-4D97-AF65-F5344CB8AC3E}">
        <p14:creationId xmlns:p14="http://schemas.microsoft.com/office/powerpoint/2010/main" val="17200192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2771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Choosing between Tasks E and K, choose Task E</a:t>
            </a:r>
          </a:p>
        </p:txBody>
      </p:sp>
      <p:pic>
        <p:nvPicPr>
          <p:cNvPr id="5" name="Picture 7" descr="C:\Users\dwharder\Desktop\a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26650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J, F, G</a:t>
            </a:r>
          </a:p>
        </p:txBody>
      </p:sp>
    </p:spTree>
    <p:extLst>
      <p:ext uri="{BB962C8B-B14F-4D97-AF65-F5344CB8AC3E}">
        <p14:creationId xmlns:p14="http://schemas.microsoft.com/office/powerpoint/2010/main" val="31312046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4819" name="Rectangle 4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At this point, Task K is the only one that can be run</a:t>
            </a:r>
          </a:p>
        </p:txBody>
      </p:sp>
      <p:pic>
        <p:nvPicPr>
          <p:cNvPr id="6" name="Picture 9" descr="C:\Users\dwharder\Desktop\a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297761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J, F, G, E</a:t>
            </a:r>
          </a:p>
        </p:txBody>
      </p:sp>
    </p:spTree>
    <p:extLst>
      <p:ext uri="{BB962C8B-B14F-4D97-AF65-F5344CB8AC3E}">
        <p14:creationId xmlns:p14="http://schemas.microsoft.com/office/powerpoint/2010/main" val="13088957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And now that both Tasks G and K are complete,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we can complete Task L</a:t>
            </a:r>
          </a:p>
        </p:txBody>
      </p:sp>
      <p:pic>
        <p:nvPicPr>
          <p:cNvPr id="6" name="Picture 11" descr="C:\Users\dwharder\Desktop\a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68488" y="5300663"/>
            <a:ext cx="32901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J, F, G, E, K</a:t>
            </a:r>
          </a:p>
        </p:txBody>
      </p:sp>
    </p:spTree>
    <p:extLst>
      <p:ext uri="{BB962C8B-B14F-4D97-AF65-F5344CB8AC3E}">
        <p14:creationId xmlns:p14="http://schemas.microsoft.com/office/powerpoint/2010/main" val="3766255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789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 are no more vertices left</a:t>
            </a:r>
          </a:p>
        </p:txBody>
      </p:sp>
      <p:pic>
        <p:nvPicPr>
          <p:cNvPr id="5" name="Picture 12" descr="C:\Users\dwharder\Desktop\a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868488" y="5300663"/>
            <a:ext cx="357392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CA" altLang="en-US" sz="2000" dirty="0"/>
              <a:t>C, H</a:t>
            </a:r>
            <a:r>
              <a:rPr lang="en-CA" altLang="en-US" dirty="0"/>
              <a:t>, D, A</a:t>
            </a:r>
            <a:r>
              <a:rPr lang="en-CA" altLang="en-US" sz="2000" dirty="0"/>
              <a:t>, B, I, J, F, G, E, K, L</a:t>
            </a:r>
          </a:p>
        </p:txBody>
      </p:sp>
    </p:spTree>
    <p:extLst>
      <p:ext uri="{BB962C8B-B14F-4D97-AF65-F5344CB8AC3E}">
        <p14:creationId xmlns:p14="http://schemas.microsoft.com/office/powerpoint/2010/main" val="4334209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Thus, one possible topological sort would be:</a:t>
            </a:r>
          </a:p>
          <a:p>
            <a:pPr algn="ctr">
              <a:buNone/>
            </a:pPr>
            <a:r>
              <a:rPr lang="en-CA" altLang="en-US" dirty="0"/>
              <a:t>C, H, D, A, B, I, J, F, G, E, K, L</a:t>
            </a: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911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3891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Note that topological sorts need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not be unique</a:t>
            </a:r>
            <a:r>
              <a:rPr lang="en-US" altLang="en-US" dirty="0">
                <a:latin typeface="Arial" charset="0"/>
                <a:cs typeface="Arial" charset="0"/>
              </a:rPr>
              <a:t>:</a:t>
            </a:r>
          </a:p>
          <a:p>
            <a:pPr algn="ctr">
              <a:buNone/>
            </a:pPr>
            <a:r>
              <a:rPr lang="en-CA" altLang="en-US" dirty="0"/>
              <a:t>C, H, D, A, B, I, J, F, G, E, K, L</a:t>
            </a:r>
          </a:p>
          <a:p>
            <a:pPr algn="ctr">
              <a:buNone/>
            </a:pPr>
            <a:r>
              <a:rPr lang="en-CA" altLang="en-US" dirty="0"/>
              <a:t>H, I, J, C, D, F, G, K, L, A, B, E</a:t>
            </a: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9766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301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23088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What are the tools necessary for a topological sort?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must know and be able to update the in-degrees of each of the vertices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could do this with a table of the in-degrees of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each of the vertices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This requires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r>
              <a:rPr lang="en-US" altLang="en-US" dirty="0">
                <a:latin typeface="Arial" charset="0"/>
                <a:cs typeface="Arial" charset="0"/>
              </a:rPr>
              <a:t> memory</a:t>
            </a:r>
          </a:p>
        </p:txBody>
      </p:sp>
      <p:graphicFrame>
        <p:nvGraphicFramePr>
          <p:cNvPr id="1822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30184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700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07524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must iterate at least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dirty="0">
                <a:latin typeface="Arial" charset="0"/>
                <a:cs typeface="Arial" charset="0"/>
              </a:rPr>
              <a:t> times, so the run-time must be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466785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176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We need to find vertices with in-degree zero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We could loop through the table with each iteration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run time would be 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O(|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7261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37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>
                <a:latin typeface="Arial" charset="0"/>
                <a:cs typeface="Arial" charset="0"/>
              </a:rPr>
              <a:t>	Cycles in dependencies can cause issues...</a:t>
            </a:r>
          </a:p>
        </p:txBody>
      </p:sp>
      <p:pic>
        <p:nvPicPr>
          <p:cNvPr id="819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2491528"/>
            <a:ext cx="8712968" cy="237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74494" y="4849217"/>
            <a:ext cx="17859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CA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http://xkcd.com/754/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2411760" y="3933056"/>
            <a:ext cx="1296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338272" y="3933056"/>
            <a:ext cx="12961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CA" dirty="0"/>
              <a:t>Motivation: </a:t>
            </a:r>
            <a:r>
              <a:rPr lang="en-US" altLang="zh-CN" dirty="0"/>
              <a:t>SIST course curriculum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78289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A better approach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Use a queue (or other container) to temporarily store those vertices with in-degree zero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Each time the in-degree of a vertex is decremented to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zero, push it onto the queue</a:t>
            </a: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27386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19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What are the run times associated with the queue?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Initially, we must scan through each of the vertices: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For each vertex, we will have to push onto and pop off the queue once, also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88328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721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Finally, every time we remove a vertex </a:t>
            </a:r>
            <a:r>
              <a:rPr lang="en-US" altLang="en-US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Arial" charset="0"/>
                <a:cs typeface="Arial" charset="0"/>
              </a:rPr>
              <a:t>, all its edges shall also be removed and the in-degree table be updated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 run time of these operations is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are using an adjacency matrix:	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If we are using an adjacency list:	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(|E|)</a:t>
            </a:r>
          </a:p>
          <a:p>
            <a:pPr marL="457200" lvl="1" indent="0"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1841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7668344" y="6432316"/>
            <a:ext cx="64807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875270" y="6444044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16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740352" y="6022506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+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50919" y="6207172"/>
            <a:ext cx="1984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en-US" dirty="0"/>
              <a:t>Here,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= 16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037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Therefore, the run time of a topological sort is:</a:t>
            </a:r>
          </a:p>
          <a:p>
            <a:pPr marL="342900" lvl="1" indent="-34290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</a:t>
            </a:r>
            <a:r>
              <a:rPr lang="en-US" altLang="en-US" dirty="0">
                <a:solidFill>
                  <a:srgbClr val="FF0000"/>
                </a:solidFill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+ |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 </a:t>
            </a:r>
            <a:r>
              <a:rPr lang="en-US" altLang="en-US" dirty="0">
                <a:solidFill>
                  <a:srgbClr val="FF0000"/>
                </a:solidFill>
                <a:latin typeface="Arial" charset="0"/>
                <a:cs typeface="Arial" charset="0"/>
              </a:rPr>
              <a:t> if we use an adjacency list</a:t>
            </a:r>
            <a:endParaRPr lang="en-US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dirty="0">
                <a:latin typeface="Arial" charset="0"/>
                <a:cs typeface="Arial" charset="0"/>
              </a:rPr>
              <a:t> if we use an adjacency matrix</a:t>
            </a:r>
          </a:p>
          <a:p>
            <a:pPr marL="342900" lvl="1" indent="-342900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and the memory requirements is </a:t>
            </a:r>
            <a:r>
              <a:rPr lang="en-US" altLang="en-US" dirty="0"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|)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0103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84979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934172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4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Analysis</a:t>
            </a:r>
          </a:p>
        </p:txBody>
      </p:sp>
      <p:sp>
        <p:nvSpPr>
          <p:cNvPr id="440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6995120" cy="4525963"/>
          </a:xfrm>
        </p:spPr>
        <p:txBody>
          <a:bodyPr/>
          <a:lstStyle/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What happens if at some step, all remaining vertices have an in-degree greater than zero?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There must be at least one cycle within that sub-set of vertices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357188" indent="-357188"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Consequence:  we now have an </a:t>
            </a:r>
            <a:r>
              <a:rPr lang="en-US" altLang="en-US" dirty="0">
                <a:solidFill>
                  <a:srgbClr val="C00000"/>
                </a:solidFill>
                <a:latin typeface="Symbol" panose="05050102010706020507" pitchFamily="18" charset="2"/>
                <a:cs typeface="Arial" charset="0"/>
              </a:rPr>
              <a:t>Q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(|</a:t>
            </a:r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 + |</a:t>
            </a:r>
            <a:r>
              <a:rPr lang="en-US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|) 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 algorithm</a:t>
            </a:r>
            <a:b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</a:br>
            <a:r>
              <a:rPr lang="en-US" altLang="en-US" dirty="0">
                <a:solidFill>
                  <a:srgbClr val="C00000"/>
                </a:solidFill>
                <a:latin typeface="Arial" charset="0"/>
                <a:cs typeface="Arial" charset="0"/>
              </a:rPr>
              <a:t>for determining if a graph has a cycle</a:t>
            </a:r>
            <a:endParaRPr lang="en-US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19814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6565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Thus, to implement a topological sort:</a:t>
            </a:r>
          </a:p>
          <a:p>
            <a:pPr lvl="1"/>
            <a:r>
              <a:rPr lang="en-CA" dirty="0"/>
              <a:t>Allocate memory for and initialize an array of in-degrees</a:t>
            </a:r>
          </a:p>
          <a:p>
            <a:pPr lvl="1"/>
            <a:r>
              <a:rPr lang="en-CA" dirty="0"/>
              <a:t>Create a queue and initialize it with all vertices that have in-degree zero</a:t>
            </a:r>
          </a:p>
          <a:p>
            <a:pPr lvl="1"/>
            <a:endParaRPr lang="en-CA" dirty="0"/>
          </a:p>
          <a:p>
            <a:pPr>
              <a:buNone/>
            </a:pPr>
            <a:r>
              <a:rPr lang="en-CA" dirty="0"/>
              <a:t>	While the queue is not empty: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Pop a vertex from the queue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 in-degree of each neighbor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Those neighbors whose in-degree was decremented to zero are pushed onto the queue</a:t>
            </a:r>
            <a:endParaRPr lang="en-CA" dirty="0"/>
          </a:p>
          <a:p>
            <a:pPr marL="357188" indent="-357188">
              <a:buNone/>
            </a:pPr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02842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altLang="zh-CN" dirty="0"/>
              <a:t>	We will use an array implementation of our queue</a:t>
            </a:r>
          </a:p>
          <a:p>
            <a:pPr marL="357188" indent="-357188">
              <a:buNone/>
            </a:pPr>
            <a:endParaRPr lang="en-CA" altLang="zh-CN" dirty="0"/>
          </a:p>
          <a:p>
            <a:pPr marL="357188" indent="-357188">
              <a:buNone/>
            </a:pPr>
            <a:r>
              <a:rPr lang="en-CA" dirty="0"/>
              <a:t>	Because we place each vertex into the queue exactly once</a:t>
            </a:r>
          </a:p>
          <a:p>
            <a:pPr lvl="1"/>
            <a:r>
              <a:rPr lang="en-CA" dirty="0"/>
              <a:t>We must </a:t>
            </a:r>
            <a:r>
              <a:rPr lang="en-CA" dirty="0">
                <a:solidFill>
                  <a:srgbClr val="FF0000"/>
                </a:solidFill>
              </a:rPr>
              <a:t>never resize</a:t>
            </a:r>
            <a:r>
              <a:rPr lang="en-CA" dirty="0"/>
              <a:t> the array</a:t>
            </a:r>
          </a:p>
          <a:p>
            <a:pPr lvl="1"/>
            <a:r>
              <a:rPr lang="en-CA" dirty="0"/>
              <a:t>We do </a:t>
            </a:r>
            <a:r>
              <a:rPr lang="en-CA" dirty="0">
                <a:solidFill>
                  <a:srgbClr val="FF0000"/>
                </a:solidFill>
              </a:rPr>
              <a:t>not</a:t>
            </a:r>
            <a:r>
              <a:rPr lang="en-CA" dirty="0"/>
              <a:t> have to worry about the </a:t>
            </a:r>
            <a:r>
              <a:rPr lang="en-CA" dirty="0">
                <a:solidFill>
                  <a:srgbClr val="FF0000"/>
                </a:solidFill>
              </a:rPr>
              <a:t>queue cycling</a:t>
            </a:r>
          </a:p>
          <a:p>
            <a:pPr lvl="1"/>
            <a:endParaRPr lang="en-CA" dirty="0"/>
          </a:p>
          <a:p>
            <a:pPr marL="355600" indent="-355600">
              <a:buNone/>
            </a:pPr>
            <a:r>
              <a:rPr lang="en-CA" dirty="0"/>
              <a:t>	Most importantly, however, because of the properties of a queue</a:t>
            </a:r>
          </a:p>
          <a:p>
            <a:pPr lvl="1"/>
            <a:r>
              <a:rPr lang="en-CA" dirty="0">
                <a:solidFill>
                  <a:srgbClr val="FF0000"/>
                </a:solidFill>
              </a:rPr>
              <a:t>When we finish, the underlying array stores the topological sort</a:t>
            </a:r>
          </a:p>
        </p:txBody>
      </p:sp>
    </p:spTree>
    <p:extLst>
      <p:ext uri="{BB962C8B-B14F-4D97-AF65-F5344CB8AC3E}">
        <p14:creationId xmlns:p14="http://schemas.microsoft.com/office/powerpoint/2010/main" val="26183780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dirty="0"/>
              <a:t>	The operations with our queue</a:t>
            </a:r>
          </a:p>
          <a:p>
            <a:pPr lvl="1"/>
            <a:r>
              <a:rPr lang="en-CA" dirty="0"/>
              <a:t>Initialization</a:t>
            </a:r>
          </a:p>
          <a:p>
            <a:pPr marL="9144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Type array[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vertex_size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()];</a:t>
            </a:r>
          </a:p>
          <a:p>
            <a:pPr marL="9144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-1;</a:t>
            </a:r>
          </a:p>
          <a:p>
            <a:pPr lvl="1"/>
            <a:endParaRPr lang="en-CA" sz="1000" dirty="0"/>
          </a:p>
          <a:p>
            <a:pPr lvl="1"/>
            <a:r>
              <a:rPr lang="en-CA" dirty="0"/>
              <a:t>Testing if empty:</a:t>
            </a:r>
          </a:p>
          <a:p>
            <a:pPr marL="914400" lvl="2" indent="0">
              <a:buNone/>
            </a:pP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+ 1</a:t>
            </a:r>
          </a:p>
          <a:p>
            <a:pPr lvl="1"/>
            <a:endParaRPr lang="en-CA" sz="1000" dirty="0"/>
          </a:p>
          <a:p>
            <a:pPr lvl="1"/>
            <a:r>
              <a:rPr lang="en-CA" dirty="0"/>
              <a:t>For push</a:t>
            </a:r>
          </a:p>
          <a:p>
            <a:pPr marL="9144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array[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itail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 = </a:t>
            </a:r>
            <a:r>
              <a:rPr lang="en-CA" i="1" dirty="0">
                <a:latin typeface="Consolas" panose="020B0609020204030204" pitchFamily="49" charset="0"/>
                <a:cs typeface="Consolas" panose="020B0609020204030204" pitchFamily="49" charset="0"/>
              </a:rPr>
              <a:t>next vertex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endParaRPr lang="en-CA" sz="1000" dirty="0"/>
          </a:p>
          <a:p>
            <a:pPr lvl="1"/>
            <a:r>
              <a:rPr lang="en-CA" dirty="0"/>
              <a:t>For pop</a:t>
            </a:r>
          </a:p>
          <a:p>
            <a:pPr marL="9144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Type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current_top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array[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];</a:t>
            </a:r>
          </a:p>
          <a:p>
            <a:pPr marL="914400" lvl="2" indent="0">
              <a:buNone/>
            </a:pP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++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ihead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4593967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buNone/>
            </a:pPr>
            <a:r>
              <a:rPr lang="en-CA" dirty="0"/>
              <a:t>	With the previous example, we initialize:</a:t>
            </a:r>
          </a:p>
          <a:p>
            <a:pPr lvl="1"/>
            <a:r>
              <a:rPr lang="en-CA" dirty="0"/>
              <a:t>The array of in-degrees</a:t>
            </a:r>
          </a:p>
          <a:p>
            <a:pPr lvl="1"/>
            <a:r>
              <a:rPr lang="en-CA" dirty="0"/>
              <a:t>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4047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61816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79605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98" y="645333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The queue is empty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</p:spTree>
    <p:extLst>
      <p:ext uri="{BB962C8B-B14F-4D97-AF65-F5344CB8AC3E}">
        <p14:creationId xmlns:p14="http://schemas.microsoft.com/office/powerpoint/2010/main" val="2087775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Stepping through the array, push all source vertices into 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59245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91669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79605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98" y="645333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The queue is empty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</p:spTree>
    <p:extLst>
      <p:ext uri="{BB962C8B-B14F-4D97-AF65-F5344CB8AC3E}">
        <p14:creationId xmlns:p14="http://schemas.microsoft.com/office/powerpoint/2010/main" val="2956981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5" y="1700808"/>
            <a:ext cx="7771595" cy="369150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dirty="0"/>
              <a:t>Motivation: </a:t>
            </a:r>
            <a:r>
              <a:rPr lang="en-US" altLang="zh-CN" dirty="0"/>
              <a:t>word count in </a:t>
            </a:r>
            <a:r>
              <a:rPr lang="en-US" altLang="zh-CN" dirty="0" err="1"/>
              <a:t>MapReduce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57652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Stepping through the table, push all source vertices into 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06383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73784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6298" y="6453336"/>
            <a:ext cx="1755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/>
              <a:t>The queue is empty</a:t>
            </a:r>
          </a:p>
        </p:txBody>
      </p: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39790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1517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5968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10371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581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 has one neighbor:  D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21643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11588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073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3144579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66320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C has one neighbor:  D</a:t>
            </a: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2251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17097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073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3144579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700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27868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2910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53073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</p:spTree>
    <p:extLst>
      <p:ext uri="{BB962C8B-B14F-4D97-AF65-F5344CB8AC3E}">
        <p14:creationId xmlns:p14="http://schemas.microsoft.com/office/powerpoint/2010/main" val="28104131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 has two neighbors:  D and I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8904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53236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4" name="Oval 13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09869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 has two neighbors:  D and I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86849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54050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65981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 has two neighbors:  D and I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Both are decremented to zero, so push them 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07594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525034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1666279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8787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H has two neighbors:  D and I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Both are decremented to zero, so push them 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928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36056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148774" y="4932701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2572710" y="4932701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56207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99179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329500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94157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52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Topological sorting</a:t>
            </a:r>
          </a:p>
        </p:txBody>
      </p:sp>
      <p:sp>
        <p:nvSpPr>
          <p:cNvPr id="6147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357188" indent="-357188">
              <a:buNone/>
            </a:pPr>
            <a:r>
              <a:rPr lang="en-CA" altLang="zh-CN" dirty="0"/>
              <a:t>	Given a set of tasks with dependencies, is there an order in which we can complete the tasks?</a:t>
            </a:r>
          </a:p>
          <a:p>
            <a:pPr marL="357188" indent="-357188">
              <a:buNone/>
            </a:pPr>
            <a:endParaRPr lang="en-CA" altLang="zh-CN" dirty="0"/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A topological sorting of the vertices in a DAG is an ordering</a:t>
            </a:r>
          </a:p>
          <a:p>
            <a:pPr algn="ctr">
              <a:buNone/>
            </a:pP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2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3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 err="1">
                <a:latin typeface="Times New Roman" pitchFamily="18" charset="0"/>
                <a:cs typeface="Arial" charset="0"/>
              </a:rPr>
              <a:t>|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V</a:t>
            </a:r>
            <a:r>
              <a:rPr lang="en-US" altLang="en-US" baseline="-25000" dirty="0">
                <a:latin typeface="Times New Roman" pitchFamily="18" charset="0"/>
                <a:cs typeface="Arial" charset="0"/>
              </a:rPr>
              <a:t>|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such that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altLang="en-US" dirty="0">
                <a:latin typeface="Arial" charset="0"/>
                <a:cs typeface="Arial" charset="0"/>
              </a:rPr>
              <a:t> appears before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k</a:t>
            </a:r>
            <a:r>
              <a:rPr lang="en-US" altLang="en-US" dirty="0">
                <a:latin typeface="Arial" charset="0"/>
                <a:cs typeface="Arial" charset="0"/>
              </a:rPr>
              <a:t> if there is a path from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j</a:t>
            </a:r>
            <a:r>
              <a:rPr lang="en-US" altLang="en-US" dirty="0">
                <a:latin typeface="Arial" charset="0"/>
                <a:cs typeface="Arial" charset="0"/>
              </a:rPr>
              <a:t> to </a:t>
            </a:r>
            <a:r>
              <a:rPr lang="en-US" altLang="en-US" i="1" dirty="0" err="1">
                <a:latin typeface="Times New Roman" pitchFamily="18" charset="0"/>
                <a:cs typeface="Arial" charset="0"/>
              </a:rPr>
              <a:t>v</a:t>
            </a:r>
            <a:r>
              <a:rPr lang="en-US" altLang="en-US" i="1" baseline="-25000" dirty="0" err="1">
                <a:latin typeface="Times New Roman" pitchFamily="18" charset="0"/>
                <a:cs typeface="Arial" charset="0"/>
              </a:rPr>
              <a:t>k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418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D has three neighbors:  A, E and F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57677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52361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2918" y="344842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084168" y="392878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427984" y="440914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86410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D has three neighbors:  A, E and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34561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28670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55577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4422918" y="344842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6084168" y="392878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4427984" y="440914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25901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D has three neighbors:  A, E and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A is decremented to zero, so push it 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34866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89637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20643" y="3934634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2918" y="344842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/>
          <p:cNvSpPr/>
          <p:nvPr/>
        </p:nvSpPr>
        <p:spPr>
          <a:xfrm>
            <a:off x="6084168" y="3928784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/>
          <p:cNvSpPr/>
          <p:nvPr/>
        </p:nvSpPr>
        <p:spPr>
          <a:xfrm>
            <a:off x="4427984" y="440914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52366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5362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82889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9425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40114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 has one neighbor:  J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3007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25305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40307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3716371" y="494116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6343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 has one neighbor:  J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1595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86276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2958151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40307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716371" y="494116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68464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I has one neighbor:  J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J is decremented to zero, so push it 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19813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7891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140307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3716371" y="4941168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7152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40434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603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9720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315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 has one neighbor:  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92517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72387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984" y="342053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148064" y="3421649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7858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 has one neighbor:  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399451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73687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364798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984" y="342053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148064" y="3421649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4158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Given this DAG, a topological sort is</a:t>
            </a:r>
            <a:br>
              <a:rPr lang="en-US" altLang="en-US" dirty="0">
                <a:latin typeface="Arial" charset="0"/>
                <a:cs typeface="Arial" charset="0"/>
              </a:rPr>
            </a:br>
            <a:endParaRPr lang="en-US" altLang="en-US" dirty="0">
              <a:latin typeface="Arial" charset="0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		H, C, I, D, J, A, F, B, G, K, E, L</a:t>
            </a:r>
          </a:p>
        </p:txBody>
      </p:sp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168956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A has one neighbor:  B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B is decremented to zero, so push it 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44586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07401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427984" y="342053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5148064" y="3421649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19109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39231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10785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37716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7852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J has one neighbor: 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73691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97132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707904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7984" y="443711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51412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J has one neighbor: 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5606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8428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3813780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3707904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7984" y="443711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11911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J has one neighbor:  F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F is decremented to zero, so push it onto the queue</a:t>
            </a:r>
          </a:p>
          <a:p>
            <a:pPr lvl="1"/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809988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620860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3707904" y="4940052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4427984" y="4437112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61452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24878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51592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78231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440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B has one neighbor:  E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98634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25343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5148064" y="342900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0181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246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B has one neighbor:  E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081328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5148064" y="3429000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0181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44217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22103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2233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10181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8036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40385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F has three neighbors:  E, G and K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03650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4427984" y="44344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47882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16499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996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>
                <a:latin typeface="Arial" charset="0"/>
                <a:cs typeface="Arial" charset="0"/>
              </a:rPr>
              <a:t>Example</a:t>
            </a:r>
          </a:p>
        </p:txBody>
      </p:sp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Arial" charset="0"/>
              <a:buNone/>
            </a:pPr>
            <a:r>
              <a:rPr lang="en-US" altLang="en-US" dirty="0">
                <a:latin typeface="Arial" charset="0"/>
                <a:cs typeface="Arial" charset="0"/>
              </a:rPr>
              <a:t>	For example, there are paths from H, C, I, D and J to F, so all these must come before F in a topological sort</a:t>
            </a:r>
          </a:p>
          <a:p>
            <a:pPr>
              <a:buFont typeface="Arial" charset="0"/>
              <a:buNone/>
            </a:pPr>
            <a:r>
              <a:rPr lang="en-US" altLang="en-US" b="1" dirty="0">
                <a:solidFill>
                  <a:srgbClr val="00B0F0"/>
                </a:solidFill>
                <a:latin typeface="Arial" charset="0"/>
                <a:cs typeface="Arial" charset="0"/>
              </a:rPr>
              <a:t>			H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b="1" dirty="0">
                <a:solidFill>
                  <a:srgbClr val="00B0F0"/>
                </a:solidFill>
                <a:latin typeface="Arial" charset="0"/>
                <a:cs typeface="Arial" charset="0"/>
              </a:rPr>
              <a:t>C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b="1" dirty="0">
                <a:solidFill>
                  <a:srgbClr val="00B0F0"/>
                </a:solidFill>
                <a:latin typeface="Arial" charset="0"/>
                <a:cs typeface="Arial" charset="0"/>
              </a:rPr>
              <a:t>I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b="1" dirty="0">
                <a:solidFill>
                  <a:srgbClr val="00B0F0"/>
                </a:solidFill>
                <a:latin typeface="Arial" charset="0"/>
                <a:cs typeface="Arial" charset="0"/>
              </a:rPr>
              <a:t>D</a:t>
            </a:r>
            <a:r>
              <a:rPr lang="en-US" altLang="en-US" dirty="0">
                <a:latin typeface="Arial" charset="0"/>
                <a:cs typeface="Arial" charset="0"/>
              </a:rPr>
              <a:t>, </a:t>
            </a:r>
            <a:r>
              <a:rPr lang="en-US" altLang="en-US" b="1" dirty="0">
                <a:solidFill>
                  <a:srgbClr val="00B0F0"/>
                </a:solidFill>
                <a:latin typeface="Arial" charset="0"/>
                <a:cs typeface="Arial" charset="0"/>
              </a:rPr>
              <a:t>J</a:t>
            </a:r>
            <a:r>
              <a:rPr lang="en-US" altLang="en-US" dirty="0">
                <a:latin typeface="Arial" charset="0"/>
                <a:cs typeface="Arial" charset="0"/>
              </a:rPr>
              <a:t>,</a:t>
            </a:r>
            <a:r>
              <a:rPr lang="en-US" altLang="en-US" sz="1100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A, </a:t>
            </a:r>
            <a:r>
              <a:rPr lang="en-US" altLang="en-US" b="1" dirty="0">
                <a:solidFill>
                  <a:srgbClr val="FF0000"/>
                </a:solidFill>
                <a:latin typeface="Arial" charset="0"/>
                <a:cs typeface="Arial" charset="0"/>
              </a:rPr>
              <a:t>F</a:t>
            </a:r>
            <a:r>
              <a:rPr lang="en-US" altLang="en-US" dirty="0">
                <a:latin typeface="Arial" charset="0"/>
                <a:cs typeface="Arial" charset="0"/>
              </a:rPr>
              <a:t>,</a:t>
            </a:r>
            <a:r>
              <a:rPr lang="en-US" altLang="en-US" sz="1200" dirty="0">
                <a:latin typeface="Arial" charset="0"/>
                <a:cs typeface="Arial" charset="0"/>
              </a:rPr>
              <a:t> </a:t>
            </a:r>
            <a:r>
              <a:rPr lang="en-US" altLang="en-US" dirty="0">
                <a:latin typeface="Arial" charset="0"/>
                <a:cs typeface="Arial" charset="0"/>
              </a:rPr>
              <a:t>B, G, K, E, L</a:t>
            </a: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 algn="ctr">
              <a:buFont typeface="Arial" charset="0"/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	Clearly, this sorting need not be unique</a:t>
            </a: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4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2852936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273458" y="3792956"/>
            <a:ext cx="690112" cy="5406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98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F has three neighbors:  E, G and K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99542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4254295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4427984" y="44344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35005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16499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915163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F has three neighbors:  E, G and K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G and K are decremented to zero,</a:t>
            </a:r>
            <a:br>
              <a:rPr lang="en-US" altLang="en-US" dirty="0">
                <a:latin typeface="Arial" charset="0"/>
                <a:cs typeface="Arial" charset="0"/>
              </a:rPr>
            </a:br>
            <a:r>
              <a:rPr lang="en-US" altLang="en-US" dirty="0">
                <a:latin typeface="Arial" charset="0"/>
                <a:cs typeface="Arial" charset="0"/>
              </a:rPr>
              <a:t>                   so push them onto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82408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1" name="Oval 10"/>
          <p:cNvSpPr/>
          <p:nvPr/>
        </p:nvSpPr>
        <p:spPr>
          <a:xfrm>
            <a:off x="4427984" y="443441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91483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Oval 15"/>
          <p:cNvSpPr/>
          <p:nvPr/>
        </p:nvSpPr>
        <p:spPr>
          <a:xfrm>
            <a:off x="516499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363512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96440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499992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658430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4623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G has two neighbors:  E and L</a:t>
            </a: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729835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6849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03721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G has two neighbors:  E and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11708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076056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128948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28187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G has two neighbors:  E and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their in-degrees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E is decremented to zero, so push it onto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1487859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sp>
        <p:nvSpPr>
          <p:cNvPr id="13" name="Oval 12"/>
          <p:cNvSpPr/>
          <p:nvPr/>
        </p:nvSpPr>
        <p:spPr>
          <a:xfrm>
            <a:off x="6084168" y="3933056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36826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429143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1446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281173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4932040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09537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97623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K has one neighbors:  L</a:t>
            </a:r>
            <a:endParaRPr lang="en-US" altLang="en-US" dirty="0">
              <a:latin typeface="Arial" charset="0"/>
              <a:cs typeface="Arial" charset="0"/>
            </a:endParaRPr>
          </a:p>
          <a:p>
            <a:pPr marL="457200" lvl="1" indent="0">
              <a:buNone/>
            </a:pPr>
            <a:endParaRPr lang="en-US" altLang="en-US" dirty="0">
              <a:solidFill>
                <a:prstClr val="black"/>
              </a:solidFill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0271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87385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94116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93060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K has one neighbors: 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41072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508104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275732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94116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123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CA" dirty="0"/>
              <a:t>	</a:t>
            </a:r>
            <a:r>
              <a:rPr lang="en-US" altLang="en-US" dirty="0">
                <a:latin typeface="Arial" charset="0"/>
                <a:cs typeface="Arial" charset="0"/>
              </a:rPr>
              <a:t>Pop the front of the queue</a:t>
            </a:r>
          </a:p>
          <a:p>
            <a:pPr lvl="1"/>
            <a:r>
              <a:rPr lang="en-US" altLang="en-US" dirty="0">
                <a:solidFill>
                  <a:prstClr val="black"/>
                </a:solidFill>
                <a:latin typeface="Arial" charset="0"/>
                <a:cs typeface="Arial" charset="0"/>
              </a:rPr>
              <a:t>K has one neighbors:  L</a:t>
            </a:r>
            <a:endParaRPr lang="en-US" altLang="en-US" dirty="0">
              <a:latin typeface="Arial" charset="0"/>
              <a:cs typeface="Arial" charset="0"/>
            </a:endParaRPr>
          </a:p>
          <a:p>
            <a:pPr lvl="1"/>
            <a:r>
              <a:rPr lang="en-US" altLang="en-US" dirty="0">
                <a:latin typeface="Arial" charset="0"/>
                <a:cs typeface="Arial" charset="0"/>
              </a:rPr>
              <a:t>Decrement its in-degree</a:t>
            </a:r>
          </a:p>
          <a:p>
            <a:pPr lvl="2"/>
            <a:r>
              <a:rPr lang="en-US" altLang="en-US" dirty="0">
                <a:latin typeface="Arial" charset="0"/>
                <a:cs typeface="Arial" charset="0"/>
              </a:rPr>
              <a:t>L is decremented to zero, so push it onto the queue</a:t>
            </a: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 lvl="1"/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  <a:p>
            <a:pPr>
              <a:buNone/>
            </a:pPr>
            <a:endParaRPr lang="en-US" altLang="en-US" dirty="0">
              <a:latin typeface="Arial" charset="0"/>
              <a:cs typeface="Arial" charset="0"/>
            </a:endParaRPr>
          </a:p>
        </p:txBody>
      </p:sp>
      <p:pic>
        <p:nvPicPr>
          <p:cNvPr id="5" name="Picture 2" descr="C:\Users\dwharder\Desktop\a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75" y="3429000"/>
            <a:ext cx="4030663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492987"/>
              </p:ext>
            </p:extLst>
          </p:nvPr>
        </p:nvGraphicFramePr>
        <p:xfrm>
          <a:off x="971550" y="5734050"/>
          <a:ext cx="5112614" cy="447675"/>
        </p:xfrm>
        <a:graphic>
          <a:graphicData uri="http://schemas.openxmlformats.org/drawingml/2006/table">
            <a:tbl>
              <a:tblPr/>
              <a:tblGrid>
                <a:gridCol w="42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7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59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76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940152" y="6165304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Box 40"/>
          <p:cNvSpPr txBox="1">
            <a:spLocks noChangeArrowheads="1"/>
          </p:cNvSpPr>
          <p:nvPr/>
        </p:nvSpPr>
        <p:spPr bwMode="auto">
          <a:xfrm>
            <a:off x="35496" y="5758657"/>
            <a:ext cx="94448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Consolas" panose="020B0609020204030204" pitchFamily="49" charset="0"/>
                <a:cs typeface="Consolas" panose="020B0609020204030204" pitchFamily="49" charset="0"/>
              </a:rPr>
              <a:t>Queue:</a:t>
            </a:r>
          </a:p>
        </p:txBody>
      </p:sp>
      <p:graphicFrame>
        <p:nvGraphicFramePr>
          <p:cNvPr id="12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04289"/>
              </p:ext>
            </p:extLst>
          </p:nvPr>
        </p:nvGraphicFramePr>
        <p:xfrm>
          <a:off x="7308304" y="2348880"/>
          <a:ext cx="1223912" cy="4023360"/>
        </p:xfrm>
        <a:graphic>
          <a:graphicData uri="http://schemas.openxmlformats.org/drawingml/2006/table">
            <a:tbl>
              <a:tblPr/>
              <a:tblGrid>
                <a:gridCol w="431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I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J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5" name="Oval 14"/>
          <p:cNvSpPr/>
          <p:nvPr/>
        </p:nvSpPr>
        <p:spPr>
          <a:xfrm>
            <a:off x="5153331" y="4941168"/>
            <a:ext cx="432048" cy="4320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FF000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6084168" y="4925230"/>
            <a:ext cx="432048" cy="43204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5364088" y="6165304"/>
            <a:ext cx="0" cy="288032"/>
          </a:xfrm>
          <a:prstGeom prst="straightConnector1">
            <a:avLst/>
          </a:prstGeom>
          <a:ln w="38100">
            <a:solidFill>
              <a:srgbClr val="00B0F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303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22393</TotalTime>
  <Words>7695</Words>
  <Application>Microsoft Office PowerPoint</Application>
  <PresentationFormat>全屏显示(4:3)</PresentationFormat>
  <Paragraphs>3449</Paragraphs>
  <Slides>144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144</vt:i4>
      </vt:variant>
    </vt:vector>
  </HeadingPairs>
  <TitlesOfParts>
    <vt:vector size="150" baseType="lpstr">
      <vt:lpstr>Arial</vt:lpstr>
      <vt:lpstr>Calibri</vt:lpstr>
      <vt:lpstr>Consolas</vt:lpstr>
      <vt:lpstr>Symbol</vt:lpstr>
      <vt:lpstr>Times New Roman</vt:lpstr>
      <vt:lpstr>Custom Design</vt:lpstr>
      <vt:lpstr>CS101 Algorithms and Data Structures</vt:lpstr>
      <vt:lpstr>Outline</vt:lpstr>
      <vt:lpstr>Motivation</vt:lpstr>
      <vt:lpstr>Motivation: SIST course curriculum</vt:lpstr>
      <vt:lpstr>Motivation: SIST course curriculum</vt:lpstr>
      <vt:lpstr>PowerPoint 演示文稿</vt:lpstr>
      <vt:lpstr>Topological sorting</vt:lpstr>
      <vt:lpstr>Example</vt:lpstr>
      <vt:lpstr>Example</vt:lpstr>
      <vt:lpstr>Applications</vt:lpstr>
      <vt:lpstr>Applications</vt:lpstr>
      <vt:lpstr>Applications</vt:lpstr>
      <vt:lpstr>Applications</vt:lpstr>
      <vt:lpstr>Topological Sort</vt:lpstr>
      <vt:lpstr>Topological Sort</vt:lpstr>
      <vt:lpstr>Topological Sort</vt:lpstr>
      <vt:lpstr>Topological Sort</vt:lpstr>
      <vt:lpstr>Topological Sort</vt:lpstr>
      <vt:lpstr>Outline</vt:lpstr>
      <vt:lpstr>Topological Sort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Analysis</vt:lpstr>
      <vt:lpstr>Implementation</vt:lpstr>
      <vt:lpstr>Implementation</vt:lpstr>
      <vt:lpstr>Implementation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Outline</vt:lpstr>
      <vt:lpstr>Critical path</vt:lpstr>
      <vt:lpstr>Critical path</vt:lpstr>
      <vt:lpstr>Critical path</vt:lpstr>
      <vt:lpstr>Critical path</vt:lpstr>
      <vt:lpstr>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Finding the critical path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ECE 250 Algorithms and Data Structures</dc:title>
  <dc:creator>dwharder</dc:creator>
  <cp:lastModifiedBy>553723788@qq.com</cp:lastModifiedBy>
  <cp:revision>1298</cp:revision>
  <dcterms:created xsi:type="dcterms:W3CDTF">2009-09-11T23:00:44Z</dcterms:created>
  <dcterms:modified xsi:type="dcterms:W3CDTF">2023-12-17T10:08:29Z</dcterms:modified>
</cp:coreProperties>
</file>