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6"/>
  </p:notesMasterIdLst>
  <p:handoutMasterIdLst>
    <p:handoutMasterId r:id="rId77"/>
  </p:handoutMasterIdLst>
  <p:sldIdLst>
    <p:sldId id="393" r:id="rId2"/>
    <p:sldId id="394" r:id="rId3"/>
    <p:sldId id="411" r:id="rId4"/>
    <p:sldId id="542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543" r:id="rId16"/>
    <p:sldId id="478" r:id="rId17"/>
    <p:sldId id="479" r:id="rId18"/>
    <p:sldId id="480" r:id="rId19"/>
    <p:sldId id="481" r:id="rId20"/>
    <p:sldId id="484" r:id="rId21"/>
    <p:sldId id="485" r:id="rId22"/>
    <p:sldId id="486" r:id="rId23"/>
    <p:sldId id="544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45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20" r:id="rId58"/>
    <p:sldId id="521" r:id="rId59"/>
    <p:sldId id="522" r:id="rId60"/>
    <p:sldId id="523" r:id="rId61"/>
    <p:sldId id="524" r:id="rId62"/>
    <p:sldId id="525" r:id="rId63"/>
    <p:sldId id="526" r:id="rId64"/>
    <p:sldId id="527" r:id="rId65"/>
    <p:sldId id="528" r:id="rId66"/>
    <p:sldId id="529" r:id="rId67"/>
    <p:sldId id="530" r:id="rId68"/>
    <p:sldId id="531" r:id="rId69"/>
    <p:sldId id="532" r:id="rId70"/>
    <p:sldId id="533" r:id="rId71"/>
    <p:sldId id="534" r:id="rId72"/>
    <p:sldId id="535" r:id="rId73"/>
    <p:sldId id="536" r:id="rId74"/>
    <p:sldId id="537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</p14:sldIdLst>
        </p14:section>
        <p14:section name="Untitled Section" id="{02CDE9B4-A3F0-4ABC-AB3A-F5D47A20D1E2}">
          <p14:sldIdLst>
            <p14:sldId id="411"/>
          </p14:sldIdLst>
        </p14:section>
        <p14:section name="Untitled Section" id="{8DDFD851-5DF3-4797-BBEC-BB0318DE75B3}">
          <p14:sldIdLst>
            <p14:sldId id="542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543"/>
            <p14:sldId id="478"/>
            <p14:sldId id="479"/>
            <p14:sldId id="480"/>
            <p14:sldId id="481"/>
            <p14:sldId id="484"/>
            <p14:sldId id="485"/>
            <p14:sldId id="486"/>
            <p14:sldId id="544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45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Untitled Section" id="{BF113219-389F-43D0-B691-60E109D982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0" autoAdjust="0"/>
    <p:restoredTop sz="89982" autoAdjust="0"/>
  </p:normalViewPr>
  <p:slideViewPr>
    <p:cSldViewPr snapToGrid="0">
      <p:cViewPr varScale="1">
        <p:scale>
          <a:sx n="67" d="100"/>
          <a:sy n="67" d="100"/>
        </p:scale>
        <p:origin x="929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  <a:t>2023-12-27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12/27/2023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64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3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0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87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To simplify the notation, we can remove the superscripts in </a:t>
            </a:r>
            <a:r>
              <a:rPr lang="en-CA" altLang="zh-CN" dirty="0" err="1"/>
              <a:t>d^k</a:t>
            </a:r>
            <a:endParaRPr lang="en-CA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73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076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696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7217A8-0F67-4909-B0F1-6694DC8A49BC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72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47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10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1EFBF-4CDE-43DD-95AF-E8CCAABE60A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40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84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23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92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16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4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2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2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2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5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8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1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1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1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1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6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69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Path: </a:t>
            </a:r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</a:p>
        </p:txBody>
      </p:sp>
    </p:spTree>
    <p:extLst>
      <p:ext uri="{BB962C8B-B14F-4D97-AF65-F5344CB8AC3E}">
        <p14:creationId xmlns:p14="http://schemas.microsoft.com/office/powerpoint/2010/main" val="4370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now, we want to see whether or not the path going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i="1" dirty="0"/>
              <a:t> </a:t>
            </a:r>
            <a:r>
              <a:rPr lang="en-CA" dirty="0"/>
              <a:t>is shorter than a direct edge?</a:t>
            </a:r>
          </a:p>
          <a:p>
            <a:pPr lvl="1"/>
            <a:r>
              <a:rPr lang="en-CA" dirty="0"/>
              <a:t>Is                          ?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Is                          ?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1493838" y="2238375"/>
          <a:ext cx="16398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41200" progId="Equation.DSMT4">
                  <p:embed/>
                </p:oleObj>
              </mc:Choice>
              <mc:Fallback>
                <p:oleObj name="Equation" r:id="rId4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238375"/>
                        <a:ext cx="1639887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503363" y="2659462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241200" progId="Equation.DSMT4">
                  <p:embed/>
                </p:oleObj>
              </mc:Choice>
              <mc:Fallback>
                <p:oleObj name="Equation" r:id="rId6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659462"/>
                        <a:ext cx="1641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08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for each pair of edges, we will define        by calculating: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3332163" y="2078038"/>
          <a:ext cx="27336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880" imgH="291960" progId="Equation.DSMT4">
                  <p:embed/>
                </p:oleObj>
              </mc:Choice>
              <mc:Fallback>
                <p:oleObj name="Equation" r:id="rId4" imgW="152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2078038"/>
                        <a:ext cx="273367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722938" y="1560513"/>
          <a:ext cx="476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253800" progId="Equation.DSMT4">
                  <p:embed/>
                </p:oleObj>
              </mc:Choice>
              <mc:Fallback>
                <p:oleObj name="Equation" r:id="rId6" imgW="22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1560513"/>
                        <a:ext cx="4762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37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zh-CN" dirty="0"/>
              <a:t>W</a:t>
            </a:r>
            <a:r>
              <a:rPr lang="en-CA" dirty="0"/>
              <a:t>e need just run the algorithm for each pair of vertices: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1032" y="2260858"/>
            <a:ext cx="7402989" cy="1477328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][0] + d[0][j]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444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Define </a:t>
            </a:r>
            <a:r>
              <a:rPr lang="en-CA" i="1" dirty="0"/>
              <a:t>  </a:t>
            </a:r>
            <a:r>
              <a:rPr lang="en-CA" dirty="0"/>
              <a:t>       as the shortest distance, but only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Suppose we have an algorithm that has found these values for all pairs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60602" y="1555750"/>
          <a:ext cx="6619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160" imgH="253800" progId="Equation.DSMT4">
                  <p:embed/>
                </p:oleObj>
              </mc:Choice>
              <mc:Fallback>
                <p:oleObj name="Equation" r:id="rId3" imgW="317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602" y="1555750"/>
                        <a:ext cx="66198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8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51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How could we find  </a:t>
            </a:r>
            <a:r>
              <a:rPr lang="en-CA" i="1" dirty="0">
                <a:solidFill>
                  <a:srgbClr val="C00000"/>
                </a:solidFill>
              </a:rPr>
              <a:t>  </a:t>
            </a:r>
            <a:r>
              <a:rPr lang="en-CA" dirty="0">
                <a:solidFill>
                  <a:srgbClr val="C00000"/>
                </a:solidFill>
              </a:rPr>
              <a:t>    </a:t>
            </a:r>
            <a:r>
              <a:rPr lang="en-CA" dirty="0"/>
              <a:t>; that is, the shortest path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Two possibilities: the shortest path includes or does not include </a:t>
            </a:r>
            <a:r>
              <a:rPr lang="en-CA" altLang="zh-CN" sz="20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sz="2000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960688" y="15557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00" imgH="253800" progId="Equation.DSMT4">
                  <p:embed/>
                </p:oleObj>
              </mc:Choice>
              <mc:Fallback>
                <p:oleObj name="Equation" r:id="rId3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5557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 descr="C:\Users\dwharder\Desktop\k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98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If</a:t>
            </a:r>
            <a:r>
              <a:rPr lang="en-CA" altLang="zh-CN" dirty="0"/>
              <a:t> the shortest path includes </a:t>
            </a:r>
            <a:r>
              <a:rPr lang="en-CA" altLang="zh-CN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, then it must consist of: </a:t>
            </a:r>
          </a:p>
          <a:p>
            <a:pPr lvl="1"/>
            <a:r>
              <a:rPr lang="en-CA" altLang="zh-CN" dirty="0"/>
              <a:t>the shortest path from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CA" altLang="zh-CN" dirty="0"/>
              <a:t>and then the shortest path from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altLang="zh-CN" dirty="0"/>
              <a:t> </a:t>
            </a:r>
          </a:p>
          <a:p>
            <a:pPr lvl="1"/>
            <a:r>
              <a:rPr lang="en-CA" altLang="zh-CN" dirty="0"/>
              <a:t>both only allowing intermediate visits to vertices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altLang="zh-CN" dirty="0"/>
              <a:t>,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altLang="zh-CN" dirty="0"/>
              <a:t>, …,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096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as intermediates, we already know the shortest paths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/>
              <a:t>and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CA" dirty="0"/>
          </a:p>
          <a:p>
            <a:pPr>
              <a:buNone/>
            </a:pPr>
            <a:endParaRPr lang="en-CA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Thus, we calculate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1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9704"/>
              </p:ext>
            </p:extLst>
          </p:nvPr>
        </p:nvGraphicFramePr>
        <p:xfrm>
          <a:off x="3079264" y="2479124"/>
          <a:ext cx="32115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640" imgH="291960" progId="Equation.DSMT4">
                  <p:embed/>
                </p:oleObj>
              </mc:Choice>
              <mc:Fallback>
                <p:oleObj name="Equation" r:id="rId3" imgW="1790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264" y="2479124"/>
                        <a:ext cx="321151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94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Finding         for all pairs of vertices gives us all shortest paths from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possibly going through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3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9820"/>
              </p:ext>
            </p:extLst>
          </p:nvPr>
        </p:nvGraphicFramePr>
        <p:xfrm>
          <a:off x="1783398" y="15430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253800" progId="Equation.DSMT4">
                  <p:embed/>
                </p:oleObj>
              </mc:Choice>
              <mc:Fallback>
                <p:oleObj name="Equation" r:id="rId4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398" y="15430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92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calculation is straight forward: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9451" y="2095688"/>
            <a:ext cx="7909538" cy="1477328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][k-1] + d[k-1][j]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01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Run time</a:t>
            </a:r>
            <a:r>
              <a:rPr lang="en-US" dirty="0">
                <a:latin typeface="Arial" charset="0"/>
                <a:cs typeface="Arial" charset="0"/>
              </a:rPr>
              <a:t>?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920" y="1577360"/>
            <a:ext cx="7909538" cy="286232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d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][k] + d[k][j] );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512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36049"/>
              </p:ext>
            </p:extLst>
          </p:nvPr>
        </p:nvGraphicFramePr>
        <p:xfrm>
          <a:off x="2204085" y="4807903"/>
          <a:ext cx="9477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800" imgH="304560" progId="Equation.DSMT4">
                  <p:embed/>
                </p:oleObj>
              </mc:Choice>
              <mc:Fallback>
                <p:oleObj name="Equation" r:id="rId3" imgW="469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85" y="4807903"/>
                        <a:ext cx="94773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5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latin typeface="Arial" charset="0"/>
                <a:cs typeface="Arial" charset="0"/>
              </a:rPr>
              <a:t>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3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</a:t>
            </a:r>
          </a:p>
        </p:txBody>
      </p:sp>
      <p:pic>
        <p:nvPicPr>
          <p:cNvPr id="6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22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adjacency matrix is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1066680" progId="Equation.DSMT4">
                  <p:embed/>
                </p:oleObj>
              </mc:Choice>
              <mc:Fallback>
                <p:oleObj name="Equation" r:id="rId2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89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66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0.191 ≯ 0.465 + 0.101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20020" y="31299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7198991" y="364502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434701" y="2651037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18002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1619672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45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0.192 ≯ 0.465 + 0.142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00037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411760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899702" y="406367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315526" y="3105799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868144" y="468997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302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≯ 0.465 + 0.277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3192125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203848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796136" y="422108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327249" y="309240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679177" y="465313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57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Here is a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5496" y="266202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2758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212850" y="322469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109284" y="387277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148064" y="2600073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97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 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63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 And a second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0.931 &gt; 0.245 + 0.277 = 0.522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5496" y="26737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132730" y="388449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679177" y="4617967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306634" y="4450505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18181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034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3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dirty="0"/>
              <a:t> times:</a:t>
            </a:r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that has a minimum distance to it</a:t>
            </a:r>
          </a:p>
          <a:p>
            <a:pPr lvl="1"/>
            <a:r>
              <a:rPr lang="en-CA" dirty="0"/>
              <a:t>Mark it as visited</a:t>
            </a:r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that is unvisited:</a:t>
            </a:r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as the previous pointer</a:t>
            </a:r>
          </a:p>
          <a:p>
            <a:pPr marL="357188" lvl="1" indent="-357188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</a:p>
        </p:txBody>
      </p:sp>
    </p:spTree>
    <p:extLst>
      <p:ext uri="{BB962C8B-B14F-4D97-AF65-F5344CB8AC3E}">
        <p14:creationId xmlns:p14="http://schemas.microsoft.com/office/powerpoint/2010/main" val="31160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Continuing…</a:t>
            </a:r>
            <a:br>
              <a:rPr lang="en-CA" dirty="0"/>
            </a:br>
            <a:r>
              <a:rPr lang="en-CA" dirty="0"/>
              <a:t>We find that no other shorter </a:t>
            </a:r>
            <a:br>
              <a:rPr lang="en-CA" dirty="0"/>
            </a:br>
            <a:r>
              <a:rPr lang="en-CA" dirty="0"/>
              <a:t>paths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exist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738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/>
              <a:t>	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0.867 &gt; 0.119 + 0.465 = 0.584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(5, 3)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0.352 &gt; 0.119 + 0.191 = 0.310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0.398 &gt; 0.119 + 0.192 = 0.311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6082498" y="5840433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283968" y="5050015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603558" y="5373216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3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045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0.465 &gt; 0.191 + 0.245 = 0.436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1.032 &gt; 0.656 + 0.245 = 0.901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0.584 &gt; 0.310 + 0.245 = 0.555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139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422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1066680" progId="Equation.DSMT4">
                  <p:embed/>
                </p:oleObj>
              </mc:Choice>
              <mc:Fallback>
                <p:oleObj name="Equation" r:id="rId2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&gt; 0.192 + 0.151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0.522 &gt; 0.333 + 0.151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119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1066680" progId="Equation.DSMT4">
                  <p:embed/>
                </p:oleObj>
              </mc:Choice>
              <mc:Fallback>
                <p:oleObj name="Equation" r:id="rId2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915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1066680" progId="Equation.DSMT4">
                  <p:embed/>
                </p:oleObj>
              </mc:Choice>
              <mc:Fallback>
                <p:oleObj name="Equation" r:id="rId2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0.901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0.555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0.706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0.668 &gt; 0.151 + 0.119 = 0.270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(4, 3)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0.656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0.310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0.461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33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1066680" progId="Equation.DSMT4">
                  <p:embed/>
                </p:oleObj>
              </mc:Choice>
              <mc:Fallback>
                <p:oleObj name="Equation" r:id="rId2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832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we have a table of all shortest paths: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3731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22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 algorithm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59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This algorithm finds the shortest distances, but what are the paths corresponding to those shortest distances?</a:t>
            </a:r>
          </a:p>
          <a:p>
            <a:pPr lvl="1"/>
            <a:r>
              <a:rPr lang="en-CA" dirty="0"/>
              <a:t>Recall that with Dijkstra’s algorithm, we could find the shortest paths by recording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  <a:p>
            <a:pPr lvl="1"/>
            <a:r>
              <a:rPr lang="en-CA" dirty="0"/>
              <a:t>Here we use a similar approach, but we choose to store the next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r>
              <a:rPr lang="en-CA" dirty="0"/>
              <a:t> instead of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4322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is as follows:  </a:t>
            </a:r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444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Yes</a:t>
            </a:r>
          </a:p>
          <a:p>
            <a:pPr lvl="1"/>
            <a:r>
              <a:rPr lang="en-CA" dirty="0"/>
              <a:t>If there was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then we would also find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58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To find the shortest path </a:t>
            </a:r>
            <a:r>
              <a:rPr lang="en-CA" altLang="zh-CN" dirty="0"/>
              <a:t>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w</a:t>
            </a:r>
            <a:r>
              <a:rPr lang="en-US" dirty="0"/>
              <a:t>e only need to know that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/>
              <a:t> is the next vertex in the path — the rest of the path would be recursively recovered as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dirty="0"/>
              <a:t>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1584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Now, suppose we have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which passes through the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endParaRPr lang="en-CA" dirty="0"/>
          </a:p>
          <a:p>
            <a:pPr lvl="1"/>
            <a:r>
              <a:rPr lang="en-CA" dirty="0"/>
              <a:t>In this example, the next vertex in the path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3" y="2780289"/>
            <a:ext cx="6267600" cy="3240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928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What if we find a shorter path passing through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Now the </a:t>
            </a:r>
            <a:r>
              <a:rPr lang="en-US" altLang="zh-CN" dirty="0"/>
              <a:t>next vertex in the new path </a:t>
            </a:r>
            <a:r>
              <a:rPr lang="en-CA" dirty="0"/>
              <a:t>should be the </a:t>
            </a:r>
            <a:r>
              <a:rPr lang="en-US" altLang="zh-CN" dirty="0"/>
              <a:t>next vertex </a:t>
            </a:r>
            <a:r>
              <a:rPr lang="en-CA" dirty="0"/>
              <a:t>in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, which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in this example</a:t>
            </a:r>
            <a:endParaRPr lang="en-CA" i="1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4" y="2780289"/>
            <a:ext cx="6267598" cy="3240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0620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Let us store the </a:t>
            </a:r>
            <a:r>
              <a:rPr lang="en-US" altLang="zh-CN" dirty="0"/>
              <a:t>next vertex </a:t>
            </a:r>
            <a:r>
              <a:rPr lang="en-CA" dirty="0"/>
              <a:t>in the shortest path. Initially: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graphicFrame>
        <p:nvGraphicFramePr>
          <p:cNvPr id="52226" name="Object 6"/>
          <p:cNvGraphicFramePr>
            <a:graphicFrameLocks noChangeAspect="1"/>
          </p:cNvGraphicFramePr>
          <p:nvPr/>
        </p:nvGraphicFramePr>
        <p:xfrm>
          <a:off x="2411760" y="2204864"/>
          <a:ext cx="4394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647640" progId="Equation.DSMT4">
                  <p:embed/>
                </p:oleObj>
              </mc:Choice>
              <mc:Fallback>
                <p:oleObj name="Equation" r:id="rId2" imgW="22986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04864"/>
                        <a:ext cx="43942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058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When we find a shorter path, update the next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r>
              <a:rPr lang="en-CA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2587193"/>
            <a:ext cx="5795176" cy="329320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Initialize the matrix p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sz="1600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if (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&gt;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 ) {</a:t>
            </a:r>
          </a:p>
          <a:p>
            <a:r>
              <a:rPr lang="en-CA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   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=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91137" name="Object 6"/>
          <p:cNvGraphicFramePr>
            <a:graphicFrameLocks noChangeAspect="1"/>
          </p:cNvGraphicFramePr>
          <p:nvPr/>
        </p:nvGraphicFramePr>
        <p:xfrm>
          <a:off x="3839840" y="1988840"/>
          <a:ext cx="1092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228600" progId="Equation.DSMT4">
                  <p:embed/>
                </p:oleObj>
              </mc:Choice>
              <mc:Fallback>
                <p:oleObj name="Equation" r:id="rId2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840" y="1988840"/>
                        <a:ext cx="10922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312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In our original example, initially, the next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r>
              <a:rPr lang="en-CA" dirty="0"/>
              <a:t> is exactly that: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53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1066680" progId="Equation.DSMT4">
                  <p:embed/>
                </p:oleObj>
              </mc:Choice>
              <mc:Fallback>
                <p:oleObj name="Equation" r:id="rId2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0.554 &gt; 0.245 + 0.100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0.931 &gt; 0.245 + 0.277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1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Dijkstra’s algorithm finds the shortest path between one </a:t>
            </a:r>
            <a:r>
              <a:rPr lang="en-CA" dirty="0"/>
              <a:t>vertex</a:t>
            </a:r>
            <a:r>
              <a:rPr lang="en-US" dirty="0">
                <a:latin typeface="Arial" charset="0"/>
                <a:cs typeface="Arial" charset="0"/>
              </a:rPr>
              <a:t> and other </a:t>
            </a:r>
            <a:r>
              <a:rPr lang="en-CA" dirty="0"/>
              <a:t>vertices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If we wanted to find the shortest path between all pairs of </a:t>
            </a:r>
            <a:r>
              <a:rPr lang="en-CA" dirty="0"/>
              <a:t>vertices</a:t>
            </a:r>
            <a:r>
              <a:rPr lang="en-US" dirty="0">
                <a:latin typeface="Arial" charset="0"/>
                <a:cs typeface="Arial" charset="0"/>
              </a:rPr>
              <a:t>, we could apply Dijkstra’s algorithm to each vertex: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02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1066680" progId="Equation.DSMT4">
                  <p:embed/>
                </p:oleObj>
              </mc:Choice>
              <mc:Fallback>
                <p:oleObj name="Equation" r:id="rId2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each of these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10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After all the steps, we end up with the matrix 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:</a:t>
            </a: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604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1066680" progId="Equation.DSMT4">
                  <p:embed/>
                </p:oleObj>
              </mc:Choice>
              <mc:Fallback>
                <p:oleObj name="Equation" r:id="rId2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These are all the adjacent edges that are still the shortest distance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For each of these,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In all cases, the shortest distance</a:t>
            </a:r>
            <a:br>
              <a:rPr lang="en-CA" dirty="0"/>
            </a:br>
            <a:r>
              <a:rPr lang="en-CA" dirty="0"/>
              <a:t>from </a:t>
            </a:r>
            <a:r>
              <a:rPr lang="en-CA"/>
              <a:t>vertex 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/>
              <a:t> </a:t>
            </a:r>
            <a:r>
              <a:rPr lang="en-CA" dirty="0"/>
              <a:t>is the direct edge</a:t>
            </a:r>
          </a:p>
        </p:txBody>
      </p:sp>
      <p:pic>
        <p:nvPicPr>
          <p:cNvPr id="5" name="Picture 4" descr="C:\Users\dwharder\Desktop\k2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3651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704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7757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4810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1885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938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90046" y="28041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66339" y="3146070"/>
            <a:ext cx="443860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53713" y="3534461"/>
            <a:ext cx="443860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6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(2, 3, 1)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5" descr="C:\Users\dwharder\Desktop\k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40402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2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(3, 1, 2)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6" descr="C:\Users\dwharder\Desktop\k4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78121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85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3,</a:t>
            </a:r>
            <a:r>
              <a:rPr lang="en-CA" dirty="0"/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(4, 5, 2, 3, 1)</a:t>
            </a:r>
            <a:endParaRPr lang="en-CA" dirty="0"/>
          </a:p>
        </p:txBody>
      </p:sp>
      <p:pic>
        <p:nvPicPr>
          <p:cNvPr id="5" name="Picture 7" descr="C:\Users\dwharder\Desktop\k5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15840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91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(5, 2, 4)</a:t>
            </a:r>
            <a:endParaRPr lang="en-CA" dirty="0"/>
          </a:p>
          <a:p>
            <a:endParaRPr lang="en-CA" dirty="0"/>
          </a:p>
        </p:txBody>
      </p:sp>
      <p:pic>
        <p:nvPicPr>
          <p:cNvPr id="59394" name="Picture 2" descr="C:\Users\dwharder\Desktop\k6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2947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53559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18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what if we only care if a connection exists?</a:t>
            </a:r>
          </a:p>
          <a:p>
            <a:pPr lvl="1"/>
            <a:r>
              <a:rPr lang="en-CA" dirty="0"/>
              <a:t>Recall that with Dijkstra’s algorithm, we could find the shortest paths by recording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  <a:p>
            <a:pPr lvl="1"/>
            <a:r>
              <a:rPr lang="en-CA" dirty="0"/>
              <a:t>In this case, can make the observation that:</a:t>
            </a:r>
          </a:p>
          <a:p>
            <a:pPr lvl="2">
              <a:buNone/>
            </a:pPr>
            <a:r>
              <a:rPr lang="en-CA" sz="1800" dirty="0"/>
              <a:t>	A path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exists if either:</a:t>
            </a:r>
          </a:p>
          <a:p>
            <a:pPr lvl="2">
              <a:buNone/>
            </a:pPr>
            <a:r>
              <a:rPr lang="en-CA" sz="1800" dirty="0"/>
              <a:t>		A path exists through the vertices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1800" dirty="0"/>
              <a:t> to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CA" sz="1800" dirty="0"/>
              <a:t>, or</a:t>
            </a:r>
          </a:p>
          <a:p>
            <a:pPr lvl="2">
              <a:buNone/>
            </a:pPr>
            <a:r>
              <a:rPr lang="en-CA" sz="1800" dirty="0"/>
              <a:t>		A path, through those same </a:t>
            </a:r>
            <a:r>
              <a:rPr lang="en-US" sz="1800" dirty="0">
                <a:latin typeface="Arial" charset="0"/>
                <a:cs typeface="Arial" charset="0"/>
              </a:rPr>
              <a:t>vertices</a:t>
            </a:r>
            <a:r>
              <a:rPr lang="en-CA" sz="1800" dirty="0"/>
              <a:t>, exists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and</a:t>
            </a:r>
            <a:br>
              <a:rPr lang="en-CA" sz="1800" dirty="0"/>
            </a:br>
            <a:r>
              <a:rPr lang="en-CA" sz="1800" dirty="0"/>
              <a:t>                a path exists from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2890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</a:t>
            </a:r>
            <a:r>
              <a:rPr lang="en-CA" i="1" dirty="0"/>
              <a:t>transitive closure</a:t>
            </a:r>
            <a:r>
              <a:rPr lang="en-CA" dirty="0"/>
              <a:t> is a Boolean graph: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8839" y="2132856"/>
            <a:ext cx="7529625" cy="369331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  Theta(|V|^2)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Run Floyd-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Warshall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|| 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 &amp;&amp;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[k][j]);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507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directed graph</a:t>
            </a:r>
          </a:p>
          <a:p>
            <a:pPr lvl="1"/>
            <a:r>
              <a:rPr lang="en-CA" dirty="0"/>
              <a:t>Each pair has only one directed</a:t>
            </a:r>
            <a:br>
              <a:rPr lang="en-CA" dirty="0"/>
            </a:br>
            <a:r>
              <a:rPr lang="en-CA" dirty="0"/>
              <a:t>edge</a:t>
            </a:r>
          </a:p>
          <a:p>
            <a:pPr lvl="1"/>
            <a:r>
              <a:rPr lang="en-CA" dirty="0"/>
              <a:t>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a source and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a sink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will apply all three</a:t>
            </a:r>
            <a:br>
              <a:rPr lang="en-CA" dirty="0"/>
            </a:br>
            <a:r>
              <a:rPr lang="en-CA" dirty="0"/>
              <a:t>matrices</a:t>
            </a:r>
          </a:p>
          <a:p>
            <a:pPr lvl="1"/>
            <a:r>
              <a:rPr lang="en-CA" dirty="0"/>
              <a:t>Shortest distance</a:t>
            </a:r>
          </a:p>
          <a:p>
            <a:pPr lvl="1"/>
            <a:r>
              <a:rPr lang="en-CA" dirty="0"/>
              <a:t>Paths</a:t>
            </a:r>
          </a:p>
          <a:p>
            <a:pPr lvl="1"/>
            <a:r>
              <a:rPr lang="en-CA" dirty="0"/>
              <a:t>Transitive closure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6773" y="1484784"/>
            <a:ext cx="5431731" cy="532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26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Now, Dijkstra’s algorithm has the following run times: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66714"/>
              </p:ext>
            </p:extLst>
          </p:nvPr>
        </p:nvGraphicFramePr>
        <p:xfrm>
          <a:off x="1641706" y="2275523"/>
          <a:ext cx="12541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400" imgH="253800" progId="Equation.DSMT4">
                  <p:embed/>
                </p:oleObj>
              </mc:Choice>
              <mc:Fallback>
                <p:oleObj name="Equation" r:id="rId3" imgW="69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706" y="2275523"/>
                        <a:ext cx="12541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51896"/>
              </p:ext>
            </p:extLst>
          </p:nvPr>
        </p:nvGraphicFramePr>
        <p:xfrm>
          <a:off x="1663740" y="3206606"/>
          <a:ext cx="1368152" cy="54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760" imgH="304560" progId="Equation.DSMT4">
                  <p:embed/>
                </p:oleObj>
              </mc:Choice>
              <mc:Fallback>
                <p:oleObj name="Equation" r:id="rId5" imgW="76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40" y="3206606"/>
                        <a:ext cx="1368152" cy="546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500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set up the three initial matrices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1720" imgH="1485720" progId="Equation.DSMT4">
                  <p:embed/>
                </p:oleObj>
              </mc:Choice>
              <mc:Fallback>
                <p:oleObj name="Equation" r:id="rId7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694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1, no path leads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so</a:t>
            </a:r>
            <a:br>
              <a:rPr lang="en-CA" dirty="0"/>
            </a:br>
            <a:r>
              <a:rPr lang="en-CA" dirty="0"/>
              <a:t>no shorter paths could be found</a:t>
            </a:r>
            <a:br>
              <a:rPr lang="en-CA" dirty="0"/>
            </a:br>
            <a:r>
              <a:rPr lang="en-CA" dirty="0"/>
              <a:t>passing through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1720" imgH="1485720" progId="Equation.DSMT4">
                  <p:embed/>
                </p:oleObj>
              </mc:Choice>
              <mc:Fallback>
                <p:oleObj name="Equation" r:id="rId7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54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9029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4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1720" imgH="1485720" progId="Equation.DSMT4">
                  <p:embed/>
                </p:oleObj>
              </mc:Choice>
              <mc:Fallback>
                <p:oleObj name="Equation" r:id="rId7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09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dirty="0"/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6920" imgH="1485720" progId="Equation.DSMT4">
                  <p:embed/>
                </p:oleObj>
              </mc:Choice>
              <mc:Fallback>
                <p:oleObj name="Equation" r:id="rId7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451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6920" imgH="1485720" progId="Equation.DSMT4">
                  <p:embed/>
                </p:oleObj>
              </mc:Choice>
              <mc:Fallback>
                <p:oleObj name="Equation" r:id="rId7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773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sz="2200" dirty="0"/>
              <a:t>	</a:t>
            </a:r>
            <a:r>
              <a:rPr lang="en-CA" dirty="0"/>
              <a:t>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19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39880" imgH="1485720" progId="Equation.DSMT4">
                  <p:embed/>
                </p:oleObj>
              </mc:Choice>
              <mc:Fallback>
                <p:oleObj name="Equation" r:id="rId7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789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4, there are no paths out</a:t>
            </a:r>
            <a:br>
              <a:rPr lang="en-CA" dirty="0"/>
            </a:br>
            <a:r>
              <a:rPr lang="en-CA" dirty="0"/>
              <a:t>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so we are finished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39880" imgH="1485720" progId="Equation.DSMT4">
                  <p:embed/>
                </p:oleObj>
              </mc:Choice>
              <mc:Fallback>
                <p:oleObj name="Equation" r:id="rId7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1738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5, there is one incoming</a:t>
            </a:r>
            <a:br>
              <a:rPr lang="en-CA" dirty="0"/>
            </a:br>
            <a:r>
              <a:rPr lang="en-CA" dirty="0"/>
              <a:t>edge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and it doesn’t</a:t>
            </a:r>
            <a:br>
              <a:rPr lang="en-CA" dirty="0"/>
            </a:br>
            <a:r>
              <a:rPr lang="en-CA" dirty="0"/>
              <a:t>make any paths out 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CA" dirty="0"/>
            </a:br>
            <a:r>
              <a:rPr lang="en-CA" dirty="0"/>
              <a:t>any shorter...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39880" imgH="1485720" progId="Equation.DSMT4">
                  <p:embed/>
                </p:oleObj>
              </mc:Choice>
              <mc:Fallback>
                <p:oleObj name="Equation" r:id="rId7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975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39880" imgH="1485720" progId="Equation.DSMT4">
                  <p:embed/>
                </p:oleObj>
              </mc:Choice>
              <mc:Fallback>
                <p:oleObj name="Equation" r:id="rId7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6690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320" imgH="1485720" progId="Equation.DSMT4">
                  <p:embed/>
                </p:oleObj>
              </mc:Choice>
              <mc:Fallback>
                <p:oleObj name="Equation" r:id="rId7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9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Problem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Question</a:t>
            </a:r>
            <a:r>
              <a:rPr lang="en-US" dirty="0">
                <a:latin typeface="Arial" charset="0"/>
                <a:cs typeface="Arial" charset="0"/>
              </a:rPr>
              <a:t>:  for the worst case, can we find a                     algorithm?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look at 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 works with positive or negative weights with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no negative cycle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774102" y="1523532"/>
          <a:ext cx="1384200" cy="581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600" imgH="304560" progId="Equation.DSMT4">
                  <p:embed/>
                </p:oleObj>
              </mc:Choice>
              <mc:Fallback>
                <p:oleObj name="Equation" r:id="rId3" imgW="723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102" y="1523532"/>
                        <a:ext cx="1384200" cy="581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58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320" imgH="1485720" progId="Equation.DSMT4">
                  <p:embed/>
                </p:oleObj>
              </mc:Choice>
              <mc:Fallback>
                <p:oleObj name="Equation" r:id="rId7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76836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261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320" imgH="1485720" progId="Equation.DSMT4">
                  <p:embed/>
                </p:oleObj>
              </mc:Choice>
              <mc:Fallback>
                <p:oleObj name="Equation" r:id="rId7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65113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3685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Note that: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2000" dirty="0"/>
              <a:t> we can go anywhere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2000" dirty="0"/>
              <a:t> we can go anywhere but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sz="2000" dirty="0"/>
          </a:p>
          <a:p>
            <a:pPr lvl="1"/>
            <a:r>
              <a:rPr lang="en-CA" sz="2000" dirty="0"/>
              <a:t>We go between any of the vertices</a:t>
            </a:r>
            <a:br>
              <a:rPr lang="en-CA" sz="2000" dirty="0"/>
            </a:br>
            <a:r>
              <a:rPr lang="en-CA" sz="2000" dirty="0"/>
              <a:t>in the set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CA" sz="2000" dirty="0"/>
              <a:t>We can’t go anywhere 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320" imgH="1485720" progId="Equation.DSMT4">
                  <p:embed/>
                </p:oleObj>
              </mc:Choice>
              <mc:Fallback>
                <p:oleObj name="Equation" r:id="rId7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294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could reinterpret this graph as follows:</a:t>
            </a:r>
          </a:p>
          <a:p>
            <a:pPr lvl="1"/>
            <a:r>
              <a:rPr lang="en-CA" dirty="0"/>
              <a:t>Vertices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CA" dirty="0"/>
              <a:t> form a </a:t>
            </a:r>
            <a:r>
              <a:rPr lang="en-CA" i="1" dirty="0"/>
              <a:t>strongly connected </a:t>
            </a:r>
            <a:r>
              <a:rPr lang="en-CA" dirty="0" err="1"/>
              <a:t>subgraph</a:t>
            </a:r>
            <a:endParaRPr lang="en-CA" dirty="0"/>
          </a:p>
          <a:p>
            <a:pPr lvl="1"/>
            <a:r>
              <a:rPr lang="en-CA" dirty="0"/>
              <a:t>You can get from any one</a:t>
            </a:r>
            <a:br>
              <a:rPr lang="en-CA" dirty="0"/>
            </a:br>
            <a:r>
              <a:rPr lang="en-CA" dirty="0"/>
              <a:t>vertex to any other</a:t>
            </a:r>
          </a:p>
          <a:p>
            <a:pPr lvl="1"/>
            <a:r>
              <a:rPr lang="en-CA" dirty="0">
                <a:solidFill>
                  <a:srgbClr val="0000FF"/>
                </a:solidFill>
              </a:rPr>
              <a:t>Given the transitive closure graph,</a:t>
            </a:r>
            <a:br>
              <a:rPr lang="en-CA" dirty="0">
                <a:solidFill>
                  <a:srgbClr val="0000FF"/>
                </a:solidFill>
              </a:rPr>
            </a:br>
            <a:r>
              <a:rPr lang="en-CA" dirty="0">
                <a:solidFill>
                  <a:srgbClr val="0000FF"/>
                </a:solidFill>
              </a:rPr>
              <a:t>we can find the strongly connected </a:t>
            </a:r>
          </a:p>
          <a:p>
            <a:pPr marL="457200" lvl="1" indent="0">
              <a:buNone/>
            </a:pPr>
            <a:r>
              <a:rPr lang="en-CA">
                <a:solidFill>
                  <a:srgbClr val="0000FF"/>
                </a:solidFill>
              </a:rPr>
              <a:t>     components</a:t>
            </a:r>
            <a:endParaRPr lang="en-CA" dirty="0">
              <a:solidFill>
                <a:srgbClr val="0000FF"/>
              </a:solidFill>
            </a:endParaRPr>
          </a:p>
        </p:txBody>
      </p:sp>
      <p:pic>
        <p:nvPicPr>
          <p:cNvPr id="10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572000" y="2364245"/>
            <a:ext cx="4536504" cy="4449131"/>
          </a:xfrm>
          <a:prstGeom prst="rect">
            <a:avLst/>
          </a:prstGeom>
          <a:noFill/>
        </p:spPr>
      </p:pic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320" imgH="1485720" progId="Equation.DSMT4">
                  <p:embed/>
                </p:oleObj>
              </mc:Choice>
              <mc:Fallback>
                <p:oleObj name="Equation" r:id="rId3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741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latin typeface="Arial" charset="0"/>
                <a:cs typeface="Arial" charset="0"/>
              </a:rPr>
              <a:t>Summary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topic: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concept of all-pairs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230181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First, let’s consider only edges that connect vertices directly: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Here,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i="1" dirty="0"/>
              <a:t> </a:t>
            </a:r>
            <a:r>
              <a:rPr lang="en-CA" dirty="0"/>
              <a:t>is the weight of the edge connecting vertices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/>
              <a:t>Note, this can be a directed graph; </a:t>
            </a:r>
            <a:r>
              <a:rPr lang="en-CA" i="1" dirty="0"/>
              <a:t>i.e.</a:t>
            </a:r>
            <a:r>
              <a:rPr lang="en-CA" dirty="0"/>
              <a:t>, it may be that</a:t>
            </a:r>
          </a:p>
        </p:txBody>
      </p:sp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2447925" y="2049463"/>
          <a:ext cx="45894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00120" imgH="647640" progId="Equation.DSMT4">
                  <p:embed/>
                </p:oleObj>
              </mc:Choice>
              <mc:Fallback>
                <p:oleObj name="Equation" r:id="rId3" imgW="24001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049463"/>
                        <a:ext cx="458946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6693685" y="3778250"/>
          <a:ext cx="1071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241200" progId="Equation.DSMT4">
                  <p:embed/>
                </p:oleObj>
              </mc:Choice>
              <mc:Fallback>
                <p:oleObj name="Equation" r:id="rId5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685" y="3778250"/>
                        <a:ext cx="10715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77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 of seven vertices</a:t>
            </a:r>
          </a:p>
          <a:p>
            <a:pPr lvl="1"/>
            <a:r>
              <a:rPr lang="en-CA" dirty="0"/>
              <a:t>The edges defining the values         and        are highlighted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405313" y="1927225"/>
          <a:ext cx="455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00" imgH="241200" progId="Equation.DSMT4">
                  <p:embed/>
                </p:oleObj>
              </mc:Choice>
              <mc:Fallback>
                <p:oleObj name="Equation" r:id="rId3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927225"/>
                        <a:ext cx="4556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4" name="Picture 12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311775" y="1927225"/>
          <a:ext cx="458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41200" progId="Equation.DSMT4">
                  <p:embed/>
                </p:oleObj>
              </mc:Choice>
              <mc:Fallback>
                <p:oleObj name="Equation" r:id="rId6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1927225"/>
                        <a:ext cx="4587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600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20790</TotalTime>
  <Words>3553</Words>
  <Application>Microsoft Office PowerPoint</Application>
  <PresentationFormat>全屏显示(4:3)</PresentationFormat>
  <Paragraphs>596</Paragraphs>
  <Slides>74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0" baseType="lpstr">
      <vt:lpstr>Arial</vt:lpstr>
      <vt:lpstr>Calibri</vt:lpstr>
      <vt:lpstr>Consolas</vt:lpstr>
      <vt:lpstr>Times New Roman</vt:lpstr>
      <vt:lpstr>Custom Design</vt:lpstr>
      <vt:lpstr>Equation</vt:lpstr>
      <vt:lpstr>CS101 Algorithms and Data Structures</vt:lpstr>
      <vt:lpstr>Outline</vt:lpstr>
      <vt:lpstr>Dijkstra’s algorithm</vt:lpstr>
      <vt:lpstr>Outline</vt:lpstr>
      <vt:lpstr>Background</vt:lpstr>
      <vt:lpstr>Background</vt:lpstr>
      <vt:lpstr>Problem</vt:lpstr>
      <vt:lpstr>Strategy</vt:lpstr>
      <vt:lpstr>Strategy</vt:lpstr>
      <vt:lpstr>Strategy</vt:lpstr>
      <vt:lpstr>Strategy</vt:lpstr>
      <vt:lpstr>Strategy</vt:lpstr>
      <vt:lpstr>The General Step</vt:lpstr>
      <vt:lpstr>The General Step</vt:lpstr>
      <vt:lpstr>The General Step</vt:lpstr>
      <vt:lpstr>The General Step</vt:lpstr>
      <vt:lpstr>The General Step</vt:lpstr>
      <vt:lpstr>The General Step</vt:lpstr>
      <vt:lpstr>The Floyd-Warshall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Which Vertices are Connected?</vt:lpstr>
      <vt:lpstr>Which Vertices are Connected?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8613915768520</cp:lastModifiedBy>
  <cp:revision>1461</cp:revision>
  <dcterms:created xsi:type="dcterms:W3CDTF">2009-09-11T23:00:44Z</dcterms:created>
  <dcterms:modified xsi:type="dcterms:W3CDTF">2023-12-27T00:13:43Z</dcterms:modified>
</cp:coreProperties>
</file>