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22" r:id="rId2"/>
  </p:sldMasterIdLst>
  <p:sldIdLst>
    <p:sldId id="256" r:id="rId3"/>
  </p:sldIdLst>
  <p:sldSz cx="30275213" cy="21383625"/>
  <p:notesSz cx="6858000" cy="9144000"/>
  <p:defaultTextStyle>
    <a:defPPr>
      <a:defRPr lang="en-US"/>
    </a:defPPr>
    <a:lvl1pPr marL="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3506348"/>
            <a:ext cx="22706410" cy="7444669"/>
          </a:xfrm>
        </p:spPr>
        <p:txBody>
          <a:bodyPr anchor="b">
            <a:normAutofit/>
          </a:bodyPr>
          <a:lstStyle>
            <a:lvl1pPr algn="ctr">
              <a:defRPr sz="198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7"/>
            <a:ext cx="22706410" cy="5162758"/>
          </a:xfrm>
        </p:spPr>
        <p:txBody>
          <a:bodyPr>
            <a:normAutofit/>
          </a:bodyPr>
          <a:lstStyle>
            <a:lvl1pPr marL="0" indent="0" algn="ctr">
              <a:buNone/>
              <a:defRPr sz="794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21" indent="0" algn="ctr">
              <a:buNone/>
              <a:defRPr sz="9271"/>
            </a:lvl2pPr>
            <a:lvl3pPr marL="3027442" indent="0" algn="ctr">
              <a:buNone/>
              <a:defRPr sz="7947"/>
            </a:lvl3pPr>
            <a:lvl4pPr marL="4541163" indent="0" algn="ctr">
              <a:buNone/>
              <a:defRPr sz="6622"/>
            </a:lvl4pPr>
            <a:lvl5pPr marL="6054884" indent="0" algn="ctr">
              <a:buNone/>
              <a:defRPr sz="6622"/>
            </a:lvl5pPr>
            <a:lvl6pPr marL="7568605" indent="0" algn="ctr">
              <a:buNone/>
              <a:defRPr sz="6622"/>
            </a:lvl6pPr>
            <a:lvl7pPr marL="9082324" indent="0" algn="ctr">
              <a:buNone/>
              <a:defRPr sz="6622"/>
            </a:lvl7pPr>
            <a:lvl8pPr marL="10596045" indent="0" algn="ctr">
              <a:buNone/>
              <a:defRPr sz="6622"/>
            </a:lvl8pPr>
            <a:lvl9pPr marL="12109766" indent="0" algn="ctr">
              <a:buNone/>
              <a:defRPr sz="662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7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1123636"/>
            <a:ext cx="6528093" cy="181216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6" y="1123629"/>
            <a:ext cx="19205838" cy="1812163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84402" y="3499590"/>
            <a:ext cx="22706410" cy="7444669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4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5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5653" y="5331060"/>
            <a:ext cx="26112371" cy="8894992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65653" y="14310202"/>
            <a:ext cx="26112371" cy="4677666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2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8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364" y="1138482"/>
            <a:ext cx="26112371" cy="413317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85365" y="5241960"/>
            <a:ext cx="12807833" cy="256900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85365" y="7810963"/>
            <a:ext cx="12807833" cy="11488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5326827" y="5241960"/>
            <a:ext cx="12870909" cy="256900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5326827" y="7810963"/>
            <a:ext cx="12870909" cy="11488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56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15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71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366" y="1425575"/>
            <a:ext cx="9764543" cy="4989513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70909" y="3078847"/>
            <a:ext cx="15326827" cy="15196234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85366" y="6415088"/>
            <a:ext cx="9764543" cy="11884743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8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366" y="1425575"/>
            <a:ext cx="9764543" cy="4989513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2870909" y="3078847"/>
            <a:ext cx="15326827" cy="15196234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85366" y="6415088"/>
            <a:ext cx="9764543" cy="11884743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70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141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1665699" y="1138480"/>
            <a:ext cx="6528093" cy="1812163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081421" y="1138480"/>
            <a:ext cx="19205838" cy="181216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5339435"/>
            <a:ext cx="26112372" cy="8890225"/>
          </a:xfrm>
        </p:spPr>
        <p:txBody>
          <a:bodyPr anchor="b">
            <a:normAutofit/>
          </a:bodyPr>
          <a:lstStyle>
            <a:lvl1pPr>
              <a:defRPr sz="1986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14195365"/>
            <a:ext cx="26112372" cy="4677667"/>
          </a:xfrm>
        </p:spPr>
        <p:txBody>
          <a:bodyPr anchor="t">
            <a:normAutofit/>
          </a:bodyPr>
          <a:lstStyle>
            <a:lvl1pPr marL="0" indent="0">
              <a:buNone/>
              <a:defRPr sz="794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21" indent="0">
              <a:buNone/>
              <a:defRPr sz="5959">
                <a:solidFill>
                  <a:schemeClr val="tx1">
                    <a:tint val="75000"/>
                  </a:schemeClr>
                </a:solidFill>
              </a:defRPr>
            </a:lvl2pPr>
            <a:lvl3pPr marL="30274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3pPr>
            <a:lvl4pPr marL="4541163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88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605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32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045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766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0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622" y="5702302"/>
            <a:ext cx="12866966" cy="135677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5702302"/>
            <a:ext cx="12866966" cy="135677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2" y="5244109"/>
            <a:ext cx="12803892" cy="25745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947" b="1"/>
            </a:lvl1pPr>
            <a:lvl2pPr marL="1513721" indent="0">
              <a:buNone/>
              <a:defRPr sz="6622" b="1"/>
            </a:lvl2pPr>
            <a:lvl3pPr marL="3027442" indent="0">
              <a:buNone/>
              <a:defRPr sz="5959" b="1"/>
            </a:lvl3pPr>
            <a:lvl4pPr marL="4541163" indent="0">
              <a:buNone/>
              <a:defRPr sz="5298" b="1"/>
            </a:lvl4pPr>
            <a:lvl5pPr marL="6054884" indent="0">
              <a:buNone/>
              <a:defRPr sz="5298" b="1"/>
            </a:lvl5pPr>
            <a:lvl6pPr marL="7568605" indent="0">
              <a:buNone/>
              <a:defRPr sz="5298" b="1"/>
            </a:lvl6pPr>
            <a:lvl7pPr marL="9082324" indent="0">
              <a:buNone/>
              <a:defRPr sz="5298" b="1"/>
            </a:lvl7pPr>
            <a:lvl8pPr marL="10596045" indent="0">
              <a:buNone/>
              <a:defRPr sz="5298" b="1"/>
            </a:lvl8pPr>
            <a:lvl9pPr marL="12109766" indent="0">
              <a:buNone/>
              <a:defRPr sz="52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622" y="7818688"/>
            <a:ext cx="12803892" cy="114760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2" y="5244111"/>
            <a:ext cx="12866967" cy="257457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7947" b="1"/>
            </a:lvl1pPr>
            <a:lvl2pPr marL="1513721" indent="0">
              <a:buNone/>
              <a:defRPr sz="6622" b="1"/>
            </a:lvl2pPr>
            <a:lvl3pPr marL="3027442" indent="0">
              <a:buNone/>
              <a:defRPr sz="5959" b="1"/>
            </a:lvl3pPr>
            <a:lvl4pPr marL="4541163" indent="0">
              <a:buNone/>
              <a:defRPr sz="5298" b="1"/>
            </a:lvl4pPr>
            <a:lvl5pPr marL="6054884" indent="0">
              <a:buNone/>
              <a:defRPr sz="5298" b="1"/>
            </a:lvl5pPr>
            <a:lvl6pPr marL="7568605" indent="0">
              <a:buNone/>
              <a:defRPr sz="5298" b="1"/>
            </a:lvl6pPr>
            <a:lvl7pPr marL="9082324" indent="0">
              <a:buNone/>
              <a:defRPr sz="5298" b="1"/>
            </a:lvl7pPr>
            <a:lvl8pPr marL="10596045" indent="0">
              <a:buNone/>
              <a:defRPr sz="5298" b="1"/>
            </a:lvl8pPr>
            <a:lvl9pPr marL="12109766" indent="0">
              <a:buNone/>
              <a:defRPr sz="52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2" y="7818688"/>
            <a:ext cx="12866967" cy="114760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2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89" y="1425577"/>
            <a:ext cx="9763756" cy="4989504"/>
          </a:xfrm>
        </p:spPr>
        <p:txBody>
          <a:bodyPr anchor="b">
            <a:normAutofit/>
          </a:bodyPr>
          <a:lstStyle>
            <a:lvl1pPr>
              <a:defRPr sz="1059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966" y="3088746"/>
            <a:ext cx="15326826" cy="15206133"/>
          </a:xfrm>
        </p:spPr>
        <p:txBody>
          <a:bodyPr/>
          <a:lstStyle>
            <a:lvl1pPr>
              <a:defRPr sz="10594"/>
            </a:lvl1pPr>
            <a:lvl2pPr>
              <a:defRPr sz="9271"/>
            </a:lvl2pPr>
            <a:lvl3pPr>
              <a:defRPr sz="7947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89" y="6415086"/>
            <a:ext cx="9763756" cy="1187979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298"/>
            </a:lvl1pPr>
            <a:lvl2pPr marL="1513721" indent="0">
              <a:buNone/>
              <a:defRPr sz="3973"/>
            </a:lvl2pPr>
            <a:lvl3pPr marL="3027442" indent="0">
              <a:buNone/>
              <a:defRPr sz="3312"/>
            </a:lvl3pPr>
            <a:lvl4pPr marL="4541163" indent="0">
              <a:buNone/>
              <a:defRPr sz="2980"/>
            </a:lvl4pPr>
            <a:lvl5pPr marL="6054884" indent="0">
              <a:buNone/>
              <a:defRPr sz="2980"/>
            </a:lvl5pPr>
            <a:lvl6pPr marL="7568605" indent="0">
              <a:buNone/>
              <a:defRPr sz="2980"/>
            </a:lvl6pPr>
            <a:lvl7pPr marL="9082324" indent="0">
              <a:buNone/>
              <a:defRPr sz="2980"/>
            </a:lvl7pPr>
            <a:lvl8pPr marL="10596045" indent="0">
              <a:buNone/>
              <a:defRPr sz="2980"/>
            </a:lvl8pPr>
            <a:lvl9pPr marL="12109766" indent="0">
              <a:buNone/>
              <a:defRPr sz="29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1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89" y="1425575"/>
            <a:ext cx="9763756" cy="4989512"/>
          </a:xfrm>
        </p:spPr>
        <p:txBody>
          <a:bodyPr anchor="b">
            <a:normAutofit/>
          </a:bodyPr>
          <a:lstStyle>
            <a:lvl1pPr>
              <a:defRPr sz="1059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6966" y="3088746"/>
            <a:ext cx="15326826" cy="15206133"/>
          </a:xfrm>
        </p:spPr>
        <p:txBody>
          <a:bodyPr/>
          <a:lstStyle>
            <a:lvl1pPr marL="0" indent="0">
              <a:buNone/>
              <a:defRPr sz="10594"/>
            </a:lvl1pPr>
            <a:lvl2pPr marL="1513721" indent="0">
              <a:buNone/>
              <a:defRPr sz="9271"/>
            </a:lvl2pPr>
            <a:lvl3pPr marL="3027442" indent="0">
              <a:buNone/>
              <a:defRPr sz="7947"/>
            </a:lvl3pPr>
            <a:lvl4pPr marL="4541163" indent="0">
              <a:buNone/>
              <a:defRPr sz="6622"/>
            </a:lvl4pPr>
            <a:lvl5pPr marL="6054884" indent="0">
              <a:buNone/>
              <a:defRPr sz="6622"/>
            </a:lvl5pPr>
            <a:lvl6pPr marL="7568605" indent="0">
              <a:buNone/>
              <a:defRPr sz="6622"/>
            </a:lvl6pPr>
            <a:lvl7pPr marL="9082324" indent="0">
              <a:buNone/>
              <a:defRPr sz="6622"/>
            </a:lvl7pPr>
            <a:lvl8pPr marL="10596045" indent="0">
              <a:buNone/>
              <a:defRPr sz="6622"/>
            </a:lvl8pPr>
            <a:lvl9pPr marL="12109766" indent="0">
              <a:buNone/>
              <a:defRPr sz="662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89" y="6415088"/>
            <a:ext cx="9763756" cy="1187979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298"/>
            </a:lvl1pPr>
            <a:lvl2pPr marL="1513721" indent="0">
              <a:buNone/>
              <a:defRPr sz="3973"/>
            </a:lvl2pPr>
            <a:lvl3pPr marL="3027442" indent="0">
              <a:buNone/>
              <a:defRPr sz="3312"/>
            </a:lvl3pPr>
            <a:lvl4pPr marL="4541163" indent="0">
              <a:buNone/>
              <a:defRPr sz="2980"/>
            </a:lvl4pPr>
            <a:lvl5pPr marL="6054884" indent="0">
              <a:buNone/>
              <a:defRPr sz="2980"/>
            </a:lvl5pPr>
            <a:lvl6pPr marL="7568605" indent="0">
              <a:buNone/>
              <a:defRPr sz="2980"/>
            </a:lvl6pPr>
            <a:lvl7pPr marL="9082324" indent="0">
              <a:buNone/>
              <a:defRPr sz="2980"/>
            </a:lvl7pPr>
            <a:lvl8pPr marL="10596045" indent="0">
              <a:buNone/>
              <a:defRPr sz="2980"/>
            </a:lvl8pPr>
            <a:lvl9pPr marL="12109766" indent="0">
              <a:buNone/>
              <a:defRPr sz="29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622" y="1140461"/>
            <a:ext cx="26112372" cy="413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2" y="5702302"/>
            <a:ext cx="26112372" cy="1356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60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4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60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4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99070" y="19819460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7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42" rtl="0" eaLnBrk="1" latinLnBrk="0" hangingPunct="1">
        <a:lnSpc>
          <a:spcPct val="90000"/>
        </a:lnSpc>
        <a:spcBef>
          <a:spcPct val="0"/>
        </a:spcBef>
        <a:buNone/>
        <a:defRPr sz="145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60" indent="-756860" algn="l" defTabSz="3027442" rtl="0" eaLnBrk="1" latinLnBrk="0" hangingPunct="1">
        <a:lnSpc>
          <a:spcPct val="90000"/>
        </a:lnSpc>
        <a:spcBef>
          <a:spcPts val="3312"/>
        </a:spcBef>
        <a:buFont typeface="Wingdings 2" pitchFamily="18" charset="2"/>
        <a:buChar char="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581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7947" kern="1200">
          <a:solidFill>
            <a:schemeClr val="tx1"/>
          </a:solidFill>
          <a:latin typeface="+mn-lt"/>
          <a:ea typeface="+mn-ea"/>
          <a:cs typeface="+mn-cs"/>
        </a:defRPr>
      </a:lvl2pPr>
      <a:lvl3pPr marL="3784302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023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811744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8325465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839186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1352907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866628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1pPr>
      <a:lvl2pPr marL="1513721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2pPr>
      <a:lvl3pPr marL="3027442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3pPr>
      <a:lvl4pPr marL="4541163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054884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7568605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082324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0596045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109766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1421" y="1138482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081421" y="19819454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592E-0C21-4F4D-BDD6-4B8FDF93DDFF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028665" y="19819454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1381869" y="19819454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2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1" y="639681"/>
            <a:ext cx="4993003" cy="4993003"/>
          </a:xfrm>
          <a:prstGeom prst="rect">
            <a:avLst/>
          </a:prstGeom>
        </p:spPr>
      </p:pic>
      <p:sp>
        <p:nvSpPr>
          <p:cNvPr id="60" name="Text Box 122">
            <a:extLst>
              <a:ext uri="{FF2B5EF4-FFF2-40B4-BE49-F238E27FC236}">
                <a16:creationId xmlns="" xmlns:a16="http://schemas.microsoft.com/office/drawing/2014/main" id="{3EE68883-82DA-46FF-9B23-5441C1D2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694" y="-60809"/>
            <a:ext cx="21945600" cy="18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72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Киберпреступность</a:t>
            </a:r>
            <a:endParaRPr lang="en-US" sz="7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1" name="Text Box 123">
            <a:extLst>
              <a:ext uri="{FF2B5EF4-FFF2-40B4-BE49-F238E27FC236}">
                <a16:creationId xmlns="" xmlns:a16="http://schemas.microsoft.com/office/drawing/2014/main" id="{6A743CFB-1E9E-4A37-B8A4-46DF9624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161" y="995762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Маляр Д.А.</a:t>
            </a:r>
            <a:endParaRPr lang="ru-RU" sz="3200" baseline="30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ctr" eaLnBrk="1" hangingPunct="1"/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РГПУ им. Герцена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915AF7F-BE3C-4C4B-B547-265473B0DD6A}"/>
              </a:ext>
            </a:extLst>
          </p:cNvPr>
          <p:cNvSpPr txBox="1"/>
          <p:nvPr/>
        </p:nvSpPr>
        <p:spPr>
          <a:xfrm>
            <a:off x="21243806" y="17943705"/>
            <a:ext cx="7863927" cy="2194560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ru-RU" sz="1400" dirty="0"/>
              <a:t>Кулик Сергей Тупики </a:t>
            </a:r>
            <a:r>
              <a:rPr lang="ru-RU" sz="1400" dirty="0" err="1"/>
              <a:t>кибербезопасности</a:t>
            </a:r>
            <a:r>
              <a:rPr lang="ru-RU" sz="1400" dirty="0"/>
              <a:t> // Европейская безопасность: события, оценки, прогнозы. 2018. №48 (64). URL: https://cyberleninka.ru/article/n/tupiki-kiberbezopasnosti (дата обращения: 25.09.2020).</a:t>
            </a:r>
            <a:r>
              <a:rPr lang="en-US" sz="1400" dirty="0" smtClean="0"/>
              <a:t> </a:t>
            </a:r>
            <a:endParaRPr lang="en-US" sz="1400" dirty="0"/>
          </a:p>
          <a:p>
            <a:pPr marL="342842" indent="-342842">
              <a:buFont typeface="+mj-lt"/>
              <a:buAutoNum type="arabicPeriod"/>
            </a:pPr>
            <a:r>
              <a:rPr lang="ru-RU" sz="1400" dirty="0" err="1"/>
              <a:t>Ищанова</a:t>
            </a:r>
            <a:r>
              <a:rPr lang="ru-RU" sz="1400" dirty="0"/>
              <a:t> Р. К. Обеспечение </a:t>
            </a:r>
            <a:r>
              <a:rPr lang="ru-RU" sz="1400" dirty="0" err="1"/>
              <a:t>кибербезопасности</a:t>
            </a:r>
            <a:r>
              <a:rPr lang="ru-RU" sz="1400" dirty="0"/>
              <a:t> // Большая Евразия: Развитие, безопасность, сотрудничество. 2019. №2-1. URL: https://cyberleninka.ru/article/n/obespechenie-kiberbezopasnosti (дата обращения: 25.09.2020).</a:t>
            </a:r>
            <a:r>
              <a:rPr lang="en-US" sz="1400" dirty="0" smtClean="0"/>
              <a:t> </a:t>
            </a:r>
            <a:endParaRPr lang="en-US" sz="1400" dirty="0"/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ru-RU" sz="1400" dirty="0" err="1"/>
              <a:t>Гундерич</a:t>
            </a:r>
            <a:r>
              <a:rPr lang="ru-RU" sz="1400" dirty="0"/>
              <a:t> Галина Альбертовна Состояние </a:t>
            </a:r>
            <a:r>
              <a:rPr lang="ru-RU" sz="1400" dirty="0" err="1"/>
              <a:t>киберпреступности</a:t>
            </a:r>
            <a:r>
              <a:rPr lang="ru-RU" sz="1400" dirty="0"/>
              <a:t> // Научный вестник Крыма. 2018. №4 (15). URL: https://cyberleninka.ru/article/n/sostoyanie-kiberprestupnosti (дата обращения: 25.09.2020).</a:t>
            </a:r>
            <a:endParaRPr lang="en-US" sz="1400" dirty="0"/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ru-RU" sz="1400" dirty="0"/>
              <a:t>Галушкин Александр Александрович К вопросу о </a:t>
            </a:r>
            <a:r>
              <a:rPr lang="ru-RU" sz="1400" dirty="0" err="1"/>
              <a:t>кибертерроризме</a:t>
            </a:r>
            <a:r>
              <a:rPr lang="ru-RU" sz="1400" dirty="0"/>
              <a:t> и </a:t>
            </a:r>
            <a:r>
              <a:rPr lang="ru-RU" sz="1400" dirty="0" err="1"/>
              <a:t>киберпреступности</a:t>
            </a:r>
            <a:r>
              <a:rPr lang="ru-RU" sz="1400" dirty="0"/>
              <a:t> // Вестник РУДН. Серия: Юридические науки. 2014. №2. URL: https://cyberleninka.ru/article/n/k-voprosu-o-kiberterrorizme-i-kiberprestupnosti (дата обращения: 25.09.2020).</a:t>
            </a:r>
            <a:endParaRPr lang="en-US" sz="1400" dirty="0"/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ru-RU" sz="1400" dirty="0" err="1"/>
              <a:t>Узденов</a:t>
            </a:r>
            <a:r>
              <a:rPr lang="ru-RU" sz="1400" dirty="0"/>
              <a:t> Расул Магометович Новые границы </a:t>
            </a:r>
            <a:r>
              <a:rPr lang="ru-RU" sz="1400" dirty="0" err="1"/>
              <a:t>киберпреступности</a:t>
            </a:r>
            <a:r>
              <a:rPr lang="ru-RU" sz="1400" dirty="0"/>
              <a:t> // Всероссийский криминологический журнал. 2016. №4. URL: https://cyberleninka.ru/article/n/novye-granitsy-kiberprestupnosti (дата обращения: 25.09.2020).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 smtClean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400" dirty="0" smtClean="0"/>
              <a:t>  </a:t>
            </a:r>
            <a:endParaRPr lang="en-US" sz="1400" dirty="0"/>
          </a:p>
          <a:p>
            <a:pPr marL="342842" indent="-342842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3527281-4727-4468-B78B-41DC5482CCBB}"/>
              </a:ext>
            </a:extLst>
          </p:cNvPr>
          <p:cNvSpPr txBox="1"/>
          <p:nvPr/>
        </p:nvSpPr>
        <p:spPr>
          <a:xfrm>
            <a:off x="21737584" y="17191614"/>
            <a:ext cx="715456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ru-RU" sz="4400" b="1" dirty="0"/>
              <a:t>Библиографический список</a:t>
            </a:r>
            <a:endParaRPr lang="en-US" sz="4400" b="1" dirty="0"/>
          </a:p>
        </p:txBody>
      </p:sp>
      <p:sp>
        <p:nvSpPr>
          <p:cNvPr id="66" name="Text Box 189">
            <a:extLst>
              <a:ext uri="{FF2B5EF4-FFF2-40B4-BE49-F238E27FC236}">
                <a16:creationId xmlns="" xmlns:a16="http://schemas.microsoft.com/office/drawing/2014/main" id="{11F7D1A5-5B97-4211-B387-ABCDF3624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17" y="3603749"/>
            <a:ext cx="8712155" cy="3293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800" i="1" u="sng" dirty="0">
                <a:latin typeface="Calibri" pitchFamily="34" charset="0"/>
              </a:rPr>
              <a:t>Цель исследования</a:t>
            </a:r>
            <a:r>
              <a:rPr lang="ru-RU" sz="2800" dirty="0">
                <a:latin typeface="Calibri" pitchFamily="34" charset="0"/>
              </a:rPr>
              <a:t>: выяснить, какие виды </a:t>
            </a:r>
            <a:r>
              <a:rPr lang="ru-RU" sz="2800" dirty="0" err="1">
                <a:latin typeface="Calibri" pitchFamily="34" charset="0"/>
              </a:rPr>
              <a:t>киберпреступности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</a:rPr>
              <a:t> и </a:t>
            </a:r>
            <a:r>
              <a:rPr lang="ru-RU" sz="2800" dirty="0">
                <a:latin typeface="Calibri" pitchFamily="34" charset="0"/>
              </a:rPr>
              <a:t>как </a:t>
            </a:r>
            <a:r>
              <a:rPr lang="ru-RU" sz="2800" dirty="0" smtClean="0">
                <a:latin typeface="Calibri" pitchFamily="34" charset="0"/>
              </a:rPr>
              <a:t>обезопасить себя </a:t>
            </a:r>
            <a:r>
              <a:rPr lang="ru-RU" sz="2800" dirty="0">
                <a:latin typeface="Calibri" pitchFamily="34" charset="0"/>
              </a:rPr>
              <a:t>в интернете.</a:t>
            </a:r>
            <a:endParaRPr lang="en-US" sz="2800" dirty="0">
              <a:latin typeface="Calibri" pitchFamily="34" charset="0"/>
            </a:endParaRPr>
          </a:p>
          <a:p>
            <a:r>
              <a:rPr lang="ru-RU" sz="2800" i="1" u="sng" dirty="0" smtClean="0">
                <a:latin typeface="Calibri" pitchFamily="34" charset="0"/>
              </a:rPr>
              <a:t>Актуальность исследования</a:t>
            </a:r>
            <a:r>
              <a:rPr lang="ru-RU" sz="2800" dirty="0" smtClean="0">
                <a:latin typeface="Calibri" pitchFamily="34" charset="0"/>
              </a:rPr>
              <a:t>: данное </a:t>
            </a:r>
            <a:r>
              <a:rPr lang="ru-RU" sz="2800" dirty="0">
                <a:latin typeface="Calibri" pitchFamily="34" charset="0"/>
              </a:rPr>
              <a:t>исследование актуально для каждого человека, пользующегося Интернетом, так как абсолютно любой человек может стать жертвой </a:t>
            </a:r>
            <a:r>
              <a:rPr lang="ru-RU" sz="2800" dirty="0" err="1">
                <a:latin typeface="Calibri" pitchFamily="34" charset="0"/>
              </a:rPr>
              <a:t>киберпреступления</a:t>
            </a:r>
            <a:r>
              <a:rPr lang="ru-RU" sz="2800" dirty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7" name="Rectangle 31">
            <a:extLst>
              <a:ext uri="{FF2B5EF4-FFF2-40B4-BE49-F238E27FC236}">
                <a16:creationId xmlns="" xmlns:a16="http://schemas.microsoft.com/office/drawing/2014/main" id="{CB2C2354-633D-47D3-B137-9150FDE14086}"/>
              </a:ext>
            </a:extLst>
          </p:cNvPr>
          <p:cNvSpPr/>
          <p:nvPr/>
        </p:nvSpPr>
        <p:spPr>
          <a:xfrm>
            <a:off x="658417" y="3016074"/>
            <a:ext cx="8712155" cy="6428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Цель и актуальность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8" name="Text Box 194">
            <a:extLst>
              <a:ext uri="{FF2B5EF4-FFF2-40B4-BE49-F238E27FC236}">
                <a16:creationId xmlns="" xmlns:a16="http://schemas.microsoft.com/office/drawing/2014/main" id="{51AE9390-D805-4F15-B8FC-9BC9F1931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14" y="9497106"/>
            <a:ext cx="8494097" cy="1138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 smtClean="0">
                <a:latin typeface="Calibri" pitchFamily="34" charset="0"/>
              </a:rPr>
              <a:t>Материалы: различные статьи и литература, статистика исследований</a:t>
            </a:r>
          </a:p>
        </p:txBody>
      </p:sp>
      <p:sp>
        <p:nvSpPr>
          <p:cNvPr id="69" name="Rectangle 32">
            <a:extLst>
              <a:ext uri="{FF2B5EF4-FFF2-40B4-BE49-F238E27FC236}">
                <a16:creationId xmlns="" xmlns:a16="http://schemas.microsoft.com/office/drawing/2014/main" id="{78775A09-A1F2-49EB-AD22-D11B71E242C3}"/>
              </a:ext>
            </a:extLst>
          </p:cNvPr>
          <p:cNvSpPr/>
          <p:nvPr/>
        </p:nvSpPr>
        <p:spPr>
          <a:xfrm>
            <a:off x="658416" y="12142328"/>
            <a:ext cx="8494095" cy="6942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Введение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Text Box 193">
            <a:extLst>
              <a:ext uri="{FF2B5EF4-FFF2-40B4-BE49-F238E27FC236}">
                <a16:creationId xmlns="" xmlns:a16="http://schemas.microsoft.com/office/drawing/2014/main" id="{5C20D65C-5B59-470C-B40D-FF95562C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0504" y="3655518"/>
            <a:ext cx="8712155" cy="3293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err="1" smtClean="0">
                <a:latin typeface="Calibri" pitchFamily="34" charset="0"/>
              </a:rPr>
              <a:t>Кардинг</a:t>
            </a:r>
            <a:endParaRPr lang="ru-RU" sz="2800" dirty="0" smtClean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</a:rPr>
              <a:t>Крекинг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</a:rPr>
              <a:t>Спаминг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err="1" smtClean="0">
                <a:latin typeface="Calibri" pitchFamily="34" charset="0"/>
              </a:rPr>
              <a:t>Фишинг</a:t>
            </a:r>
            <a:endParaRPr lang="ru-RU" sz="2800" dirty="0" smtClean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err="1" smtClean="0">
                <a:latin typeface="Calibri" pitchFamily="34" charset="0"/>
              </a:rPr>
              <a:t>Фарминг</a:t>
            </a:r>
            <a:endParaRPr lang="ru-RU" sz="2800" dirty="0" smtClean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err="1" smtClean="0">
                <a:latin typeface="Calibri" pitchFamily="34" charset="0"/>
              </a:rPr>
              <a:t>Нюкинг</a:t>
            </a:r>
            <a:endParaRPr lang="ru-RU" sz="2800" dirty="0" smtClean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err="1" smtClean="0">
                <a:latin typeface="Calibri" pitchFamily="34" charset="0"/>
              </a:rPr>
              <a:t>Хакинг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75" name="Rectangle 35">
            <a:extLst>
              <a:ext uri="{FF2B5EF4-FFF2-40B4-BE49-F238E27FC236}">
                <a16:creationId xmlns="" xmlns:a16="http://schemas.microsoft.com/office/drawing/2014/main" id="{8FCD4683-9727-47D2-BD5C-12B5716C6F4F}"/>
              </a:ext>
            </a:extLst>
          </p:cNvPr>
          <p:cNvSpPr/>
          <p:nvPr/>
        </p:nvSpPr>
        <p:spPr>
          <a:xfrm>
            <a:off x="20105341" y="14607883"/>
            <a:ext cx="9002392" cy="7277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Заключение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 Box 190">
            <a:extLst>
              <a:ext uri="{FF2B5EF4-FFF2-40B4-BE49-F238E27FC236}">
                <a16:creationId xmlns="" xmlns:a16="http://schemas.microsoft.com/office/drawing/2014/main" id="{966CBD5F-D43E-4D47-8201-566218C5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16" y="12836584"/>
            <a:ext cx="8494095" cy="4585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800" dirty="0" smtClean="0">
                <a:latin typeface="+mn-lt"/>
              </a:rPr>
              <a:t>По </a:t>
            </a:r>
            <a:r>
              <a:rPr lang="ru-RU" sz="2800" dirty="0">
                <a:latin typeface="+mn-lt"/>
              </a:rPr>
              <a:t>мере компьютеризации общества и развития сети Интернет растет и количество </a:t>
            </a:r>
            <a:r>
              <a:rPr lang="ru-RU" sz="2800" dirty="0" err="1">
                <a:latin typeface="+mn-lt"/>
              </a:rPr>
              <a:t>киберпреступлений</a:t>
            </a:r>
            <a:r>
              <a:rPr lang="ru-RU" sz="2800" dirty="0">
                <a:latin typeface="+mn-lt"/>
              </a:rPr>
              <a:t>. По существу, Интернет представляет собой глобальную сеть, используемую для связи и обмена данными, а </a:t>
            </a:r>
            <a:r>
              <a:rPr lang="ru-RU" sz="2800" dirty="0" err="1">
                <a:latin typeface="+mn-lt"/>
              </a:rPr>
              <a:t>киберпреступления</a:t>
            </a:r>
            <a:r>
              <a:rPr lang="ru-RU" sz="2800" dirty="0">
                <a:latin typeface="+mn-lt"/>
              </a:rPr>
              <a:t>, или компьютерные преступления – это использование того или иного инструмента для достижения преступных целей, таких как совершение мошенничества, торговля детской порнографией и интеллектуальной </a:t>
            </a:r>
            <a:r>
              <a:rPr lang="ru-RU" sz="2800" dirty="0" smtClean="0">
                <a:latin typeface="+mn-lt"/>
              </a:rPr>
              <a:t>собственностью и </a:t>
            </a:r>
            <a:r>
              <a:rPr lang="ru-RU" sz="2800" dirty="0">
                <a:latin typeface="+mn-lt"/>
              </a:rPr>
              <a:t>т.д</a:t>
            </a:r>
            <a:r>
              <a:rPr lang="ru-RU" sz="2800" dirty="0" smtClean="0">
                <a:latin typeface="+mn-lt"/>
              </a:rPr>
              <a:t>.</a:t>
            </a:r>
          </a:p>
        </p:txBody>
      </p:sp>
      <p:sp>
        <p:nvSpPr>
          <p:cNvPr id="78" name="Rectangle 44">
            <a:extLst>
              <a:ext uri="{FF2B5EF4-FFF2-40B4-BE49-F238E27FC236}">
                <a16:creationId xmlns="" xmlns:a16="http://schemas.microsoft.com/office/drawing/2014/main" id="{20043D7E-7286-48B9-9A5E-E7868B665227}"/>
              </a:ext>
            </a:extLst>
          </p:cNvPr>
          <p:cNvSpPr/>
          <p:nvPr/>
        </p:nvSpPr>
        <p:spPr>
          <a:xfrm>
            <a:off x="658413" y="8714220"/>
            <a:ext cx="8494097" cy="7683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Материалы и методы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Text Box 180">
            <a:extLst>
              <a:ext uri="{FF2B5EF4-FFF2-40B4-BE49-F238E27FC236}">
                <a16:creationId xmlns="" xmlns:a16="http://schemas.microsoft.com/office/drawing/2014/main" id="{87A42CD2-0AFD-45F6-976B-4B5AE861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4550" y="7949507"/>
            <a:ext cx="4311148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</a:rPr>
              <a:t>рисунка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2" name="Text Box 181">
            <a:extLst>
              <a:ext uri="{FF2B5EF4-FFF2-40B4-BE49-F238E27FC236}">
                <a16:creationId xmlns="" xmlns:a16="http://schemas.microsoft.com/office/drawing/2014/main" id="{61286536-4EC1-4DA5-850B-BEF3F0AF0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6961" y="16557253"/>
            <a:ext cx="4529573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b="1" dirty="0">
                <a:solidFill>
                  <a:schemeClr val="bg1"/>
                </a:solidFill>
                <a:latin typeface="Calibri" pitchFamily="34" charset="0"/>
              </a:rPr>
              <a:t>Рис. 2</a:t>
            </a: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Название рисунка 2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5" name="Text Box 180">
            <a:extLst>
              <a:ext uri="{FF2B5EF4-FFF2-40B4-BE49-F238E27FC236}">
                <a16:creationId xmlns="" xmlns:a16="http://schemas.microsoft.com/office/drawing/2014/main" id="{0EF553AE-2F9D-4C67-BDBF-729D45C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5341" y="8769362"/>
            <a:ext cx="9465837" cy="80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b="1" dirty="0">
                <a:latin typeface="Calibri" pitchFamily="34" charset="0"/>
              </a:rPr>
              <a:t>Диаграмма</a:t>
            </a:r>
            <a:r>
              <a:rPr lang="en-US" sz="2400" b="1" dirty="0">
                <a:latin typeface="Calibri" pitchFamily="34" charset="0"/>
              </a:rPr>
              <a:t> 1.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Меры предосторожности, помогающие уменьшить риск</a:t>
            </a:r>
          </a:p>
          <a:p>
            <a:pPr algn="ctr" eaLnBrk="1" hangingPunct="1"/>
            <a:r>
              <a:rPr lang="ru-RU" sz="2400" dirty="0" smtClean="0">
                <a:latin typeface="Calibri" pitchFamily="34" charset="0"/>
              </a:rPr>
              <a:t> совершения </a:t>
            </a:r>
            <a:r>
              <a:rPr lang="ru-RU" sz="2400" dirty="0" err="1" smtClean="0">
                <a:latin typeface="Calibri" pitchFamily="34" charset="0"/>
              </a:rPr>
              <a:t>киберпреступления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31" y="2945545"/>
            <a:ext cx="9155799" cy="5621967"/>
          </a:xfrm>
          <a:prstGeom prst="rect">
            <a:avLst/>
          </a:prstGeom>
        </p:spPr>
      </p:pic>
      <p:sp>
        <p:nvSpPr>
          <p:cNvPr id="3" name="AutoShape 2" descr="Киберпреступность: история развития, проблемы практики расследован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B2C2354-633D-47D3-B137-9150FDE14086}"/>
              </a:ext>
            </a:extLst>
          </p:cNvPr>
          <p:cNvSpPr/>
          <p:nvPr/>
        </p:nvSpPr>
        <p:spPr>
          <a:xfrm>
            <a:off x="10390504" y="3012639"/>
            <a:ext cx="8712155" cy="6428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Виды </a:t>
            </a:r>
            <a:r>
              <a:rPr lang="ru-RU" sz="4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киберпреступлений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 Box 193">
            <a:extLst>
              <a:ext uri="{FF2B5EF4-FFF2-40B4-BE49-F238E27FC236}">
                <a16:creationId xmlns="" xmlns:a16="http://schemas.microsoft.com/office/drawing/2014/main" id="{5C20D65C-5B59-470C-B40D-FF95562C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5341" y="15368066"/>
            <a:ext cx="9002392" cy="1569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 smtClean="0">
                <a:latin typeface="Calibri" pitchFamily="34" charset="0"/>
              </a:rPr>
              <a:t>В ходе работы мы выяснили, как подразделяются </a:t>
            </a:r>
            <a:r>
              <a:rPr lang="ru-RU" sz="2800" dirty="0" err="1" smtClean="0">
                <a:latin typeface="Calibri" pitchFamily="34" charset="0"/>
              </a:rPr>
              <a:t>киберпреступления</a:t>
            </a:r>
            <a:r>
              <a:rPr lang="ru-RU" sz="2800" dirty="0" smtClean="0">
                <a:latin typeface="Calibri" pitchFamily="34" charset="0"/>
              </a:rPr>
              <a:t>, ознакомились с статистикой и мерами предосторожности. 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CB2C2354-633D-47D3-B137-9150FDE14086}"/>
              </a:ext>
            </a:extLst>
          </p:cNvPr>
          <p:cNvSpPr/>
          <p:nvPr/>
        </p:nvSpPr>
        <p:spPr>
          <a:xfrm>
            <a:off x="20216534" y="10363426"/>
            <a:ext cx="8891199" cy="7982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Проблемы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 Box 193">
            <a:extLst>
              <a:ext uri="{FF2B5EF4-FFF2-40B4-BE49-F238E27FC236}">
                <a16:creationId xmlns="" xmlns:a16="http://schemas.microsoft.com/office/drawing/2014/main" id="{5C20D65C-5B59-470C-B40D-FF95562C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6534" y="11204416"/>
            <a:ext cx="8891199" cy="2431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</a:rPr>
              <a:t>Нехватка знаний и навыков при расследовании преступления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</a:rPr>
              <a:t>Высокая степень несвоевременности выявления </a:t>
            </a:r>
            <a:r>
              <a:rPr lang="ru-RU" sz="2800" dirty="0" err="1" smtClean="0">
                <a:latin typeface="Calibri" pitchFamily="34" charset="0"/>
              </a:rPr>
              <a:t>киберпреступления</a:t>
            </a:r>
            <a:endParaRPr lang="ru-RU" sz="2800" dirty="0" smtClean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</a:rPr>
              <a:t>Установление факта совершения преступления</a:t>
            </a:r>
            <a:endParaRPr lang="ru-RU" sz="2800" dirty="0"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53162"/>
              </p:ext>
            </p:extLst>
          </p:nvPr>
        </p:nvGraphicFramePr>
        <p:xfrm>
          <a:off x="10313236" y="7489178"/>
          <a:ext cx="8755464" cy="1011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909"/>
                <a:gridCol w="1812156"/>
                <a:gridCol w="1779399"/>
              </a:tblGrid>
              <a:tr h="80571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Виды </a:t>
                      </a:r>
                      <a:r>
                        <a:rPr lang="ru-RU" sz="2800" dirty="0" err="1">
                          <a:effectLst/>
                        </a:rPr>
                        <a:t>киберпреступности</a:t>
                      </a:r>
                      <a:endParaRPr lang="ru-RU" sz="280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В России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В мире</a:t>
                      </a:r>
                    </a:p>
                    <a:p>
                      <a:pPr algn="ctr" fontAlgn="t"/>
                      <a:r>
                        <a:rPr lang="ru-RU" sz="2800" dirty="0">
                          <a:effectLst/>
                        </a:rPr>
                        <a:t>(24 страны)</a:t>
                      </a:r>
                    </a:p>
                  </a:txBody>
                  <a:tcPr marL="47625" marR="47625" marT="47625" marB="47625" anchor="ctr"/>
                </a:tc>
              </a:tr>
              <a:tr h="1577129"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 smtClean="0">
                          <a:effectLst/>
                        </a:rPr>
                        <a:t>Жертвы мобильных</a:t>
                      </a:r>
                      <a:r>
                        <a:rPr lang="ru-RU" sz="2800" dirty="0">
                          <a:effectLst/>
                        </a:rPr>
                        <a:t>  </a:t>
                      </a:r>
                      <a:r>
                        <a:rPr lang="ru-RU" sz="2800" dirty="0" err="1">
                          <a:effectLst/>
                        </a:rPr>
                        <a:t>киберпреступлений</a:t>
                      </a:r>
                      <a:r>
                        <a:rPr lang="ru-RU" sz="2800" dirty="0">
                          <a:effectLst/>
                        </a:rPr>
                        <a:t> или </a:t>
                      </a:r>
                      <a:r>
                        <a:rPr lang="ru-RU" sz="2800" dirty="0" smtClean="0">
                          <a:effectLst/>
                        </a:rPr>
                        <a:t>атак </a:t>
                      </a:r>
                      <a:r>
                        <a:rPr lang="ru-RU" sz="2800" dirty="0">
                          <a:effectLst/>
                        </a:rPr>
                        <a:t>в социальных сетях 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>
                          <a:effectLst/>
                        </a:rPr>
                        <a:t>56%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>
                          <a:effectLst/>
                        </a:rPr>
                        <a:t>21%</a:t>
                      </a:r>
                    </a:p>
                  </a:txBody>
                  <a:tcPr marL="47625" marR="47625" marT="47625" marB="47625"/>
                </a:tc>
              </a:tr>
              <a:tr h="1851883"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>
                          <a:effectLst/>
                        </a:rPr>
                        <a:t>Пользователи мобильных устройств, получавшие текстовые сообщения от неизвестных </a:t>
                      </a:r>
                      <a:r>
                        <a:rPr lang="ru-RU" sz="2800" dirty="0" smtClean="0">
                          <a:effectLst/>
                        </a:rPr>
                        <a:t>лиц</a:t>
                      </a:r>
                      <a:endParaRPr lang="ru-RU" sz="28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>
                          <a:effectLst/>
                        </a:rPr>
                        <a:t>71%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>
                          <a:effectLst/>
                        </a:rPr>
                        <a:t>31%</a:t>
                      </a:r>
                    </a:p>
                  </a:txBody>
                  <a:tcPr marL="47625" marR="47625" marT="47625" marB="47625"/>
                </a:tc>
              </a:tr>
              <a:tr h="1313624">
                <a:tc>
                  <a:txBody>
                    <a:bodyPr/>
                    <a:lstStyle/>
                    <a:p>
                      <a:pPr fontAlgn="t"/>
                      <a:r>
                        <a:rPr lang="ru-RU" sz="2800">
                          <a:effectLst/>
                        </a:rPr>
                        <a:t>Пользователи социальных сетей, ставшие жертвами атак в социальных сетях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>
                          <a:effectLst/>
                        </a:rPr>
                        <a:t>50%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>
                          <a:effectLst/>
                        </a:rPr>
                        <a:t>39%</a:t>
                      </a:r>
                    </a:p>
                  </a:txBody>
                  <a:tcPr marL="47625" marR="47625" marT="47625" marB="47625"/>
                </a:tc>
              </a:tr>
              <a:tr h="2128726"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>
                          <a:effectLst/>
                        </a:rPr>
                        <a:t>Пользователи социальных сетей, чьи аккаунты были взломаны, и кто-то пытался совершать действия от имени жертвы 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>
                          <a:effectLst/>
                        </a:rPr>
                        <a:t>47%</a:t>
                      </a:r>
                    </a:p>
                    <a:p>
                      <a:pPr fontAlgn="t"/>
                      <a:r>
                        <a:rPr lang="ru-RU" sz="2800">
                          <a:effectLst/>
                        </a:rPr>
                        <a:t> 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>
                          <a:effectLst/>
                        </a:rPr>
                        <a:t>15%</a:t>
                      </a:r>
                    </a:p>
                  </a:txBody>
                  <a:tcPr marL="47625" marR="47625" marT="47625" marB="47625"/>
                </a:tc>
              </a:tr>
              <a:tr h="1721175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Пользователи социальных сетей, ставших жертвами спама или фальшивых ссылок </a:t>
                      </a:r>
                      <a:r>
                        <a:rPr lang="ru-RU" sz="2800" dirty="0" err="1" smtClean="0">
                          <a:effectLst/>
                        </a:rPr>
                        <a:t>вс</a:t>
                      </a:r>
                      <a:r>
                        <a:rPr lang="ru-RU" sz="2800" dirty="0" smtClean="0">
                          <a:effectLst/>
                        </a:rPr>
                        <a:t> </a:t>
                      </a:r>
                      <a:r>
                        <a:rPr lang="ru-RU" sz="2800" dirty="0" err="1" smtClean="0">
                          <a:effectLst/>
                        </a:rPr>
                        <a:t>оциальных</a:t>
                      </a:r>
                      <a:r>
                        <a:rPr lang="ru-RU" sz="2800" dirty="0" smtClean="0">
                          <a:effectLst/>
                        </a:rPr>
                        <a:t> </a:t>
                      </a:r>
                      <a:r>
                        <a:rPr lang="ru-RU" sz="2800" dirty="0">
                          <a:effectLst/>
                        </a:rPr>
                        <a:t>сетях 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19%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10%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43" name="Text Box 180">
            <a:extLst>
              <a:ext uri="{FF2B5EF4-FFF2-40B4-BE49-F238E27FC236}">
                <a16:creationId xmlns="" xmlns:a16="http://schemas.microsoft.com/office/drawing/2014/main" id="{0EF553AE-2F9D-4C67-BDBF-729D45C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890" y="17863752"/>
            <a:ext cx="8447386" cy="117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b="1" dirty="0">
                <a:latin typeface="Calibri" pitchFamily="34" charset="0"/>
              </a:rPr>
              <a:t>Диаграмма</a:t>
            </a:r>
            <a:r>
              <a:rPr lang="en-US" sz="2400" b="1" dirty="0">
                <a:latin typeface="Calibri" pitchFamily="34" charset="0"/>
              </a:rPr>
              <a:t> 1.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Меры предосторожности, помогающие уменьшить риск</a:t>
            </a:r>
          </a:p>
          <a:p>
            <a:pPr algn="ctr" eaLnBrk="1" hangingPunct="1"/>
            <a:r>
              <a:rPr lang="ru-RU" sz="2400" dirty="0" smtClean="0">
                <a:latin typeface="Calibri" pitchFamily="34" charset="0"/>
              </a:rPr>
              <a:t> совершения </a:t>
            </a:r>
            <a:r>
              <a:rPr lang="ru-RU" sz="2400" dirty="0" err="1" smtClean="0">
                <a:latin typeface="Calibri" pitchFamily="34" charset="0"/>
              </a:rPr>
              <a:t>киберпреступления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249" y="16665246"/>
            <a:ext cx="3998820" cy="3707515"/>
          </a:xfrm>
          <a:prstGeom prst="rect">
            <a:avLst/>
          </a:prstGeom>
        </p:spPr>
      </p:pic>
      <p:pic>
        <p:nvPicPr>
          <p:cNvPr id="1032" name="Picture 8" descr="https://www.herzen.spb.ru/uploads/trifonovae/images/%D0%9D%D0%BE%D0%B2%D1%8B%D0%B9%20%D0%BB%D0%BE%D0%B3%D0%BE%D1%82%D0%B8%D0%BF%20%D0%A0%D0%93%D0%9F%D0%A3%282%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14" y="43943"/>
            <a:ext cx="2764441" cy="27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www.herzen.spb.ru/uploads/trifonovae/images/%D0%9D%D0%BE%D0%B2%D1%8B%D0%B9%20%D0%BB%D0%BE%D0%B3%D0%BE%D1%82%D0%B8%D0%BF%20%D0%A0%D0%93%D0%9F%D0%A3%282%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355" y="43943"/>
            <a:ext cx="2764441" cy="27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387</Words>
  <Application>Microsoft Office PowerPoint</Application>
  <PresentationFormat>Произвольный</PresentationFormat>
  <Paragraphs>61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Yulya Baklanova</dc:creator>
  <cp:lastModifiedBy>Dasha</cp:lastModifiedBy>
  <cp:revision>21</cp:revision>
  <dcterms:created xsi:type="dcterms:W3CDTF">2017-10-02T13:44:20Z</dcterms:created>
  <dcterms:modified xsi:type="dcterms:W3CDTF">2020-09-27T08:04:08Z</dcterms:modified>
</cp:coreProperties>
</file>