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62" r:id="rId3"/>
    <p:sldId id="263" r:id="rId4"/>
    <p:sldId id="256" r:id="rId5"/>
    <p:sldId id="260" r:id="rId6"/>
    <p:sldId id="259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072" y="48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F7D11-514D-4E63-A142-83C479C6E82C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498A7-DEEF-4B7E-BB71-48255F786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29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8A7-DEEF-4B7E-BB71-48255F7867B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59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8D4-CFE5-4E30-9085-AFC9D61FEA15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16F-096B-46D2-A9EF-F4D730B11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97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8D4-CFE5-4E30-9085-AFC9D61FEA15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16F-096B-46D2-A9EF-F4D730B11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89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8D4-CFE5-4E30-9085-AFC9D61FEA15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16F-096B-46D2-A9EF-F4D730B11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50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8D4-CFE5-4E30-9085-AFC9D61FEA15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16F-096B-46D2-A9EF-F4D730B11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5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8D4-CFE5-4E30-9085-AFC9D61FEA15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16F-096B-46D2-A9EF-F4D730B11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78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8D4-CFE5-4E30-9085-AFC9D61FEA15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16F-096B-46D2-A9EF-F4D730B11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25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8D4-CFE5-4E30-9085-AFC9D61FEA15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16F-096B-46D2-A9EF-F4D730B11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50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8D4-CFE5-4E30-9085-AFC9D61FEA15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16F-096B-46D2-A9EF-F4D730B11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5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8D4-CFE5-4E30-9085-AFC9D61FEA15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16F-096B-46D2-A9EF-F4D730B11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40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8D4-CFE5-4E30-9085-AFC9D61FEA15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16F-096B-46D2-A9EF-F4D730B11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62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8D4-CFE5-4E30-9085-AFC9D61FEA15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916F-096B-46D2-A9EF-F4D730B11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38D4-CFE5-4E30-9085-AFC9D61FEA15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916F-096B-46D2-A9EF-F4D730B11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02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C1760E-4E98-40A9-ABAF-3CCF51F3AFE3}"/>
              </a:ext>
            </a:extLst>
          </p:cNvPr>
          <p:cNvSpPr txBox="1"/>
          <p:nvPr/>
        </p:nvSpPr>
        <p:spPr>
          <a:xfrm>
            <a:off x="1693889" y="0"/>
            <a:ext cx="347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保管原料管理システム</a:t>
            </a:r>
            <a:r>
              <a:rPr kumimoji="1" lang="en-US" altLang="ja-JP" sz="1400" b="1" dirty="0"/>
              <a:t>_</a:t>
            </a:r>
            <a:r>
              <a:rPr kumimoji="1" lang="ja-JP" altLang="en-US" sz="1400" b="1" dirty="0"/>
              <a:t>説明書</a:t>
            </a:r>
            <a:r>
              <a:rPr kumimoji="1" lang="en-US" altLang="ja-JP" sz="1400" b="1" dirty="0"/>
              <a:t>(1/2)</a:t>
            </a:r>
            <a:endParaRPr kumimoji="1" lang="ja-JP" altLang="en-US" sz="14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6380A0-CF8B-43CF-8C7F-A061BA0D8A9C}"/>
              </a:ext>
            </a:extLst>
          </p:cNvPr>
          <p:cNvSpPr txBox="1"/>
          <p:nvPr/>
        </p:nvSpPr>
        <p:spPr>
          <a:xfrm>
            <a:off x="275180" y="720416"/>
            <a:ext cx="1836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初期画面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15D032E-DB3A-4945-8EE1-7947FA8DC7D5}"/>
              </a:ext>
            </a:extLst>
          </p:cNvPr>
          <p:cNvGrpSpPr/>
          <p:nvPr/>
        </p:nvGrpSpPr>
        <p:grpSpPr>
          <a:xfrm>
            <a:off x="275180" y="999512"/>
            <a:ext cx="6307640" cy="2463788"/>
            <a:chOff x="275180" y="643913"/>
            <a:chExt cx="6307640" cy="2463788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EE3637C-3BE5-41C3-996A-4D305D7BAD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5180" y="643913"/>
              <a:ext cx="6307640" cy="2463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左中かっこ 14">
              <a:extLst>
                <a:ext uri="{FF2B5EF4-FFF2-40B4-BE49-F238E27FC236}">
                  <a16:creationId xmlns:a16="http://schemas.microsoft.com/office/drawing/2014/main" id="{15C182DE-D364-4119-BF86-FF18A55D4D66}"/>
                </a:ext>
              </a:extLst>
            </p:cNvPr>
            <p:cNvSpPr/>
            <p:nvPr/>
          </p:nvSpPr>
          <p:spPr>
            <a:xfrm rot="16200000">
              <a:off x="2587106" y="-315414"/>
              <a:ext cx="218674" cy="3086104"/>
            </a:xfrm>
            <a:prstGeom prst="leftBrace">
              <a:avLst>
                <a:gd name="adj1" fmla="val 67844"/>
                <a:gd name="adj2" fmla="val 3975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4A59F3E-EA3C-41B7-A397-94DEBB6DA82A}"/>
                </a:ext>
              </a:extLst>
            </p:cNvPr>
            <p:cNvSpPr txBox="1"/>
            <p:nvPr/>
          </p:nvSpPr>
          <p:spPr>
            <a:xfrm>
              <a:off x="1140592" y="1308781"/>
              <a:ext cx="261541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データベースを検索し、</a:t>
              </a:r>
              <a:endParaRPr kumimoji="1" lang="en-US" altLang="ja-JP" sz="1050" dirty="0"/>
            </a:p>
            <a:p>
              <a:pPr algn="ctr"/>
              <a:r>
                <a:rPr kumimoji="1" lang="ja-JP" altLang="en-US" sz="1050" dirty="0"/>
                <a:t>一致するデータをこの部分に返します。</a:t>
              </a:r>
            </a:p>
          </p:txBody>
        </p:sp>
        <p:sp>
          <p:nvSpPr>
            <p:cNvPr id="17" name="左中かっこ 16">
              <a:extLst>
                <a:ext uri="{FF2B5EF4-FFF2-40B4-BE49-F238E27FC236}">
                  <a16:creationId xmlns:a16="http://schemas.microsoft.com/office/drawing/2014/main" id="{8EC83445-C521-4507-AD6E-092ABFF885C3}"/>
                </a:ext>
              </a:extLst>
            </p:cNvPr>
            <p:cNvSpPr/>
            <p:nvPr/>
          </p:nvSpPr>
          <p:spPr>
            <a:xfrm>
              <a:off x="4303055" y="938787"/>
              <a:ext cx="156439" cy="2003358"/>
            </a:xfrm>
            <a:prstGeom prst="leftBrace">
              <a:avLst>
                <a:gd name="adj1" fmla="val 42317"/>
                <a:gd name="adj2" fmla="val 6985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AB66E58-FF97-4B6A-907B-86BF9DB3781C}"/>
                </a:ext>
              </a:extLst>
            </p:cNvPr>
            <p:cNvSpPr txBox="1"/>
            <p:nvPr/>
          </p:nvSpPr>
          <p:spPr>
            <a:xfrm>
              <a:off x="2689359" y="1963449"/>
              <a:ext cx="1654641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原料を保管している</a:t>
              </a:r>
              <a:endParaRPr kumimoji="1" lang="en-US" altLang="ja-JP" sz="1050" dirty="0"/>
            </a:p>
            <a:p>
              <a:pPr algn="ctr"/>
              <a:r>
                <a:rPr kumimoji="1" lang="ja-JP" altLang="en-US" sz="1050" dirty="0"/>
                <a:t>棚の模式図です。</a:t>
              </a:r>
              <a:endParaRPr kumimoji="1" lang="en-US" altLang="ja-JP" sz="1050" dirty="0"/>
            </a:p>
            <a:p>
              <a:pPr algn="ctr"/>
              <a:r>
                <a:rPr kumimoji="1" lang="ja-JP" altLang="en-US" sz="1050" dirty="0"/>
                <a:t>検索結果に該当する</a:t>
              </a:r>
              <a:endParaRPr kumimoji="1" lang="en-US" altLang="ja-JP" sz="1050" dirty="0"/>
            </a:p>
            <a:p>
              <a:pPr algn="ctr"/>
              <a:r>
                <a:rPr kumimoji="1" lang="ja-JP" altLang="en-US" sz="1050" dirty="0"/>
                <a:t>棚に色をつけて</a:t>
              </a:r>
              <a:endParaRPr kumimoji="1" lang="en-US" altLang="ja-JP" sz="1050" dirty="0"/>
            </a:p>
            <a:p>
              <a:pPr algn="ctr"/>
              <a:r>
                <a:rPr kumimoji="1" lang="ja-JP" altLang="en-US" sz="1050" dirty="0"/>
                <a:t>保存場所を示します。</a:t>
              </a:r>
              <a:endParaRPr kumimoji="1" lang="en-US" altLang="ja-JP" sz="1050" dirty="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2640D5BA-D2F4-46A8-B9FF-8C272A0A129A}"/>
              </a:ext>
            </a:extLst>
          </p:cNvPr>
          <p:cNvGrpSpPr/>
          <p:nvPr/>
        </p:nvGrpSpPr>
        <p:grpSpPr>
          <a:xfrm>
            <a:off x="409765" y="4386285"/>
            <a:ext cx="6269315" cy="3878069"/>
            <a:chOff x="807331" y="3918842"/>
            <a:chExt cx="6269315" cy="387806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97E7EB8B-901E-495B-AEFF-C66BB0146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59375" y="3918842"/>
              <a:ext cx="4164734" cy="2340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矢印: 下 27">
              <a:extLst>
                <a:ext uri="{FF2B5EF4-FFF2-40B4-BE49-F238E27FC236}">
                  <a16:creationId xmlns:a16="http://schemas.microsoft.com/office/drawing/2014/main" id="{CAE15B24-00AC-42ED-A9FC-40A475EB615A}"/>
                </a:ext>
              </a:extLst>
            </p:cNvPr>
            <p:cNvSpPr/>
            <p:nvPr/>
          </p:nvSpPr>
          <p:spPr>
            <a:xfrm rot="18802655">
              <a:off x="2685179" y="4444489"/>
              <a:ext cx="174440" cy="2372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C7A7E9E-1CF9-423E-8079-48E26CF3981E}"/>
                </a:ext>
              </a:extLst>
            </p:cNvPr>
            <p:cNvSpPr/>
            <p:nvPr/>
          </p:nvSpPr>
          <p:spPr>
            <a:xfrm>
              <a:off x="2910192" y="4633755"/>
              <a:ext cx="2487890" cy="14436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4EE7417-1995-46A8-A79E-319EEC47300D}"/>
                </a:ext>
              </a:extLst>
            </p:cNvPr>
            <p:cNvSpPr/>
            <p:nvPr/>
          </p:nvSpPr>
          <p:spPr>
            <a:xfrm>
              <a:off x="1546781" y="4145393"/>
              <a:ext cx="1117236" cy="3137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49B70642-C209-4037-88E2-A94851A68AA0}"/>
                </a:ext>
              </a:extLst>
            </p:cNvPr>
            <p:cNvGrpSpPr/>
            <p:nvPr/>
          </p:nvGrpSpPr>
          <p:grpSpPr>
            <a:xfrm>
              <a:off x="807331" y="5665970"/>
              <a:ext cx="1818955" cy="690967"/>
              <a:chOff x="648799" y="3403230"/>
              <a:chExt cx="1650220" cy="626869"/>
            </a:xfrm>
          </p:grpSpPr>
          <p:sp>
            <p:nvSpPr>
              <p:cNvPr id="32" name="吹き出し: 円形 31">
                <a:extLst>
                  <a:ext uri="{FF2B5EF4-FFF2-40B4-BE49-F238E27FC236}">
                    <a16:creationId xmlns:a16="http://schemas.microsoft.com/office/drawing/2014/main" id="{CB630287-9CAD-47C7-8136-AB6FDCE549FB}"/>
                  </a:ext>
                </a:extLst>
              </p:cNvPr>
              <p:cNvSpPr/>
              <p:nvPr/>
            </p:nvSpPr>
            <p:spPr>
              <a:xfrm>
                <a:off x="648799" y="3403230"/>
                <a:ext cx="1650220" cy="626869"/>
              </a:xfrm>
              <a:prstGeom prst="wedgeEllipseCallout">
                <a:avLst>
                  <a:gd name="adj1" fmla="val 51885"/>
                  <a:gd name="adj2" fmla="val -20513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050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C330BB3-9B8C-4666-959E-AEE4C68F374E}"/>
                  </a:ext>
                </a:extLst>
              </p:cNvPr>
              <p:cNvSpPr txBox="1"/>
              <p:nvPr/>
            </p:nvSpPr>
            <p:spPr>
              <a:xfrm>
                <a:off x="733800" y="3421823"/>
                <a:ext cx="1502778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 dirty="0"/>
                  <a:t>クリックで</a:t>
                </a:r>
                <a:endParaRPr kumimoji="1" lang="en-US" altLang="ja-JP" sz="1050" dirty="0"/>
              </a:p>
              <a:p>
                <a:pPr algn="ctr"/>
                <a:r>
                  <a:rPr kumimoji="1" lang="ja-JP" altLang="en-US" sz="1050" dirty="0"/>
                  <a:t>検索ボックス</a:t>
                </a:r>
                <a:endParaRPr kumimoji="1" lang="en-US" altLang="ja-JP" sz="1050" dirty="0"/>
              </a:p>
              <a:p>
                <a:pPr algn="ctr"/>
                <a:r>
                  <a:rPr kumimoji="1" lang="ja-JP" altLang="en-US" sz="1050" dirty="0"/>
                  <a:t>が出現します</a:t>
                </a:r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8F0CE87A-2D19-44F6-BF2C-220B2B5A4EF8}"/>
                </a:ext>
              </a:extLst>
            </p:cNvPr>
            <p:cNvGrpSpPr/>
            <p:nvPr/>
          </p:nvGrpSpPr>
          <p:grpSpPr>
            <a:xfrm>
              <a:off x="3299846" y="6322552"/>
              <a:ext cx="3776800" cy="1474359"/>
              <a:chOff x="4024565" y="3389252"/>
              <a:chExt cx="2441674" cy="1337589"/>
            </a:xfrm>
          </p:grpSpPr>
          <p:sp>
            <p:nvSpPr>
              <p:cNvPr id="35" name="吹き出し: 円形 34">
                <a:extLst>
                  <a:ext uri="{FF2B5EF4-FFF2-40B4-BE49-F238E27FC236}">
                    <a16:creationId xmlns:a16="http://schemas.microsoft.com/office/drawing/2014/main" id="{A77BBB5A-6CF3-4F32-BC06-BB7F96BD4A26}"/>
                  </a:ext>
                </a:extLst>
              </p:cNvPr>
              <p:cNvSpPr/>
              <p:nvPr/>
            </p:nvSpPr>
            <p:spPr>
              <a:xfrm>
                <a:off x="4102390" y="3389252"/>
                <a:ext cx="2244910" cy="1337589"/>
              </a:xfrm>
              <a:prstGeom prst="wedgeEllipseCallout">
                <a:avLst>
                  <a:gd name="adj1" fmla="val -7170"/>
                  <a:gd name="adj2" fmla="val -991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24E7CD9-84F4-4726-9B32-7592BC5D1ABB}"/>
                  </a:ext>
                </a:extLst>
              </p:cNvPr>
              <p:cNvSpPr txBox="1"/>
              <p:nvPr/>
            </p:nvSpPr>
            <p:spPr>
              <a:xfrm>
                <a:off x="4024565" y="3470326"/>
                <a:ext cx="2441674" cy="125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en-US" altLang="ja-JP" sz="1050" dirty="0"/>
              </a:p>
              <a:p>
                <a:pPr algn="ctr"/>
                <a:r>
                  <a:rPr kumimoji="1" lang="ja-JP" altLang="en-US" sz="1050" dirty="0"/>
                  <a:t>「原料番号、原料名、表示名称」で</a:t>
                </a:r>
                <a:endParaRPr kumimoji="1" lang="en-US" altLang="ja-JP" sz="1050" dirty="0"/>
              </a:p>
              <a:p>
                <a:pPr algn="ctr"/>
                <a:r>
                  <a:rPr kumimoji="1" lang="ja-JP" altLang="en-US" sz="1050" dirty="0"/>
                  <a:t>原料の検索ができます。</a:t>
                </a:r>
                <a:endParaRPr kumimoji="1" lang="en-US" altLang="ja-JP" sz="1050" dirty="0"/>
              </a:p>
              <a:p>
                <a:pPr algn="ctr"/>
                <a:endParaRPr kumimoji="1" lang="en-US" altLang="ja-JP" sz="1050" dirty="0"/>
              </a:p>
              <a:p>
                <a:pPr algn="ctr"/>
                <a:r>
                  <a:rPr kumimoji="1" lang="ja-JP" altLang="en-US" sz="1050" dirty="0"/>
                  <a:t>部分一致検索が可能で、</a:t>
                </a:r>
                <a:endParaRPr kumimoji="1" lang="en-US" altLang="ja-JP" sz="1050" dirty="0"/>
              </a:p>
              <a:p>
                <a:pPr algn="ctr"/>
                <a:r>
                  <a:rPr kumimoji="1" lang="ja-JP" altLang="en-US" sz="1050" dirty="0"/>
                  <a:t>半角全角、大文字小文字、カナかな表記を</a:t>
                </a:r>
                <a:endParaRPr kumimoji="1" lang="en-US" altLang="ja-JP" sz="1050" dirty="0"/>
              </a:p>
              <a:p>
                <a:pPr algn="ctr"/>
                <a:r>
                  <a:rPr kumimoji="1" lang="ja-JP" altLang="en-US" sz="1050" dirty="0"/>
                  <a:t>気にせずに検索が可能です。</a:t>
                </a:r>
              </a:p>
              <a:p>
                <a:pPr algn="ctr"/>
                <a:endParaRPr kumimoji="1" lang="ja-JP" altLang="en-US" sz="1050" dirty="0"/>
              </a:p>
            </p:txBody>
          </p:sp>
        </p:grp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5943505-28BE-49DE-81C3-119F11CC433C}"/>
              </a:ext>
            </a:extLst>
          </p:cNvPr>
          <p:cNvSpPr txBox="1"/>
          <p:nvPr/>
        </p:nvSpPr>
        <p:spPr>
          <a:xfrm>
            <a:off x="275180" y="4108074"/>
            <a:ext cx="1836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検索ボックスの表示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397B93F-3BF6-4F91-BA24-B6027EFFA973}"/>
              </a:ext>
            </a:extLst>
          </p:cNvPr>
          <p:cNvSpPr txBox="1"/>
          <p:nvPr/>
        </p:nvSpPr>
        <p:spPr>
          <a:xfrm>
            <a:off x="275180" y="419359"/>
            <a:ext cx="5890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当プログラムの使い方、仕様を示します。</a:t>
            </a:r>
            <a:endParaRPr kumimoji="1"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404019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6380A0-CF8B-43CF-8C7F-A061BA0D8A9C}"/>
              </a:ext>
            </a:extLst>
          </p:cNvPr>
          <p:cNvSpPr txBox="1"/>
          <p:nvPr/>
        </p:nvSpPr>
        <p:spPr>
          <a:xfrm>
            <a:off x="285456" y="573399"/>
            <a:ext cx="1836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検索結果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CF13983-B5ED-4BA7-AEC2-3632E0B756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456" y="845426"/>
            <a:ext cx="6307640" cy="24637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3370707-5B6A-4F5F-BD10-DD605D22EEDF}"/>
              </a:ext>
            </a:extLst>
          </p:cNvPr>
          <p:cNvSpPr txBox="1"/>
          <p:nvPr/>
        </p:nvSpPr>
        <p:spPr>
          <a:xfrm>
            <a:off x="489543" y="5165279"/>
            <a:ext cx="589082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・検索ボタン、もしくは、</a:t>
            </a:r>
            <a:r>
              <a:rPr kumimoji="1" lang="en-US" altLang="ja-JP" sz="1050" dirty="0"/>
              <a:t>Enter</a:t>
            </a:r>
            <a:r>
              <a:rPr kumimoji="1" lang="ja-JP" altLang="en-US" sz="1050" dirty="0"/>
              <a:t>キーで検索を実行できます。</a:t>
            </a:r>
            <a:endParaRPr kumimoji="1" lang="en-US" altLang="ja-JP" sz="1050" dirty="0"/>
          </a:p>
          <a:p>
            <a:endParaRPr kumimoji="1" lang="en-US" altLang="ja-JP" sz="1050" dirty="0"/>
          </a:p>
          <a:p>
            <a:r>
              <a:rPr kumimoji="1" lang="ja-JP" altLang="en-US" sz="1050" dirty="0"/>
              <a:t>・検索後、入力部分をアクティブにしているので、</a:t>
            </a:r>
            <a:endParaRPr kumimoji="1" lang="en-US" altLang="ja-JP" sz="1050" dirty="0"/>
          </a:p>
          <a:p>
            <a:r>
              <a:rPr kumimoji="1" lang="ja-JP" altLang="en-US" sz="1050" dirty="0"/>
              <a:t>　キーボード操作のみで再度キーワードの入力が可能です。</a:t>
            </a:r>
            <a:endParaRPr kumimoji="1" lang="en-US" altLang="ja-JP" sz="1050" dirty="0"/>
          </a:p>
          <a:p>
            <a:endParaRPr kumimoji="1" lang="en-US" altLang="ja-JP" sz="1050" dirty="0"/>
          </a:p>
          <a:p>
            <a:r>
              <a:rPr kumimoji="1" lang="ja-JP" altLang="en-US" sz="1050" dirty="0"/>
              <a:t>・検索ボックスは、閉じるボタン、もしくは、</a:t>
            </a:r>
            <a:r>
              <a:rPr kumimoji="1" lang="en-US" altLang="ja-JP" sz="1050" dirty="0"/>
              <a:t>Esc</a:t>
            </a:r>
            <a:r>
              <a:rPr kumimoji="1" lang="ja-JP" altLang="en-US" sz="1050" dirty="0"/>
              <a:t>キーで閉じることが可能です。</a:t>
            </a:r>
            <a:endParaRPr kumimoji="1" lang="en-US" altLang="ja-JP" sz="1050" dirty="0"/>
          </a:p>
          <a:p>
            <a:endParaRPr kumimoji="1" lang="en-US" altLang="ja-JP" sz="1050" dirty="0"/>
          </a:p>
          <a:p>
            <a:endParaRPr kumimoji="1" lang="en-US" altLang="ja-JP" sz="1050" dirty="0"/>
          </a:p>
          <a:p>
            <a:r>
              <a:rPr kumimoji="1" lang="ja-JP" altLang="en-US" sz="1050" dirty="0">
                <a:solidFill>
                  <a:srgbClr val="FF0000"/>
                </a:solidFill>
              </a:rPr>
              <a:t>＊原料番号や棚割等は全て架空のものを記載しています。</a:t>
            </a:r>
            <a:endParaRPr kumimoji="1" lang="en-US" altLang="ja-JP" sz="1050" dirty="0">
              <a:solidFill>
                <a:srgbClr val="FF0000"/>
              </a:solidFill>
            </a:endParaRPr>
          </a:p>
          <a:p>
            <a:r>
              <a:rPr kumimoji="1" lang="ja-JP" altLang="en-US" sz="1050" dirty="0">
                <a:solidFill>
                  <a:srgbClr val="FF0000"/>
                </a:solidFill>
              </a:rPr>
              <a:t>　原料名等もインターネット上から収集したものなので、企業の情報は含んでいません。</a:t>
            </a:r>
            <a:endParaRPr kumimoji="1" lang="en-US" altLang="ja-JP" sz="1050" dirty="0">
              <a:solidFill>
                <a:srgbClr val="FF0000"/>
              </a:solidFill>
            </a:endParaRPr>
          </a:p>
          <a:p>
            <a:r>
              <a:rPr kumimoji="1" lang="ja-JP" altLang="en-US" sz="1050" dirty="0">
                <a:solidFill>
                  <a:srgbClr val="FF0000"/>
                </a:solidFill>
              </a:rPr>
              <a:t>　また、コードもプライベートで作成したものなので、企業資産ではございません。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8447D7B0-836E-404E-A7CD-9A831E0BA246}"/>
              </a:ext>
            </a:extLst>
          </p:cNvPr>
          <p:cNvSpPr/>
          <p:nvPr/>
        </p:nvSpPr>
        <p:spPr>
          <a:xfrm>
            <a:off x="230636" y="3148199"/>
            <a:ext cx="2777933" cy="1305941"/>
          </a:xfrm>
          <a:prstGeom prst="wedgeRoundRectCallout">
            <a:avLst>
              <a:gd name="adj1" fmla="val -1720"/>
              <a:gd name="adj2" fmla="val -17353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D70FBC3-042D-45BB-9E9F-5DADE6EA02F7}"/>
              </a:ext>
            </a:extLst>
          </p:cNvPr>
          <p:cNvSpPr txBox="1"/>
          <p:nvPr/>
        </p:nvSpPr>
        <p:spPr>
          <a:xfrm>
            <a:off x="369270" y="3198927"/>
            <a:ext cx="244167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表示名称</a:t>
            </a:r>
            <a:r>
              <a:rPr kumimoji="1" lang="en-US" altLang="ja-JP" sz="1050" dirty="0"/>
              <a:t>: </a:t>
            </a:r>
            <a:r>
              <a:rPr kumimoji="1" lang="ja-JP" altLang="en-US" sz="1050" dirty="0"/>
              <a:t>ベタイン で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検索した結果です。</a:t>
            </a:r>
            <a:endParaRPr kumimoji="1" lang="en-US" altLang="ja-JP" sz="1050" dirty="0"/>
          </a:p>
          <a:p>
            <a:pPr algn="ctr"/>
            <a:endParaRPr kumimoji="1" lang="en-US" altLang="ja-JP" sz="1050" dirty="0"/>
          </a:p>
          <a:p>
            <a:pPr algn="ctr"/>
            <a:r>
              <a:rPr kumimoji="1" lang="ja-JP" altLang="en-US" sz="1050" dirty="0"/>
              <a:t>２件がヒットし、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ベタイン、ラウリンベタインが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保管されていることがわかります。</a:t>
            </a:r>
          </a:p>
          <a:p>
            <a:pPr algn="ctr"/>
            <a:endParaRPr kumimoji="1" lang="ja-JP" altLang="en-US" sz="1050" dirty="0"/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EAC6FA48-32FC-4A3A-B321-134C423B4B7F}"/>
              </a:ext>
            </a:extLst>
          </p:cNvPr>
          <p:cNvSpPr/>
          <p:nvPr/>
        </p:nvSpPr>
        <p:spPr>
          <a:xfrm>
            <a:off x="3939060" y="3725325"/>
            <a:ext cx="2450102" cy="1043898"/>
          </a:xfrm>
          <a:prstGeom prst="wedgeRoundRectCallout">
            <a:avLst>
              <a:gd name="adj1" fmla="val 8412"/>
              <a:gd name="adj2" fmla="val -12866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F54ACC6-7D4E-4744-A4C1-2100117319D5}"/>
              </a:ext>
            </a:extLst>
          </p:cNvPr>
          <p:cNvSpPr txBox="1"/>
          <p:nvPr/>
        </p:nvSpPr>
        <p:spPr>
          <a:xfrm>
            <a:off x="3947488" y="3779213"/>
            <a:ext cx="244167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ベタインが、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６階の</a:t>
            </a:r>
            <a:r>
              <a:rPr kumimoji="1" lang="en-US" altLang="ja-JP" sz="1050" dirty="0"/>
              <a:t>8</a:t>
            </a:r>
            <a:r>
              <a:rPr kumimoji="1" lang="ja-JP" altLang="en-US" sz="1050" dirty="0"/>
              <a:t>番の棚の一番下、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ラウリルベタインが、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５階の</a:t>
            </a:r>
            <a:r>
              <a:rPr kumimoji="1" lang="en-US" altLang="ja-JP" sz="1050" dirty="0"/>
              <a:t>9</a:t>
            </a:r>
            <a:r>
              <a:rPr kumimoji="1" lang="ja-JP" altLang="en-US" sz="1050" dirty="0"/>
              <a:t>番の棚の一番上に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保管されていることを示しています。</a:t>
            </a:r>
            <a:endParaRPr kumimoji="1" lang="en-US" altLang="ja-JP" sz="105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0ACDEDD-5F76-4253-81F6-D49A99255B21}"/>
              </a:ext>
            </a:extLst>
          </p:cNvPr>
          <p:cNvSpPr txBox="1"/>
          <p:nvPr/>
        </p:nvSpPr>
        <p:spPr>
          <a:xfrm>
            <a:off x="1693889" y="0"/>
            <a:ext cx="347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保管原料管理システム</a:t>
            </a:r>
            <a:r>
              <a:rPr kumimoji="1" lang="en-US" altLang="ja-JP" sz="1400" b="1" dirty="0"/>
              <a:t>_</a:t>
            </a:r>
            <a:r>
              <a:rPr kumimoji="1" lang="ja-JP" altLang="en-US" sz="1400" b="1" dirty="0"/>
              <a:t>説明書</a:t>
            </a:r>
            <a:r>
              <a:rPr kumimoji="1" lang="en-US" altLang="ja-JP" sz="1400" b="1" dirty="0"/>
              <a:t>(2/2)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1684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0ACDEDD-5F76-4253-81F6-D49A99255B21}"/>
              </a:ext>
            </a:extLst>
          </p:cNvPr>
          <p:cNvSpPr txBox="1"/>
          <p:nvPr/>
        </p:nvSpPr>
        <p:spPr>
          <a:xfrm>
            <a:off x="1693889" y="0"/>
            <a:ext cx="347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保管原料管理システム</a:t>
            </a:r>
            <a:r>
              <a:rPr kumimoji="1" lang="en-US" altLang="ja-JP" sz="1400" b="1" dirty="0"/>
              <a:t>_</a:t>
            </a:r>
            <a:r>
              <a:rPr kumimoji="1" lang="ja-JP" altLang="en-US" sz="1400" b="1" dirty="0"/>
              <a:t>フロー（</a:t>
            </a:r>
            <a:r>
              <a:rPr kumimoji="1" lang="en-US" altLang="ja-JP" sz="1400" b="1" dirty="0"/>
              <a:t>1/1</a:t>
            </a:r>
            <a:r>
              <a:rPr kumimoji="1" lang="ja-JP" altLang="en-US" sz="1400" b="1" dirty="0"/>
              <a:t>）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C1A734A-D57A-4D1A-B936-885DED966952}"/>
              </a:ext>
            </a:extLst>
          </p:cNvPr>
          <p:cNvSpPr/>
          <p:nvPr/>
        </p:nvSpPr>
        <p:spPr>
          <a:xfrm>
            <a:off x="382655" y="3413788"/>
            <a:ext cx="1766979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b="1" u="sng" dirty="0">
                <a:solidFill>
                  <a:schemeClr val="tx1"/>
                </a:solidFill>
              </a:rPr>
              <a:t>検索ボックスボタン押下</a:t>
            </a:r>
            <a:endParaRPr kumimoji="1" lang="en-US" altLang="ja-JP" sz="1050" b="1" u="sng" dirty="0">
              <a:solidFill>
                <a:schemeClr val="tx1"/>
              </a:solidFill>
            </a:endParaRP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・</a:t>
            </a:r>
            <a:r>
              <a:rPr kumimoji="1" lang="en-US" altLang="ja-JP" sz="1050" dirty="0">
                <a:solidFill>
                  <a:schemeClr val="tx1"/>
                </a:solidFill>
              </a:rPr>
              <a:t>Sub </a:t>
            </a:r>
            <a:r>
              <a:rPr kumimoji="1" lang="en-US" altLang="ja-JP" sz="1050" dirty="0" err="1">
                <a:solidFill>
                  <a:schemeClr val="tx1"/>
                </a:solidFill>
              </a:rPr>
              <a:t>Open_Myform</a:t>
            </a:r>
            <a:r>
              <a:rPr kumimoji="1" lang="en-US" altLang="ja-JP" sz="1050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　を呼び出し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C31F24F-84E5-464D-BF55-B7C0DAD4ACD5}"/>
              </a:ext>
            </a:extLst>
          </p:cNvPr>
          <p:cNvSpPr/>
          <p:nvPr/>
        </p:nvSpPr>
        <p:spPr>
          <a:xfrm>
            <a:off x="382655" y="1963536"/>
            <a:ext cx="1802491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b="1" u="sng" dirty="0">
                <a:solidFill>
                  <a:schemeClr val="tx1"/>
                </a:solidFill>
              </a:rPr>
              <a:t>Excel</a:t>
            </a:r>
            <a:r>
              <a:rPr kumimoji="1" lang="ja-JP" altLang="en-US" sz="1050" b="1" u="sng" dirty="0">
                <a:solidFill>
                  <a:schemeClr val="tx1"/>
                </a:solidFill>
              </a:rPr>
              <a:t>を開く</a:t>
            </a:r>
            <a:endParaRPr kumimoji="1" lang="en-US" altLang="ja-JP" sz="1050" b="1" u="sng" dirty="0">
              <a:solidFill>
                <a:schemeClr val="tx1"/>
              </a:solidFill>
            </a:endParaRP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・</a:t>
            </a:r>
            <a:r>
              <a:rPr kumimoji="1" lang="en-US" altLang="ja-JP" sz="1050" dirty="0" err="1">
                <a:solidFill>
                  <a:schemeClr val="tx1"/>
                </a:solidFill>
              </a:rPr>
              <a:t>Workbook_open</a:t>
            </a:r>
            <a:r>
              <a:rPr kumimoji="1" lang="en-US" altLang="ja-JP" sz="1050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　を呼び出し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D269CE4-68D9-4EE6-B042-D5DCB2B459B0}"/>
              </a:ext>
            </a:extLst>
          </p:cNvPr>
          <p:cNvSpPr/>
          <p:nvPr/>
        </p:nvSpPr>
        <p:spPr>
          <a:xfrm>
            <a:off x="1884338" y="2321124"/>
            <a:ext cx="2353014" cy="86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err="1">
                <a:solidFill>
                  <a:schemeClr val="tx1"/>
                </a:solidFill>
              </a:rPr>
              <a:t>Workbook_open</a:t>
            </a:r>
            <a:r>
              <a:rPr kumimoji="1" lang="en-US" altLang="ja-JP" sz="1050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</a:t>
            </a:r>
            <a:r>
              <a:rPr kumimoji="1" lang="ja-JP" altLang="en-US" sz="1050" b="1" dirty="0">
                <a:solidFill>
                  <a:schemeClr val="tx1"/>
                </a:solidFill>
              </a:rPr>
              <a:t>・検索シート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,A1</a:t>
            </a:r>
            <a:r>
              <a:rPr kumimoji="1" lang="ja-JP" altLang="en-US" sz="1050" b="1" dirty="0">
                <a:solidFill>
                  <a:schemeClr val="tx1"/>
                </a:solidFill>
              </a:rPr>
              <a:t>セルを選択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r>
              <a:rPr kumimoji="1" lang="ja-JP" altLang="en-US" sz="1050" b="1" dirty="0">
                <a:solidFill>
                  <a:schemeClr val="tx1"/>
                </a:solidFill>
              </a:rPr>
              <a:t>　・データベースをテーブル化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・</a:t>
            </a:r>
            <a:r>
              <a:rPr kumimoji="1" lang="en-US" altLang="ja-JP" sz="1050" dirty="0">
                <a:solidFill>
                  <a:schemeClr val="tx1"/>
                </a:solidFill>
              </a:rPr>
              <a:t>Sub</a:t>
            </a:r>
            <a:r>
              <a:rPr kumimoji="1" lang="ja-JP" altLang="en-US" sz="1050" dirty="0">
                <a:solidFill>
                  <a:schemeClr val="tx1"/>
                </a:solidFill>
              </a:rPr>
              <a:t>検索クリア</a:t>
            </a:r>
            <a:r>
              <a:rPr kumimoji="1" lang="en-US" altLang="ja-JP" sz="1050" dirty="0">
                <a:solidFill>
                  <a:schemeClr val="tx1"/>
                </a:solidFill>
              </a:rPr>
              <a:t>()</a:t>
            </a:r>
            <a:r>
              <a:rPr kumimoji="1" lang="ja-JP" altLang="en-US" sz="1050" dirty="0">
                <a:solidFill>
                  <a:schemeClr val="tx1"/>
                </a:solidFill>
              </a:rPr>
              <a:t>を呼び出し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6A6F77D-5283-4C4D-942C-D73C27F96888}"/>
              </a:ext>
            </a:extLst>
          </p:cNvPr>
          <p:cNvSpPr/>
          <p:nvPr/>
        </p:nvSpPr>
        <p:spPr>
          <a:xfrm>
            <a:off x="1884336" y="3845788"/>
            <a:ext cx="2353015" cy="4304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1"/>
                </a:solidFill>
              </a:rPr>
              <a:t>Sub </a:t>
            </a:r>
            <a:r>
              <a:rPr kumimoji="1" lang="en-US" altLang="ja-JP" sz="1050" dirty="0" err="1">
                <a:solidFill>
                  <a:schemeClr val="tx1"/>
                </a:solidFill>
              </a:rPr>
              <a:t>Open_Myform</a:t>
            </a:r>
            <a:r>
              <a:rPr kumimoji="1" lang="en-US" altLang="ja-JP" sz="1050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</a:t>
            </a:r>
            <a:r>
              <a:rPr kumimoji="1" lang="ja-JP" altLang="en-US" sz="1050" b="1" dirty="0">
                <a:solidFill>
                  <a:schemeClr val="tx1"/>
                </a:solidFill>
              </a:rPr>
              <a:t>・検索ボックスを開く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7E7C7A4-5124-4096-A02A-6D3AB5B687CD}"/>
              </a:ext>
            </a:extLst>
          </p:cNvPr>
          <p:cNvSpPr/>
          <p:nvPr/>
        </p:nvSpPr>
        <p:spPr>
          <a:xfrm>
            <a:off x="382655" y="4621300"/>
            <a:ext cx="2497965" cy="86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b="1" u="sng" dirty="0">
                <a:solidFill>
                  <a:schemeClr val="tx1"/>
                </a:solidFill>
              </a:rPr>
              <a:t>文字を入力、検索ボタン押下</a:t>
            </a:r>
            <a:endParaRPr kumimoji="1" lang="en-US" altLang="ja-JP" sz="1050" b="1" u="sng" dirty="0">
              <a:solidFill>
                <a:schemeClr val="tx1"/>
              </a:solidFill>
            </a:endParaRP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・</a:t>
            </a:r>
            <a:r>
              <a:rPr kumimoji="1" lang="en-US" altLang="ja-JP" sz="1050" dirty="0">
                <a:solidFill>
                  <a:schemeClr val="tx1"/>
                </a:solidFill>
              </a:rPr>
              <a:t>Sub OptionButton1(or2or3)_Click()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・</a:t>
            </a:r>
            <a:r>
              <a:rPr kumimoji="1" lang="en-US" altLang="ja-JP" sz="1050" dirty="0">
                <a:solidFill>
                  <a:schemeClr val="tx1"/>
                </a:solidFill>
              </a:rPr>
              <a:t>Sub Commandbutton1_Click()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　を呼び出し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89EBF14-A868-4856-A58C-49D6A5B8E342}"/>
              </a:ext>
            </a:extLst>
          </p:cNvPr>
          <p:cNvSpPr/>
          <p:nvPr/>
        </p:nvSpPr>
        <p:spPr>
          <a:xfrm>
            <a:off x="1884337" y="5306000"/>
            <a:ext cx="2353015" cy="108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1"/>
                </a:solidFill>
              </a:rPr>
              <a:t>Sub OptionButton1(or2or3)_Click()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・変数を↓に渡す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Sub Commandbutton1_Click()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・未入力ならメッセージの表示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　　　</a:t>
            </a:r>
            <a:r>
              <a:rPr kumimoji="1" lang="en-US" altLang="ja-JP" sz="1050" dirty="0">
                <a:solidFill>
                  <a:schemeClr val="tx1"/>
                </a:solidFill>
              </a:rPr>
              <a:t>or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・</a:t>
            </a:r>
            <a:r>
              <a:rPr kumimoji="1" lang="en-US" altLang="ja-JP" sz="1050" dirty="0">
                <a:solidFill>
                  <a:schemeClr val="tx1"/>
                </a:solidFill>
              </a:rPr>
              <a:t>Sub</a:t>
            </a:r>
            <a:r>
              <a:rPr kumimoji="1" lang="ja-JP" altLang="en-US" sz="1050" dirty="0">
                <a:solidFill>
                  <a:schemeClr val="tx1"/>
                </a:solidFill>
              </a:rPr>
              <a:t>検索</a:t>
            </a:r>
            <a:r>
              <a:rPr kumimoji="1" lang="en-US" altLang="ja-JP" sz="1050" dirty="0">
                <a:solidFill>
                  <a:schemeClr val="tx1"/>
                </a:solidFill>
              </a:rPr>
              <a:t>()</a:t>
            </a:r>
            <a:r>
              <a:rPr kumimoji="1" lang="ja-JP" altLang="en-US" sz="1050" dirty="0">
                <a:solidFill>
                  <a:schemeClr val="tx1"/>
                </a:solidFill>
              </a:rPr>
              <a:t>を呼び出し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F8F4454-26A9-4187-A25A-B6B0ED44ADF0}"/>
              </a:ext>
            </a:extLst>
          </p:cNvPr>
          <p:cNvSpPr/>
          <p:nvPr/>
        </p:nvSpPr>
        <p:spPr>
          <a:xfrm>
            <a:off x="3787819" y="6092958"/>
            <a:ext cx="1790189" cy="86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1"/>
                </a:solidFill>
              </a:rPr>
              <a:t>Sub</a:t>
            </a:r>
            <a:r>
              <a:rPr kumimoji="1" lang="ja-JP" altLang="en-US" sz="1050" dirty="0">
                <a:solidFill>
                  <a:schemeClr val="tx1"/>
                </a:solidFill>
              </a:rPr>
              <a:t>検索</a:t>
            </a:r>
            <a:r>
              <a:rPr kumimoji="1" lang="en-US" altLang="ja-JP" sz="1050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</a:t>
            </a:r>
            <a:r>
              <a:rPr kumimoji="1" lang="ja-JP" altLang="en-US" sz="1050" b="1" dirty="0">
                <a:solidFill>
                  <a:schemeClr val="tx1"/>
                </a:solidFill>
              </a:rPr>
              <a:t>・検索し、結果を出力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・</a:t>
            </a:r>
            <a:r>
              <a:rPr kumimoji="1" lang="en-US" altLang="ja-JP" sz="1050" dirty="0">
                <a:solidFill>
                  <a:schemeClr val="tx1"/>
                </a:solidFill>
              </a:rPr>
              <a:t>Sub</a:t>
            </a:r>
            <a:r>
              <a:rPr kumimoji="1" lang="ja-JP" altLang="en-US" sz="1050" dirty="0">
                <a:solidFill>
                  <a:schemeClr val="tx1"/>
                </a:solidFill>
              </a:rPr>
              <a:t>色付け</a:t>
            </a:r>
            <a:r>
              <a:rPr kumimoji="1" lang="en-US" altLang="ja-JP" sz="1050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　を呼び出し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0443E17-40DB-416D-98C6-548EC86083C3}"/>
              </a:ext>
            </a:extLst>
          </p:cNvPr>
          <p:cNvSpPr/>
          <p:nvPr/>
        </p:nvSpPr>
        <p:spPr>
          <a:xfrm>
            <a:off x="4948245" y="6746465"/>
            <a:ext cx="1601021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1"/>
                </a:solidFill>
              </a:rPr>
              <a:t>Sub</a:t>
            </a:r>
            <a:r>
              <a:rPr kumimoji="1" lang="ja-JP" altLang="en-US" sz="1050" dirty="0">
                <a:solidFill>
                  <a:schemeClr val="tx1"/>
                </a:solidFill>
              </a:rPr>
              <a:t>色付け</a:t>
            </a:r>
            <a:r>
              <a:rPr kumimoji="1" lang="en-US" altLang="ja-JP" sz="1050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</a:t>
            </a:r>
            <a:r>
              <a:rPr kumimoji="1" lang="ja-JP" altLang="en-US" sz="1050" b="1" dirty="0">
                <a:solidFill>
                  <a:schemeClr val="tx1"/>
                </a:solidFill>
              </a:rPr>
              <a:t>・棚の図に色付け</a:t>
            </a:r>
            <a:endParaRPr kumimoji="1" lang="en-US" altLang="ja-JP" sz="1050" b="1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531FA53-B1DC-44DB-97EB-75B6AEB54454}"/>
              </a:ext>
            </a:extLst>
          </p:cNvPr>
          <p:cNvSpPr/>
          <p:nvPr/>
        </p:nvSpPr>
        <p:spPr>
          <a:xfrm>
            <a:off x="382655" y="6781789"/>
            <a:ext cx="2157653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b="1" u="sng" dirty="0">
                <a:solidFill>
                  <a:schemeClr val="tx1"/>
                </a:solidFill>
              </a:rPr>
              <a:t>閉じるボタン押下</a:t>
            </a:r>
            <a:endParaRPr kumimoji="1" lang="en-US" altLang="ja-JP" sz="1050" b="1" u="sng" dirty="0">
              <a:solidFill>
                <a:schemeClr val="tx1"/>
              </a:solidFill>
            </a:endParaRP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・</a:t>
            </a:r>
            <a:r>
              <a:rPr kumimoji="1" lang="en-US" altLang="ja-JP" sz="1050" dirty="0">
                <a:solidFill>
                  <a:schemeClr val="tx1"/>
                </a:solidFill>
              </a:rPr>
              <a:t>Sub Commandbutton2_Click()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　を呼び出し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197A0C1-2778-4936-A746-E34D2F4F848A}"/>
              </a:ext>
            </a:extLst>
          </p:cNvPr>
          <p:cNvSpPr/>
          <p:nvPr/>
        </p:nvSpPr>
        <p:spPr>
          <a:xfrm>
            <a:off x="1884337" y="7286178"/>
            <a:ext cx="2353015" cy="43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1"/>
                </a:solidFill>
              </a:rPr>
              <a:t>Sub Commandbutton2_Click()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</a:t>
            </a:r>
            <a:r>
              <a:rPr kumimoji="1" lang="ja-JP" altLang="en-US" sz="1050" b="1" dirty="0">
                <a:solidFill>
                  <a:schemeClr val="tx1"/>
                </a:solidFill>
              </a:rPr>
              <a:t>・ユーザーフォームを閉じる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CAC7D6E-56FE-48C1-93A9-141424C30BC6}"/>
              </a:ext>
            </a:extLst>
          </p:cNvPr>
          <p:cNvSpPr/>
          <p:nvPr/>
        </p:nvSpPr>
        <p:spPr>
          <a:xfrm>
            <a:off x="382655" y="8192424"/>
            <a:ext cx="1827341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b="1" u="sng" dirty="0">
                <a:solidFill>
                  <a:schemeClr val="tx1"/>
                </a:solidFill>
              </a:rPr>
              <a:t>検索クリアボタン押下</a:t>
            </a:r>
            <a:endParaRPr kumimoji="1" lang="en-US" altLang="ja-JP" sz="1050" b="1" u="sng" dirty="0">
              <a:solidFill>
                <a:schemeClr val="tx1"/>
              </a:solidFill>
            </a:endParaRP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・</a:t>
            </a:r>
            <a:r>
              <a:rPr kumimoji="1" lang="en-US" altLang="ja-JP" sz="1050" dirty="0">
                <a:solidFill>
                  <a:schemeClr val="tx1"/>
                </a:solidFill>
              </a:rPr>
              <a:t>Sub</a:t>
            </a:r>
            <a:r>
              <a:rPr kumimoji="1" lang="ja-JP" altLang="en-US" sz="1050" dirty="0">
                <a:solidFill>
                  <a:schemeClr val="tx1"/>
                </a:solidFill>
              </a:rPr>
              <a:t>検索クリア</a:t>
            </a:r>
            <a:r>
              <a:rPr kumimoji="1" lang="en-US" altLang="ja-JP" sz="1050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　を呼び出し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782B858-1699-458A-AE21-32A05F4DCABF}"/>
              </a:ext>
            </a:extLst>
          </p:cNvPr>
          <p:cNvSpPr/>
          <p:nvPr/>
        </p:nvSpPr>
        <p:spPr>
          <a:xfrm>
            <a:off x="3961989" y="2991622"/>
            <a:ext cx="1878803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1"/>
                </a:solidFill>
              </a:rPr>
              <a:t>Sub</a:t>
            </a:r>
            <a:r>
              <a:rPr kumimoji="1" lang="ja-JP" altLang="en-US" sz="1050" dirty="0">
                <a:solidFill>
                  <a:schemeClr val="tx1"/>
                </a:solidFill>
              </a:rPr>
              <a:t>検索クリア</a:t>
            </a:r>
            <a:r>
              <a:rPr kumimoji="1" lang="en-US" altLang="ja-JP" sz="1050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</a:t>
            </a:r>
            <a:r>
              <a:rPr kumimoji="1" lang="ja-JP" altLang="en-US" sz="1050" b="1" dirty="0">
                <a:solidFill>
                  <a:schemeClr val="tx1"/>
                </a:solidFill>
              </a:rPr>
              <a:t>・検索結果をクリア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208B65D-DC85-4E2B-96B1-0403E4607C60}"/>
              </a:ext>
            </a:extLst>
          </p:cNvPr>
          <p:cNvSpPr/>
          <p:nvPr/>
        </p:nvSpPr>
        <p:spPr>
          <a:xfrm>
            <a:off x="1884337" y="8584668"/>
            <a:ext cx="2353015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1"/>
                </a:solidFill>
              </a:rPr>
              <a:t>Sub</a:t>
            </a:r>
            <a:r>
              <a:rPr kumimoji="1" lang="ja-JP" altLang="en-US" sz="1050" dirty="0">
                <a:solidFill>
                  <a:schemeClr val="tx1"/>
                </a:solidFill>
              </a:rPr>
              <a:t>検索クリア</a:t>
            </a:r>
            <a:r>
              <a:rPr kumimoji="1" lang="en-US" altLang="ja-JP" sz="1050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sz="1050" dirty="0">
                <a:solidFill>
                  <a:schemeClr val="tx1"/>
                </a:solidFill>
              </a:rPr>
              <a:t>　</a:t>
            </a:r>
            <a:r>
              <a:rPr kumimoji="1" lang="ja-JP" altLang="en-US" sz="1050" b="1" dirty="0">
                <a:solidFill>
                  <a:schemeClr val="tx1"/>
                </a:solidFill>
              </a:rPr>
              <a:t>・検索結果をクリア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A828EB2-860B-4284-A05C-7025224B70EB}"/>
              </a:ext>
            </a:extLst>
          </p:cNvPr>
          <p:cNvSpPr/>
          <p:nvPr/>
        </p:nvSpPr>
        <p:spPr>
          <a:xfrm>
            <a:off x="484351" y="1151030"/>
            <a:ext cx="10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ユーザーの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行動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82860B5B-4961-43C0-8519-97F01D3FB7F0}"/>
              </a:ext>
            </a:extLst>
          </p:cNvPr>
          <p:cNvSpPr/>
          <p:nvPr/>
        </p:nvSpPr>
        <p:spPr>
          <a:xfrm>
            <a:off x="2096459" y="1151030"/>
            <a:ext cx="1080000" cy="43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ブック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モジュール</a:t>
            </a:r>
            <a:endParaRPr kumimoji="1" lang="en-US" altLang="ja-JP" sz="1050" b="1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5BE4A6C9-3E23-437E-A04F-EAC27B9C289D}"/>
              </a:ext>
            </a:extLst>
          </p:cNvPr>
          <p:cNvSpPr/>
          <p:nvPr/>
        </p:nvSpPr>
        <p:spPr>
          <a:xfrm>
            <a:off x="5320676" y="1151030"/>
            <a:ext cx="108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標準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モジュール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BEDD72E-E4A1-407C-BBCC-1ECDA6770436}"/>
              </a:ext>
            </a:extLst>
          </p:cNvPr>
          <p:cNvSpPr/>
          <p:nvPr/>
        </p:nvSpPr>
        <p:spPr>
          <a:xfrm>
            <a:off x="3708567" y="1151030"/>
            <a:ext cx="1080000" cy="43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フォーム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モジュール</a:t>
            </a: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EA490FF9-CA1C-4B98-BC5C-435AE4E67794}"/>
              </a:ext>
            </a:extLst>
          </p:cNvPr>
          <p:cNvSpPr/>
          <p:nvPr/>
        </p:nvSpPr>
        <p:spPr>
          <a:xfrm>
            <a:off x="2096165" y="1990399"/>
            <a:ext cx="463175" cy="330725"/>
          </a:xfrm>
          <a:custGeom>
            <a:avLst/>
            <a:gdLst>
              <a:gd name="connsiteX0" fmla="*/ 0 w 929148"/>
              <a:gd name="connsiteY0" fmla="*/ 228356 h 464330"/>
              <a:gd name="connsiteX1" fmla="*/ 575187 w 929148"/>
              <a:gd name="connsiteY1" fmla="*/ 7130 h 464330"/>
              <a:gd name="connsiteX2" fmla="*/ 929148 w 929148"/>
              <a:gd name="connsiteY2" fmla="*/ 464330 h 464330"/>
              <a:gd name="connsiteX0" fmla="*/ 0 w 929148"/>
              <a:gd name="connsiteY0" fmla="*/ 277816 h 513790"/>
              <a:gd name="connsiteX1" fmla="*/ 468769 w 929148"/>
              <a:gd name="connsiteY1" fmla="*/ 5466 h 513790"/>
              <a:gd name="connsiteX2" fmla="*/ 929148 w 929148"/>
              <a:gd name="connsiteY2" fmla="*/ 513790 h 513790"/>
              <a:gd name="connsiteX0" fmla="*/ 0 w 929148"/>
              <a:gd name="connsiteY0" fmla="*/ 272351 h 508325"/>
              <a:gd name="connsiteX1" fmla="*/ 468769 w 929148"/>
              <a:gd name="connsiteY1" fmla="*/ 1 h 508325"/>
              <a:gd name="connsiteX2" fmla="*/ 929148 w 929148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-1 h 508323"/>
              <a:gd name="connsiteX2" fmla="*/ 875940 w 875940"/>
              <a:gd name="connsiteY2" fmla="*/ 508323 h 508323"/>
              <a:gd name="connsiteX0" fmla="*/ 0 w 875940"/>
              <a:gd name="connsiteY0" fmla="*/ 323476 h 508325"/>
              <a:gd name="connsiteX1" fmla="*/ 415561 w 875940"/>
              <a:gd name="connsiteY1" fmla="*/ 1 h 508325"/>
              <a:gd name="connsiteX2" fmla="*/ 875940 w 875940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30252 h 515101"/>
              <a:gd name="connsiteX1" fmla="*/ 415561 w 875940"/>
              <a:gd name="connsiteY1" fmla="*/ 6778 h 515101"/>
              <a:gd name="connsiteX2" fmla="*/ 875940 w 875940"/>
              <a:gd name="connsiteY2" fmla="*/ 515101 h 51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940" h="515101">
                <a:moveTo>
                  <a:pt x="0" y="330252"/>
                </a:moveTo>
                <a:cubicBezTo>
                  <a:pt x="103745" y="163457"/>
                  <a:pt x="198627" y="-39853"/>
                  <a:pt x="415561" y="6778"/>
                </a:cubicBezTo>
                <a:cubicBezTo>
                  <a:pt x="570419" y="9589"/>
                  <a:pt x="776388" y="306165"/>
                  <a:pt x="875940" y="515101"/>
                </a:cubicBezTo>
              </a:path>
            </a:pathLst>
          </a:custGeom>
          <a:noFill/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3A03D69D-68FD-427A-AFD1-A26A4EE5404E}"/>
              </a:ext>
            </a:extLst>
          </p:cNvPr>
          <p:cNvSpPr/>
          <p:nvPr/>
        </p:nvSpPr>
        <p:spPr>
          <a:xfrm>
            <a:off x="4171150" y="2654135"/>
            <a:ext cx="463175" cy="330725"/>
          </a:xfrm>
          <a:custGeom>
            <a:avLst/>
            <a:gdLst>
              <a:gd name="connsiteX0" fmla="*/ 0 w 929148"/>
              <a:gd name="connsiteY0" fmla="*/ 228356 h 464330"/>
              <a:gd name="connsiteX1" fmla="*/ 575187 w 929148"/>
              <a:gd name="connsiteY1" fmla="*/ 7130 h 464330"/>
              <a:gd name="connsiteX2" fmla="*/ 929148 w 929148"/>
              <a:gd name="connsiteY2" fmla="*/ 464330 h 464330"/>
              <a:gd name="connsiteX0" fmla="*/ 0 w 929148"/>
              <a:gd name="connsiteY0" fmla="*/ 277816 h 513790"/>
              <a:gd name="connsiteX1" fmla="*/ 468769 w 929148"/>
              <a:gd name="connsiteY1" fmla="*/ 5466 h 513790"/>
              <a:gd name="connsiteX2" fmla="*/ 929148 w 929148"/>
              <a:gd name="connsiteY2" fmla="*/ 513790 h 513790"/>
              <a:gd name="connsiteX0" fmla="*/ 0 w 929148"/>
              <a:gd name="connsiteY0" fmla="*/ 272351 h 508325"/>
              <a:gd name="connsiteX1" fmla="*/ 468769 w 929148"/>
              <a:gd name="connsiteY1" fmla="*/ 1 h 508325"/>
              <a:gd name="connsiteX2" fmla="*/ 929148 w 929148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-1 h 508323"/>
              <a:gd name="connsiteX2" fmla="*/ 875940 w 875940"/>
              <a:gd name="connsiteY2" fmla="*/ 508323 h 508323"/>
              <a:gd name="connsiteX0" fmla="*/ 0 w 875940"/>
              <a:gd name="connsiteY0" fmla="*/ 323476 h 508325"/>
              <a:gd name="connsiteX1" fmla="*/ 415561 w 875940"/>
              <a:gd name="connsiteY1" fmla="*/ 1 h 508325"/>
              <a:gd name="connsiteX2" fmla="*/ 875940 w 875940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30252 h 515101"/>
              <a:gd name="connsiteX1" fmla="*/ 415561 w 875940"/>
              <a:gd name="connsiteY1" fmla="*/ 6778 h 515101"/>
              <a:gd name="connsiteX2" fmla="*/ 875940 w 875940"/>
              <a:gd name="connsiteY2" fmla="*/ 515101 h 51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940" h="515101">
                <a:moveTo>
                  <a:pt x="0" y="330252"/>
                </a:moveTo>
                <a:cubicBezTo>
                  <a:pt x="103745" y="163457"/>
                  <a:pt x="198627" y="-39853"/>
                  <a:pt x="415561" y="6778"/>
                </a:cubicBezTo>
                <a:cubicBezTo>
                  <a:pt x="570419" y="9589"/>
                  <a:pt x="776388" y="306165"/>
                  <a:pt x="875940" y="515101"/>
                </a:cubicBezTo>
              </a:path>
            </a:pathLst>
          </a:custGeom>
          <a:noFill/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B270BCE5-7375-4F44-BB57-5447ED8D8987}"/>
              </a:ext>
            </a:extLst>
          </p:cNvPr>
          <p:cNvSpPr/>
          <p:nvPr/>
        </p:nvSpPr>
        <p:spPr>
          <a:xfrm>
            <a:off x="2096164" y="3510285"/>
            <a:ext cx="463175" cy="330725"/>
          </a:xfrm>
          <a:custGeom>
            <a:avLst/>
            <a:gdLst>
              <a:gd name="connsiteX0" fmla="*/ 0 w 929148"/>
              <a:gd name="connsiteY0" fmla="*/ 228356 h 464330"/>
              <a:gd name="connsiteX1" fmla="*/ 575187 w 929148"/>
              <a:gd name="connsiteY1" fmla="*/ 7130 h 464330"/>
              <a:gd name="connsiteX2" fmla="*/ 929148 w 929148"/>
              <a:gd name="connsiteY2" fmla="*/ 464330 h 464330"/>
              <a:gd name="connsiteX0" fmla="*/ 0 w 929148"/>
              <a:gd name="connsiteY0" fmla="*/ 277816 h 513790"/>
              <a:gd name="connsiteX1" fmla="*/ 468769 w 929148"/>
              <a:gd name="connsiteY1" fmla="*/ 5466 h 513790"/>
              <a:gd name="connsiteX2" fmla="*/ 929148 w 929148"/>
              <a:gd name="connsiteY2" fmla="*/ 513790 h 513790"/>
              <a:gd name="connsiteX0" fmla="*/ 0 w 929148"/>
              <a:gd name="connsiteY0" fmla="*/ 272351 h 508325"/>
              <a:gd name="connsiteX1" fmla="*/ 468769 w 929148"/>
              <a:gd name="connsiteY1" fmla="*/ 1 h 508325"/>
              <a:gd name="connsiteX2" fmla="*/ 929148 w 929148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-1 h 508323"/>
              <a:gd name="connsiteX2" fmla="*/ 875940 w 875940"/>
              <a:gd name="connsiteY2" fmla="*/ 508323 h 508323"/>
              <a:gd name="connsiteX0" fmla="*/ 0 w 875940"/>
              <a:gd name="connsiteY0" fmla="*/ 323476 h 508325"/>
              <a:gd name="connsiteX1" fmla="*/ 415561 w 875940"/>
              <a:gd name="connsiteY1" fmla="*/ 1 h 508325"/>
              <a:gd name="connsiteX2" fmla="*/ 875940 w 875940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30252 h 515101"/>
              <a:gd name="connsiteX1" fmla="*/ 415561 w 875940"/>
              <a:gd name="connsiteY1" fmla="*/ 6778 h 515101"/>
              <a:gd name="connsiteX2" fmla="*/ 875940 w 875940"/>
              <a:gd name="connsiteY2" fmla="*/ 515101 h 51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940" h="515101">
                <a:moveTo>
                  <a:pt x="0" y="330252"/>
                </a:moveTo>
                <a:cubicBezTo>
                  <a:pt x="103745" y="163457"/>
                  <a:pt x="198627" y="-39853"/>
                  <a:pt x="415561" y="6778"/>
                </a:cubicBezTo>
                <a:cubicBezTo>
                  <a:pt x="570419" y="9589"/>
                  <a:pt x="776388" y="306165"/>
                  <a:pt x="875940" y="515101"/>
                </a:cubicBezTo>
              </a:path>
            </a:pathLst>
          </a:custGeom>
          <a:noFill/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11824F4D-DBF0-46C5-BBFF-A69D94C4FE21}"/>
              </a:ext>
            </a:extLst>
          </p:cNvPr>
          <p:cNvSpPr/>
          <p:nvPr/>
        </p:nvSpPr>
        <p:spPr>
          <a:xfrm>
            <a:off x="2799744" y="4976639"/>
            <a:ext cx="463175" cy="330725"/>
          </a:xfrm>
          <a:custGeom>
            <a:avLst/>
            <a:gdLst>
              <a:gd name="connsiteX0" fmla="*/ 0 w 929148"/>
              <a:gd name="connsiteY0" fmla="*/ 228356 h 464330"/>
              <a:gd name="connsiteX1" fmla="*/ 575187 w 929148"/>
              <a:gd name="connsiteY1" fmla="*/ 7130 h 464330"/>
              <a:gd name="connsiteX2" fmla="*/ 929148 w 929148"/>
              <a:gd name="connsiteY2" fmla="*/ 464330 h 464330"/>
              <a:gd name="connsiteX0" fmla="*/ 0 w 929148"/>
              <a:gd name="connsiteY0" fmla="*/ 277816 h 513790"/>
              <a:gd name="connsiteX1" fmla="*/ 468769 w 929148"/>
              <a:gd name="connsiteY1" fmla="*/ 5466 h 513790"/>
              <a:gd name="connsiteX2" fmla="*/ 929148 w 929148"/>
              <a:gd name="connsiteY2" fmla="*/ 513790 h 513790"/>
              <a:gd name="connsiteX0" fmla="*/ 0 w 929148"/>
              <a:gd name="connsiteY0" fmla="*/ 272351 h 508325"/>
              <a:gd name="connsiteX1" fmla="*/ 468769 w 929148"/>
              <a:gd name="connsiteY1" fmla="*/ 1 h 508325"/>
              <a:gd name="connsiteX2" fmla="*/ 929148 w 929148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-1 h 508323"/>
              <a:gd name="connsiteX2" fmla="*/ 875940 w 875940"/>
              <a:gd name="connsiteY2" fmla="*/ 508323 h 508323"/>
              <a:gd name="connsiteX0" fmla="*/ 0 w 875940"/>
              <a:gd name="connsiteY0" fmla="*/ 323476 h 508325"/>
              <a:gd name="connsiteX1" fmla="*/ 415561 w 875940"/>
              <a:gd name="connsiteY1" fmla="*/ 1 h 508325"/>
              <a:gd name="connsiteX2" fmla="*/ 875940 w 875940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30252 h 515101"/>
              <a:gd name="connsiteX1" fmla="*/ 415561 w 875940"/>
              <a:gd name="connsiteY1" fmla="*/ 6778 h 515101"/>
              <a:gd name="connsiteX2" fmla="*/ 875940 w 875940"/>
              <a:gd name="connsiteY2" fmla="*/ 515101 h 51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940" h="515101">
                <a:moveTo>
                  <a:pt x="0" y="330252"/>
                </a:moveTo>
                <a:cubicBezTo>
                  <a:pt x="103745" y="163457"/>
                  <a:pt x="198627" y="-39853"/>
                  <a:pt x="415561" y="6778"/>
                </a:cubicBezTo>
                <a:cubicBezTo>
                  <a:pt x="570419" y="9589"/>
                  <a:pt x="776388" y="306165"/>
                  <a:pt x="875940" y="515101"/>
                </a:cubicBezTo>
              </a:path>
            </a:pathLst>
          </a:custGeom>
          <a:noFill/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B4989915-63F1-4DDB-86B7-9F5BB8F57A61}"/>
              </a:ext>
            </a:extLst>
          </p:cNvPr>
          <p:cNvSpPr/>
          <p:nvPr/>
        </p:nvSpPr>
        <p:spPr>
          <a:xfrm>
            <a:off x="4147133" y="5765753"/>
            <a:ext cx="463175" cy="330725"/>
          </a:xfrm>
          <a:custGeom>
            <a:avLst/>
            <a:gdLst>
              <a:gd name="connsiteX0" fmla="*/ 0 w 929148"/>
              <a:gd name="connsiteY0" fmla="*/ 228356 h 464330"/>
              <a:gd name="connsiteX1" fmla="*/ 575187 w 929148"/>
              <a:gd name="connsiteY1" fmla="*/ 7130 h 464330"/>
              <a:gd name="connsiteX2" fmla="*/ 929148 w 929148"/>
              <a:gd name="connsiteY2" fmla="*/ 464330 h 464330"/>
              <a:gd name="connsiteX0" fmla="*/ 0 w 929148"/>
              <a:gd name="connsiteY0" fmla="*/ 277816 h 513790"/>
              <a:gd name="connsiteX1" fmla="*/ 468769 w 929148"/>
              <a:gd name="connsiteY1" fmla="*/ 5466 h 513790"/>
              <a:gd name="connsiteX2" fmla="*/ 929148 w 929148"/>
              <a:gd name="connsiteY2" fmla="*/ 513790 h 513790"/>
              <a:gd name="connsiteX0" fmla="*/ 0 w 929148"/>
              <a:gd name="connsiteY0" fmla="*/ 272351 h 508325"/>
              <a:gd name="connsiteX1" fmla="*/ 468769 w 929148"/>
              <a:gd name="connsiteY1" fmla="*/ 1 h 508325"/>
              <a:gd name="connsiteX2" fmla="*/ 929148 w 929148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-1 h 508323"/>
              <a:gd name="connsiteX2" fmla="*/ 875940 w 875940"/>
              <a:gd name="connsiteY2" fmla="*/ 508323 h 508323"/>
              <a:gd name="connsiteX0" fmla="*/ 0 w 875940"/>
              <a:gd name="connsiteY0" fmla="*/ 323476 h 508325"/>
              <a:gd name="connsiteX1" fmla="*/ 415561 w 875940"/>
              <a:gd name="connsiteY1" fmla="*/ 1 h 508325"/>
              <a:gd name="connsiteX2" fmla="*/ 875940 w 875940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30252 h 515101"/>
              <a:gd name="connsiteX1" fmla="*/ 415561 w 875940"/>
              <a:gd name="connsiteY1" fmla="*/ 6778 h 515101"/>
              <a:gd name="connsiteX2" fmla="*/ 875940 w 875940"/>
              <a:gd name="connsiteY2" fmla="*/ 515101 h 51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940" h="515101">
                <a:moveTo>
                  <a:pt x="0" y="330252"/>
                </a:moveTo>
                <a:cubicBezTo>
                  <a:pt x="103745" y="163457"/>
                  <a:pt x="198627" y="-39853"/>
                  <a:pt x="415561" y="6778"/>
                </a:cubicBezTo>
                <a:cubicBezTo>
                  <a:pt x="570419" y="9589"/>
                  <a:pt x="776388" y="306165"/>
                  <a:pt x="875940" y="515101"/>
                </a:cubicBezTo>
              </a:path>
            </a:pathLst>
          </a:custGeom>
          <a:noFill/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3E2A2F0E-FD40-4456-8C9F-F5D12F626981}"/>
              </a:ext>
            </a:extLst>
          </p:cNvPr>
          <p:cNvSpPr/>
          <p:nvPr/>
        </p:nvSpPr>
        <p:spPr>
          <a:xfrm>
            <a:off x="5439246" y="6414729"/>
            <a:ext cx="463175" cy="330725"/>
          </a:xfrm>
          <a:custGeom>
            <a:avLst/>
            <a:gdLst>
              <a:gd name="connsiteX0" fmla="*/ 0 w 929148"/>
              <a:gd name="connsiteY0" fmla="*/ 228356 h 464330"/>
              <a:gd name="connsiteX1" fmla="*/ 575187 w 929148"/>
              <a:gd name="connsiteY1" fmla="*/ 7130 h 464330"/>
              <a:gd name="connsiteX2" fmla="*/ 929148 w 929148"/>
              <a:gd name="connsiteY2" fmla="*/ 464330 h 464330"/>
              <a:gd name="connsiteX0" fmla="*/ 0 w 929148"/>
              <a:gd name="connsiteY0" fmla="*/ 277816 h 513790"/>
              <a:gd name="connsiteX1" fmla="*/ 468769 w 929148"/>
              <a:gd name="connsiteY1" fmla="*/ 5466 h 513790"/>
              <a:gd name="connsiteX2" fmla="*/ 929148 w 929148"/>
              <a:gd name="connsiteY2" fmla="*/ 513790 h 513790"/>
              <a:gd name="connsiteX0" fmla="*/ 0 w 929148"/>
              <a:gd name="connsiteY0" fmla="*/ 272351 h 508325"/>
              <a:gd name="connsiteX1" fmla="*/ 468769 w 929148"/>
              <a:gd name="connsiteY1" fmla="*/ 1 h 508325"/>
              <a:gd name="connsiteX2" fmla="*/ 929148 w 929148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-1 h 508323"/>
              <a:gd name="connsiteX2" fmla="*/ 875940 w 875940"/>
              <a:gd name="connsiteY2" fmla="*/ 508323 h 508323"/>
              <a:gd name="connsiteX0" fmla="*/ 0 w 875940"/>
              <a:gd name="connsiteY0" fmla="*/ 323476 h 508325"/>
              <a:gd name="connsiteX1" fmla="*/ 415561 w 875940"/>
              <a:gd name="connsiteY1" fmla="*/ 1 h 508325"/>
              <a:gd name="connsiteX2" fmla="*/ 875940 w 875940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30252 h 515101"/>
              <a:gd name="connsiteX1" fmla="*/ 415561 w 875940"/>
              <a:gd name="connsiteY1" fmla="*/ 6778 h 515101"/>
              <a:gd name="connsiteX2" fmla="*/ 875940 w 875940"/>
              <a:gd name="connsiteY2" fmla="*/ 515101 h 51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940" h="515101">
                <a:moveTo>
                  <a:pt x="0" y="330252"/>
                </a:moveTo>
                <a:cubicBezTo>
                  <a:pt x="103745" y="163457"/>
                  <a:pt x="198627" y="-39853"/>
                  <a:pt x="415561" y="6778"/>
                </a:cubicBezTo>
                <a:cubicBezTo>
                  <a:pt x="570419" y="9589"/>
                  <a:pt x="776388" y="306165"/>
                  <a:pt x="875940" y="515101"/>
                </a:cubicBezTo>
              </a:path>
            </a:pathLst>
          </a:custGeom>
          <a:noFill/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F1076F39-85F2-4041-8428-EB585B4B337B}"/>
              </a:ext>
            </a:extLst>
          </p:cNvPr>
          <p:cNvSpPr/>
          <p:nvPr/>
        </p:nvSpPr>
        <p:spPr>
          <a:xfrm>
            <a:off x="2474950" y="6951510"/>
            <a:ext cx="463175" cy="330725"/>
          </a:xfrm>
          <a:custGeom>
            <a:avLst/>
            <a:gdLst>
              <a:gd name="connsiteX0" fmla="*/ 0 w 929148"/>
              <a:gd name="connsiteY0" fmla="*/ 228356 h 464330"/>
              <a:gd name="connsiteX1" fmla="*/ 575187 w 929148"/>
              <a:gd name="connsiteY1" fmla="*/ 7130 h 464330"/>
              <a:gd name="connsiteX2" fmla="*/ 929148 w 929148"/>
              <a:gd name="connsiteY2" fmla="*/ 464330 h 464330"/>
              <a:gd name="connsiteX0" fmla="*/ 0 w 929148"/>
              <a:gd name="connsiteY0" fmla="*/ 277816 h 513790"/>
              <a:gd name="connsiteX1" fmla="*/ 468769 w 929148"/>
              <a:gd name="connsiteY1" fmla="*/ 5466 h 513790"/>
              <a:gd name="connsiteX2" fmla="*/ 929148 w 929148"/>
              <a:gd name="connsiteY2" fmla="*/ 513790 h 513790"/>
              <a:gd name="connsiteX0" fmla="*/ 0 w 929148"/>
              <a:gd name="connsiteY0" fmla="*/ 272351 h 508325"/>
              <a:gd name="connsiteX1" fmla="*/ 468769 w 929148"/>
              <a:gd name="connsiteY1" fmla="*/ 1 h 508325"/>
              <a:gd name="connsiteX2" fmla="*/ 929148 w 929148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-1 h 508323"/>
              <a:gd name="connsiteX2" fmla="*/ 875940 w 875940"/>
              <a:gd name="connsiteY2" fmla="*/ 508323 h 508323"/>
              <a:gd name="connsiteX0" fmla="*/ 0 w 875940"/>
              <a:gd name="connsiteY0" fmla="*/ 323476 h 508325"/>
              <a:gd name="connsiteX1" fmla="*/ 415561 w 875940"/>
              <a:gd name="connsiteY1" fmla="*/ 1 h 508325"/>
              <a:gd name="connsiteX2" fmla="*/ 875940 w 875940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30252 h 515101"/>
              <a:gd name="connsiteX1" fmla="*/ 415561 w 875940"/>
              <a:gd name="connsiteY1" fmla="*/ 6778 h 515101"/>
              <a:gd name="connsiteX2" fmla="*/ 875940 w 875940"/>
              <a:gd name="connsiteY2" fmla="*/ 515101 h 51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940" h="515101">
                <a:moveTo>
                  <a:pt x="0" y="330252"/>
                </a:moveTo>
                <a:cubicBezTo>
                  <a:pt x="103745" y="163457"/>
                  <a:pt x="198627" y="-39853"/>
                  <a:pt x="415561" y="6778"/>
                </a:cubicBezTo>
                <a:cubicBezTo>
                  <a:pt x="570419" y="9589"/>
                  <a:pt x="776388" y="306165"/>
                  <a:pt x="875940" y="515101"/>
                </a:cubicBezTo>
              </a:path>
            </a:pathLst>
          </a:custGeom>
          <a:noFill/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EA868E90-2F81-45B6-915A-3A2BBD334D2F}"/>
              </a:ext>
            </a:extLst>
          </p:cNvPr>
          <p:cNvSpPr/>
          <p:nvPr/>
        </p:nvSpPr>
        <p:spPr>
          <a:xfrm>
            <a:off x="2112803" y="8246274"/>
            <a:ext cx="463175" cy="330725"/>
          </a:xfrm>
          <a:custGeom>
            <a:avLst/>
            <a:gdLst>
              <a:gd name="connsiteX0" fmla="*/ 0 w 929148"/>
              <a:gd name="connsiteY0" fmla="*/ 228356 h 464330"/>
              <a:gd name="connsiteX1" fmla="*/ 575187 w 929148"/>
              <a:gd name="connsiteY1" fmla="*/ 7130 h 464330"/>
              <a:gd name="connsiteX2" fmla="*/ 929148 w 929148"/>
              <a:gd name="connsiteY2" fmla="*/ 464330 h 464330"/>
              <a:gd name="connsiteX0" fmla="*/ 0 w 929148"/>
              <a:gd name="connsiteY0" fmla="*/ 277816 h 513790"/>
              <a:gd name="connsiteX1" fmla="*/ 468769 w 929148"/>
              <a:gd name="connsiteY1" fmla="*/ 5466 h 513790"/>
              <a:gd name="connsiteX2" fmla="*/ 929148 w 929148"/>
              <a:gd name="connsiteY2" fmla="*/ 513790 h 513790"/>
              <a:gd name="connsiteX0" fmla="*/ 0 w 929148"/>
              <a:gd name="connsiteY0" fmla="*/ 272351 h 508325"/>
              <a:gd name="connsiteX1" fmla="*/ 468769 w 929148"/>
              <a:gd name="connsiteY1" fmla="*/ 1 h 508325"/>
              <a:gd name="connsiteX2" fmla="*/ 929148 w 929148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-1 h 508323"/>
              <a:gd name="connsiteX2" fmla="*/ 875940 w 875940"/>
              <a:gd name="connsiteY2" fmla="*/ 508323 h 508323"/>
              <a:gd name="connsiteX0" fmla="*/ 0 w 875940"/>
              <a:gd name="connsiteY0" fmla="*/ 323476 h 508325"/>
              <a:gd name="connsiteX1" fmla="*/ 415561 w 875940"/>
              <a:gd name="connsiteY1" fmla="*/ 1 h 508325"/>
              <a:gd name="connsiteX2" fmla="*/ 875940 w 875940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30252 h 515101"/>
              <a:gd name="connsiteX1" fmla="*/ 415561 w 875940"/>
              <a:gd name="connsiteY1" fmla="*/ 6778 h 515101"/>
              <a:gd name="connsiteX2" fmla="*/ 875940 w 875940"/>
              <a:gd name="connsiteY2" fmla="*/ 515101 h 51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940" h="515101">
                <a:moveTo>
                  <a:pt x="0" y="330252"/>
                </a:moveTo>
                <a:cubicBezTo>
                  <a:pt x="103745" y="163457"/>
                  <a:pt x="198627" y="-39853"/>
                  <a:pt x="415561" y="6778"/>
                </a:cubicBezTo>
                <a:cubicBezTo>
                  <a:pt x="570419" y="9589"/>
                  <a:pt x="776388" y="306165"/>
                  <a:pt x="875940" y="515101"/>
                </a:cubicBezTo>
              </a:path>
            </a:pathLst>
          </a:custGeom>
          <a:noFill/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80967BA-3F1B-4302-9DD4-7DBA5DC00790}"/>
              </a:ext>
            </a:extLst>
          </p:cNvPr>
          <p:cNvSpPr txBox="1"/>
          <p:nvPr/>
        </p:nvSpPr>
        <p:spPr>
          <a:xfrm>
            <a:off x="484351" y="360366"/>
            <a:ext cx="5890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当プログラムの内部の動きを模式図で示します。</a:t>
            </a:r>
            <a:endParaRPr kumimoji="1" lang="en-US" altLang="ja-JP" sz="1050" dirty="0"/>
          </a:p>
          <a:p>
            <a:r>
              <a:rPr kumimoji="1" lang="ja-JP" altLang="en-US" sz="1050" dirty="0"/>
              <a:t>各プロシージャのコードは次ページ以降に示します。</a:t>
            </a:r>
            <a:endParaRPr kumimoji="1"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247574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C1760E-4E98-40A9-ABAF-3CCF51F3AFE3}"/>
              </a:ext>
            </a:extLst>
          </p:cNvPr>
          <p:cNvSpPr txBox="1"/>
          <p:nvPr/>
        </p:nvSpPr>
        <p:spPr>
          <a:xfrm>
            <a:off x="1693889" y="0"/>
            <a:ext cx="347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保管原料管理システム</a:t>
            </a:r>
            <a:r>
              <a:rPr kumimoji="1" lang="en-US" altLang="ja-JP" sz="1400" b="1" dirty="0"/>
              <a:t>_</a:t>
            </a:r>
            <a:r>
              <a:rPr kumimoji="1" lang="ja-JP" altLang="en-US" sz="1400" b="1" dirty="0"/>
              <a:t>コード</a:t>
            </a:r>
            <a:r>
              <a:rPr kumimoji="1" lang="en-US" altLang="ja-JP" sz="1400" b="1" dirty="0"/>
              <a:t>(1/3)</a:t>
            </a:r>
            <a:endParaRPr kumimoji="1" lang="ja-JP" altLang="en-US" sz="1400" b="1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91203AB-EEDD-4012-986D-05EF0F606187}"/>
              </a:ext>
            </a:extLst>
          </p:cNvPr>
          <p:cNvGrpSpPr/>
          <p:nvPr/>
        </p:nvGrpSpPr>
        <p:grpSpPr>
          <a:xfrm>
            <a:off x="549000" y="633521"/>
            <a:ext cx="5760000" cy="9041845"/>
            <a:chOff x="498200" y="997986"/>
            <a:chExt cx="5760000" cy="9041845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9D6A9D9-F7CC-4CFB-8D2C-51F2883B0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200" y="6043351"/>
              <a:ext cx="5760000" cy="3996480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641056B2-476B-44DC-B2FF-B6AD7C2BB8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200" y="997986"/>
              <a:ext cx="5760000" cy="5071194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6380A0-CF8B-43CF-8C7F-A061BA0D8A9C}"/>
              </a:ext>
            </a:extLst>
          </p:cNvPr>
          <p:cNvSpPr txBox="1"/>
          <p:nvPr/>
        </p:nvSpPr>
        <p:spPr>
          <a:xfrm>
            <a:off x="73740" y="404107"/>
            <a:ext cx="1836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標準モジュール（</a:t>
            </a:r>
            <a:r>
              <a:rPr kumimoji="1" lang="en-US" altLang="ja-JP" sz="1050" dirty="0"/>
              <a:t>1/2</a:t>
            </a:r>
            <a:r>
              <a:rPr kumimoji="1" lang="ja-JP" altLang="en-US" sz="1050" dirty="0"/>
              <a:t>）</a:t>
            </a: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8AA2B7DB-1131-4A0E-8220-D5DAB6C8055D}"/>
              </a:ext>
            </a:extLst>
          </p:cNvPr>
          <p:cNvSpPr/>
          <p:nvPr/>
        </p:nvSpPr>
        <p:spPr>
          <a:xfrm>
            <a:off x="2491576" y="6807097"/>
            <a:ext cx="463175" cy="330725"/>
          </a:xfrm>
          <a:custGeom>
            <a:avLst/>
            <a:gdLst>
              <a:gd name="connsiteX0" fmla="*/ 0 w 929148"/>
              <a:gd name="connsiteY0" fmla="*/ 228356 h 464330"/>
              <a:gd name="connsiteX1" fmla="*/ 575187 w 929148"/>
              <a:gd name="connsiteY1" fmla="*/ 7130 h 464330"/>
              <a:gd name="connsiteX2" fmla="*/ 929148 w 929148"/>
              <a:gd name="connsiteY2" fmla="*/ 464330 h 464330"/>
              <a:gd name="connsiteX0" fmla="*/ 0 w 929148"/>
              <a:gd name="connsiteY0" fmla="*/ 277816 h 513790"/>
              <a:gd name="connsiteX1" fmla="*/ 468769 w 929148"/>
              <a:gd name="connsiteY1" fmla="*/ 5466 h 513790"/>
              <a:gd name="connsiteX2" fmla="*/ 929148 w 929148"/>
              <a:gd name="connsiteY2" fmla="*/ 513790 h 513790"/>
              <a:gd name="connsiteX0" fmla="*/ 0 w 929148"/>
              <a:gd name="connsiteY0" fmla="*/ 272351 h 508325"/>
              <a:gd name="connsiteX1" fmla="*/ 468769 w 929148"/>
              <a:gd name="connsiteY1" fmla="*/ 1 h 508325"/>
              <a:gd name="connsiteX2" fmla="*/ 929148 w 929148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-1 h 508323"/>
              <a:gd name="connsiteX2" fmla="*/ 875940 w 875940"/>
              <a:gd name="connsiteY2" fmla="*/ 508323 h 508323"/>
              <a:gd name="connsiteX0" fmla="*/ 0 w 875940"/>
              <a:gd name="connsiteY0" fmla="*/ 323476 h 508325"/>
              <a:gd name="connsiteX1" fmla="*/ 415561 w 875940"/>
              <a:gd name="connsiteY1" fmla="*/ 1 h 508325"/>
              <a:gd name="connsiteX2" fmla="*/ 875940 w 875940"/>
              <a:gd name="connsiteY2" fmla="*/ 508325 h 508325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23474 h 508323"/>
              <a:gd name="connsiteX1" fmla="*/ 415561 w 875940"/>
              <a:gd name="connsiteY1" fmla="*/ 0 h 508323"/>
              <a:gd name="connsiteX2" fmla="*/ 875940 w 875940"/>
              <a:gd name="connsiteY2" fmla="*/ 508323 h 508323"/>
              <a:gd name="connsiteX0" fmla="*/ 0 w 875940"/>
              <a:gd name="connsiteY0" fmla="*/ 330252 h 515101"/>
              <a:gd name="connsiteX1" fmla="*/ 415561 w 875940"/>
              <a:gd name="connsiteY1" fmla="*/ 6778 h 515101"/>
              <a:gd name="connsiteX2" fmla="*/ 875940 w 875940"/>
              <a:gd name="connsiteY2" fmla="*/ 515101 h 51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940" h="515101">
                <a:moveTo>
                  <a:pt x="0" y="330252"/>
                </a:moveTo>
                <a:cubicBezTo>
                  <a:pt x="103745" y="163457"/>
                  <a:pt x="198627" y="-39853"/>
                  <a:pt x="415561" y="6778"/>
                </a:cubicBezTo>
                <a:cubicBezTo>
                  <a:pt x="570419" y="9589"/>
                  <a:pt x="776388" y="306165"/>
                  <a:pt x="875940" y="515101"/>
                </a:cubicBezTo>
              </a:path>
            </a:pathLst>
          </a:custGeom>
          <a:noFill/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36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63E89B-40F3-4064-8132-6694A00201E4}"/>
              </a:ext>
            </a:extLst>
          </p:cNvPr>
          <p:cNvSpPr txBox="1"/>
          <p:nvPr/>
        </p:nvSpPr>
        <p:spPr>
          <a:xfrm>
            <a:off x="73740" y="404107"/>
            <a:ext cx="1836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標準モジュール（</a:t>
            </a:r>
            <a:r>
              <a:rPr kumimoji="1" lang="en-US" altLang="ja-JP" sz="1050" dirty="0"/>
              <a:t>2/2</a:t>
            </a:r>
            <a:r>
              <a:rPr kumimoji="1" lang="ja-JP" altLang="en-US" sz="105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C1760E-4E98-40A9-ABAF-3CCF51F3AFE3}"/>
              </a:ext>
            </a:extLst>
          </p:cNvPr>
          <p:cNvSpPr txBox="1"/>
          <p:nvPr/>
        </p:nvSpPr>
        <p:spPr>
          <a:xfrm>
            <a:off x="1693889" y="0"/>
            <a:ext cx="347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保管原料管理システム</a:t>
            </a:r>
            <a:r>
              <a:rPr kumimoji="1" lang="en-US" altLang="ja-JP" sz="1400" b="1" dirty="0"/>
              <a:t>_</a:t>
            </a:r>
            <a:r>
              <a:rPr kumimoji="1" lang="ja-JP" altLang="en-US" sz="1400" b="1" dirty="0"/>
              <a:t>コード</a:t>
            </a:r>
            <a:r>
              <a:rPr kumimoji="1" lang="en-US" altLang="ja-JP" sz="1400" b="1" dirty="0"/>
              <a:t>(2/3)</a:t>
            </a:r>
            <a:endParaRPr kumimoji="1" lang="ja-JP" altLang="en-US" sz="1400" b="1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91203AB-EEDD-4012-986D-05EF0F606187}"/>
              </a:ext>
            </a:extLst>
          </p:cNvPr>
          <p:cNvGrpSpPr/>
          <p:nvPr/>
        </p:nvGrpSpPr>
        <p:grpSpPr>
          <a:xfrm>
            <a:off x="549000" y="640080"/>
            <a:ext cx="5760000" cy="7624887"/>
            <a:chOff x="498200" y="10005750"/>
            <a:chExt cx="5760000" cy="7624887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9D6A9D9-F7CC-4CFB-8D2C-51F2883B0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200" y="10005750"/>
              <a:ext cx="5760000" cy="1457081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090D415-8E61-471C-96A3-B6CE844D1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200" y="11388428"/>
              <a:ext cx="5760000" cy="6242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09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BFC9F9-C0F5-47F3-AB74-583BBF01CE24}"/>
              </a:ext>
            </a:extLst>
          </p:cNvPr>
          <p:cNvSpPr txBox="1"/>
          <p:nvPr/>
        </p:nvSpPr>
        <p:spPr>
          <a:xfrm>
            <a:off x="73740" y="233217"/>
            <a:ext cx="1290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ブックモジュール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C315FF-EBB5-4145-A881-D417CDCF3D60}"/>
              </a:ext>
            </a:extLst>
          </p:cNvPr>
          <p:cNvSpPr txBox="1"/>
          <p:nvPr/>
        </p:nvSpPr>
        <p:spPr>
          <a:xfrm>
            <a:off x="73740" y="4468775"/>
            <a:ext cx="1586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フォームモジュール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D5CA099-37EC-4810-BA16-45C20646191C}"/>
              </a:ext>
            </a:extLst>
          </p:cNvPr>
          <p:cNvSpPr txBox="1"/>
          <p:nvPr/>
        </p:nvSpPr>
        <p:spPr>
          <a:xfrm>
            <a:off x="1693889" y="0"/>
            <a:ext cx="347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保管原料管理システム</a:t>
            </a:r>
            <a:r>
              <a:rPr kumimoji="1" lang="en-US" altLang="ja-JP" sz="1400" b="1" dirty="0"/>
              <a:t>_</a:t>
            </a:r>
            <a:r>
              <a:rPr kumimoji="1" lang="ja-JP" altLang="en-US" sz="1400" b="1" dirty="0"/>
              <a:t>コード</a:t>
            </a:r>
            <a:r>
              <a:rPr kumimoji="1" lang="en-US" altLang="ja-JP" sz="1400" b="1" dirty="0"/>
              <a:t>(3/3)</a:t>
            </a:r>
            <a:endParaRPr kumimoji="1" lang="ja-JP" altLang="en-US" sz="1400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46EB21C-FC43-4815-AD84-817664B7FA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000" y="4741100"/>
            <a:ext cx="5760000" cy="506264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002E0BC-5596-486E-96D0-029C0D83FB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000" y="497256"/>
            <a:ext cx="5760000" cy="39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579</Words>
  <Application>Microsoft Office PowerPoint</Application>
  <PresentationFormat>A4 210 x 297 mm</PresentationFormat>
  <Paragraphs>104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 仁志</dc:creator>
  <cp:lastModifiedBy>西村 仁志</cp:lastModifiedBy>
  <cp:revision>10</cp:revision>
  <dcterms:created xsi:type="dcterms:W3CDTF">2022-04-18T21:15:54Z</dcterms:created>
  <dcterms:modified xsi:type="dcterms:W3CDTF">2022-04-20T04:40:10Z</dcterms:modified>
</cp:coreProperties>
</file>