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3"/>
  </p:notesMasterIdLst>
  <p:sldIdLst>
    <p:sldId id="256" r:id="rId2"/>
    <p:sldId id="257" r:id="rId3"/>
    <p:sldId id="258" r:id="rId4"/>
    <p:sldId id="261" r:id="rId5"/>
    <p:sldId id="263" r:id="rId6"/>
    <p:sldId id="266" r:id="rId7"/>
    <p:sldId id="262" r:id="rId8"/>
    <p:sldId id="265" r:id="rId9"/>
    <p:sldId id="259" r:id="rId10"/>
    <p:sldId id="260" r:id="rId11"/>
    <p:sldId id="267"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前置き" id="{E482C442-C9C8-1144-AA91-12A4E0FCB0FA}">
          <p14:sldIdLst>
            <p14:sldId id="256"/>
            <p14:sldId id="257"/>
          </p14:sldIdLst>
        </p14:section>
        <p14:section name="目次" id="{2E773767-C888-204B-9A4F-ADE57ECD12D9}">
          <p14:sldIdLst>
            <p14:sldId id="258"/>
          </p14:sldIdLst>
        </p14:section>
        <p14:section name="各論" id="{989DF2AE-8BDD-D640-9DA4-7CCDD2FFD426}">
          <p14:sldIdLst>
            <p14:sldId id="261"/>
            <p14:sldId id="263"/>
            <p14:sldId id="266"/>
            <p14:sldId id="262"/>
            <p14:sldId id="265"/>
            <p14:sldId id="259"/>
            <p14:sldId id="260"/>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3"/>
    <p:restoredTop sz="94655"/>
  </p:normalViewPr>
  <p:slideViewPr>
    <p:cSldViewPr snapToGrid="0" snapToObjects="1">
      <p:cViewPr varScale="1">
        <p:scale>
          <a:sx n="119" d="100"/>
          <a:sy n="119" d="100"/>
        </p:scale>
        <p:origin x="60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C8878-F1CA-3747-96F3-87FB6293850F}" type="datetimeFigureOut">
              <a:rPr lang="en-US" smtClean="0"/>
              <a:t>6/8/18</a:t>
            </a:fld>
            <a:endParaRPr 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1BC5F-A274-434E-B19B-31D98921B82D}" type="slidenum">
              <a:rPr lang="en-US" smtClean="0"/>
              <a:t>‹#›</a:t>
            </a:fld>
            <a:endParaRPr lang="en-US" dirty="0"/>
          </a:p>
        </p:txBody>
      </p:sp>
    </p:spTree>
    <p:extLst>
      <p:ext uri="{BB962C8B-B14F-4D97-AF65-F5344CB8AC3E}">
        <p14:creationId xmlns:p14="http://schemas.microsoft.com/office/powerpoint/2010/main" val="34364083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r>
              <a:rPr kumimoji="1" lang="en-US" altLang="ja-JP" dirty="0"/>
              <a:t>2018/06/08</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189700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dirty="0"/>
              <a:t>2018/06/08</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174034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dirty="0"/>
              <a:t>2018/06/08</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8918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dirty="0"/>
              <a:t>2018/06/08</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37042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スライド番号"/>
          <p:cNvSpPr>
            <a:spLocks noGrp="1"/>
          </p:cNvSpPr>
          <p:nvPr>
            <p:ph type="sldNum" sz="quarter" idx="12"/>
          </p:nvPr>
        </p:nvSpPr>
        <p:spPr/>
        <p:txBody>
          <a:bodyPr/>
          <a:lstStyle>
            <a:lvl1pPr>
              <a:defRPr b="0" i="0">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
        <p:nvSpPr>
          <p:cNvPr id="4" name="日付"/>
          <p:cNvSpPr>
            <a:spLocks noGrp="1"/>
          </p:cNvSpPr>
          <p:nvPr>
            <p:ph type="dt" sz="half" idx="10"/>
          </p:nvPr>
        </p:nvSpPr>
        <p:spPr/>
        <p:txBody>
          <a:bodyPr/>
          <a:lstStyle>
            <a:lvl1pPr>
              <a:defRPr b="0" i="0">
                <a:latin typeface="ヒラギノ角ゴ ProN W3"/>
                <a:ea typeface="ヒラギノ角ゴ ProN W3"/>
                <a:cs typeface="ヒラギノ角ゴ ProN W3"/>
              </a:defRPr>
            </a:lvl1pPr>
          </a:lstStyle>
          <a:p>
            <a:r>
              <a:rPr lang="en-US" altLang="ja-JP" dirty="0"/>
              <a:t>2018/06/08</a:t>
            </a:r>
            <a:endParaRPr lang="ja-JP" altLang="en-US"/>
          </a:p>
        </p:txBody>
      </p:sp>
      <p:sp>
        <p:nvSpPr>
          <p:cNvPr id="5" name="フッター"/>
          <p:cNvSpPr>
            <a:spLocks noGrp="1"/>
          </p:cNvSpPr>
          <p:nvPr>
            <p:ph type="ftr" sz="quarter" idx="11"/>
          </p:nvPr>
        </p:nvSpPr>
        <p:spPr/>
        <p:txBody>
          <a:bodyPr/>
          <a:lstStyle>
            <a:lvl1pPr>
              <a:defRPr b="0" i="0">
                <a:latin typeface="ヒラギノ角ゴ ProN W3"/>
                <a:ea typeface="ヒラギノ角ゴ ProN W3"/>
                <a:cs typeface="ヒラギノ角ゴ ProN W3"/>
              </a:defRPr>
            </a:lvl1pPr>
          </a:lstStyle>
          <a:p>
            <a:r>
              <a:rPr lang="ja-JP" altLang="en-US"/>
              <a:t>文献調査の方法 </a:t>
            </a:r>
            <a:r>
              <a:rPr lang="es-ES" altLang="ja-JP" dirty="0"/>
              <a:t>Ver. 0.01</a:t>
            </a:r>
            <a:endParaRPr lang="ja-JP" altLang="en-US"/>
          </a:p>
        </p:txBody>
      </p:sp>
      <p:sp>
        <p:nvSpPr>
          <p:cNvPr id="3" name="コンテンツ"/>
          <p:cNvSpPr>
            <a:spLocks noGrp="1"/>
          </p:cNvSpPr>
          <p:nvPr>
            <p:ph idx="1"/>
          </p:nvPr>
        </p:nvSpPr>
        <p:spPr>
          <a:xfrm>
            <a:off x="457200" y="2025649"/>
            <a:ext cx="8229600" cy="4085833"/>
          </a:xfrm>
        </p:spPr>
        <p:txBody>
          <a:bodyPr/>
          <a:lstStyle>
            <a:lvl1pPr>
              <a:defRPr b="0" i="0">
                <a:latin typeface="ヒラギノ角ゴ ProN W3"/>
                <a:ea typeface="ヒラギノ角ゴ ProN W3"/>
                <a:cs typeface="ヒラギノ角ゴ ProN W3"/>
              </a:defRPr>
            </a:lvl1pPr>
            <a:lvl2pPr>
              <a:defRPr b="0" i="0">
                <a:latin typeface="ヒラギノ角ゴ ProN W3"/>
                <a:ea typeface="ヒラギノ角ゴ ProN W3"/>
                <a:cs typeface="ヒラギノ角ゴ ProN W3"/>
              </a:defRPr>
            </a:lvl2pPr>
            <a:lvl3pPr>
              <a:defRPr b="0" i="0">
                <a:latin typeface="ヒラギノ角ゴ ProN W3"/>
                <a:ea typeface="ヒラギノ角ゴ ProN W3"/>
                <a:cs typeface="ヒラギノ角ゴ ProN W3"/>
              </a:defRPr>
            </a:lvl3pPr>
            <a:lvl4pPr>
              <a:defRPr b="0" i="0">
                <a:latin typeface="ヒラギノ角ゴ ProN W3"/>
                <a:ea typeface="ヒラギノ角ゴ ProN W3"/>
                <a:cs typeface="ヒラギノ角ゴ ProN W3"/>
              </a:defRPr>
            </a:lvl4pPr>
            <a:lvl5pPr>
              <a:defRPr b="0" i="0">
                <a:latin typeface="ヒラギノ角ゴ ProN W3"/>
                <a:ea typeface="ヒラギノ角ゴ ProN W3"/>
                <a:cs typeface="ヒラギノ角ゴ ProN W3"/>
              </a:defRPr>
            </a:lvl5pPr>
          </a:lstStyle>
          <a:p>
            <a:pPr lvl="0"/>
            <a:r>
              <a:rPr kumimoji="1" lang="ja-JP" altLang="en-US"/>
              <a:t>マスター テキストの書式設定</a:t>
            </a:r>
            <a:endParaRPr kumimoji="1" lang="ja-JP" altLang="en-US" dirty="0"/>
          </a:p>
        </p:txBody>
      </p:sp>
      <p:sp>
        <p:nvSpPr>
          <p:cNvPr id="8" name="サマリ"/>
          <p:cNvSpPr>
            <a:spLocks noGrp="1"/>
          </p:cNvSpPr>
          <p:nvPr>
            <p:ph type="body" sz="quarter" idx="13"/>
          </p:nvPr>
        </p:nvSpPr>
        <p:spPr>
          <a:xfrm>
            <a:off x="457200" y="1292225"/>
            <a:ext cx="8229600" cy="733425"/>
          </a:xfrm>
        </p:spPr>
        <p:txBody>
          <a:bodyPr anchor="ctr"/>
          <a:lstStyle>
            <a:lvl1pPr marL="0" indent="0">
              <a:buNone/>
              <a:defRPr b="1" i="0">
                <a:latin typeface="ヒラギノ角ゴ ProN W3"/>
                <a:ea typeface="ヒラギノ角ゴ ProN W3"/>
                <a:cs typeface="ヒラギノ角ゴ ProN W3"/>
              </a:defRPr>
            </a:lvl1pPr>
          </a:lstStyle>
          <a:p>
            <a:pPr lvl="0"/>
            <a:endParaRPr kumimoji="1" lang="ja-JP" altLang="en-US"/>
          </a:p>
        </p:txBody>
      </p:sp>
      <p:sp>
        <p:nvSpPr>
          <p:cNvPr id="2" name="タイトル"/>
          <p:cNvSpPr>
            <a:spLocks noGrp="1"/>
          </p:cNvSpPr>
          <p:nvPr>
            <p:ph type="title"/>
          </p:nvPr>
        </p:nvSpPr>
        <p:spPr/>
        <p:txBody>
          <a:bodyPr anchor="ctr">
            <a:normAutofit/>
          </a:bodyPr>
          <a:lstStyle>
            <a:lvl1pPr algn="l">
              <a:defRPr sz="4000" b="0" i="0">
                <a:latin typeface="ヒラギノ角ゴ ProN W3"/>
                <a:ea typeface="ヒラギノ角ゴ ProN W3"/>
                <a:cs typeface="ヒラギノ角ゴ ProN W3"/>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08078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ormAutofit/>
          </a:bodyPr>
          <a:lstStyle>
            <a:lvl1pPr algn="l">
              <a:defRPr sz="4000" b="0" i="0">
                <a:latin typeface="ヒラギノ角ゴ ProN W3"/>
                <a:ea typeface="ヒラギノ角ゴ ProN W3"/>
                <a:cs typeface="ヒラギノ角ゴ ProN W3"/>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457200" y="1291955"/>
            <a:ext cx="8229600" cy="4819528"/>
          </a:xfrm>
        </p:spPr>
        <p:txBody>
          <a:bodyPr/>
          <a:lstStyle>
            <a:lvl1pPr>
              <a:defRPr b="0" i="0">
                <a:latin typeface="ヒラギノ角ゴ ProN W3"/>
                <a:ea typeface="ヒラギノ角ゴ ProN W3"/>
                <a:cs typeface="ヒラギノ角ゴ ProN W3"/>
              </a:defRPr>
            </a:lvl1pPr>
            <a:lvl2pPr>
              <a:defRPr b="0" i="0">
                <a:latin typeface="ヒラギノ角ゴ ProN W3"/>
                <a:ea typeface="ヒラギノ角ゴ ProN W3"/>
                <a:cs typeface="ヒラギノ角ゴ ProN W3"/>
              </a:defRPr>
            </a:lvl2pPr>
            <a:lvl3pPr>
              <a:defRPr b="0" i="0">
                <a:latin typeface="ヒラギノ角ゴ ProN W3"/>
                <a:ea typeface="ヒラギノ角ゴ ProN W3"/>
                <a:cs typeface="ヒラギノ角ゴ ProN W3"/>
              </a:defRPr>
            </a:lvl3pPr>
            <a:lvl4pPr>
              <a:defRPr b="0" i="0">
                <a:latin typeface="ヒラギノ角ゴ ProN W3"/>
                <a:ea typeface="ヒラギノ角ゴ ProN W3"/>
                <a:cs typeface="ヒラギノ角ゴ ProN W3"/>
              </a:defRPr>
            </a:lvl4pPr>
            <a:lvl5pPr>
              <a:defRPr b="0" i="0">
                <a:latin typeface="ヒラギノ角ゴ ProN W3"/>
                <a:ea typeface="ヒラギノ角ゴ ProN W3"/>
                <a:cs typeface="ヒラギノ角ゴ ProN W3"/>
              </a:defRPr>
            </a:lvl5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lvl1pPr>
              <a:defRPr b="0" i="0">
                <a:latin typeface="ヒラギノ角ゴ ProN W3"/>
                <a:ea typeface="ヒラギノ角ゴ ProN W3"/>
                <a:cs typeface="ヒラギノ角ゴ ProN W3"/>
              </a:defRPr>
            </a:lvl1pPr>
          </a:lstStyle>
          <a:p>
            <a:r>
              <a:rPr lang="en-US" altLang="ja-JP" dirty="0"/>
              <a:t>2018/06/08</a:t>
            </a:r>
            <a:endParaRPr lang="ja-JP" altLang="en-US"/>
          </a:p>
        </p:txBody>
      </p:sp>
      <p:sp>
        <p:nvSpPr>
          <p:cNvPr id="5" name="フッター プレースホルダー 4"/>
          <p:cNvSpPr>
            <a:spLocks noGrp="1"/>
          </p:cNvSpPr>
          <p:nvPr>
            <p:ph type="ftr" sz="quarter" idx="11"/>
          </p:nvPr>
        </p:nvSpPr>
        <p:spPr/>
        <p:txBody>
          <a:bodyPr/>
          <a:lstStyle>
            <a:lvl1pPr>
              <a:defRPr b="0" i="0">
                <a:latin typeface="ヒラギノ角ゴ ProN W3"/>
                <a:ea typeface="ヒラギノ角ゴ ProN W3"/>
                <a:cs typeface="ヒラギノ角ゴ ProN W3"/>
              </a:defRPr>
            </a:lvl1pPr>
          </a:lstStyle>
          <a:p>
            <a:r>
              <a:rPr lang="ja-JP" altLang="en-US"/>
              <a:t>文献調査の方法 </a:t>
            </a:r>
            <a:r>
              <a:rPr lang="es-ES" altLang="ja-JP" dirty="0"/>
              <a:t>Ver. 0.01</a:t>
            </a:r>
            <a:endParaRPr lang="ja-JP" altLang="en-US"/>
          </a:p>
        </p:txBody>
      </p:sp>
      <p:sp>
        <p:nvSpPr>
          <p:cNvPr id="6" name="スライド番号プレースホルダー 5"/>
          <p:cNvSpPr>
            <a:spLocks noGrp="1"/>
          </p:cNvSpPr>
          <p:nvPr>
            <p:ph type="sldNum" sz="quarter" idx="12"/>
          </p:nvPr>
        </p:nvSpPr>
        <p:spPr/>
        <p:txBody>
          <a:bodyPr/>
          <a:lstStyle>
            <a:lvl1pPr>
              <a:defRPr b="0" i="0">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Tree>
    <p:extLst>
      <p:ext uri="{BB962C8B-B14F-4D97-AF65-F5344CB8AC3E}">
        <p14:creationId xmlns:p14="http://schemas.microsoft.com/office/powerpoint/2010/main" val="156630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dirty="0"/>
              <a:t>2018/06/08</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378778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dirty="0"/>
              <a:t>2018/06/08</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89507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dirty="0"/>
              <a:t>2018/06/08</a:t>
            </a:r>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9" name="スライド番号プレースホルダー 8"/>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198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dirty="0"/>
              <a:t>2018/06/08</a:t>
            </a:r>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5" name="スライド番号プレースホルダー 4"/>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75798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dirty="0"/>
              <a:t>2018/06/08</a:t>
            </a:r>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4" name="スライド番号プレースホルダー 3"/>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4330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dirty="0"/>
              <a:t>2018/06/08</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文献調査の方法 </a:t>
            </a:r>
            <a:r>
              <a:rPr kumimoji="1" lang="es-ES" altLang="ja-JP" dirty="0"/>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409431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01731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291955"/>
            <a:ext cx="8229600" cy="481952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ヒラギノ角ゴ ProN W3"/>
                <a:ea typeface="ヒラギノ角ゴ ProN W3"/>
                <a:cs typeface="ヒラギノ角ゴ ProN W3"/>
              </a:defRPr>
            </a:lvl1pPr>
          </a:lstStyle>
          <a:p>
            <a:r>
              <a:rPr lang="en-US" altLang="ja-JP" dirty="0"/>
              <a:t>2018/06/08</a:t>
            </a:r>
            <a:endParaRPr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ヒラギノ角ゴ ProN W3"/>
                <a:ea typeface="ヒラギノ角ゴ ProN W3"/>
                <a:cs typeface="ヒラギノ角ゴ ProN W3"/>
              </a:defRPr>
            </a:lvl1pPr>
          </a:lstStyle>
          <a:p>
            <a:r>
              <a:rPr lang="ja-JP" altLang="en-US"/>
              <a:t>文献調査の方法 </a:t>
            </a:r>
            <a:r>
              <a:rPr lang="es-ES" altLang="ja-JP" dirty="0"/>
              <a:t>Ver. 0.01</a:t>
            </a: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Tree>
    <p:extLst>
      <p:ext uri="{BB962C8B-B14F-4D97-AF65-F5344CB8AC3E}">
        <p14:creationId xmlns:p14="http://schemas.microsoft.com/office/powerpoint/2010/main" val="2903282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Font typeface="Arial"/>
        <a:buChar char="•"/>
        <a:defRPr kumimoji="1" sz="24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0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18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16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16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endele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nlp.jp/guide/nenji_proceedings.html" TargetMode="External"/><Relationship Id="rId2" Type="http://schemas.openxmlformats.org/officeDocument/2006/relationships/hyperlink" Target="http://aclweb.org/anthology/" TargetMode="External"/><Relationship Id="rId1" Type="http://schemas.openxmlformats.org/officeDocument/2006/relationships/slideLayout" Target="../slideLayouts/slideLayout2.xml"/><Relationship Id="rId4" Type="http://schemas.openxmlformats.org/officeDocument/2006/relationships/hyperlink" Target="https://www.jstage.jst.go.jp/browse/jnlp/-char/j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scholar.google.co.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文献調査の方法</a:t>
            </a:r>
            <a:endParaRPr kumimoji="1" lang="ja-JP" altLang="en-US"/>
          </a:p>
        </p:txBody>
      </p:sp>
      <p:sp>
        <p:nvSpPr>
          <p:cNvPr id="3" name="サブタイトル 2"/>
          <p:cNvSpPr>
            <a:spLocks noGrp="1"/>
          </p:cNvSpPr>
          <p:nvPr>
            <p:ph type="subTitle" idx="1"/>
          </p:nvPr>
        </p:nvSpPr>
        <p:spPr/>
        <p:txBody>
          <a:bodyPr/>
          <a:lstStyle/>
          <a:p>
            <a:r>
              <a:rPr kumimoji="1" lang="ja-JP" altLang="en-US"/>
              <a:t>西川</a:t>
            </a:r>
            <a:r>
              <a:rPr kumimoji="1" lang="en-US" altLang="ja-JP" dirty="0"/>
              <a:t> </a:t>
            </a:r>
            <a:r>
              <a:rPr kumimoji="1" lang="ja-JP" altLang="en-US"/>
              <a:t>仁</a:t>
            </a:r>
            <a:endParaRPr kumimoji="1" lang="en-US" altLang="ja-JP" dirty="0"/>
          </a:p>
          <a:p>
            <a:r>
              <a:rPr lang="en-US" altLang="ja-JP" dirty="0"/>
              <a:t>@hitoshi_ni</a:t>
            </a:r>
            <a:endParaRPr kumimoji="1" lang="ja-JP" altLang="en-US"/>
          </a:p>
        </p:txBody>
      </p:sp>
    </p:spTree>
    <p:extLst>
      <p:ext uri="{BB962C8B-B14F-4D97-AF65-F5344CB8AC3E}">
        <p14:creationId xmlns:p14="http://schemas.microsoft.com/office/powerpoint/2010/main" val="161651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ED65B4C-F718-C643-BB5F-E5A92F9D2E1F}"/>
              </a:ext>
            </a:extLst>
          </p:cNvPr>
          <p:cNvSpPr>
            <a:spLocks noGrp="1"/>
          </p:cNvSpPr>
          <p:nvPr>
            <p:ph type="sldNum" sz="quarter" idx="12"/>
          </p:nvPr>
        </p:nvSpPr>
        <p:spPr/>
        <p:txBody>
          <a:bodyPr/>
          <a:lstStyle/>
          <a:p>
            <a:fld id="{FB4A7666-B798-194D-A230-18E5DB7A589D}" type="slidenum">
              <a:rPr lang="ja-JP" altLang="en-US" smtClean="0"/>
              <a:pPr/>
              <a:t>9</a:t>
            </a:fld>
            <a:endParaRPr lang="ja-JP" altLang="en-US"/>
          </a:p>
        </p:txBody>
      </p:sp>
      <p:sp>
        <p:nvSpPr>
          <p:cNvPr id="3" name="日付プレースホルダー 2">
            <a:extLst>
              <a:ext uri="{FF2B5EF4-FFF2-40B4-BE49-F238E27FC236}">
                <a16:creationId xmlns:a16="http://schemas.microsoft.com/office/drawing/2014/main" id="{813E1AB7-0A46-CC43-B332-3C870BCC9E62}"/>
              </a:ext>
            </a:extLst>
          </p:cNvPr>
          <p:cNvSpPr>
            <a:spLocks noGrp="1"/>
          </p:cNvSpPr>
          <p:nvPr>
            <p:ph type="dt" sz="half" idx="10"/>
          </p:nvPr>
        </p:nvSpPr>
        <p:spPr/>
        <p:txBody>
          <a:bodyPr/>
          <a:lstStyle/>
          <a:p>
            <a:r>
              <a:rPr lang="en-US" altLang="ja-JP" dirty="0"/>
              <a:t>2018/06/08</a:t>
            </a:r>
            <a:endParaRPr lang="ja-JP" altLang="en-US"/>
          </a:p>
        </p:txBody>
      </p:sp>
      <p:sp>
        <p:nvSpPr>
          <p:cNvPr id="4" name="フッター プレースホルダー 3">
            <a:extLst>
              <a:ext uri="{FF2B5EF4-FFF2-40B4-BE49-F238E27FC236}">
                <a16:creationId xmlns:a16="http://schemas.microsoft.com/office/drawing/2014/main" id="{29496977-B6AB-9640-84BE-304E6B8A6969}"/>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5" name="コンテンツ プレースホルダー 4">
            <a:extLst>
              <a:ext uri="{FF2B5EF4-FFF2-40B4-BE49-F238E27FC236}">
                <a16:creationId xmlns:a16="http://schemas.microsoft.com/office/drawing/2014/main" id="{E655AAA2-DC1F-A545-AB37-5935BB3FDB77}"/>
              </a:ext>
            </a:extLst>
          </p:cNvPr>
          <p:cNvSpPr>
            <a:spLocks noGrp="1"/>
          </p:cNvSpPr>
          <p:nvPr>
            <p:ph idx="1"/>
          </p:nvPr>
        </p:nvSpPr>
        <p:spPr/>
        <p:txBody>
          <a:bodyPr/>
          <a:lstStyle/>
          <a:p>
            <a:r>
              <a:rPr lang="ja-JP" altLang="en-US"/>
              <a:t>別途用意してある</a:t>
            </a:r>
            <a:r>
              <a:rPr lang="en-US" altLang="ja-JP" dirty="0"/>
              <a:t> survey.xlsx </a:t>
            </a:r>
            <a:r>
              <a:rPr lang="ja-JP" altLang="en-US"/>
              <a:t>を埋めていく</a:t>
            </a:r>
            <a:endParaRPr lang="en-US" altLang="ja-JP" dirty="0"/>
          </a:p>
          <a:p>
            <a:pPr lvl="1"/>
            <a:r>
              <a:rPr lang="ja-JP" altLang="en-US"/>
              <a:t>前述の読み方（深読み度）</a:t>
            </a:r>
            <a:endParaRPr lang="en-US" altLang="ja-JP" dirty="0"/>
          </a:p>
          <a:p>
            <a:pPr lvl="1"/>
            <a:r>
              <a:rPr lang="ja-JP" altLang="en-US"/>
              <a:t>論文の主たる貢献やデータ，モデルなど</a:t>
            </a:r>
            <a:endParaRPr lang="en-US" altLang="ja-JP" dirty="0"/>
          </a:p>
          <a:p>
            <a:r>
              <a:rPr lang="ja-JP" altLang="en-US"/>
              <a:t>表形式に整理することで，どのくらいの量を読んだか，どのような方法が頻繁に用いられているかなど，文献調査について定量的な把握が可能になる</a:t>
            </a:r>
            <a:endParaRPr lang="en-US" altLang="ja-JP" dirty="0"/>
          </a:p>
          <a:p>
            <a:r>
              <a:rPr lang="ja-JP" altLang="en-US"/>
              <a:t>自分で</a:t>
            </a:r>
            <a:r>
              <a:rPr lang="en-US" altLang="ja-JP" dirty="0"/>
              <a:t> wiki</a:t>
            </a:r>
            <a:r>
              <a:rPr lang="ja-JP" altLang="en-US"/>
              <a:t> などにまとめていくのもよい</a:t>
            </a:r>
            <a:endParaRPr lang="en-US" altLang="ja-JP" dirty="0"/>
          </a:p>
          <a:p>
            <a:r>
              <a:rPr lang="ja-JP" altLang="en-US"/>
              <a:t>ただし頭の中に情報を留めておくことも重要（頭の中である種の反応が生じて新しいアイデアが浮かぶ）</a:t>
            </a:r>
            <a:endParaRPr lang="en-US" altLang="ja-JP" dirty="0"/>
          </a:p>
          <a:p>
            <a:endParaRPr lang="en-US" dirty="0"/>
          </a:p>
        </p:txBody>
      </p:sp>
      <p:sp>
        <p:nvSpPr>
          <p:cNvPr id="6" name="テキスト プレースホルダー 5">
            <a:extLst>
              <a:ext uri="{FF2B5EF4-FFF2-40B4-BE49-F238E27FC236}">
                <a16:creationId xmlns:a16="http://schemas.microsoft.com/office/drawing/2014/main" id="{1933B230-B307-5F4A-9600-52F12D7E7C0A}"/>
              </a:ext>
            </a:extLst>
          </p:cNvPr>
          <p:cNvSpPr>
            <a:spLocks noGrp="1"/>
          </p:cNvSpPr>
          <p:nvPr>
            <p:ph type="body" sz="quarter" idx="13"/>
          </p:nvPr>
        </p:nvSpPr>
        <p:spPr/>
        <p:txBody>
          <a:bodyPr/>
          <a:lstStyle/>
          <a:p>
            <a:r>
              <a:rPr lang="ja-JP" altLang="en-US"/>
              <a:t>表形式にまとめる</a:t>
            </a:r>
            <a:endParaRPr lang="en-US" dirty="0"/>
          </a:p>
        </p:txBody>
      </p:sp>
      <p:sp>
        <p:nvSpPr>
          <p:cNvPr id="7" name="タイトル 6">
            <a:extLst>
              <a:ext uri="{FF2B5EF4-FFF2-40B4-BE49-F238E27FC236}">
                <a16:creationId xmlns:a16="http://schemas.microsoft.com/office/drawing/2014/main" id="{F517DDAF-719C-FC48-8BCD-706DCD86269F}"/>
              </a:ext>
            </a:extLst>
          </p:cNvPr>
          <p:cNvSpPr>
            <a:spLocks noGrp="1"/>
          </p:cNvSpPr>
          <p:nvPr>
            <p:ph type="title"/>
          </p:nvPr>
        </p:nvSpPr>
        <p:spPr/>
        <p:txBody>
          <a:bodyPr/>
          <a:lstStyle/>
          <a:p>
            <a:r>
              <a:rPr lang="ja-JP" altLang="en-US"/>
              <a:t>調査結果のまとめ方</a:t>
            </a:r>
            <a:endParaRPr lang="en-US" dirty="0"/>
          </a:p>
        </p:txBody>
      </p:sp>
    </p:spTree>
    <p:extLst>
      <p:ext uri="{BB962C8B-B14F-4D97-AF65-F5344CB8AC3E}">
        <p14:creationId xmlns:p14="http://schemas.microsoft.com/office/powerpoint/2010/main" val="63782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0D608F-6C54-524D-BF49-DBA9D2E3C152}"/>
              </a:ext>
            </a:extLst>
          </p:cNvPr>
          <p:cNvSpPr>
            <a:spLocks noGrp="1"/>
          </p:cNvSpPr>
          <p:nvPr>
            <p:ph type="sldNum" sz="quarter" idx="12"/>
          </p:nvPr>
        </p:nvSpPr>
        <p:spPr/>
        <p:txBody>
          <a:bodyPr/>
          <a:lstStyle/>
          <a:p>
            <a:fld id="{FB4A7666-B798-194D-A230-18E5DB7A589D}" type="slidenum">
              <a:rPr lang="ja-JP" altLang="en-US" smtClean="0"/>
              <a:pPr/>
              <a:t>10</a:t>
            </a:fld>
            <a:endParaRPr lang="ja-JP" altLang="en-US"/>
          </a:p>
        </p:txBody>
      </p:sp>
      <p:sp>
        <p:nvSpPr>
          <p:cNvPr id="3" name="日付プレースホルダー 2">
            <a:extLst>
              <a:ext uri="{FF2B5EF4-FFF2-40B4-BE49-F238E27FC236}">
                <a16:creationId xmlns:a16="http://schemas.microsoft.com/office/drawing/2014/main" id="{861CE036-81D8-AB4C-B7FE-D0EA3E2E3A75}"/>
              </a:ext>
            </a:extLst>
          </p:cNvPr>
          <p:cNvSpPr>
            <a:spLocks noGrp="1"/>
          </p:cNvSpPr>
          <p:nvPr>
            <p:ph type="dt" sz="half" idx="10"/>
          </p:nvPr>
        </p:nvSpPr>
        <p:spPr/>
        <p:txBody>
          <a:bodyPr/>
          <a:lstStyle/>
          <a:p>
            <a:r>
              <a:rPr lang="en-US" altLang="ja-JP"/>
              <a:t>2018/06/08</a:t>
            </a:r>
            <a:endParaRPr lang="ja-JP" altLang="en-US"/>
          </a:p>
        </p:txBody>
      </p:sp>
      <p:sp>
        <p:nvSpPr>
          <p:cNvPr id="4" name="フッター プレースホルダー 3">
            <a:extLst>
              <a:ext uri="{FF2B5EF4-FFF2-40B4-BE49-F238E27FC236}">
                <a16:creationId xmlns:a16="http://schemas.microsoft.com/office/drawing/2014/main" id="{C460CE0A-724D-4641-8AE2-9FF9B024049F}"/>
              </a:ext>
            </a:extLst>
          </p:cNvPr>
          <p:cNvSpPr>
            <a:spLocks noGrp="1"/>
          </p:cNvSpPr>
          <p:nvPr>
            <p:ph type="ftr" sz="quarter" idx="11"/>
          </p:nvPr>
        </p:nvSpPr>
        <p:spPr/>
        <p:txBody>
          <a:bodyPr/>
          <a:lstStyle/>
          <a:p>
            <a:r>
              <a:rPr lang="ja-JP" altLang="en-US"/>
              <a:t>文献調査の方法 </a:t>
            </a:r>
            <a:r>
              <a:rPr lang="es-ES" altLang="ja-JP"/>
              <a:t>Ver. 0.01</a:t>
            </a:r>
            <a:endParaRPr lang="ja-JP" altLang="en-US"/>
          </a:p>
        </p:txBody>
      </p:sp>
      <p:sp>
        <p:nvSpPr>
          <p:cNvPr id="5" name="コンテンツ プレースホルダー 4">
            <a:extLst>
              <a:ext uri="{FF2B5EF4-FFF2-40B4-BE49-F238E27FC236}">
                <a16:creationId xmlns:a16="http://schemas.microsoft.com/office/drawing/2014/main" id="{410C6A6A-5402-4C4F-B3E8-505228346508}"/>
              </a:ext>
            </a:extLst>
          </p:cNvPr>
          <p:cNvSpPr>
            <a:spLocks noGrp="1"/>
          </p:cNvSpPr>
          <p:nvPr>
            <p:ph idx="1"/>
          </p:nvPr>
        </p:nvSpPr>
        <p:spPr/>
        <p:txBody>
          <a:bodyPr/>
          <a:lstStyle/>
          <a:p>
            <a:r>
              <a:rPr lang="en-US" dirty="0">
                <a:hlinkClick r:id="rId2"/>
              </a:rPr>
              <a:t>Mendeley</a:t>
            </a:r>
            <a:endParaRPr lang="en-US" dirty="0"/>
          </a:p>
          <a:p>
            <a:pPr lvl="1"/>
            <a:r>
              <a:rPr lang="ja-JP" altLang="en-US"/>
              <a:t>文献管理ツール</a:t>
            </a:r>
            <a:endParaRPr lang="en-US" dirty="0"/>
          </a:p>
        </p:txBody>
      </p:sp>
      <p:sp>
        <p:nvSpPr>
          <p:cNvPr id="6" name="テキスト プレースホルダー 5">
            <a:extLst>
              <a:ext uri="{FF2B5EF4-FFF2-40B4-BE49-F238E27FC236}">
                <a16:creationId xmlns:a16="http://schemas.microsoft.com/office/drawing/2014/main" id="{2C3E65C4-C34B-514E-A2DF-20EA36F9ADAF}"/>
              </a:ext>
            </a:extLst>
          </p:cNvPr>
          <p:cNvSpPr>
            <a:spLocks noGrp="1"/>
          </p:cNvSpPr>
          <p:nvPr>
            <p:ph type="body" sz="quarter" idx="13"/>
          </p:nvPr>
        </p:nvSpPr>
        <p:spPr/>
        <p:txBody>
          <a:bodyPr/>
          <a:lstStyle/>
          <a:p>
            <a:r>
              <a:rPr lang="ja-JP" altLang="en-US"/>
              <a:t>ツールを活用する</a:t>
            </a:r>
            <a:endParaRPr lang="en-US" dirty="0"/>
          </a:p>
        </p:txBody>
      </p:sp>
      <p:sp>
        <p:nvSpPr>
          <p:cNvPr id="7" name="タイトル 6">
            <a:extLst>
              <a:ext uri="{FF2B5EF4-FFF2-40B4-BE49-F238E27FC236}">
                <a16:creationId xmlns:a16="http://schemas.microsoft.com/office/drawing/2014/main" id="{D18A4A42-A8FF-C041-B97C-14A632427CEF}"/>
              </a:ext>
            </a:extLst>
          </p:cNvPr>
          <p:cNvSpPr>
            <a:spLocks noGrp="1"/>
          </p:cNvSpPr>
          <p:nvPr>
            <p:ph type="title"/>
          </p:nvPr>
        </p:nvSpPr>
        <p:spPr/>
        <p:txBody>
          <a:bodyPr/>
          <a:lstStyle/>
          <a:p>
            <a:r>
              <a:rPr lang="ja-JP" altLang="en-US"/>
              <a:t>ツール</a:t>
            </a:r>
            <a:endParaRPr lang="en-US" dirty="0"/>
          </a:p>
        </p:txBody>
      </p:sp>
    </p:spTree>
    <p:extLst>
      <p:ext uri="{BB962C8B-B14F-4D97-AF65-F5344CB8AC3E}">
        <p14:creationId xmlns:p14="http://schemas.microsoft.com/office/powerpoint/2010/main" val="150724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ja-JP" altLang="en-US"/>
              <a:t>このスライドが存在する理由</a:t>
            </a:r>
          </a:p>
        </p:txBody>
      </p:sp>
      <p:sp>
        <p:nvSpPr>
          <p:cNvPr id="9" name="コンテンツ プレースホルダー 8"/>
          <p:cNvSpPr>
            <a:spLocks noGrp="1"/>
          </p:cNvSpPr>
          <p:nvPr>
            <p:ph idx="1"/>
          </p:nvPr>
        </p:nvSpPr>
        <p:spPr/>
        <p:txBody>
          <a:bodyPr/>
          <a:lstStyle/>
          <a:p>
            <a:r>
              <a:rPr lang="ja-JP" altLang="en-US"/>
              <a:t>対象とする読み手</a:t>
            </a:r>
            <a:endParaRPr lang="en-US" altLang="ja-JP" dirty="0"/>
          </a:p>
          <a:p>
            <a:pPr lvl="1"/>
            <a:r>
              <a:rPr lang="ja-JP" altLang="en-US"/>
              <a:t>これまで文献調査を行なったことがない，典型的には</a:t>
            </a:r>
            <a:r>
              <a:rPr kumimoji="1" lang="ja-JP" altLang="en-US"/>
              <a:t>新しく研究室に配属された</a:t>
            </a:r>
            <a:r>
              <a:rPr kumimoji="1" lang="en-US" altLang="ja-JP" dirty="0"/>
              <a:t> B4 </a:t>
            </a:r>
            <a:r>
              <a:rPr lang="ja-JP" altLang="en-US"/>
              <a:t>や</a:t>
            </a:r>
            <a:r>
              <a:rPr lang="en-US" altLang="ja-JP" dirty="0"/>
              <a:t> M1 </a:t>
            </a:r>
            <a:r>
              <a:rPr lang="ja-JP" altLang="en-US"/>
              <a:t>の学生</a:t>
            </a:r>
            <a:endParaRPr lang="en-US" altLang="ja-JP" dirty="0"/>
          </a:p>
          <a:p>
            <a:pPr lvl="1"/>
            <a:r>
              <a:rPr lang="ja-JP" altLang="en-US"/>
              <a:t>前提として，研究テーマがある程度決まっており，関連する教科書程度は既に読み終えている</a:t>
            </a:r>
            <a:endParaRPr lang="en-US" altLang="ja-JP" dirty="0"/>
          </a:p>
          <a:p>
            <a:r>
              <a:rPr kumimoji="1" lang="ja-JP" altLang="en-US"/>
              <a:t>スライドの狙い</a:t>
            </a:r>
            <a:endParaRPr kumimoji="1" lang="en-US" altLang="ja-JP" dirty="0"/>
          </a:p>
          <a:p>
            <a:pPr lvl="1"/>
            <a:r>
              <a:rPr kumimoji="1" lang="ja-JP" altLang="en-US"/>
              <a:t>学生が，第一に効果的に，第二に効率的に文献調査を行うことができるようになること</a:t>
            </a:r>
            <a:endParaRPr lang="en-US" altLang="ja-JP" dirty="0"/>
          </a:p>
          <a:p>
            <a:pPr lvl="1"/>
            <a:r>
              <a:rPr lang="ja-JP" altLang="en-US"/>
              <a:t>学生が文献調査に関する基本的な知識を身につけることによって，教員との打ち合わせにおいて，文献調査に関する基礎的な内容に関するやり取りに時間を割くのではなく，研究に関するより本質的な議論に時間を割くことができるようになること</a:t>
            </a:r>
            <a:endParaRPr lang="en-US" altLang="ja-JP" dirty="0"/>
          </a:p>
          <a:p>
            <a:pPr lvl="1"/>
            <a:r>
              <a:rPr kumimoji="1" lang="ja-JP" altLang="en-US"/>
              <a:t>究極的にはよりよい研究ができるようになること</a:t>
            </a:r>
          </a:p>
        </p:txBody>
      </p:sp>
      <p:sp>
        <p:nvSpPr>
          <p:cNvPr id="2" name="日付プレースホルダー 1">
            <a:extLst>
              <a:ext uri="{FF2B5EF4-FFF2-40B4-BE49-F238E27FC236}">
                <a16:creationId xmlns:a16="http://schemas.microsoft.com/office/drawing/2014/main" id="{33129979-D69C-FA46-8C4E-EBDC897EBA7B}"/>
              </a:ext>
            </a:extLst>
          </p:cNvPr>
          <p:cNvSpPr>
            <a:spLocks noGrp="1"/>
          </p:cNvSpPr>
          <p:nvPr>
            <p:ph type="dt" sz="half" idx="10"/>
          </p:nvPr>
        </p:nvSpPr>
        <p:spPr/>
        <p:txBody>
          <a:bodyPr/>
          <a:lstStyle/>
          <a:p>
            <a:r>
              <a:rPr lang="en-US" altLang="ja-JP" dirty="0"/>
              <a:t>2018/06/08</a:t>
            </a:r>
            <a:endParaRPr lang="ja-JP" altLang="en-US"/>
          </a:p>
        </p:txBody>
      </p:sp>
      <p:sp>
        <p:nvSpPr>
          <p:cNvPr id="3" name="フッター プレースホルダー 2">
            <a:extLst>
              <a:ext uri="{FF2B5EF4-FFF2-40B4-BE49-F238E27FC236}">
                <a16:creationId xmlns:a16="http://schemas.microsoft.com/office/drawing/2014/main" id="{5AAB3A08-CD06-D649-9937-451FEC616018}"/>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4" name="スライド番号プレースホルダー 3">
            <a:extLst>
              <a:ext uri="{FF2B5EF4-FFF2-40B4-BE49-F238E27FC236}">
                <a16:creationId xmlns:a16="http://schemas.microsoft.com/office/drawing/2014/main" id="{A5ED3FD6-C7E2-5D44-A68A-AC230FB5832D}"/>
              </a:ext>
            </a:extLst>
          </p:cNvPr>
          <p:cNvSpPr>
            <a:spLocks noGrp="1"/>
          </p:cNvSpPr>
          <p:nvPr>
            <p:ph type="sldNum" sz="quarter" idx="12"/>
          </p:nvPr>
        </p:nvSpPr>
        <p:spPr/>
        <p:txBody>
          <a:bodyPr/>
          <a:lstStyle/>
          <a:p>
            <a:fld id="{FB4A7666-B798-194D-A230-18E5DB7A589D}" type="slidenum">
              <a:rPr lang="ja-JP" altLang="en-US" smtClean="0"/>
              <a:pPr/>
              <a:t>1</a:t>
            </a:fld>
            <a:endParaRPr lang="ja-JP" altLang="en-US"/>
          </a:p>
        </p:txBody>
      </p:sp>
    </p:spTree>
    <p:extLst>
      <p:ext uri="{BB962C8B-B14F-4D97-AF65-F5344CB8AC3E}">
        <p14:creationId xmlns:p14="http://schemas.microsoft.com/office/powerpoint/2010/main" val="111492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4855A-7DCB-F64D-87D9-57579C0FCF57}"/>
              </a:ext>
            </a:extLst>
          </p:cNvPr>
          <p:cNvSpPr>
            <a:spLocks noGrp="1"/>
          </p:cNvSpPr>
          <p:nvPr>
            <p:ph type="title"/>
          </p:nvPr>
        </p:nvSpPr>
        <p:spPr/>
        <p:txBody>
          <a:bodyPr/>
          <a:lstStyle/>
          <a:p>
            <a:r>
              <a:rPr lang="ja-JP" altLang="en-US"/>
              <a:t>目次</a:t>
            </a:r>
            <a:endParaRPr lang="en-US" dirty="0"/>
          </a:p>
        </p:txBody>
      </p:sp>
      <p:sp>
        <p:nvSpPr>
          <p:cNvPr id="3" name="コンテンツ プレースホルダー 2">
            <a:extLst>
              <a:ext uri="{FF2B5EF4-FFF2-40B4-BE49-F238E27FC236}">
                <a16:creationId xmlns:a16="http://schemas.microsoft.com/office/drawing/2014/main" id="{0CAF1925-B281-FD4B-9909-5F66B7F57597}"/>
              </a:ext>
            </a:extLst>
          </p:cNvPr>
          <p:cNvSpPr>
            <a:spLocks noGrp="1"/>
          </p:cNvSpPr>
          <p:nvPr>
            <p:ph idx="1"/>
          </p:nvPr>
        </p:nvSpPr>
        <p:spPr/>
        <p:txBody>
          <a:bodyPr/>
          <a:lstStyle/>
          <a:p>
            <a:pPr marL="457200" indent="-457200">
              <a:buFont typeface="+mj-lt"/>
              <a:buAutoNum type="arabicPeriod"/>
            </a:pPr>
            <a:r>
              <a:rPr lang="ja-JP" altLang="en-US"/>
              <a:t>文献調査の目的</a:t>
            </a:r>
            <a:endParaRPr lang="en-US" altLang="ja-JP" dirty="0"/>
          </a:p>
          <a:p>
            <a:pPr marL="457200" indent="-457200">
              <a:buFont typeface="+mj-lt"/>
              <a:buAutoNum type="arabicPeriod"/>
            </a:pPr>
            <a:r>
              <a:rPr lang="ja-JP" altLang="en-US"/>
              <a:t>どこから始めるか</a:t>
            </a:r>
            <a:endParaRPr lang="en-US" altLang="ja-JP" dirty="0"/>
          </a:p>
          <a:p>
            <a:pPr marL="457200" indent="-457200">
              <a:buFont typeface="+mj-lt"/>
              <a:buAutoNum type="arabicPeriod"/>
            </a:pPr>
            <a:r>
              <a:rPr lang="ja-JP" altLang="en-US"/>
              <a:t>どの論文を読むか</a:t>
            </a:r>
            <a:endParaRPr lang="en-US" altLang="ja-JP" dirty="0"/>
          </a:p>
          <a:p>
            <a:pPr marL="457200" indent="-457200">
              <a:buFont typeface="+mj-lt"/>
              <a:buAutoNum type="arabicPeriod"/>
            </a:pPr>
            <a:r>
              <a:rPr lang="ja-JP" altLang="en-US"/>
              <a:t>論文の読み方</a:t>
            </a:r>
            <a:endParaRPr lang="en-US" altLang="ja-JP" dirty="0"/>
          </a:p>
          <a:p>
            <a:pPr marL="457200" indent="-457200">
              <a:buFont typeface="+mj-lt"/>
              <a:buAutoNum type="arabicPeriod"/>
            </a:pPr>
            <a:r>
              <a:rPr lang="ja-JP" altLang="en-US"/>
              <a:t>論文のまとめ方</a:t>
            </a:r>
            <a:endParaRPr lang="en-US" altLang="ja-JP" dirty="0"/>
          </a:p>
          <a:p>
            <a:pPr marL="457200" indent="-457200">
              <a:buFont typeface="+mj-lt"/>
              <a:buAutoNum type="arabicPeriod"/>
            </a:pPr>
            <a:r>
              <a:rPr lang="ja-JP" altLang="en-US"/>
              <a:t>ツール</a:t>
            </a:r>
            <a:endParaRPr lang="en-US" altLang="ja-JP" dirty="0"/>
          </a:p>
          <a:p>
            <a:pPr marL="457200" indent="-457200">
              <a:buFont typeface="+mj-lt"/>
              <a:buAutoNum type="arabicPeriod"/>
            </a:pPr>
            <a:endParaRPr lang="en-US" dirty="0"/>
          </a:p>
        </p:txBody>
      </p:sp>
      <p:sp>
        <p:nvSpPr>
          <p:cNvPr id="4" name="日付プレースホルダー 3">
            <a:extLst>
              <a:ext uri="{FF2B5EF4-FFF2-40B4-BE49-F238E27FC236}">
                <a16:creationId xmlns:a16="http://schemas.microsoft.com/office/drawing/2014/main" id="{20EC2986-782D-3043-835B-3FB005143B46}"/>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19FDC4CD-4A0D-D347-B793-D4DD7EDDF597}"/>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6" name="スライド番号プレースホルダー 5">
            <a:extLst>
              <a:ext uri="{FF2B5EF4-FFF2-40B4-BE49-F238E27FC236}">
                <a16:creationId xmlns:a16="http://schemas.microsoft.com/office/drawing/2014/main" id="{C2C456EE-2601-5A42-B585-607C982FD1F6}"/>
              </a:ext>
            </a:extLst>
          </p:cNvPr>
          <p:cNvSpPr>
            <a:spLocks noGrp="1"/>
          </p:cNvSpPr>
          <p:nvPr>
            <p:ph type="sldNum" sz="quarter" idx="12"/>
          </p:nvPr>
        </p:nvSpPr>
        <p:spPr/>
        <p:txBody>
          <a:bodyPr/>
          <a:lstStyle/>
          <a:p>
            <a:fld id="{FB4A7666-B798-194D-A230-18E5DB7A589D}" type="slidenum">
              <a:rPr lang="ja-JP" altLang="en-US" smtClean="0"/>
              <a:pPr/>
              <a:t>2</a:t>
            </a:fld>
            <a:endParaRPr lang="ja-JP" altLang="en-US"/>
          </a:p>
        </p:txBody>
      </p:sp>
    </p:spTree>
    <p:extLst>
      <p:ext uri="{BB962C8B-B14F-4D97-AF65-F5344CB8AC3E}">
        <p14:creationId xmlns:p14="http://schemas.microsoft.com/office/powerpoint/2010/main" val="203166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B587F4DC-C6B7-BB42-AE46-F6ABC7A9F2EC}"/>
              </a:ext>
            </a:extLst>
          </p:cNvPr>
          <p:cNvSpPr>
            <a:spLocks noGrp="1"/>
          </p:cNvSpPr>
          <p:nvPr>
            <p:ph type="sldNum" sz="quarter" idx="12"/>
          </p:nvPr>
        </p:nvSpPr>
        <p:spPr/>
        <p:txBody>
          <a:bodyPr/>
          <a:lstStyle/>
          <a:p>
            <a:fld id="{FB4A7666-B798-194D-A230-18E5DB7A589D}" type="slidenum">
              <a:rPr lang="ja-JP" altLang="en-US" smtClean="0"/>
              <a:pPr/>
              <a:t>3</a:t>
            </a:fld>
            <a:endParaRPr lang="ja-JP" altLang="en-US"/>
          </a:p>
        </p:txBody>
      </p:sp>
      <p:sp>
        <p:nvSpPr>
          <p:cNvPr id="4" name="日付プレースホルダー 3">
            <a:extLst>
              <a:ext uri="{FF2B5EF4-FFF2-40B4-BE49-F238E27FC236}">
                <a16:creationId xmlns:a16="http://schemas.microsoft.com/office/drawing/2014/main" id="{6F68AD1D-9A8D-5B47-998F-DD60A3FB5848}"/>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28216F3C-448D-8647-9173-EA78CDD8151E}"/>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8" name="コンテンツ プレースホルダー 7">
            <a:extLst>
              <a:ext uri="{FF2B5EF4-FFF2-40B4-BE49-F238E27FC236}">
                <a16:creationId xmlns:a16="http://schemas.microsoft.com/office/drawing/2014/main" id="{ECFFDA32-2FA7-9440-9720-3644D26F58D6}"/>
              </a:ext>
            </a:extLst>
          </p:cNvPr>
          <p:cNvSpPr>
            <a:spLocks noGrp="1"/>
          </p:cNvSpPr>
          <p:nvPr>
            <p:ph idx="1"/>
          </p:nvPr>
        </p:nvSpPr>
        <p:spPr/>
        <p:txBody>
          <a:bodyPr/>
          <a:lstStyle/>
          <a:p>
            <a:r>
              <a:rPr lang="ja-JP" altLang="en-US"/>
              <a:t>基本的には，論文が論文足りうるためには，何かしら新しい情報を含む必要がある</a:t>
            </a:r>
            <a:endParaRPr lang="en-US" altLang="ja-JP" dirty="0"/>
          </a:p>
          <a:p>
            <a:pPr lvl="1"/>
            <a:r>
              <a:rPr lang="ja-JP" altLang="en-US"/>
              <a:t>新しい手法，新しいデータ，新しい結果</a:t>
            </a:r>
            <a:r>
              <a:rPr lang="en-US" altLang="ja-JP" dirty="0"/>
              <a:t>……</a:t>
            </a:r>
          </a:p>
          <a:p>
            <a:r>
              <a:rPr lang="ja-JP" altLang="en-US"/>
              <a:t>論文を書く場合，論文の内容が新しいことを証明することは著者の仕事</a:t>
            </a:r>
            <a:endParaRPr lang="en-US" altLang="ja-JP" dirty="0"/>
          </a:p>
          <a:p>
            <a:r>
              <a:rPr lang="ja-JP" altLang="en-US"/>
              <a:t>何かを</a:t>
            </a:r>
            <a:r>
              <a:rPr lang="ja-JP" altLang="en-US" b="1"/>
              <a:t>新しい</a:t>
            </a:r>
            <a:r>
              <a:rPr lang="ja-JP" altLang="en-US"/>
              <a:t>と主張するためにはどうすればいいか？新しくないものと違うことを主張すればよい</a:t>
            </a:r>
            <a:endParaRPr lang="en-US" altLang="ja-JP" dirty="0"/>
          </a:p>
          <a:p>
            <a:r>
              <a:rPr lang="ja-JP" altLang="en-US" b="1"/>
              <a:t>新しくないもの＝既存の文献</a:t>
            </a:r>
            <a:endParaRPr lang="en-US" b="1" dirty="0"/>
          </a:p>
        </p:txBody>
      </p:sp>
      <p:sp>
        <p:nvSpPr>
          <p:cNvPr id="9" name="テキスト プレースホルダー 8">
            <a:extLst>
              <a:ext uri="{FF2B5EF4-FFF2-40B4-BE49-F238E27FC236}">
                <a16:creationId xmlns:a16="http://schemas.microsoft.com/office/drawing/2014/main" id="{A85D6935-9F66-F84F-8A7F-13E4695438BA}"/>
              </a:ext>
            </a:extLst>
          </p:cNvPr>
          <p:cNvSpPr>
            <a:spLocks noGrp="1"/>
          </p:cNvSpPr>
          <p:nvPr>
            <p:ph type="body" sz="quarter" idx="13"/>
          </p:nvPr>
        </p:nvSpPr>
        <p:spPr/>
        <p:txBody>
          <a:bodyPr/>
          <a:lstStyle/>
          <a:p>
            <a:r>
              <a:rPr lang="ja-JP" altLang="en-US"/>
              <a:t>巨人の肩に立つ</a:t>
            </a:r>
            <a:endParaRPr lang="en-US" dirty="0"/>
          </a:p>
        </p:txBody>
      </p:sp>
      <p:sp>
        <p:nvSpPr>
          <p:cNvPr id="7" name="タイトル 6">
            <a:extLst>
              <a:ext uri="{FF2B5EF4-FFF2-40B4-BE49-F238E27FC236}">
                <a16:creationId xmlns:a16="http://schemas.microsoft.com/office/drawing/2014/main" id="{7D2A2097-9537-7949-B150-963CC6B82A3A}"/>
              </a:ext>
            </a:extLst>
          </p:cNvPr>
          <p:cNvSpPr>
            <a:spLocks noGrp="1"/>
          </p:cNvSpPr>
          <p:nvPr>
            <p:ph type="title"/>
          </p:nvPr>
        </p:nvSpPr>
        <p:spPr/>
        <p:txBody>
          <a:bodyPr/>
          <a:lstStyle/>
          <a:p>
            <a:r>
              <a:rPr lang="ja-JP" altLang="en-US"/>
              <a:t>文献調査の目的</a:t>
            </a:r>
            <a:endParaRPr lang="en-US" dirty="0"/>
          </a:p>
        </p:txBody>
      </p:sp>
    </p:spTree>
    <p:extLst>
      <p:ext uri="{BB962C8B-B14F-4D97-AF65-F5344CB8AC3E}">
        <p14:creationId xmlns:p14="http://schemas.microsoft.com/office/powerpoint/2010/main" val="4834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FB92CDC3-0CBF-BD45-A48F-C2A580B5775C}"/>
              </a:ext>
            </a:extLst>
          </p:cNvPr>
          <p:cNvSpPr>
            <a:spLocks noGrp="1"/>
          </p:cNvSpPr>
          <p:nvPr>
            <p:ph type="sldNum" sz="quarter" idx="12"/>
          </p:nvPr>
        </p:nvSpPr>
        <p:spPr/>
        <p:txBody>
          <a:bodyPr/>
          <a:lstStyle/>
          <a:p>
            <a:fld id="{FB4A7666-B798-194D-A230-18E5DB7A589D}" type="slidenum">
              <a:rPr lang="ja-JP" altLang="en-US" smtClean="0"/>
              <a:pPr/>
              <a:t>4</a:t>
            </a:fld>
            <a:endParaRPr lang="ja-JP" altLang="en-US"/>
          </a:p>
        </p:txBody>
      </p:sp>
      <p:sp>
        <p:nvSpPr>
          <p:cNvPr id="4" name="日付プレースホルダー 3">
            <a:extLst>
              <a:ext uri="{FF2B5EF4-FFF2-40B4-BE49-F238E27FC236}">
                <a16:creationId xmlns:a16="http://schemas.microsoft.com/office/drawing/2014/main" id="{22444BBB-5B12-384D-8AD3-8C72262030CA}"/>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2D233DF1-0020-2940-8DA5-2390F8635A83}"/>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8" name="コンテンツ プレースホルダー 7">
            <a:extLst>
              <a:ext uri="{FF2B5EF4-FFF2-40B4-BE49-F238E27FC236}">
                <a16:creationId xmlns:a16="http://schemas.microsoft.com/office/drawing/2014/main" id="{11FDABAF-8B25-734E-AEF4-DB70D3476F27}"/>
              </a:ext>
            </a:extLst>
          </p:cNvPr>
          <p:cNvSpPr>
            <a:spLocks noGrp="1"/>
          </p:cNvSpPr>
          <p:nvPr>
            <p:ph idx="1"/>
          </p:nvPr>
        </p:nvSpPr>
        <p:spPr/>
        <p:txBody>
          <a:bodyPr/>
          <a:lstStyle/>
          <a:p>
            <a:r>
              <a:rPr lang="en-US" dirty="0">
                <a:hlinkClick r:id="rId2"/>
              </a:rPr>
              <a:t>ACL Anthology</a:t>
            </a:r>
            <a:endParaRPr lang="en-US" altLang="ja-JP" dirty="0"/>
          </a:p>
          <a:p>
            <a:pPr lvl="1"/>
            <a:r>
              <a:rPr lang="ja-JP" altLang="en-US"/>
              <a:t>自然言語処理関係の国際会議論文がまとまっている</a:t>
            </a:r>
            <a:endParaRPr lang="en-US" altLang="ja-JP" dirty="0"/>
          </a:p>
          <a:p>
            <a:pPr lvl="1"/>
            <a:r>
              <a:rPr lang="ja-JP" altLang="en-US"/>
              <a:t>特に</a:t>
            </a:r>
            <a:r>
              <a:rPr lang="en-US" altLang="ja-JP" dirty="0"/>
              <a:t> ACL/NAACL/EMNLP/COLING </a:t>
            </a:r>
            <a:r>
              <a:rPr lang="ja-JP" altLang="en-US"/>
              <a:t>などのトップ会議を優先して調査する</a:t>
            </a:r>
            <a:endParaRPr lang="en-US" dirty="0"/>
          </a:p>
          <a:p>
            <a:r>
              <a:rPr lang="ja-JP" altLang="en-US">
                <a:hlinkClick r:id="rId3"/>
              </a:rPr>
              <a:t>言語処理学会年次大会発表論文集</a:t>
            </a:r>
            <a:endParaRPr lang="en-US" altLang="ja-JP" dirty="0"/>
          </a:p>
          <a:p>
            <a:pPr lvl="1"/>
            <a:r>
              <a:rPr lang="ja-JP" altLang="en-US"/>
              <a:t>日本語の言語処理の文献であればまずここから</a:t>
            </a:r>
            <a:endParaRPr lang="en-US" altLang="ja-JP" dirty="0"/>
          </a:p>
          <a:p>
            <a:pPr lvl="1"/>
            <a:r>
              <a:rPr lang="ja-JP" altLang="en-US"/>
              <a:t>ただし査読なしであるため玉石混交</a:t>
            </a:r>
            <a:endParaRPr lang="en-US" altLang="ja-JP" dirty="0"/>
          </a:p>
          <a:p>
            <a:r>
              <a:rPr lang="ja-JP" altLang="en-US">
                <a:hlinkClick r:id="rId4"/>
              </a:rPr>
              <a:t>自然言語処理</a:t>
            </a:r>
            <a:endParaRPr lang="en-US" altLang="ja-JP" dirty="0"/>
          </a:p>
          <a:p>
            <a:pPr lvl="1"/>
            <a:r>
              <a:rPr lang="ja-JP" altLang="en-US"/>
              <a:t>言語処理学会の論文誌「自然言語処理」に掲載された論文が閲覧できる（最新号は未掲載）</a:t>
            </a:r>
            <a:endParaRPr lang="en-US" dirty="0"/>
          </a:p>
        </p:txBody>
      </p:sp>
      <p:sp>
        <p:nvSpPr>
          <p:cNvPr id="9" name="テキスト プレースホルダー 8">
            <a:extLst>
              <a:ext uri="{FF2B5EF4-FFF2-40B4-BE49-F238E27FC236}">
                <a16:creationId xmlns:a16="http://schemas.microsoft.com/office/drawing/2014/main" id="{70BD2481-1A54-714E-B065-D49F4A342DA0}"/>
              </a:ext>
            </a:extLst>
          </p:cNvPr>
          <p:cNvSpPr>
            <a:spLocks noGrp="1"/>
          </p:cNvSpPr>
          <p:nvPr>
            <p:ph type="body" sz="quarter" idx="13"/>
          </p:nvPr>
        </p:nvSpPr>
        <p:spPr/>
        <p:txBody>
          <a:bodyPr/>
          <a:lstStyle/>
          <a:p>
            <a:r>
              <a:rPr lang="ja-JP" altLang="en-US"/>
              <a:t>以下のレポジトリから始めるとよい</a:t>
            </a:r>
            <a:endParaRPr lang="en-US" dirty="0"/>
          </a:p>
        </p:txBody>
      </p:sp>
      <p:sp>
        <p:nvSpPr>
          <p:cNvPr id="7" name="タイトル 6">
            <a:extLst>
              <a:ext uri="{FF2B5EF4-FFF2-40B4-BE49-F238E27FC236}">
                <a16:creationId xmlns:a16="http://schemas.microsoft.com/office/drawing/2014/main" id="{AF8953BC-1B95-4448-8BEC-769D77C003BF}"/>
              </a:ext>
            </a:extLst>
          </p:cNvPr>
          <p:cNvSpPr>
            <a:spLocks noGrp="1"/>
          </p:cNvSpPr>
          <p:nvPr>
            <p:ph type="title"/>
          </p:nvPr>
        </p:nvSpPr>
        <p:spPr/>
        <p:txBody>
          <a:bodyPr/>
          <a:lstStyle/>
          <a:p>
            <a:r>
              <a:rPr lang="ja-JP" altLang="en-US"/>
              <a:t>どこから始めるか</a:t>
            </a:r>
            <a:r>
              <a:rPr lang="en-US" altLang="ja-JP" dirty="0"/>
              <a:t> (1/2)</a:t>
            </a:r>
            <a:endParaRPr lang="en-US" dirty="0"/>
          </a:p>
        </p:txBody>
      </p:sp>
    </p:spTree>
    <p:extLst>
      <p:ext uri="{BB962C8B-B14F-4D97-AF65-F5344CB8AC3E}">
        <p14:creationId xmlns:p14="http://schemas.microsoft.com/office/powerpoint/2010/main" val="192079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FB92CDC3-0CBF-BD45-A48F-C2A580B5775C}"/>
              </a:ext>
            </a:extLst>
          </p:cNvPr>
          <p:cNvSpPr>
            <a:spLocks noGrp="1"/>
          </p:cNvSpPr>
          <p:nvPr>
            <p:ph type="sldNum" sz="quarter" idx="12"/>
          </p:nvPr>
        </p:nvSpPr>
        <p:spPr/>
        <p:txBody>
          <a:bodyPr/>
          <a:lstStyle/>
          <a:p>
            <a:fld id="{FB4A7666-B798-194D-A230-18E5DB7A589D}" type="slidenum">
              <a:rPr lang="ja-JP" altLang="en-US" smtClean="0"/>
              <a:pPr/>
              <a:t>5</a:t>
            </a:fld>
            <a:endParaRPr lang="ja-JP" altLang="en-US"/>
          </a:p>
        </p:txBody>
      </p:sp>
      <p:sp>
        <p:nvSpPr>
          <p:cNvPr id="4" name="日付プレースホルダー 3">
            <a:extLst>
              <a:ext uri="{FF2B5EF4-FFF2-40B4-BE49-F238E27FC236}">
                <a16:creationId xmlns:a16="http://schemas.microsoft.com/office/drawing/2014/main" id="{22444BBB-5B12-384D-8AD3-8C72262030CA}"/>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2D233DF1-0020-2940-8DA5-2390F8635A83}"/>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8" name="コンテンツ プレースホルダー 7">
            <a:extLst>
              <a:ext uri="{FF2B5EF4-FFF2-40B4-BE49-F238E27FC236}">
                <a16:creationId xmlns:a16="http://schemas.microsoft.com/office/drawing/2014/main" id="{11FDABAF-8B25-734E-AEF4-DB70D3476F27}"/>
              </a:ext>
            </a:extLst>
          </p:cNvPr>
          <p:cNvSpPr>
            <a:spLocks noGrp="1"/>
          </p:cNvSpPr>
          <p:nvPr>
            <p:ph idx="1"/>
          </p:nvPr>
        </p:nvSpPr>
        <p:spPr/>
        <p:txBody>
          <a:bodyPr/>
          <a:lstStyle/>
          <a:p>
            <a:r>
              <a:rPr lang="en-US" dirty="0">
                <a:hlinkClick r:id="rId2"/>
              </a:rPr>
              <a:t>Google Scholar</a:t>
            </a:r>
            <a:endParaRPr lang="en-US" dirty="0"/>
          </a:p>
          <a:p>
            <a:pPr lvl="1"/>
            <a:r>
              <a:rPr lang="ja-JP" altLang="en-US"/>
              <a:t>キーワードを入力して関連論文を検索できる</a:t>
            </a:r>
            <a:endParaRPr lang="en-US" altLang="ja-JP" dirty="0"/>
          </a:p>
          <a:p>
            <a:pPr lvl="1"/>
            <a:r>
              <a:rPr lang="ja-JP" altLang="en-US"/>
              <a:t>ただしヒットした論文が必ずしも有用なものとは限らないので，どちらかというと前述の方法を補う用途が有用</a:t>
            </a:r>
            <a:endParaRPr lang="en-US" dirty="0"/>
          </a:p>
        </p:txBody>
      </p:sp>
      <p:sp>
        <p:nvSpPr>
          <p:cNvPr id="9" name="テキスト プレースホルダー 8">
            <a:extLst>
              <a:ext uri="{FF2B5EF4-FFF2-40B4-BE49-F238E27FC236}">
                <a16:creationId xmlns:a16="http://schemas.microsoft.com/office/drawing/2014/main" id="{70BD2481-1A54-714E-B065-D49F4A342DA0}"/>
              </a:ext>
            </a:extLst>
          </p:cNvPr>
          <p:cNvSpPr>
            <a:spLocks noGrp="1"/>
          </p:cNvSpPr>
          <p:nvPr>
            <p:ph type="body" sz="quarter" idx="13"/>
          </p:nvPr>
        </p:nvSpPr>
        <p:spPr/>
        <p:txBody>
          <a:bodyPr/>
          <a:lstStyle/>
          <a:p>
            <a:r>
              <a:rPr lang="ja-JP" altLang="en-US"/>
              <a:t>論文検索を使うこともできる</a:t>
            </a:r>
            <a:endParaRPr lang="en-US" dirty="0"/>
          </a:p>
        </p:txBody>
      </p:sp>
      <p:sp>
        <p:nvSpPr>
          <p:cNvPr id="7" name="タイトル 6">
            <a:extLst>
              <a:ext uri="{FF2B5EF4-FFF2-40B4-BE49-F238E27FC236}">
                <a16:creationId xmlns:a16="http://schemas.microsoft.com/office/drawing/2014/main" id="{AF8953BC-1B95-4448-8BEC-769D77C003BF}"/>
              </a:ext>
            </a:extLst>
          </p:cNvPr>
          <p:cNvSpPr>
            <a:spLocks noGrp="1"/>
          </p:cNvSpPr>
          <p:nvPr>
            <p:ph type="title"/>
          </p:nvPr>
        </p:nvSpPr>
        <p:spPr/>
        <p:txBody>
          <a:bodyPr/>
          <a:lstStyle/>
          <a:p>
            <a:r>
              <a:rPr lang="ja-JP" altLang="en-US"/>
              <a:t>どこから始めるか</a:t>
            </a:r>
            <a:r>
              <a:rPr lang="en-US" altLang="ja-JP" dirty="0"/>
              <a:t> (2/2)</a:t>
            </a:r>
            <a:endParaRPr lang="en-US" dirty="0"/>
          </a:p>
        </p:txBody>
      </p:sp>
    </p:spTree>
    <p:extLst>
      <p:ext uri="{BB962C8B-B14F-4D97-AF65-F5344CB8AC3E}">
        <p14:creationId xmlns:p14="http://schemas.microsoft.com/office/powerpoint/2010/main" val="261948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6A58CA58-D7B0-2341-9FCF-8B11675A4A8E}"/>
              </a:ext>
            </a:extLst>
          </p:cNvPr>
          <p:cNvSpPr>
            <a:spLocks noGrp="1"/>
          </p:cNvSpPr>
          <p:nvPr>
            <p:ph type="sldNum" sz="quarter" idx="12"/>
          </p:nvPr>
        </p:nvSpPr>
        <p:spPr/>
        <p:txBody>
          <a:bodyPr/>
          <a:lstStyle/>
          <a:p>
            <a:fld id="{FB4A7666-B798-194D-A230-18E5DB7A589D}" type="slidenum">
              <a:rPr lang="ja-JP" altLang="en-US" smtClean="0"/>
              <a:pPr/>
              <a:t>6</a:t>
            </a:fld>
            <a:endParaRPr lang="ja-JP" altLang="en-US"/>
          </a:p>
        </p:txBody>
      </p:sp>
      <p:sp>
        <p:nvSpPr>
          <p:cNvPr id="4" name="日付プレースホルダー 3">
            <a:extLst>
              <a:ext uri="{FF2B5EF4-FFF2-40B4-BE49-F238E27FC236}">
                <a16:creationId xmlns:a16="http://schemas.microsoft.com/office/drawing/2014/main" id="{871D2EA4-7610-5643-951A-4E26A834937D}"/>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87EA8224-5CCA-6F40-A68C-4FF476D20C5B}"/>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8" name="コンテンツ プレースホルダー 7">
            <a:extLst>
              <a:ext uri="{FF2B5EF4-FFF2-40B4-BE49-F238E27FC236}">
                <a16:creationId xmlns:a16="http://schemas.microsoft.com/office/drawing/2014/main" id="{F09E4378-5408-B741-8A5D-CB4C024070E4}"/>
              </a:ext>
            </a:extLst>
          </p:cNvPr>
          <p:cNvSpPr>
            <a:spLocks noGrp="1"/>
          </p:cNvSpPr>
          <p:nvPr>
            <p:ph idx="1"/>
          </p:nvPr>
        </p:nvSpPr>
        <p:spPr/>
        <p:txBody>
          <a:bodyPr>
            <a:normAutofit/>
          </a:bodyPr>
          <a:lstStyle/>
          <a:p>
            <a:r>
              <a:rPr lang="ja-JP" altLang="en-US"/>
              <a:t>自分の研究と関連のあるもの</a:t>
            </a:r>
            <a:endParaRPr lang="en-US" altLang="ja-JP" dirty="0"/>
          </a:p>
          <a:p>
            <a:pPr lvl="1"/>
            <a:r>
              <a:rPr lang="ja-JP" altLang="en-US"/>
              <a:t>キーワードなどで論文集を検索する</a:t>
            </a:r>
            <a:endParaRPr lang="en-US" altLang="ja-JP" dirty="0"/>
          </a:p>
          <a:p>
            <a:r>
              <a:rPr lang="ja-JP" altLang="en-US"/>
              <a:t>新しい論文</a:t>
            </a:r>
            <a:endParaRPr lang="en-US" altLang="ja-JP" dirty="0"/>
          </a:p>
          <a:p>
            <a:pPr lvl="1"/>
            <a:r>
              <a:rPr lang="ja-JP" altLang="en-US"/>
              <a:t>まずは最新の論文（最新の国際会議の論文）から調査する</a:t>
            </a:r>
            <a:endParaRPr lang="en-US" altLang="ja-JP" dirty="0"/>
          </a:p>
          <a:p>
            <a:pPr lvl="1"/>
            <a:r>
              <a:rPr lang="ja-JP" altLang="en-US" b="1"/>
              <a:t>その論文で引用されている論文を更に調査していけば芋づる式に関連論文が発見できる</a:t>
            </a:r>
            <a:endParaRPr lang="en-US" altLang="ja-JP" b="1" dirty="0"/>
          </a:p>
          <a:p>
            <a:r>
              <a:rPr lang="ja-JP" altLang="en-US"/>
              <a:t>トップ会議の論文</a:t>
            </a:r>
            <a:endParaRPr lang="en-US" altLang="ja-JP" dirty="0"/>
          </a:p>
          <a:p>
            <a:pPr lvl="1"/>
            <a:r>
              <a:rPr lang="en-US" dirty="0"/>
              <a:t>ACL </a:t>
            </a:r>
            <a:r>
              <a:rPr lang="ja-JP" altLang="en-US"/>
              <a:t>や</a:t>
            </a:r>
            <a:r>
              <a:rPr lang="en-US" altLang="ja-JP" dirty="0"/>
              <a:t> NAACL </a:t>
            </a:r>
            <a:r>
              <a:rPr lang="ja-JP" altLang="en-US"/>
              <a:t>，</a:t>
            </a:r>
            <a:r>
              <a:rPr lang="en-US" altLang="ja-JP" dirty="0"/>
              <a:t> EMNLP </a:t>
            </a:r>
            <a:r>
              <a:rPr lang="ja-JP" altLang="en-US"/>
              <a:t>などのトップ会議の論文は厳しい審査を経ているので，品質が（ある程度）保証されている</a:t>
            </a:r>
            <a:endParaRPr lang="en-US" altLang="ja-JP" dirty="0"/>
          </a:p>
          <a:p>
            <a:endParaRPr lang="en-US" altLang="ja-JP" dirty="0"/>
          </a:p>
          <a:p>
            <a:endParaRPr lang="en-US" dirty="0"/>
          </a:p>
        </p:txBody>
      </p:sp>
      <p:sp>
        <p:nvSpPr>
          <p:cNvPr id="9" name="テキスト プレースホルダー 8">
            <a:extLst>
              <a:ext uri="{FF2B5EF4-FFF2-40B4-BE49-F238E27FC236}">
                <a16:creationId xmlns:a16="http://schemas.microsoft.com/office/drawing/2014/main" id="{93A82B4E-79FA-AF43-8894-C0342FCA3490}"/>
              </a:ext>
            </a:extLst>
          </p:cNvPr>
          <p:cNvSpPr>
            <a:spLocks noGrp="1"/>
          </p:cNvSpPr>
          <p:nvPr>
            <p:ph type="body" sz="quarter" idx="13"/>
          </p:nvPr>
        </p:nvSpPr>
        <p:spPr/>
        <p:txBody>
          <a:bodyPr/>
          <a:lstStyle/>
          <a:p>
            <a:r>
              <a:rPr lang="ja-JP" altLang="en-US"/>
              <a:t>関連があって新しくて貢献が大きいもの</a:t>
            </a:r>
            <a:endParaRPr lang="en-US" dirty="0"/>
          </a:p>
        </p:txBody>
      </p:sp>
      <p:sp>
        <p:nvSpPr>
          <p:cNvPr id="7" name="タイトル 6">
            <a:extLst>
              <a:ext uri="{FF2B5EF4-FFF2-40B4-BE49-F238E27FC236}">
                <a16:creationId xmlns:a16="http://schemas.microsoft.com/office/drawing/2014/main" id="{C2FE8DE6-38C4-3240-AFBC-C426E294ED35}"/>
              </a:ext>
            </a:extLst>
          </p:cNvPr>
          <p:cNvSpPr>
            <a:spLocks noGrp="1"/>
          </p:cNvSpPr>
          <p:nvPr>
            <p:ph type="title"/>
          </p:nvPr>
        </p:nvSpPr>
        <p:spPr/>
        <p:txBody>
          <a:bodyPr/>
          <a:lstStyle/>
          <a:p>
            <a:r>
              <a:rPr lang="ja-JP" altLang="en-US"/>
              <a:t>どの論文を読むか</a:t>
            </a:r>
            <a:r>
              <a:rPr lang="en-US" altLang="ja-JP" dirty="0"/>
              <a:t> (1/2)</a:t>
            </a:r>
            <a:endParaRPr lang="en-US" dirty="0"/>
          </a:p>
        </p:txBody>
      </p:sp>
    </p:spTree>
    <p:extLst>
      <p:ext uri="{BB962C8B-B14F-4D97-AF65-F5344CB8AC3E}">
        <p14:creationId xmlns:p14="http://schemas.microsoft.com/office/powerpoint/2010/main" val="355087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6A58CA58-D7B0-2341-9FCF-8B11675A4A8E}"/>
              </a:ext>
            </a:extLst>
          </p:cNvPr>
          <p:cNvSpPr>
            <a:spLocks noGrp="1"/>
          </p:cNvSpPr>
          <p:nvPr>
            <p:ph type="sldNum" sz="quarter" idx="12"/>
          </p:nvPr>
        </p:nvSpPr>
        <p:spPr/>
        <p:txBody>
          <a:bodyPr/>
          <a:lstStyle/>
          <a:p>
            <a:fld id="{FB4A7666-B798-194D-A230-18E5DB7A589D}" type="slidenum">
              <a:rPr lang="ja-JP" altLang="en-US" smtClean="0"/>
              <a:pPr/>
              <a:t>7</a:t>
            </a:fld>
            <a:endParaRPr lang="ja-JP" altLang="en-US"/>
          </a:p>
        </p:txBody>
      </p:sp>
      <p:sp>
        <p:nvSpPr>
          <p:cNvPr id="4" name="日付プレースホルダー 3">
            <a:extLst>
              <a:ext uri="{FF2B5EF4-FFF2-40B4-BE49-F238E27FC236}">
                <a16:creationId xmlns:a16="http://schemas.microsoft.com/office/drawing/2014/main" id="{871D2EA4-7610-5643-951A-4E26A834937D}"/>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87EA8224-5CCA-6F40-A68C-4FF476D20C5B}"/>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8" name="コンテンツ プレースホルダー 7">
            <a:extLst>
              <a:ext uri="{FF2B5EF4-FFF2-40B4-BE49-F238E27FC236}">
                <a16:creationId xmlns:a16="http://schemas.microsoft.com/office/drawing/2014/main" id="{F09E4378-5408-B741-8A5D-CB4C024070E4}"/>
              </a:ext>
            </a:extLst>
          </p:cNvPr>
          <p:cNvSpPr>
            <a:spLocks noGrp="1"/>
          </p:cNvSpPr>
          <p:nvPr>
            <p:ph idx="1"/>
          </p:nvPr>
        </p:nvSpPr>
        <p:spPr/>
        <p:txBody>
          <a:bodyPr>
            <a:normAutofit/>
          </a:bodyPr>
          <a:lstStyle/>
          <a:p>
            <a:r>
              <a:rPr lang="ja-JP" altLang="en-US"/>
              <a:t>著者</a:t>
            </a:r>
            <a:endParaRPr lang="en-US" altLang="ja-JP" dirty="0"/>
          </a:p>
          <a:p>
            <a:pPr lvl="1"/>
            <a:r>
              <a:rPr lang="ja-JP" altLang="en-US"/>
              <a:t>（一概に言えないが）著者が有力な大学，有力な研究室に所属している場合，よい論文である可能性が（比較的）高い</a:t>
            </a:r>
            <a:endParaRPr lang="en-US" altLang="ja-JP" dirty="0"/>
          </a:p>
          <a:p>
            <a:endParaRPr lang="en-US" dirty="0"/>
          </a:p>
        </p:txBody>
      </p:sp>
      <p:sp>
        <p:nvSpPr>
          <p:cNvPr id="9" name="テキスト プレースホルダー 8">
            <a:extLst>
              <a:ext uri="{FF2B5EF4-FFF2-40B4-BE49-F238E27FC236}">
                <a16:creationId xmlns:a16="http://schemas.microsoft.com/office/drawing/2014/main" id="{93A82B4E-79FA-AF43-8894-C0342FCA3490}"/>
              </a:ext>
            </a:extLst>
          </p:cNvPr>
          <p:cNvSpPr>
            <a:spLocks noGrp="1"/>
          </p:cNvSpPr>
          <p:nvPr>
            <p:ph type="body" sz="quarter" idx="13"/>
          </p:nvPr>
        </p:nvSpPr>
        <p:spPr/>
        <p:txBody>
          <a:bodyPr/>
          <a:lstStyle/>
          <a:p>
            <a:r>
              <a:rPr lang="ja-JP" altLang="en-US"/>
              <a:t>関連があって新しくて貢献が大きいもの</a:t>
            </a:r>
            <a:endParaRPr lang="en-US" dirty="0"/>
          </a:p>
        </p:txBody>
      </p:sp>
      <p:sp>
        <p:nvSpPr>
          <p:cNvPr id="7" name="タイトル 6">
            <a:extLst>
              <a:ext uri="{FF2B5EF4-FFF2-40B4-BE49-F238E27FC236}">
                <a16:creationId xmlns:a16="http://schemas.microsoft.com/office/drawing/2014/main" id="{C2FE8DE6-38C4-3240-AFBC-C426E294ED35}"/>
              </a:ext>
            </a:extLst>
          </p:cNvPr>
          <p:cNvSpPr>
            <a:spLocks noGrp="1"/>
          </p:cNvSpPr>
          <p:nvPr>
            <p:ph type="title"/>
          </p:nvPr>
        </p:nvSpPr>
        <p:spPr/>
        <p:txBody>
          <a:bodyPr/>
          <a:lstStyle/>
          <a:p>
            <a:r>
              <a:rPr lang="ja-JP" altLang="en-US"/>
              <a:t>どの論文を読むか</a:t>
            </a:r>
            <a:r>
              <a:rPr lang="en-US" altLang="ja-JP" dirty="0"/>
              <a:t> (2/2)</a:t>
            </a:r>
            <a:endParaRPr lang="en-US" dirty="0"/>
          </a:p>
        </p:txBody>
      </p:sp>
    </p:spTree>
    <p:extLst>
      <p:ext uri="{BB962C8B-B14F-4D97-AF65-F5344CB8AC3E}">
        <p14:creationId xmlns:p14="http://schemas.microsoft.com/office/powerpoint/2010/main" val="276882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713AEE65-7580-844A-B724-EF3BC755B841}"/>
              </a:ext>
            </a:extLst>
          </p:cNvPr>
          <p:cNvSpPr>
            <a:spLocks noGrp="1"/>
          </p:cNvSpPr>
          <p:nvPr>
            <p:ph type="title"/>
          </p:nvPr>
        </p:nvSpPr>
        <p:spPr/>
        <p:txBody>
          <a:bodyPr/>
          <a:lstStyle/>
          <a:p>
            <a:r>
              <a:rPr lang="ja-JP" altLang="en-US"/>
              <a:t>論文の読み方</a:t>
            </a:r>
            <a:endParaRPr lang="en-US" dirty="0"/>
          </a:p>
        </p:txBody>
      </p:sp>
      <p:sp>
        <p:nvSpPr>
          <p:cNvPr id="8" name="コンテンツ プレースホルダー 7">
            <a:extLst>
              <a:ext uri="{FF2B5EF4-FFF2-40B4-BE49-F238E27FC236}">
                <a16:creationId xmlns:a16="http://schemas.microsoft.com/office/drawing/2014/main" id="{C01A706D-CE37-D542-9C1C-1E462D5A2E3B}"/>
              </a:ext>
            </a:extLst>
          </p:cNvPr>
          <p:cNvSpPr>
            <a:spLocks noGrp="1"/>
          </p:cNvSpPr>
          <p:nvPr>
            <p:ph idx="1"/>
          </p:nvPr>
        </p:nvSpPr>
        <p:spPr/>
        <p:txBody>
          <a:bodyPr/>
          <a:lstStyle/>
          <a:p>
            <a:r>
              <a:rPr lang="ja-JP" altLang="en-US"/>
              <a:t>大前提として，ただ漫然と読むのではなく，自分の研究との関連性を意識して読む</a:t>
            </a:r>
            <a:endParaRPr lang="en-US" altLang="ja-JP" dirty="0"/>
          </a:p>
          <a:p>
            <a:r>
              <a:rPr lang="en-US" altLang="ja-JP" dirty="0"/>
              <a:t>3</a:t>
            </a:r>
            <a:r>
              <a:rPr lang="ja-JP" altLang="en-US"/>
              <a:t>種類の読み方を使い分ける</a:t>
            </a:r>
            <a:endParaRPr lang="en-US" altLang="ja-JP" dirty="0"/>
          </a:p>
          <a:p>
            <a:pPr marL="914400" lvl="1" indent="-457200">
              <a:buFont typeface="+mj-lt"/>
              <a:buAutoNum type="arabicPeriod"/>
            </a:pPr>
            <a:r>
              <a:rPr lang="ja-JP" altLang="en-US"/>
              <a:t>概要だけ：概要だけ読んで自分の研究との関連性の有無を判断する．より深く読むべきか判断する．頭の片隅に留めておく．</a:t>
            </a:r>
            <a:endParaRPr lang="en-US" altLang="ja-JP" dirty="0"/>
          </a:p>
          <a:p>
            <a:pPr marL="914400" lvl="1" indent="-457200">
              <a:buFont typeface="+mj-lt"/>
              <a:buAutoNum type="arabicPeriod"/>
            </a:pPr>
            <a:r>
              <a:rPr lang="ja-JP" altLang="en-US"/>
              <a:t>斜め読み：自分の研究と関連のある要点だけを読む．</a:t>
            </a:r>
            <a:endParaRPr lang="en-US" altLang="ja-JP" dirty="0"/>
          </a:p>
          <a:p>
            <a:pPr marL="914400" lvl="1" indent="-457200">
              <a:buFont typeface="+mj-lt"/>
              <a:buAutoNum type="arabicPeriod"/>
            </a:pPr>
            <a:r>
              <a:rPr lang="ja-JP" altLang="en-US"/>
              <a:t>精読：隅々まで時間をかけて読む．導入，関連研究，モデル，データ，結果，分析など，吟味しながら読む．</a:t>
            </a:r>
            <a:endParaRPr lang="en-US" altLang="ja-JP" dirty="0"/>
          </a:p>
          <a:p>
            <a:pPr marL="357188" indent="-346075"/>
            <a:endParaRPr lang="en-US" dirty="0"/>
          </a:p>
        </p:txBody>
      </p:sp>
      <p:sp>
        <p:nvSpPr>
          <p:cNvPr id="4" name="日付プレースホルダー 3">
            <a:extLst>
              <a:ext uri="{FF2B5EF4-FFF2-40B4-BE49-F238E27FC236}">
                <a16:creationId xmlns:a16="http://schemas.microsoft.com/office/drawing/2014/main" id="{E57E63B6-6301-6147-96DA-656953BEF159}"/>
              </a:ext>
            </a:extLst>
          </p:cNvPr>
          <p:cNvSpPr>
            <a:spLocks noGrp="1"/>
          </p:cNvSpPr>
          <p:nvPr>
            <p:ph type="dt" sz="half" idx="10"/>
          </p:nvPr>
        </p:nvSpPr>
        <p:spPr/>
        <p:txBody>
          <a:bodyPr/>
          <a:lstStyle/>
          <a:p>
            <a:r>
              <a:rPr lang="en-US" altLang="ja-JP" dirty="0"/>
              <a:t>2018/06/08</a:t>
            </a:r>
            <a:endParaRPr lang="ja-JP" altLang="en-US"/>
          </a:p>
        </p:txBody>
      </p:sp>
      <p:sp>
        <p:nvSpPr>
          <p:cNvPr id="5" name="フッター プレースホルダー 4">
            <a:extLst>
              <a:ext uri="{FF2B5EF4-FFF2-40B4-BE49-F238E27FC236}">
                <a16:creationId xmlns:a16="http://schemas.microsoft.com/office/drawing/2014/main" id="{87F188A5-8257-454E-939E-846B22B88251}"/>
              </a:ext>
            </a:extLst>
          </p:cNvPr>
          <p:cNvSpPr>
            <a:spLocks noGrp="1"/>
          </p:cNvSpPr>
          <p:nvPr>
            <p:ph type="ftr" sz="quarter" idx="11"/>
          </p:nvPr>
        </p:nvSpPr>
        <p:spPr/>
        <p:txBody>
          <a:bodyPr/>
          <a:lstStyle/>
          <a:p>
            <a:r>
              <a:rPr lang="ja-JP" altLang="en-US"/>
              <a:t>文献調査の方法 </a:t>
            </a:r>
            <a:r>
              <a:rPr lang="es-ES" altLang="ja-JP" dirty="0"/>
              <a:t>Ver. 0.01</a:t>
            </a:r>
            <a:endParaRPr lang="ja-JP" altLang="en-US"/>
          </a:p>
        </p:txBody>
      </p:sp>
      <p:sp>
        <p:nvSpPr>
          <p:cNvPr id="6" name="スライド番号プレースホルダー 5">
            <a:extLst>
              <a:ext uri="{FF2B5EF4-FFF2-40B4-BE49-F238E27FC236}">
                <a16:creationId xmlns:a16="http://schemas.microsoft.com/office/drawing/2014/main" id="{2CD9DDCB-2296-9845-9797-8439602A1A84}"/>
              </a:ext>
            </a:extLst>
          </p:cNvPr>
          <p:cNvSpPr>
            <a:spLocks noGrp="1"/>
          </p:cNvSpPr>
          <p:nvPr>
            <p:ph type="sldNum" sz="quarter" idx="12"/>
          </p:nvPr>
        </p:nvSpPr>
        <p:spPr/>
        <p:txBody>
          <a:bodyPr/>
          <a:lstStyle/>
          <a:p>
            <a:fld id="{FB4A7666-B798-194D-A230-18E5DB7A589D}" type="slidenum">
              <a:rPr lang="ja-JP" altLang="en-US" smtClean="0"/>
              <a:pPr/>
              <a:t>8</a:t>
            </a:fld>
            <a:endParaRPr lang="ja-JP" altLang="en-US"/>
          </a:p>
        </p:txBody>
      </p:sp>
      <p:sp>
        <p:nvSpPr>
          <p:cNvPr id="9" name="テキスト プレースホルダー 8">
            <a:extLst>
              <a:ext uri="{FF2B5EF4-FFF2-40B4-BE49-F238E27FC236}">
                <a16:creationId xmlns:a16="http://schemas.microsoft.com/office/drawing/2014/main" id="{68C8D0DD-9865-5B4D-B208-11363CC54F35}"/>
              </a:ext>
            </a:extLst>
          </p:cNvPr>
          <p:cNvSpPr>
            <a:spLocks noGrp="1"/>
          </p:cNvSpPr>
          <p:nvPr>
            <p:ph type="body" sz="quarter" idx="13"/>
          </p:nvPr>
        </p:nvSpPr>
        <p:spPr/>
        <p:txBody>
          <a:bodyPr/>
          <a:lstStyle/>
          <a:p>
            <a:r>
              <a:rPr lang="en-US" dirty="0"/>
              <a:t>3</a:t>
            </a:r>
            <a:r>
              <a:rPr lang="ja-JP" altLang="en-US"/>
              <a:t>種類の読み方を使い分ける</a:t>
            </a:r>
            <a:endParaRPr lang="en-US" dirty="0"/>
          </a:p>
        </p:txBody>
      </p:sp>
    </p:spTree>
    <p:extLst>
      <p:ext uri="{BB962C8B-B14F-4D97-AF65-F5344CB8AC3E}">
        <p14:creationId xmlns:p14="http://schemas.microsoft.com/office/powerpoint/2010/main" val="316564535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79648C0C-1308-8B40-9C49-3F8CC2938DAE}" vid="{CFCA5C47-8B30-EF4D-96B0-58B9206E7A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ホワイト</Template>
  <TotalTime>65</TotalTime>
  <Words>897</Words>
  <Application>Microsoft Macintosh PowerPoint</Application>
  <PresentationFormat>画面に合わせる (4:3)</PresentationFormat>
  <Paragraphs>102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ヒラギノ角ゴ ProN W3</vt:lpstr>
      <vt:lpstr>游ゴシック</vt:lpstr>
      <vt:lpstr>Arial</vt:lpstr>
      <vt:lpstr>ホワイト</vt:lpstr>
      <vt:lpstr>文献調査の方法</vt:lpstr>
      <vt:lpstr>このスライドが存在する理由</vt:lpstr>
      <vt:lpstr>目次</vt:lpstr>
      <vt:lpstr>文献調査の目的</vt:lpstr>
      <vt:lpstr>どこから始めるか (1/2)</vt:lpstr>
      <vt:lpstr>どこから始めるか (2/2)</vt:lpstr>
      <vt:lpstr>どの論文を読むか (1/2)</vt:lpstr>
      <vt:lpstr>どの論文を読むか (2/2)</vt:lpstr>
      <vt:lpstr>論文の読み方</vt:lpstr>
      <vt:lpstr>調査結果のまとめ方</vt:lpstr>
      <vt:lpstr>ツール</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10</cp:revision>
  <dcterms:created xsi:type="dcterms:W3CDTF">2018-06-08T04:32:23Z</dcterms:created>
  <dcterms:modified xsi:type="dcterms:W3CDTF">2018-06-08T05:48:34Z</dcterms:modified>
</cp:coreProperties>
</file>