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E6CD-EC09-41FB-B251-1B04E7A794DA}" type="datetimeFigureOut">
              <a:rPr lang="en-IE" smtClean="0"/>
              <a:t>14/06/2013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15D0E-EB53-4146-87C2-CD956BB4FF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954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Need to clarify exactly what to show them</a:t>
            </a:r>
          </a:p>
          <a:p>
            <a:r>
              <a:rPr lang="en-IE" dirty="0" smtClean="0"/>
              <a:t>-Element inspection</a:t>
            </a:r>
          </a:p>
          <a:p>
            <a:r>
              <a:rPr lang="en-IE" dirty="0" smtClean="0"/>
              <a:t>-Styles including early introduction to idea that browser has default styles</a:t>
            </a:r>
          </a:p>
          <a:p>
            <a:r>
              <a:rPr lang="en-IE" dirty="0" smtClean="0"/>
              <a:t>https://chromium.googlesource.com/chromium/blink/+/master/Source/core/css/html.css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15D0E-EB53-4146-87C2-CD956BB4FF2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575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https://github.com/teambox/Free-file-icons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15D0E-EB53-4146-87C2-CD956BB4FF29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45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8E43-D235-4387-9084-CA617095D0EC}" type="datetimeFigureOut">
              <a:rPr lang="en-IE" smtClean="0"/>
              <a:t>14/06/2013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F300-B30F-4FD3-8AB8-BA9A3945F4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375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8E43-D235-4387-9084-CA617095D0EC}" type="datetimeFigureOut">
              <a:rPr lang="en-IE" smtClean="0"/>
              <a:t>14/06/2013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F300-B30F-4FD3-8AB8-BA9A3945F4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109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8E43-D235-4387-9084-CA617095D0EC}" type="datetimeFigureOut">
              <a:rPr lang="en-IE" smtClean="0"/>
              <a:t>14/06/2013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F300-B30F-4FD3-8AB8-BA9A3945F4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016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8E43-D235-4387-9084-CA617095D0EC}" type="datetimeFigureOut">
              <a:rPr lang="en-IE" smtClean="0"/>
              <a:t>14/06/2013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F300-B30F-4FD3-8AB8-BA9A3945F4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54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8E43-D235-4387-9084-CA617095D0EC}" type="datetimeFigureOut">
              <a:rPr lang="en-IE" smtClean="0"/>
              <a:t>14/06/2013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F300-B30F-4FD3-8AB8-BA9A3945F4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790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8E43-D235-4387-9084-CA617095D0EC}" type="datetimeFigureOut">
              <a:rPr lang="en-IE" smtClean="0"/>
              <a:t>14/06/2013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F300-B30F-4FD3-8AB8-BA9A3945F4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626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8E43-D235-4387-9084-CA617095D0EC}" type="datetimeFigureOut">
              <a:rPr lang="en-IE" smtClean="0"/>
              <a:t>14/06/2013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F300-B30F-4FD3-8AB8-BA9A3945F4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353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8E43-D235-4387-9084-CA617095D0EC}" type="datetimeFigureOut">
              <a:rPr lang="en-IE" smtClean="0"/>
              <a:t>14/06/2013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F300-B30F-4FD3-8AB8-BA9A3945F4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700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8E43-D235-4387-9084-CA617095D0EC}" type="datetimeFigureOut">
              <a:rPr lang="en-IE" smtClean="0"/>
              <a:t>14/06/2013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F300-B30F-4FD3-8AB8-BA9A3945F4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106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8E43-D235-4387-9084-CA617095D0EC}" type="datetimeFigureOut">
              <a:rPr lang="en-IE" smtClean="0"/>
              <a:t>14/06/2013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F300-B30F-4FD3-8AB8-BA9A3945F4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7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8E43-D235-4387-9084-CA617095D0EC}" type="datetimeFigureOut">
              <a:rPr lang="en-IE" smtClean="0"/>
              <a:t>14/06/2013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F300-B30F-4FD3-8AB8-BA9A3945F4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98E43-D235-4387-9084-CA617095D0EC}" type="datetimeFigureOut">
              <a:rPr lang="en-IE" smtClean="0"/>
              <a:t>14/06/2013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F300-B30F-4FD3-8AB8-BA9A3945F4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145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</a:t>
            </a:r>
            <a:r>
              <a:rPr lang="en-IE" dirty="0" smtClean="0"/>
              <a:t>RLs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Uniform Resource Locators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6" name="Rounded Rectangle 5"/>
          <p:cNvSpPr/>
          <p:nvPr/>
        </p:nvSpPr>
        <p:spPr>
          <a:xfrm>
            <a:off x="809165" y="3429000"/>
            <a:ext cx="741682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http://www.example.com/2013/samples/first.html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1475656" y="3176972"/>
            <a:ext cx="1224136" cy="396044"/>
          </a:xfrm>
          <a:prstGeom prst="wedgeRoundRectCallout">
            <a:avLst>
              <a:gd name="adj1" fmla="val 22262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Protocol</a:t>
            </a:r>
            <a:endParaRPr lang="en-IE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2843807" y="3176972"/>
            <a:ext cx="1584178" cy="396044"/>
          </a:xfrm>
          <a:prstGeom prst="wedgeRoundRectCallout">
            <a:avLst>
              <a:gd name="adj1" fmla="val -20971"/>
              <a:gd name="adj2" fmla="val 673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Name of site</a:t>
            </a:r>
            <a:endParaRPr lang="en-IE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4572000" y="3176972"/>
            <a:ext cx="1944216" cy="396044"/>
          </a:xfrm>
          <a:prstGeom prst="wedgeRoundRectCallout">
            <a:avLst>
              <a:gd name="adj1" fmla="val -20955"/>
              <a:gd name="adj2" fmla="val 643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Absolute path</a:t>
            </a:r>
            <a:endParaRPr lang="en-IE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771800" y="3816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75856" y="3816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30000" y="3816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17577" y="3816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3670" y="3816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12160" y="3816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48000" y="3816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76256" y="3816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71800" y="399600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30000" y="3996000"/>
            <a:ext cx="1187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72000" y="399600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48000" y="3996000"/>
            <a:ext cx="828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23828" y="3996000"/>
            <a:ext cx="0" cy="8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23788" y="4000286"/>
            <a:ext cx="0" cy="8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06008" y="3996000"/>
            <a:ext cx="0" cy="8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462128" y="4000286"/>
            <a:ext cx="0" cy="8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99792" y="4040822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00" dirty="0" smtClean="0"/>
              <a:t>Host name</a:t>
            </a:r>
            <a:endParaRPr lang="en-IE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538105" y="404258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00" dirty="0" smtClean="0"/>
              <a:t>Domain name</a:t>
            </a:r>
            <a:endParaRPr lang="en-IE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4913111" y="4042588"/>
            <a:ext cx="7857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00" dirty="0" smtClean="0"/>
              <a:t>Directory path</a:t>
            </a:r>
            <a:endParaRPr lang="en-IE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151786" y="4042588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00" dirty="0" smtClean="0"/>
              <a:t>Document</a:t>
            </a: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15780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419475" y="3429000"/>
            <a:ext cx="203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>
                <a:solidFill>
                  <a:srgbClr val="C0C0C0"/>
                </a:solidFill>
              </a:rPr>
              <a:t>This is the content</a:t>
            </a:r>
            <a:endParaRPr lang="en-GB">
              <a:solidFill>
                <a:srgbClr val="C0C0C0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779838" y="3860800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>
                <a:solidFill>
                  <a:srgbClr val="C0C0C0"/>
                </a:solidFill>
              </a:rPr>
              <a:t>}</a:t>
            </a:r>
            <a:endParaRPr lang="en-GB" sz="9600">
              <a:solidFill>
                <a:srgbClr val="C0C0C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700338" y="43656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>
                <a:solidFill>
                  <a:srgbClr val="C0C0C0"/>
                </a:solidFill>
              </a:rPr>
              <a:t>Content</a:t>
            </a:r>
            <a:endParaRPr lang="en-GB" sz="7200">
              <a:solidFill>
                <a:srgbClr val="C0C0C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900113" y="3213100"/>
            <a:ext cx="2701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4400"/>
              <a:t>&lt;markup&gt;</a:t>
            </a:r>
            <a:endParaRPr lang="en-GB" sz="4400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Elements of Markup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72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19475" y="3429000"/>
            <a:ext cx="203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>
                <a:solidFill>
                  <a:srgbClr val="C0C0C0"/>
                </a:solidFill>
              </a:rPr>
              <a:t>This is the content</a:t>
            </a:r>
            <a:endParaRPr lang="en-GB">
              <a:solidFill>
                <a:srgbClr val="C0C0C0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779838" y="3860800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>
                <a:solidFill>
                  <a:srgbClr val="C0C0C0"/>
                </a:solidFill>
              </a:rPr>
              <a:t>}</a:t>
            </a:r>
            <a:endParaRPr lang="en-GB" sz="9600">
              <a:solidFill>
                <a:srgbClr val="C0C0C0"/>
              </a:solidFill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700338" y="43656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>
                <a:solidFill>
                  <a:srgbClr val="C0C0C0"/>
                </a:solidFill>
              </a:rPr>
              <a:t>Content</a:t>
            </a:r>
            <a:endParaRPr lang="en-GB" sz="7200">
              <a:solidFill>
                <a:srgbClr val="C0C0C0"/>
              </a:solidFill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900113" y="3213100"/>
            <a:ext cx="2701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4400"/>
              <a:t>&lt;markup&gt;</a:t>
            </a:r>
            <a:endParaRPr lang="en-GB" sz="4400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547813" y="2924175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/>
              <a:t>{</a:t>
            </a:r>
            <a:endParaRPr lang="en-GB" sz="9600"/>
          </a:p>
        </p:txBody>
      </p:sp>
      <p:sp>
        <p:nvSpPr>
          <p:cNvPr id="143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Elements of Markup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9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419475" y="3429000"/>
            <a:ext cx="203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>
                <a:solidFill>
                  <a:srgbClr val="C0C0C0"/>
                </a:solidFill>
              </a:rPr>
              <a:t>This is the content</a:t>
            </a:r>
            <a:endParaRPr lang="en-GB">
              <a:solidFill>
                <a:srgbClr val="C0C0C0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779838" y="3860800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>
                <a:solidFill>
                  <a:srgbClr val="C0C0C0"/>
                </a:solidFill>
              </a:rPr>
              <a:t>}</a:t>
            </a:r>
            <a:endParaRPr lang="en-GB" sz="9600">
              <a:solidFill>
                <a:srgbClr val="C0C0C0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700338" y="43656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>
                <a:solidFill>
                  <a:srgbClr val="C0C0C0"/>
                </a:solidFill>
              </a:rPr>
              <a:t>Content</a:t>
            </a:r>
            <a:endParaRPr lang="en-GB" sz="7200">
              <a:solidFill>
                <a:srgbClr val="C0C0C0"/>
              </a:solidFill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00113" y="3213100"/>
            <a:ext cx="2701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4400"/>
              <a:t>&lt;markup&gt;</a:t>
            </a:r>
            <a:endParaRPr lang="en-GB" sz="440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64163" y="3213100"/>
            <a:ext cx="2857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4400"/>
              <a:t>&lt;/markup&gt;</a:t>
            </a:r>
            <a:endParaRPr lang="en-GB" sz="4400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547813" y="2924175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/>
              <a:t>{</a:t>
            </a:r>
            <a:endParaRPr lang="en-GB" sz="9600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68313" y="1773238"/>
            <a:ext cx="39433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/>
              <a:t>Start Tag</a:t>
            </a:r>
            <a:endParaRPr lang="en-GB" sz="7200"/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Elements of Markup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0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419475" y="3429000"/>
            <a:ext cx="203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>
                <a:solidFill>
                  <a:srgbClr val="C0C0C0"/>
                </a:solidFill>
              </a:rPr>
              <a:t>This is the content</a:t>
            </a:r>
            <a:endParaRPr lang="en-GB">
              <a:solidFill>
                <a:srgbClr val="C0C0C0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779838" y="3860800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>
                <a:solidFill>
                  <a:srgbClr val="C0C0C0"/>
                </a:solidFill>
              </a:rPr>
              <a:t>}</a:t>
            </a:r>
            <a:endParaRPr lang="en-GB" sz="9600">
              <a:solidFill>
                <a:srgbClr val="C0C0C0"/>
              </a:solidFill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700338" y="43656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>
                <a:solidFill>
                  <a:srgbClr val="C0C0C0"/>
                </a:solidFill>
              </a:rPr>
              <a:t>Content</a:t>
            </a:r>
            <a:endParaRPr lang="en-GB" sz="7200">
              <a:solidFill>
                <a:srgbClr val="C0C0C0"/>
              </a:solidFill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00113" y="3213100"/>
            <a:ext cx="2701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4400"/>
              <a:t>&lt;markup&gt;</a:t>
            </a:r>
            <a:endParaRPr lang="en-GB" sz="440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64163" y="3213100"/>
            <a:ext cx="2857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4400"/>
              <a:t>&lt;/markup&gt;</a:t>
            </a:r>
            <a:endParaRPr lang="en-GB" sz="4400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547813" y="2924175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/>
              <a:t>{</a:t>
            </a:r>
            <a:endParaRPr lang="en-GB" sz="9600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156325" y="2997200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/>
              <a:t>{</a:t>
            </a:r>
            <a:endParaRPr lang="en-GB" sz="9600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68313" y="1773238"/>
            <a:ext cx="39433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/>
              <a:t>Start Tag</a:t>
            </a:r>
            <a:endParaRPr lang="en-GB" sz="7200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Elements of Markup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2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419475" y="3429000"/>
            <a:ext cx="203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>
                <a:solidFill>
                  <a:srgbClr val="C0C0C0"/>
                </a:solidFill>
              </a:rPr>
              <a:t>This is the content</a:t>
            </a:r>
            <a:endParaRPr lang="en-GB">
              <a:solidFill>
                <a:srgbClr val="C0C0C0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79838" y="3860800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>
                <a:solidFill>
                  <a:srgbClr val="C0C0C0"/>
                </a:solidFill>
              </a:rPr>
              <a:t>}</a:t>
            </a:r>
            <a:endParaRPr lang="en-GB" sz="9600">
              <a:solidFill>
                <a:srgbClr val="C0C0C0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700338" y="43656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>
                <a:solidFill>
                  <a:srgbClr val="C0C0C0"/>
                </a:solidFill>
              </a:rPr>
              <a:t>Content</a:t>
            </a:r>
            <a:endParaRPr lang="en-GB" sz="7200">
              <a:solidFill>
                <a:srgbClr val="C0C0C0"/>
              </a:solidFill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900113" y="3213100"/>
            <a:ext cx="2701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4400"/>
              <a:t>&lt;markup&gt;</a:t>
            </a:r>
            <a:endParaRPr lang="en-GB" sz="440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364163" y="3213100"/>
            <a:ext cx="2857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4400"/>
              <a:t>&lt;/markup&gt;</a:t>
            </a:r>
            <a:endParaRPr lang="en-GB" sz="4400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547813" y="2924175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/>
              <a:t>{</a:t>
            </a:r>
            <a:endParaRPr lang="en-GB" sz="9600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156325" y="2997200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/>
              <a:t>{</a:t>
            </a:r>
            <a:endParaRPr lang="en-GB" sz="9600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68313" y="1773238"/>
            <a:ext cx="39433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/>
              <a:t>Start Tag</a:t>
            </a:r>
            <a:endParaRPr lang="en-GB" sz="720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932363" y="1773238"/>
            <a:ext cx="36385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/>
              <a:t>End Tag</a:t>
            </a:r>
            <a:endParaRPr lang="en-GB" sz="720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Elements of Markup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419475" y="3429000"/>
            <a:ext cx="203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>
                <a:solidFill>
                  <a:srgbClr val="C0C0C0"/>
                </a:solidFill>
              </a:rPr>
              <a:t>This is the content</a:t>
            </a:r>
            <a:endParaRPr lang="en-GB">
              <a:solidFill>
                <a:srgbClr val="C0C0C0"/>
              </a:solidFill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779838" y="3860800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>
                <a:solidFill>
                  <a:srgbClr val="C0C0C0"/>
                </a:solidFill>
              </a:rPr>
              <a:t>}</a:t>
            </a:r>
            <a:endParaRPr lang="en-GB" sz="9600">
              <a:solidFill>
                <a:srgbClr val="C0C0C0"/>
              </a:solidFill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700338" y="43656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>
                <a:solidFill>
                  <a:srgbClr val="C0C0C0"/>
                </a:solidFill>
              </a:rPr>
              <a:t>Content</a:t>
            </a:r>
            <a:endParaRPr lang="en-GB" sz="7200">
              <a:solidFill>
                <a:srgbClr val="C0C0C0"/>
              </a:solidFill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900113" y="3213100"/>
            <a:ext cx="2701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4400"/>
              <a:t>&lt;markup&gt;</a:t>
            </a:r>
            <a:endParaRPr lang="en-GB" sz="440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364163" y="3213100"/>
            <a:ext cx="2857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4400"/>
              <a:t>&lt;/markup&gt;</a:t>
            </a:r>
            <a:endParaRPr lang="en-GB" sz="440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547813" y="2924175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/>
              <a:t>{</a:t>
            </a:r>
            <a:endParaRPr lang="en-GB" sz="960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156325" y="2997200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/>
              <a:t>{</a:t>
            </a:r>
            <a:endParaRPr lang="en-GB" sz="9600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468313" y="1773238"/>
            <a:ext cx="39433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/>
              <a:t>Start Tag</a:t>
            </a:r>
            <a:endParaRPr lang="en-GB" sz="7200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932363" y="1773238"/>
            <a:ext cx="36385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/>
              <a:t>End Tag</a:t>
            </a:r>
            <a:endParaRPr lang="en-GB" sz="7200"/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Elements of Markup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3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419475" y="3429000"/>
            <a:ext cx="203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/>
              <a:t>This is the content</a:t>
            </a:r>
            <a:endParaRPr lang="en-GB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779838" y="3860800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>
                <a:solidFill>
                  <a:srgbClr val="C0C0C0"/>
                </a:solidFill>
              </a:rPr>
              <a:t>}</a:t>
            </a:r>
            <a:endParaRPr lang="en-GB" sz="9600">
              <a:solidFill>
                <a:srgbClr val="C0C0C0"/>
              </a:solidFill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700338" y="43656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>
                <a:solidFill>
                  <a:srgbClr val="C0C0C0"/>
                </a:solidFill>
              </a:rPr>
              <a:t>Content</a:t>
            </a:r>
            <a:endParaRPr lang="en-GB" sz="7200">
              <a:solidFill>
                <a:srgbClr val="C0C0C0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900113" y="3213100"/>
            <a:ext cx="2701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4400"/>
              <a:t>&lt;markup&gt;</a:t>
            </a:r>
            <a:endParaRPr lang="en-GB" sz="4400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364163" y="3213100"/>
            <a:ext cx="2857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4400"/>
              <a:t>&lt;/markup&gt;</a:t>
            </a:r>
            <a:endParaRPr lang="en-GB" sz="440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547813" y="2924175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>
                <a:solidFill>
                  <a:srgbClr val="C0C0C0"/>
                </a:solidFill>
              </a:rPr>
              <a:t>{</a:t>
            </a:r>
            <a:endParaRPr lang="en-GB" sz="9600">
              <a:solidFill>
                <a:srgbClr val="C0C0C0"/>
              </a:solidFill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156325" y="2997200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>
                <a:solidFill>
                  <a:srgbClr val="C0C0C0"/>
                </a:solidFill>
              </a:rPr>
              <a:t>{</a:t>
            </a:r>
            <a:endParaRPr lang="en-GB" sz="9600">
              <a:solidFill>
                <a:srgbClr val="C0C0C0"/>
              </a:solidFill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68313" y="1773238"/>
            <a:ext cx="39433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>
                <a:solidFill>
                  <a:srgbClr val="C0C0C0"/>
                </a:solidFill>
              </a:rPr>
              <a:t>Start Tag</a:t>
            </a:r>
            <a:endParaRPr lang="en-GB" sz="7200">
              <a:solidFill>
                <a:srgbClr val="C0C0C0"/>
              </a:solidFill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932363" y="1773238"/>
            <a:ext cx="36385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>
                <a:solidFill>
                  <a:srgbClr val="C0C0C0"/>
                </a:solidFill>
              </a:rPr>
              <a:t>End Tag</a:t>
            </a:r>
            <a:endParaRPr lang="en-GB" sz="7200">
              <a:solidFill>
                <a:srgbClr val="C0C0C0"/>
              </a:solidFill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195513" y="5302250"/>
            <a:ext cx="46561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9600"/>
              <a:t>Element</a:t>
            </a:r>
            <a:endParaRPr lang="en-GB" sz="9600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2484438" y="4076700"/>
            <a:ext cx="4756150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30000"/>
              <a:t>}</a:t>
            </a:r>
            <a:endParaRPr lang="en-GB" sz="30000"/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Elements of Markup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28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5472608" cy="389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6021288"/>
            <a:ext cx="713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http://www.learningwebdesign.com/4e/materials/chapter02/kitchen.html</a:t>
            </a:r>
            <a:endParaRPr lang="en-I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34" y="2276871"/>
            <a:ext cx="5244327" cy="373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1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Introducing </a:t>
            </a:r>
            <a:r>
              <a:rPr lang="en-IE" dirty="0" err="1" smtClean="0"/>
              <a:t>Dev</a:t>
            </a:r>
            <a:r>
              <a:rPr lang="en-IE" dirty="0" smtClean="0"/>
              <a:t> Tools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12776"/>
            <a:ext cx="69532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99731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608" y="4214083"/>
            <a:ext cx="304800" cy="3048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39552" y="2132856"/>
            <a:ext cx="75608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Putting it all together</a:t>
            </a:r>
            <a:endParaRPr lang="en-I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4" y="1664803"/>
            <a:ext cx="1413155" cy="100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triped Right Arrow 3"/>
          <p:cNvSpPr/>
          <p:nvPr/>
        </p:nvSpPr>
        <p:spPr>
          <a:xfrm>
            <a:off x="539552" y="1156314"/>
            <a:ext cx="7992888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299" y="1245326"/>
            <a:ext cx="262439" cy="1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4356256">
            <a:off x="929274" y="3399846"/>
            <a:ext cx="1780718" cy="523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HTTP request</a:t>
            </a:r>
            <a:endParaRPr lang="en-IE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9552" y="4725144"/>
            <a:ext cx="75608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C:\Users\d84318\AppData\Local\Microsoft\Windows\Temporary Internet Files\Content.IE5\9YMLWI5A\MC90043484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0" y="4404531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530263" y="5137478"/>
            <a:ext cx="1530458" cy="14598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6" y="5477490"/>
            <a:ext cx="304800" cy="304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1880" y="5178865"/>
            <a:ext cx="1327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Server contents</a:t>
            </a:r>
            <a:endParaRPr lang="en-IE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87799" y="5759693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00" dirty="0" smtClean="0"/>
              <a:t>index.html</a:t>
            </a:r>
            <a:endParaRPr lang="en-IE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0095" y="5766901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00" dirty="0" smtClean="0"/>
              <a:t>kitchen.css</a:t>
            </a:r>
            <a:endParaRPr lang="en-IE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76979" y="627059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00" dirty="0" smtClean="0"/>
              <a:t>foods.gif</a:t>
            </a:r>
            <a:endParaRPr lang="en-IE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304559" y="6251563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00" dirty="0" smtClean="0"/>
              <a:t>spoon.gif</a:t>
            </a:r>
            <a:endParaRPr lang="en-IE" sz="8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56" y="5474558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52" y="5959049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6" y="5975137"/>
            <a:ext cx="304800" cy="304800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17849071">
            <a:off x="2052582" y="3444781"/>
            <a:ext cx="1777384" cy="523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HTTP response</a:t>
            </a:r>
            <a:endParaRPr lang="en-IE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064" y="1625960"/>
            <a:ext cx="1475815" cy="105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94274"/>
            <a:ext cx="1512168" cy="107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ight Arrow 38"/>
          <p:cNvSpPr/>
          <p:nvPr/>
        </p:nvSpPr>
        <p:spPr>
          <a:xfrm rot="4356256">
            <a:off x="4266994" y="3462375"/>
            <a:ext cx="1780718" cy="523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HTTP request</a:t>
            </a:r>
            <a:endParaRPr lang="en-IE" dirty="0"/>
          </a:p>
        </p:txBody>
      </p:sp>
      <p:sp>
        <p:nvSpPr>
          <p:cNvPr id="40" name="Right Arrow 39"/>
          <p:cNvSpPr/>
          <p:nvPr/>
        </p:nvSpPr>
        <p:spPr>
          <a:xfrm rot="17849071">
            <a:off x="5390302" y="3507310"/>
            <a:ext cx="1777384" cy="523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HTTP response</a:t>
            </a:r>
            <a:endParaRPr lang="en-IE" dirty="0"/>
          </a:p>
        </p:txBody>
      </p:sp>
      <p:sp>
        <p:nvSpPr>
          <p:cNvPr id="24" name="Donut 23"/>
          <p:cNvSpPr/>
          <p:nvPr/>
        </p:nvSpPr>
        <p:spPr>
          <a:xfrm>
            <a:off x="2142617" y="4562513"/>
            <a:ext cx="360040" cy="32526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2" name="Donut 41"/>
          <p:cNvSpPr/>
          <p:nvPr/>
        </p:nvSpPr>
        <p:spPr>
          <a:xfrm>
            <a:off x="5493422" y="4553002"/>
            <a:ext cx="360040" cy="32526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20" y="4099731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31" y="428081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web page, step by step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Start with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Give the document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Identify text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Add an image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Change the look with a style sheet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34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92896"/>
            <a:ext cx="2602722" cy="2602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7505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Start with Conten</a:t>
            </a:r>
            <a:r>
              <a:rPr lang="en-IE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Type, or copy and paste, the content from blackgoose.txt on Moodle</a:t>
            </a:r>
          </a:p>
          <a:p>
            <a:r>
              <a:rPr lang="en-IE" dirty="0" smtClean="0"/>
              <a:t>Save the file as /bistro/index.html</a:t>
            </a:r>
          </a:p>
          <a:p>
            <a:r>
              <a:rPr lang="en-IE" dirty="0" smtClean="0"/>
              <a:t>Have a look at the results in the browser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95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419475" y="3429000"/>
            <a:ext cx="203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/>
              <a:t>This is the content</a:t>
            </a:r>
            <a:endParaRPr lang="en-GB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779838" y="3860800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/>
              <a:t>}</a:t>
            </a:r>
            <a:endParaRPr lang="en-GB" sz="96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700338" y="43656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/>
              <a:t>Content</a:t>
            </a:r>
            <a:endParaRPr lang="en-GB" sz="720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Elements of Markup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1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419475" y="3429000"/>
            <a:ext cx="203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>
                <a:solidFill>
                  <a:srgbClr val="C0C0C0"/>
                </a:solidFill>
              </a:rPr>
              <a:t>This is the content</a:t>
            </a:r>
            <a:endParaRPr lang="en-GB">
              <a:solidFill>
                <a:srgbClr val="C0C0C0"/>
              </a:solidFill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779838" y="3860800"/>
            <a:ext cx="16478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IE" sz="9600" dirty="0">
                <a:solidFill>
                  <a:srgbClr val="C0C0C0"/>
                </a:solidFill>
              </a:rPr>
              <a:t>}</a:t>
            </a:r>
            <a:endParaRPr lang="en-GB" sz="9600" dirty="0">
              <a:solidFill>
                <a:srgbClr val="C0C0C0"/>
              </a:solidFill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700338" y="43656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sz="7200">
                <a:solidFill>
                  <a:srgbClr val="C0C0C0"/>
                </a:solidFill>
              </a:rPr>
              <a:t>Content</a:t>
            </a:r>
            <a:endParaRPr lang="en-GB" sz="7200">
              <a:solidFill>
                <a:srgbClr val="C0C0C0"/>
              </a:solidFill>
            </a:endParaRP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Elements of Markup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3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281</Words>
  <Application>Microsoft Office PowerPoint</Application>
  <PresentationFormat>On-screen Show (4:3)</PresentationFormat>
  <Paragraphs>108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URLs</vt:lpstr>
      <vt:lpstr>PowerPoint Presentation</vt:lpstr>
      <vt:lpstr>Introducing Dev Tools</vt:lpstr>
      <vt:lpstr>Putting it all together</vt:lpstr>
      <vt:lpstr>A web page, step by step</vt:lpstr>
      <vt:lpstr>Tools</vt:lpstr>
      <vt:lpstr>Start with Content</vt:lpstr>
      <vt:lpstr>Elements of Markup</vt:lpstr>
      <vt:lpstr>Elements of Markup</vt:lpstr>
      <vt:lpstr>Elements of Markup</vt:lpstr>
      <vt:lpstr>Elements of Markup</vt:lpstr>
      <vt:lpstr>Elements of Markup</vt:lpstr>
      <vt:lpstr>Elements of Markup</vt:lpstr>
      <vt:lpstr>Elements of Markup</vt:lpstr>
      <vt:lpstr>Elements of Markup</vt:lpstr>
      <vt:lpstr>Elements of Markup</vt:lpstr>
      <vt:lpstr>PowerPoint Presentation</vt:lpstr>
    </vt:vector>
  </TitlesOfParts>
  <Company>AIB Capital Markets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URLs</dc:title>
  <dc:creator>Frank McArdle</dc:creator>
  <cp:lastModifiedBy>Frank McArdle</cp:lastModifiedBy>
  <cp:revision>17</cp:revision>
  <dcterms:created xsi:type="dcterms:W3CDTF">2013-06-14T08:31:42Z</dcterms:created>
  <dcterms:modified xsi:type="dcterms:W3CDTF">2013-06-14T16:00:36Z</dcterms:modified>
</cp:coreProperties>
</file>