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0" r:id="rId22"/>
    <p:sldId id="275" r:id="rId23"/>
    <p:sldId id="294" r:id="rId24"/>
    <p:sldId id="278" r:id="rId25"/>
    <p:sldId id="280" r:id="rId26"/>
    <p:sldId id="284" r:id="rId27"/>
    <p:sldId id="276" r:id="rId28"/>
    <p:sldId id="283" r:id="rId29"/>
    <p:sldId id="288" r:id="rId30"/>
    <p:sldId id="289" r:id="rId31"/>
    <p:sldId id="330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04645" y="37344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04645" y="3734435"/>
            <a:ext cx="563245" cy="14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5595" y="11436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8051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67890" y="3734435"/>
            <a:ext cx="1043305" cy="1459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9585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>
            <a:off x="7803515" y="1395730"/>
            <a:ext cx="553720" cy="68389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03515" y="155384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7" name="折角形 16"/>
          <p:cNvSpPr/>
          <p:nvPr/>
        </p:nvSpPr>
        <p:spPr>
          <a:xfrm>
            <a:off x="8743950" y="1330960"/>
            <a:ext cx="793750" cy="84074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847455" y="156718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192145" y="1689100"/>
            <a:ext cx="549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disk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407150" y="1746250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8140" y="422465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391275" y="119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426200" y="4459605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03515" y="3734435"/>
            <a:ext cx="32575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朴素思想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/>
              <a:t>直接依次存</a:t>
            </a:r>
            <a:r>
              <a:rPr lang="en-US" altLang="zh-CN"/>
              <a:t>file1</a:t>
            </a:r>
            <a:r>
              <a:rPr lang="zh-CN" altLang="en-US"/>
              <a:t>和</a:t>
            </a:r>
            <a:r>
              <a:rPr lang="en-US" altLang="zh-CN"/>
              <a:t>file2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全部</a:t>
            </a:r>
            <a:r>
              <a:rPr lang="en-US" altLang="zh-CN">
                <a:sym typeface="+mn-ea"/>
              </a:rPr>
              <a:t>disk</a:t>
            </a:r>
            <a:r>
              <a:rPr lang="zh-CN" altLang="en-US">
                <a:sym typeface="+mn-ea"/>
              </a:rPr>
              <a:t>都用于存文件内容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609080" y="393954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32445" y="51943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但难以维护和管理！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3516630" y="3537585"/>
            <a:ext cx="224155" cy="40163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211195" y="58972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矩形 56"/>
          <p:cNvSpPr/>
          <p:nvPr/>
        </p:nvSpPr>
        <p:spPr>
          <a:xfrm>
            <a:off x="4473575" y="506730"/>
            <a:ext cx="1414145" cy="5476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33805" y="2815590"/>
            <a:ext cx="1670685" cy="1142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4030" y="149352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85405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63050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7677150" y="161417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8415655" y="87503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40695" y="165925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6483985" y="7727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22565" y="7727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44030" y="305435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5405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3050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4" idx="2"/>
            <a:endCxn id="15" idx="2"/>
          </p:cNvCxnSpPr>
          <p:nvPr/>
        </p:nvCxnSpPr>
        <p:spPr>
          <a:xfrm rot="5400000" flipV="1">
            <a:off x="7677150" y="3175000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2"/>
            <a:endCxn id="16" idx="2"/>
          </p:cNvCxnSpPr>
          <p:nvPr/>
        </p:nvCxnSpPr>
        <p:spPr>
          <a:xfrm rot="5400000" flipV="1">
            <a:off x="8415973" y="2436178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0695" y="322008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0" name="矩形 19"/>
          <p:cNvSpPr/>
          <p:nvPr/>
        </p:nvSpPr>
        <p:spPr>
          <a:xfrm>
            <a:off x="6456045" y="67437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56045" y="2872105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44030" y="4615815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85405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63050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2" idx="2"/>
            <a:endCxn id="23" idx="2"/>
          </p:cNvCxnSpPr>
          <p:nvPr/>
        </p:nvCxnSpPr>
        <p:spPr>
          <a:xfrm rot="5400000" flipV="1">
            <a:off x="7677150" y="4736465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4" idx="2"/>
          </p:cNvCxnSpPr>
          <p:nvPr/>
        </p:nvCxnSpPr>
        <p:spPr>
          <a:xfrm rot="5400000" flipV="1">
            <a:off x="8415973" y="3997643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40695" y="4781550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8" name="矩形 27"/>
          <p:cNvSpPr/>
          <p:nvPr/>
        </p:nvSpPr>
        <p:spPr>
          <a:xfrm>
            <a:off x="6456045" y="4433570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5735" y="146875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54240" y="2192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436350" y="154559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file1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11436350" y="321818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dir0</a:t>
            </a:r>
            <a:endParaRPr lang="en-US" altLang="zh-CN" b="1"/>
          </a:p>
        </p:txBody>
      </p:sp>
      <p:sp>
        <p:nvSpPr>
          <p:cNvPr id="35" name="文本框 34"/>
          <p:cNvSpPr txBox="1"/>
          <p:nvPr/>
        </p:nvSpPr>
        <p:spPr>
          <a:xfrm>
            <a:off x="11436350" y="489077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file2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5245735" y="305435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45735" y="457200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4" idx="1"/>
          </p:cNvCxnSpPr>
          <p:nvPr/>
        </p:nvCxnSpPr>
        <p:spPr>
          <a:xfrm>
            <a:off x="5429250" y="183515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15965" y="141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5923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831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7739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7590" y="318706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46" name="文本框 45"/>
          <p:cNvSpPr txBox="1"/>
          <p:nvPr/>
        </p:nvSpPr>
        <p:spPr>
          <a:xfrm>
            <a:off x="2175510" y="204406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47" name="直接箭头连接符 46"/>
          <p:cNvCxnSpPr>
            <a:endCxn id="29" idx="1"/>
          </p:cNvCxnSpPr>
          <p:nvPr/>
        </p:nvCxnSpPr>
        <p:spPr>
          <a:xfrm flipV="1">
            <a:off x="1541145" y="1835150"/>
            <a:ext cx="3704590" cy="131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434330" y="341630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34330" y="4965065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831975" y="3288030"/>
            <a:ext cx="3395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1"/>
          </p:cNvCxnSpPr>
          <p:nvPr/>
        </p:nvCxnSpPr>
        <p:spPr>
          <a:xfrm>
            <a:off x="2058035" y="3589655"/>
            <a:ext cx="3187700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458845" y="1915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10945" y="475424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dir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36525" y="2815590"/>
            <a:ext cx="486410" cy="114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2"/>
            <a:endCxn id="43" idx="2"/>
          </p:cNvCxnSpPr>
          <p:nvPr/>
        </p:nvCxnSpPr>
        <p:spPr>
          <a:xfrm rot="5400000" flipV="1">
            <a:off x="1224280" y="3112770"/>
            <a:ext cx="3175" cy="168973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7310" y="20440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81000" y="4247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45990" y="57721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目录项</a:t>
            </a:r>
            <a:endParaRPr lang="zh-CN" altLang="en-US"/>
          </a:p>
          <a:p>
            <a:pPr algn="ctr"/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96950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父目录</a:t>
            </a:r>
            <a:endParaRPr lang="en-US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8258175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子</a:t>
            </a:r>
            <a:r>
              <a:rPr lang="zh-CN" altLang="en-US" b="1"/>
              <a:t>文件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3732530" y="1137920"/>
            <a:ext cx="4464685" cy="167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4584065"/>
            <a:ext cx="9499600" cy="988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46515" y="1849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内存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1111230" y="4893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874770" y="134048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super_block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87985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7116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inode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5432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879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数据块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28790" y="1281430"/>
            <a:ext cx="12611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0370" y="211328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912235" y="2082165"/>
            <a:ext cx="1357630" cy="43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67045" y="214566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dentry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81625" y="2058035"/>
            <a:ext cx="1321435" cy="45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49440" y="2145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文件内容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28790" y="2068830"/>
            <a:ext cx="1263650" cy="46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2" idx="2"/>
          </p:cNvCxnSpPr>
          <p:nvPr/>
        </p:nvCxnSpPr>
        <p:spPr>
          <a:xfrm flipH="1">
            <a:off x="1680845" y="1777365"/>
            <a:ext cx="2894330" cy="2771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80560" y="2578100"/>
            <a:ext cx="1393825" cy="20059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6042660" y="2517140"/>
            <a:ext cx="2026920" cy="1992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>
            <a:off x="7460615" y="2538095"/>
            <a:ext cx="1216025" cy="1896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 flipH="1">
            <a:off x="3265805" y="1777365"/>
            <a:ext cx="2783840" cy="2804160"/>
          </a:xfrm>
          <a:prstGeom prst="straightConnector1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4828540" y="1777365"/>
            <a:ext cx="2630805" cy="27933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56625" y="334137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</a:t>
            </a:r>
            <a:r>
              <a:rPr lang="en-US" altLang="zh-CN"/>
              <a:t> / </a:t>
            </a:r>
            <a:r>
              <a:rPr lang="zh-CN" altLang="en-US"/>
              <a:t>构建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image-20221109161936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808480"/>
            <a:ext cx="10177145" cy="958850"/>
          </a:xfrm>
          <a:prstGeom prst="rect">
            <a:avLst/>
          </a:prstGeom>
        </p:spPr>
      </p:pic>
      <p:pic>
        <p:nvPicPr>
          <p:cNvPr id="12" name="图片 11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3764915"/>
            <a:ext cx="1000506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71200" y="197993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0870565" y="40862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  <p:sp>
        <p:nvSpPr>
          <p:cNvPr id="14" name="矩形 13"/>
          <p:cNvSpPr/>
          <p:nvPr/>
        </p:nvSpPr>
        <p:spPr>
          <a:xfrm>
            <a:off x="3448685" y="3765550"/>
            <a:ext cx="1779270" cy="104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338320" y="4958715"/>
            <a:ext cx="151130" cy="45275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794625" y="2392680"/>
            <a:ext cx="76200" cy="52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10610" y="5564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数据块位图</a:t>
            </a:r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69685" y="52876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索引节点和数据的</a:t>
            </a:r>
            <a:r>
              <a:rPr lang="zh-CN" altLang="en-US"/>
              <a:t>分离</a:t>
            </a:r>
            <a:endParaRPr lang="zh-CN" altLang="en-US"/>
          </a:p>
          <a:p>
            <a:r>
              <a:rPr lang="zh-CN" altLang="en-US"/>
              <a:t>形成索引节点区和数据块</a:t>
            </a:r>
            <a:r>
              <a:rPr lang="zh-CN" altLang="en-US"/>
              <a:t>区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3608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5890260" y="1999615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5380990" y="2498090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8330" y="19773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475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897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9643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9579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054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64997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8140700" y="2444115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804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44460" y="3799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868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5614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76796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24739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322955" y="3028950"/>
            <a:ext cx="85090" cy="119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546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1879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610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905125" y="461010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7555865" y="4612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623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09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13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658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382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857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892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417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5142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17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52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1177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4250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8925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0085" y="112522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9355" y="1752600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01870" y="112522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48635" y="208280"/>
            <a:ext cx="497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your_read(int offset, void *out_content,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14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418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8600" y="283019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51420" y="27857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70150" y="3385820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3940" y="3385820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639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14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149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674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399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874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09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34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7670" y="41370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1380" y="36639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364490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30980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91330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5203825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64175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095615" y="60991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7667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524250" y="2840990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6400" y="306451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6400" y="3155950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63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265" y="51695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265" y="51536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29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687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0630" y="51593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6645" y="51536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3890" y="756920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3474085" y="552196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从</a:t>
            </a:r>
            <a:r>
              <a:rPr lang="en-US" altLang="zh-CN" b="1"/>
              <a:t>tmp</a:t>
            </a:r>
            <a:r>
              <a:rPr lang="zh-CN" altLang="en-US" b="1"/>
              <a:t>拷贝指定内容然后</a:t>
            </a:r>
            <a:r>
              <a:rPr lang="zh-CN" altLang="en-US" b="1"/>
              <a:t>返回</a:t>
            </a:r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1980565" y="42754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80565" y="609917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out_content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432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0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94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467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192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667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702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227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4951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426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0986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2345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7020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18180" y="8616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7450" y="1489075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9965" y="861695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86735" y="120650"/>
            <a:ext cx="494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write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(int offset, void *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95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399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6695" y="256667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49515" y="25222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8245" y="312229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2035" y="312229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703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78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213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738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462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937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72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97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8305" y="38195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2015" y="33464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cxnSp>
        <p:nvCxnSpPr>
          <p:cNvPr id="56" name="直接连接符 55"/>
          <p:cNvCxnSpPr/>
          <p:nvPr/>
        </p:nvCxnSpPr>
        <p:spPr>
          <a:xfrm>
            <a:off x="3522345" y="257746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4495" y="2800985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4495" y="289242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70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900" y="48520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900" y="48361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36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751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1265" y="48418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7280" y="48361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1985" y="493395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9" name="文本框 68"/>
          <p:cNvSpPr txBox="1"/>
          <p:nvPr/>
        </p:nvSpPr>
        <p:spPr>
          <a:xfrm>
            <a:off x="1981200" y="39579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7030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81780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42130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254625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429375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14975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027670" y="584708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81200" y="58470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95700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29375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98850" y="5220335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复制</a:t>
            </a:r>
            <a:r>
              <a:rPr lang="en-US" altLang="zh-CN" b="1"/>
              <a:t>in_content</a:t>
            </a:r>
            <a:r>
              <a:rPr lang="zh-CN" altLang="en-US" b="1"/>
              <a:t>的内容到</a:t>
            </a:r>
            <a:r>
              <a:rPr lang="en-US" altLang="zh-CN" b="1"/>
              <a:t>tmp</a:t>
            </a:r>
            <a:endParaRPr lang="en-US" altLang="zh-CN" b="1"/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9095105" y="2097405"/>
            <a:ext cx="901065" cy="3912235"/>
          </a:xfrm>
          <a:prstGeom prst="bentConnector3">
            <a:avLst>
              <a:gd name="adj1" fmla="val 15031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38665" y="6118225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④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tmp</a:t>
            </a:r>
            <a:r>
              <a:rPr lang="zh-CN" altLang="en-US" b="1"/>
              <a:t>写回</a:t>
            </a:r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77" name="文本框 76"/>
          <p:cNvSpPr txBox="1"/>
          <p:nvPr/>
        </p:nvSpPr>
        <p:spPr>
          <a:xfrm>
            <a:off x="10506710" y="397510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ddriver_write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10225" y="2667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mount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9415" y="9747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打开磁盘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72685" y="168211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尝试从磁盘读取超级块</a:t>
            </a:r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7360" y="2529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判断幻数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09015" y="35833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直接读取填充磁盘布局信息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76590" y="35687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重新估算磁盘布局信息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18540" y="425767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读取索引节点、数据块位图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76590" y="4236085"/>
            <a:ext cx="335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索引节点、数据块位图为空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24560" y="4880610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读取根目录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540240" y="4868545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创建空的根</a:t>
            </a:r>
            <a:r>
              <a:rPr lang="en-US" altLang="zh-CN"/>
              <a:t>inode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16525" y="357060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磁盘布局信息</a:t>
            </a:r>
            <a:endParaRPr lang="zh-CN" altLang="en-US" b="1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05730" y="425704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两种位图维护</a:t>
            </a:r>
            <a:endParaRPr lang="zh-CN" altLang="en-US" b="1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27320" y="490093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根目录的维护</a:t>
            </a:r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4845685" y="593344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142865" y="59334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完成超级块的填充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72740" y="4883785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068945" y="4880610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非第一次挂载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第一次挂载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32475" y="2891155"/>
            <a:ext cx="269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刷回超级块</a:t>
            </a:r>
            <a:r>
              <a:rPr lang="en-US" altLang="zh-CN"/>
              <a:t>super_block_d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6350" y="3839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刷回两种位图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55105" y="4787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关闭磁盘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48400" y="177038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2795" y="1097915"/>
            <a:ext cx="2315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刷回索引节点</a:t>
            </a:r>
            <a:r>
              <a:rPr lang="en-US" altLang="zh-CN">
                <a:sym typeface="+mn-ea"/>
              </a:rPr>
              <a:t>inode_d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28035" y="2390140"/>
            <a:ext cx="1964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刷回文件数据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2795" y="173418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刷回目录项</a:t>
            </a:r>
            <a:r>
              <a:rPr lang="en-US" altLang="zh-CN">
                <a:sym typeface="+mn-ea"/>
              </a:rPr>
              <a:t>dentry_d</a:t>
            </a:r>
            <a:endParaRPr lang="en-US" altLang="zh-CN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0165" y="912495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1945" y="912495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umount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261100" y="176974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628640" y="128079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8035" y="111887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035" y="238950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28035" y="176974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10225" y="2921635"/>
            <a:ext cx="2981325" cy="33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10935" y="3839210"/>
            <a:ext cx="1757045" cy="33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92950" y="136398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92950" y="2268855"/>
            <a:ext cx="127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091680" y="330200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10300" y="479615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089140" y="428117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905" y="5411470"/>
            <a:ext cx="6388100" cy="664845"/>
          </a:xfrm>
          <a:prstGeom prst="rect">
            <a:avLst/>
          </a:prstGeom>
        </p:spPr>
      </p:pic>
      <p:sp>
        <p:nvSpPr>
          <p:cNvPr id="48" name="右弧形箭头 47"/>
          <p:cNvSpPr/>
          <p:nvPr/>
        </p:nvSpPr>
        <p:spPr>
          <a:xfrm>
            <a:off x="9327515" y="3194685"/>
            <a:ext cx="378460" cy="2139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252085" y="3246755"/>
            <a:ext cx="5598795" cy="6165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1170" y="206375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65" y="1391285"/>
            <a:ext cx="2329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索引节点</a:t>
            </a:r>
            <a:r>
              <a:rPr lang="en-US" altLang="zh-CN" b="1">
                <a:sym typeface="+mn-ea"/>
              </a:rPr>
              <a:t>inode_d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0805" y="268351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</a:t>
            </a:r>
            <a:r>
              <a:rPr lang="zh-CN" altLang="en-US" b="1">
                <a:sym typeface="+mn-ea"/>
              </a:rPr>
              <a:t>数据</a:t>
            </a:r>
            <a:r>
              <a:rPr lang="en-US" altLang="zh-CN" b="1">
                <a:sym typeface="+mn-ea"/>
              </a:rPr>
              <a:t>data</a:t>
            </a:r>
            <a:endParaRPr lang="en-US" altLang="zh-CN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" y="2027555"/>
            <a:ext cx="218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目录项</a:t>
            </a:r>
            <a:r>
              <a:rPr lang="en-US" altLang="zh-CN" b="1">
                <a:sym typeface="+mn-ea"/>
              </a:rPr>
              <a:t>dentry_d</a:t>
            </a:r>
            <a:endParaRPr lang="en-US" altLang="zh-CN" b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3870" y="206311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2391410" y="157416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05" y="141224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5" y="268287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805" y="206311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9160" y="230505"/>
            <a:ext cx="116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6922135" y="23558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5300" y="936625"/>
            <a:ext cx="210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先刷回这个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34" name="矩形 33"/>
          <p:cNvSpPr/>
          <p:nvPr/>
        </p:nvSpPr>
        <p:spPr>
          <a:xfrm>
            <a:off x="6680835" y="949960"/>
            <a:ext cx="2316480" cy="34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647815" y="1600200"/>
            <a:ext cx="2382520" cy="6470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90435" y="1740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文件类型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22265" y="33991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刷回文件的</a:t>
            </a:r>
            <a:r>
              <a:rPr lang="zh-CN" altLang="en-US" b="1"/>
              <a:t>数据块</a:t>
            </a:r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5422265" y="3408045"/>
            <a:ext cx="2011680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78775" y="2512695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978775" y="2542540"/>
            <a:ext cx="2720975" cy="29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87715" y="339026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刷回每个</a:t>
            </a:r>
            <a:r>
              <a:rPr lang="en-US" altLang="zh-CN" b="1"/>
              <a:t>dentry_d</a:t>
            </a:r>
            <a:endParaRPr lang="en-US" altLang="zh-CN" b="1"/>
          </a:p>
        </p:txBody>
      </p:sp>
      <p:sp>
        <p:nvSpPr>
          <p:cNvPr id="42" name="矩形 41"/>
          <p:cNvSpPr/>
          <p:nvPr/>
        </p:nvSpPr>
        <p:spPr>
          <a:xfrm>
            <a:off x="7978775" y="3390265"/>
            <a:ext cx="2720975" cy="341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18500" y="4363720"/>
            <a:ext cx="208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通过</a:t>
            </a:r>
            <a:r>
              <a:rPr lang="en-US" altLang="zh-CN"/>
              <a:t>dentry</a:t>
            </a:r>
            <a:endParaRPr lang="en-US" altLang="zh-CN"/>
          </a:p>
          <a:p>
            <a:pPr algn="ctr"/>
            <a:r>
              <a:rPr lang="zh-CN" altLang="en-US"/>
              <a:t>得到子文件的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7978775" y="4331335"/>
            <a:ext cx="2720975" cy="66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78775" y="5509260"/>
            <a:ext cx="299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对子文件</a:t>
            </a:r>
            <a:r>
              <a:rPr lang="en-US" altLang="zh-CN"/>
              <a:t>inode</a:t>
            </a:r>
            <a:r>
              <a:rPr lang="zh-CN" altLang="en-US"/>
              <a:t>进行上述递归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78775" y="5518150"/>
            <a:ext cx="2996565" cy="38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62165" y="623316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75550" y="62547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23" name="肘形连接符 22"/>
          <p:cNvCxnSpPr>
            <a:stCxn id="35" idx="1"/>
          </p:cNvCxnSpPr>
          <p:nvPr/>
        </p:nvCxnSpPr>
        <p:spPr>
          <a:xfrm rot="10800000" flipV="1">
            <a:off x="6224905" y="1924050"/>
            <a:ext cx="422910" cy="1292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5" idx="3"/>
          </p:cNvCxnSpPr>
          <p:nvPr/>
        </p:nvCxnSpPr>
        <p:spPr>
          <a:xfrm>
            <a:off x="9030335" y="1924050"/>
            <a:ext cx="318135" cy="537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59265" y="2893060"/>
            <a:ext cx="444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2"/>
          </p:cNvCxnSpPr>
          <p:nvPr/>
        </p:nvCxnSpPr>
        <p:spPr>
          <a:xfrm>
            <a:off x="7800975" y="551815"/>
            <a:ext cx="444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35" idx="0"/>
          </p:cNvCxnSpPr>
          <p:nvPr/>
        </p:nvCxnSpPr>
        <p:spPr>
          <a:xfrm>
            <a:off x="7839075" y="12922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63845" y="16021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普通文件</a:t>
            </a:r>
            <a:endParaRPr lang="zh-CN" altLang="en-US"/>
          </a:p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9030335" y="1544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目录文件</a:t>
            </a:r>
            <a:endParaRPr lang="zh-CN" altLang="en-US"/>
          </a:p>
          <a:p>
            <a:pPr algn="ctr"/>
            <a:r>
              <a:rPr lang="en-US" altLang="zh-CN"/>
              <a:t>dir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808855" y="763905"/>
            <a:ext cx="584200" cy="918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528185" y="2828290"/>
            <a:ext cx="659130" cy="31997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20" idx="1"/>
          </p:cNvCxnSpPr>
          <p:nvPr/>
        </p:nvCxnSpPr>
        <p:spPr>
          <a:xfrm rot="5400000" flipV="1">
            <a:off x="5450205" y="4715510"/>
            <a:ext cx="2497455" cy="92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363710" y="3912235"/>
            <a:ext cx="3175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66885" y="5062855"/>
            <a:ext cx="3175" cy="39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100" y="339915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这一步的本质都是在写文件数据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r>
              <a:rPr lang="zh-CN" altLang="en-US"/>
              <a:t>一个是普通文件的，</a:t>
            </a:r>
            <a:r>
              <a:rPr lang="zh-CN" altLang="en-US">
                <a:sym typeface="+mn-ea"/>
              </a:rPr>
              <a:t>一个是目录文件的</a:t>
            </a:r>
            <a:endParaRPr lang="zh-CN" altLang="en-US"/>
          </a:p>
        </p:txBody>
      </p:sp>
      <p:cxnSp>
        <p:nvCxnSpPr>
          <p:cNvPr id="61" name="肘形连接符 60"/>
          <p:cNvCxnSpPr>
            <a:endCxn id="22" idx="3"/>
          </p:cNvCxnSpPr>
          <p:nvPr/>
        </p:nvCxnSpPr>
        <p:spPr>
          <a:xfrm rot="10800000" flipV="1">
            <a:off x="8547100" y="5908040"/>
            <a:ext cx="800735" cy="530225"/>
          </a:xfrm>
          <a:prstGeom prst="bentConnector3">
            <a:avLst>
              <a:gd name="adj1" fmla="val 1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弧形箭头 62"/>
          <p:cNvSpPr/>
          <p:nvPr/>
        </p:nvSpPr>
        <p:spPr>
          <a:xfrm rot="5400000">
            <a:off x="4477385" y="3633470"/>
            <a:ext cx="475615" cy="129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移动硬盘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745" y="1568450"/>
            <a:ext cx="3895090" cy="3895090"/>
          </a:xfrm>
          <a:prstGeom prst="rect">
            <a:avLst/>
          </a:prstGeom>
        </p:spPr>
      </p:pic>
      <p:pic>
        <p:nvPicPr>
          <p:cNvPr id="5" name="图片 4" descr="image-202110232150389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2339340"/>
            <a:ext cx="6621780" cy="274891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408170" y="3439160"/>
            <a:ext cx="851535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289179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357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mknod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2818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创建普通文件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245872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407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8417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407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0236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808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254885" y="502094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23465" y="508254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281555" y="370776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52700" y="379857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218180" y="60121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63900" y="6076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29" name="肘形连接符 28"/>
          <p:cNvCxnSpPr>
            <a:stCxn id="17" idx="1"/>
            <a:endCxn id="21" idx="0"/>
          </p:cNvCxnSpPr>
          <p:nvPr/>
        </p:nvCxnSpPr>
        <p:spPr>
          <a:xfrm rot="10800000" flipV="1">
            <a:off x="146812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146812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3029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1950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855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88385" y="457263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80130" y="55905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812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文件存在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9161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不是普通文件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80047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普通文件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7758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4936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mkdir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021397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创建目录文件</a:t>
            </a:r>
            <a:endParaRPr lang="zh-CN" altLang="en-US" b="1"/>
          </a:p>
        </p:txBody>
      </p:sp>
      <p:sp>
        <p:nvSpPr>
          <p:cNvPr id="45" name="菱形 44"/>
          <p:cNvSpPr/>
          <p:nvPr/>
        </p:nvSpPr>
        <p:spPr>
          <a:xfrm>
            <a:off x="814451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986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6996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6986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78815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3387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cxnSp>
        <p:nvCxnSpPr>
          <p:cNvPr id="57" name="肘形连接符 56"/>
          <p:cNvCxnSpPr>
            <a:stCxn id="48" idx="1"/>
            <a:endCxn id="49" idx="0"/>
          </p:cNvCxnSpPr>
          <p:nvPr/>
        </p:nvCxnSpPr>
        <p:spPr>
          <a:xfrm rot="10800000" flipV="1">
            <a:off x="715391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715391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1608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30529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32434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7740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不是目录文件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50912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目录文件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61390" y="2212975"/>
            <a:ext cx="10591800" cy="1280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824855" y="268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不同之处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7997825" y="5038090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6405" y="5099685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024495" y="372491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5640" y="381571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970010" y="5948045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15730" y="6012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31325" y="458978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31960" y="552640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00475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96730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46290" y="1077595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文件存在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9980930" y="25012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43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文件存在，返回</a:t>
            </a:r>
            <a:r>
              <a:rPr lang="en-US" altLang="zh-CN" b="1">
                <a:solidFill>
                  <a:srgbClr val="00B0F0"/>
                </a:solidFill>
              </a:rPr>
              <a:t>aaa</a:t>
            </a:r>
            <a:r>
              <a:rPr lang="zh-CN" altLang="en-US" b="1">
                <a:solidFill>
                  <a:srgbClr val="00B0F0"/>
                </a:solidFill>
              </a:rPr>
              <a:t>文件的</a:t>
            </a:r>
            <a:r>
              <a:rPr lang="en-US" altLang="zh-CN" b="1">
                <a:solidFill>
                  <a:srgbClr val="00B0F0"/>
                </a:solidFill>
              </a:rPr>
              <a:t>dentry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1027176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</a:t>
            </a:r>
            <a:r>
              <a:rPr lang="zh-CN" altLang="en-US" b="1">
                <a:solidFill>
                  <a:srgbClr val="FF0000"/>
                </a:solidFill>
              </a:rPr>
              <a:t>未</a:t>
            </a:r>
            <a:r>
              <a:rPr lang="zh-CN" altLang="en-US"/>
              <a:t>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912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文件不存在，返回</a:t>
            </a:r>
            <a:r>
              <a:rPr lang="zh-CN" b="1">
                <a:solidFill>
                  <a:srgbClr val="FF0000"/>
                </a:solidFill>
              </a:rPr>
              <a:t>父目录</a:t>
            </a:r>
            <a:r>
              <a:rPr lang="en-US" altLang="zh-CN" b="1">
                <a:solidFill>
                  <a:srgbClr val="FF0000"/>
                </a:solidFill>
              </a:rPr>
              <a:t>test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dentry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7755" y="138430"/>
            <a:ext cx="1730375" cy="3257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矩形 55"/>
          <p:cNvSpPr/>
          <p:nvPr/>
        </p:nvSpPr>
        <p:spPr>
          <a:xfrm>
            <a:off x="1244600" y="3116580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244600" y="3169920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341110" y="715010"/>
            <a:ext cx="3299460" cy="51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3355" y="789305"/>
            <a:ext cx="293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dentry</a:t>
            </a:r>
            <a:r>
              <a:rPr lang="zh-CN" altLang="en-US"/>
              <a:t>维护的</a:t>
            </a:r>
            <a:r>
              <a:rPr lang="en-US" altLang="zh-CN" b="1"/>
              <a:t>inode</a:t>
            </a:r>
            <a:r>
              <a:rPr lang="zh-CN" altLang="en-US" b="1"/>
              <a:t>编号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6795770" y="2629535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1220" y="2795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1110" y="1726565"/>
            <a:ext cx="3299460" cy="4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1110" y="1792605"/>
            <a:ext cx="331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inode</a:t>
            </a:r>
            <a:r>
              <a:rPr lang="zh-CN" altLang="en-US"/>
              <a:t>编号从磁盘</a:t>
            </a:r>
            <a:r>
              <a:rPr lang="zh-CN" altLang="en-US" b="1"/>
              <a:t>读取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4792345" y="3651250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92345" y="37172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从磁盘读取目录文件内容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4792345" y="465836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72440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8356600" y="3637915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6600" y="37039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从磁盘读取普通文件内容</a:t>
            </a:r>
            <a:endParaRPr lang="en-US" altLang="zh-CN" b="1"/>
          </a:p>
        </p:txBody>
      </p:sp>
      <p:sp>
        <p:nvSpPr>
          <p:cNvPr id="19" name="矩形 18"/>
          <p:cNvSpPr/>
          <p:nvPr/>
        </p:nvSpPr>
        <p:spPr>
          <a:xfrm>
            <a:off x="6020435" y="3603625"/>
            <a:ext cx="1395095" cy="6159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8455" y="265747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就是所有子文件的</a:t>
            </a:r>
            <a:r>
              <a:rPr lang="en-US" altLang="zh-CN"/>
              <a:t>dentry_d</a:t>
            </a:r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751830" y="3308350"/>
            <a:ext cx="181610" cy="2444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32700" y="563499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420" y="56991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993380" y="1262380"/>
            <a:ext cx="1079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14970" y="2232660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7590" y="4281805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1"/>
          </p:cNvCxnSpPr>
          <p:nvPr/>
        </p:nvCxnSpPr>
        <p:spPr>
          <a:xfrm rot="10800000" flipV="1">
            <a:off x="6149340" y="2979420"/>
            <a:ext cx="646430" cy="669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7" idx="0"/>
          </p:cNvCxnSpPr>
          <p:nvPr/>
        </p:nvCxnSpPr>
        <p:spPr>
          <a:xfrm>
            <a:off x="9200515" y="2980055"/>
            <a:ext cx="504825" cy="65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55" idx="1"/>
          </p:cNvCxnSpPr>
          <p:nvPr/>
        </p:nvCxnSpPr>
        <p:spPr>
          <a:xfrm rot="5400000" flipV="1">
            <a:off x="6510655" y="4760595"/>
            <a:ext cx="752475" cy="149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55" idx="3"/>
          </p:cNvCxnSpPr>
          <p:nvPr/>
        </p:nvCxnSpPr>
        <p:spPr>
          <a:xfrm rot="5400000">
            <a:off x="8172450" y="4349750"/>
            <a:ext cx="1725295" cy="1341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05860" y="1458595"/>
            <a:ext cx="831850" cy="10915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1351915" cy="16052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2495" y="298958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5546725" y="17265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6725" y="12249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54672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622290" y="25806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5914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5805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508115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0675" y="42348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818630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20940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31455" y="38068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3376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34610" y="43630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437245" y="43630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5025" y="2972435"/>
            <a:ext cx="2852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添加子文件</a:t>
            </a:r>
            <a:r>
              <a:rPr lang="en-US" altLang="zh-CN"/>
              <a:t>dentry</a:t>
            </a:r>
            <a:r>
              <a:rPr lang="zh-CN" altLang="en-US"/>
              <a:t>到父目录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376670" y="15868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6670" y="10852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7667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452235" y="24409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65900" y="24517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635750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38060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0620" y="40951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648575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50885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661400" y="36671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371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87975" y="3364865"/>
            <a:ext cx="162560" cy="637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65775" y="2440940"/>
            <a:ext cx="680085" cy="70231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74360" y="3683635"/>
            <a:ext cx="60579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64555" y="42233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947285" y="4224020"/>
            <a:ext cx="101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新增的</a:t>
            </a:r>
            <a:r>
              <a:rPr lang="en-US" altLang="zh-CN">
                <a:solidFill>
                  <a:srgbClr val="FF0000"/>
                </a:solidFill>
              </a:rPr>
              <a:t>dentry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67190" y="42233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1015365" y="296227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3945" y="302387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732905" y="774700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1490" y="855345"/>
            <a:ext cx="193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传入目录项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08800" y="21875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查找索引节点位图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28105" y="4760595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6690" y="4841240"/>
            <a:ext cx="281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创建新的</a:t>
            </a:r>
            <a:r>
              <a:rPr lang="en-US" altLang="zh-CN"/>
              <a:t>inode</a:t>
            </a:r>
            <a:r>
              <a:rPr lang="zh-CN" altLang="en-US"/>
              <a:t>，填写编号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464935" y="5970905"/>
            <a:ext cx="2927350" cy="5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4945" y="607250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目录项</a:t>
            </a:r>
            <a:r>
              <a:rPr lang="en-US" altLang="zh-CN"/>
              <a:t>dentry</a:t>
            </a:r>
            <a:r>
              <a:rPr lang="zh-CN" altLang="en-US"/>
              <a:t>绑定该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222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sizeof(</a:t>
            </a:r>
            <a:r>
              <a:rPr lang="zh-CN" altLang="en-US"/>
              <a:t>索引节点位图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7805420" y="140652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7774305" y="53771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80995" y="2101215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3026410" y="3966210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454660" y="259143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2465" y="26504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分配一个新的</a:t>
            </a:r>
            <a:r>
              <a:rPr lang="zh-CN"/>
              <a:t>数据块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1825" y="21869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查找数据块位图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44920" y="4598670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4920" y="468503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找到空闲数据块</a:t>
            </a:r>
            <a:r>
              <a:rPr lang="zh-CN" altLang="en-US"/>
              <a:t>，返回编号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199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sizeof(</a:t>
            </a:r>
            <a:r>
              <a:rPr lang="zh-CN" altLang="en-US"/>
              <a:t>数据块</a:t>
            </a:r>
            <a:r>
              <a:rPr lang="zh-CN" altLang="en-US"/>
              <a:t>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67025" y="2124075"/>
            <a:ext cx="959485" cy="2800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2867025" y="3344545"/>
            <a:ext cx="1131570" cy="655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72990" y="267843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路径解析，得到对应的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13705" y="3775710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填充</a:t>
            </a:r>
            <a:r>
              <a:rPr lang="en-US" altLang="zh-CN"/>
              <a:t>stat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55945" y="158115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27725" y="15811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getattr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72990" y="2595245"/>
            <a:ext cx="308102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2990" y="3696335"/>
            <a:ext cx="3081020" cy="501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6345555" y="205676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339840" y="314579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16120" y="229235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路径解析，得到目录的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94860" y="34423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根据偏移</a:t>
            </a:r>
            <a:r>
              <a:rPr lang="en-US" altLang="zh-CN"/>
              <a:t>offset</a:t>
            </a:r>
            <a:r>
              <a:rPr lang="zh-CN"/>
              <a:t>得到子文件名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4748530" y="4549140"/>
            <a:ext cx="266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用</a:t>
            </a:r>
            <a:r>
              <a:rPr lang="en-US" altLang="zh-CN"/>
              <a:t>filler</a:t>
            </a:r>
            <a:r>
              <a:rPr lang="zh-CN"/>
              <a:t>装填结果到缓冲区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1853565" y="30778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03520" y="13335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300" y="13335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readdir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516120" y="2209165"/>
            <a:ext cx="3081655" cy="54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3359150"/>
            <a:ext cx="3082290" cy="567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1550" y="4465955"/>
            <a:ext cx="2628900" cy="535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5995035" y="180340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93130" y="289433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75985" y="403352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5395" y="45497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直接调用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75395" y="4465320"/>
            <a:ext cx="1101090" cy="536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1466215" y="986790"/>
            <a:ext cx="4048125" cy="145986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66215" y="986790"/>
            <a:ext cx="1578610" cy="146050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315200" y="871220"/>
            <a:ext cx="451104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文件系统思想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硬件：</a:t>
            </a:r>
            <a:r>
              <a:rPr lang="zh-CN" altLang="en-US">
                <a:sym typeface="+mn-ea"/>
              </a:rPr>
              <a:t>重新设计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</a:t>
            </a:r>
            <a:r>
              <a:rPr lang="zh-CN" altLang="en-US">
                <a:sym typeface="+mn-ea"/>
              </a:rPr>
              <a:t>，引入管理区</a:t>
            </a:r>
            <a:endParaRPr lang="zh-CN" altLang="en-US"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软件：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和磁盘进行交互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读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写数据</a:t>
            </a:r>
            <a:r>
              <a:rPr lang="zh-CN" altLang="en-US">
                <a:sym typeface="+mn-ea"/>
              </a:rPr>
              <a:t>，封装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实现增、删、查、改等接口</a:t>
            </a:r>
            <a:r>
              <a:rPr lang="zh-CN" altLang="en-US">
                <a:sym typeface="+mn-ea"/>
              </a:rPr>
              <a:t>供上层使用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531100" y="3110230"/>
            <a:ext cx="4387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便于维护和管理磁盘空间</a:t>
            </a:r>
            <a:endParaRPr lang="zh-CN" altLang="en-US">
              <a:solidFill>
                <a:srgbClr val="00B05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提高从设备查找文件效率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4192270" y="1460500"/>
            <a:ext cx="141605" cy="2470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892550" y="29629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 rot="5400000">
            <a:off x="2168525" y="1906270"/>
            <a:ext cx="141605" cy="1579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4670" y="29121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16200000">
            <a:off x="3378200" y="-1249045"/>
            <a:ext cx="224155" cy="4016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61945" y="1631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" y="1532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硬件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407795" y="4740910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3855" y="5354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软件</a:t>
            </a:r>
            <a:endParaRPr lang="zh-CN" altLang="en-US" b="1"/>
          </a:p>
        </p:txBody>
      </p:sp>
      <p:sp>
        <p:nvSpPr>
          <p:cNvPr id="12" name="上下箭头 11"/>
          <p:cNvSpPr/>
          <p:nvPr/>
        </p:nvSpPr>
        <p:spPr>
          <a:xfrm>
            <a:off x="3190875" y="320738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01365" y="34544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</a:t>
            </a:r>
            <a:r>
              <a:rPr lang="zh-CN"/>
              <a:t>驱动</a:t>
            </a:r>
            <a:endParaRPr lang="zh-CN"/>
          </a:p>
        </p:txBody>
      </p:sp>
      <p:sp>
        <p:nvSpPr>
          <p:cNvPr id="14" name="矩形 13"/>
          <p:cNvSpPr/>
          <p:nvPr/>
        </p:nvSpPr>
        <p:spPr>
          <a:xfrm>
            <a:off x="1482090" y="4804410"/>
            <a:ext cx="1059180" cy="614045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41625" y="4804410"/>
            <a:ext cx="1138555" cy="614045"/>
          </a:xfrm>
          <a:prstGeom prst="rect">
            <a:avLst/>
          </a:prstGeom>
          <a:pattFill prst="lt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16200000">
            <a:off x="1925955" y="4055745"/>
            <a:ext cx="172085" cy="1059815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82090" y="4113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管理区缓存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rot="16200000">
            <a:off x="3324860" y="401701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30040" y="40728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数据区缓存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68140" y="4803775"/>
            <a:ext cx="1138555" cy="61404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82090" y="5551170"/>
            <a:ext cx="3825240" cy="551180"/>
          </a:xfrm>
          <a:prstGeom prst="rect">
            <a:avLst/>
          </a:prstGeom>
          <a:pattFill prst="narHorz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014855" y="3456305"/>
            <a:ext cx="115570" cy="5200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括号 22"/>
          <p:cNvSpPr/>
          <p:nvPr/>
        </p:nvSpPr>
        <p:spPr>
          <a:xfrm rot="16200000">
            <a:off x="4652010" y="395224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28210" y="3497580"/>
            <a:ext cx="116840" cy="4787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61945" y="40976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39" name="右大括号 38"/>
          <p:cNvSpPr/>
          <p:nvPr/>
        </p:nvSpPr>
        <p:spPr>
          <a:xfrm rot="5400000">
            <a:off x="3298825" y="4419600"/>
            <a:ext cx="192405" cy="3825240"/>
          </a:xfrm>
          <a:prstGeom prst="rightBrace">
            <a:avLst>
              <a:gd name="adj1" fmla="val 8333"/>
              <a:gd name="adj2" fmla="val 49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981200" y="648970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实现增、删、查、改等接口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6181090" y="4977765"/>
            <a:ext cx="76200" cy="1731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257290" y="4740910"/>
            <a:ext cx="1583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init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getattr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readdir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mknod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...</a:t>
            </a:r>
            <a:endParaRPr lang="en-US" altLang="zh-CN">
              <a:latin typeface="+mn-ea"/>
              <a:cs typeface="+mn-lt"/>
            </a:endParaRPr>
          </a:p>
        </p:txBody>
      </p:sp>
      <p:pic>
        <p:nvPicPr>
          <p:cNvPr id="48" name="图片 47" descr="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0305" y="5418455"/>
            <a:ext cx="2541905" cy="382905"/>
          </a:xfrm>
          <a:prstGeom prst="rect">
            <a:avLst/>
          </a:prstGeom>
        </p:spPr>
      </p:pic>
      <p:cxnSp>
        <p:nvCxnSpPr>
          <p:cNvPr id="49" name="直接箭头连接符 48"/>
          <p:cNvCxnSpPr/>
          <p:nvPr/>
        </p:nvCxnSpPr>
        <p:spPr>
          <a:xfrm flipV="1">
            <a:off x="7546340" y="5710555"/>
            <a:ext cx="867410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546340" y="5487035"/>
            <a:ext cx="904240" cy="11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593965" y="50120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被调用</a:t>
            </a:r>
            <a:endParaRPr lang="zh-CN" altLang="en-US"/>
          </a:p>
        </p:txBody>
      </p:sp>
      <p:cxnSp>
        <p:nvCxnSpPr>
          <p:cNvPr id="2" name="曲线连接符 1"/>
          <p:cNvCxnSpPr/>
          <p:nvPr/>
        </p:nvCxnSpPr>
        <p:spPr>
          <a:xfrm rot="16200000">
            <a:off x="5380355" y="5918835"/>
            <a:ext cx="694055" cy="681990"/>
          </a:xfrm>
          <a:prstGeom prst="curvedConnector3">
            <a:avLst>
              <a:gd name="adj1" fmla="val -434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639445"/>
            <a:ext cx="4454525" cy="2830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370" y="639445"/>
            <a:ext cx="5728335" cy="3962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6175" y="3147060"/>
            <a:ext cx="4980305" cy="113220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80085" y="1438910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085" y="94424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80085" y="157607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2212340" y="2193925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23160" y="2457450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9" name="矩形 8"/>
          <p:cNvSpPr/>
          <p:nvPr/>
        </p:nvSpPr>
        <p:spPr>
          <a:xfrm>
            <a:off x="3674745" y="2193925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04920" y="2193925"/>
            <a:ext cx="73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JFFS2</a:t>
            </a:r>
            <a:endParaRPr lang="en-US" altLang="zh-CN" sz="20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36240" y="1226185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1500" y="2299970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320" y="2193925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2423160" y="744855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91130" y="1247140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26740" y="2498090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36240" y="154432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3181985" y="19011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3193415" y="24980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89175" y="154749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cxnSp>
        <p:nvCxnSpPr>
          <p:cNvPr id="22" name="直接连接符 21"/>
          <p:cNvCxnSpPr/>
          <p:nvPr/>
        </p:nvCxnSpPr>
        <p:spPr>
          <a:xfrm>
            <a:off x="505460" y="4566285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5460" y="4071620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505460" y="4703445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25" name="矩形 24"/>
          <p:cNvSpPr/>
          <p:nvPr/>
        </p:nvSpPr>
        <p:spPr>
          <a:xfrm>
            <a:off x="2037715" y="5321300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8535" y="5584825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27" name="矩形 26"/>
          <p:cNvSpPr/>
          <p:nvPr/>
        </p:nvSpPr>
        <p:spPr>
          <a:xfrm>
            <a:off x="3500120" y="5321300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0295" y="5321300"/>
            <a:ext cx="70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FUSE</a:t>
            </a:r>
            <a:endParaRPr lang="en-US" altLang="zh-CN" sz="200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61615" y="4353560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6875" y="5427345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42510" y="3608070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2164715" y="3785870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516505" y="4374515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52115" y="5625465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22245" y="46501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36" name="文本框 35"/>
          <p:cNvSpPr txBox="1"/>
          <p:nvPr/>
        </p:nvSpPr>
        <p:spPr>
          <a:xfrm>
            <a:off x="3007360" y="5028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37" name="文本框 36"/>
          <p:cNvSpPr txBox="1"/>
          <p:nvPr/>
        </p:nvSpPr>
        <p:spPr>
          <a:xfrm>
            <a:off x="3408680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38" name="文本框 37"/>
          <p:cNvSpPr txBox="1"/>
          <p:nvPr/>
        </p:nvSpPr>
        <p:spPr>
          <a:xfrm>
            <a:off x="4055745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sp>
        <p:nvSpPr>
          <p:cNvPr id="39" name="矩形 38"/>
          <p:cNvSpPr/>
          <p:nvPr/>
        </p:nvSpPr>
        <p:spPr>
          <a:xfrm>
            <a:off x="3545205" y="3608070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865" y="3611245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8095" y="3907155"/>
            <a:ext cx="15240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095115" y="3907155"/>
            <a:ext cx="30480" cy="1457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59430" y="564451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⑤</a:t>
            </a:r>
            <a:endParaRPr lang="zh-CN" altLang="en-US" sz="2000"/>
          </a:p>
        </p:txBody>
      </p:sp>
      <p:sp>
        <p:nvSpPr>
          <p:cNvPr id="44" name="文本框 43"/>
          <p:cNvSpPr txBox="1"/>
          <p:nvPr/>
        </p:nvSpPr>
        <p:spPr>
          <a:xfrm>
            <a:off x="2089785" y="474980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⑥</a:t>
            </a:r>
            <a:endParaRPr lang="zh-CN" altLang="en-US" sz="2000"/>
          </a:p>
        </p:txBody>
      </p:sp>
      <p:cxnSp>
        <p:nvCxnSpPr>
          <p:cNvPr id="46" name="曲线连接符 45"/>
          <p:cNvCxnSpPr/>
          <p:nvPr/>
        </p:nvCxnSpPr>
        <p:spPr>
          <a:xfrm>
            <a:off x="4615180" y="3995420"/>
            <a:ext cx="1065530" cy="708025"/>
          </a:xfrm>
          <a:prstGeom prst="curvedConnector3">
            <a:avLst>
              <a:gd name="adj1" fmla="val 5006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96560" y="49193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本实验在此</a:t>
            </a:r>
            <a:r>
              <a:rPr lang="zh-CN" altLang="en-US" sz="2000"/>
              <a:t>实现文件系统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9244965" y="2089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一般文件系统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9328785" y="44399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FUSE</a:t>
            </a:r>
            <a:r>
              <a:rPr lang="zh-CN" altLang="en-US" b="1"/>
              <a:t>文件系统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29080" y="3704590"/>
            <a:ext cx="8255635" cy="317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9080" y="320992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529080" y="384175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39" name="矩形 38"/>
          <p:cNvSpPr/>
          <p:nvPr/>
        </p:nvSpPr>
        <p:spPr>
          <a:xfrm>
            <a:off x="5361940" y="265747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610" y="218376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23" name="矩形 22"/>
          <p:cNvSpPr/>
          <p:nvPr/>
        </p:nvSpPr>
        <p:spPr>
          <a:xfrm>
            <a:off x="7870825" y="265747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1500" y="218376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7870825" y="3215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5250815" y="32581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27" name="上下箭头 26"/>
          <p:cNvSpPr/>
          <p:nvPr/>
        </p:nvSpPr>
        <p:spPr>
          <a:xfrm rot="5400000">
            <a:off x="7176135" y="252095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4965065" y="215201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92905" y="190373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3375" y="2449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01150" y="2821305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2" name="上下箭头 1"/>
          <p:cNvSpPr/>
          <p:nvPr/>
        </p:nvSpPr>
        <p:spPr>
          <a:xfrm rot="5400000">
            <a:off x="3700780" y="249745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4455" y="2988945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86405" y="2404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调用驱动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85165" y="5544185"/>
            <a:ext cx="1862455" cy="6477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8320" y="1371600"/>
            <a:ext cx="6605270" cy="69024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5450" y="3045460"/>
            <a:ext cx="3072765" cy="19507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06420" y="3270885"/>
            <a:ext cx="1790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534670" y="374459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sp>
        <p:nvSpPr>
          <p:cNvPr id="39" name="矩形 38"/>
          <p:cNvSpPr/>
          <p:nvPr/>
        </p:nvSpPr>
        <p:spPr>
          <a:xfrm>
            <a:off x="3439160" y="3839845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2820" y="3843020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sp>
        <p:nvSpPr>
          <p:cNvPr id="2" name="矩形 1"/>
          <p:cNvSpPr/>
          <p:nvPr/>
        </p:nvSpPr>
        <p:spPr>
          <a:xfrm>
            <a:off x="7429500" y="374459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3170" y="327088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3" name="矩形 2"/>
          <p:cNvSpPr/>
          <p:nvPr/>
        </p:nvSpPr>
        <p:spPr>
          <a:xfrm>
            <a:off x="9938385" y="374459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59060" y="327088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47" name="文本框 46"/>
          <p:cNvSpPr txBox="1"/>
          <p:nvPr/>
        </p:nvSpPr>
        <p:spPr>
          <a:xfrm>
            <a:off x="9970135" y="43033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7318375" y="43453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50" name="上下箭头 49"/>
          <p:cNvSpPr/>
          <p:nvPr/>
        </p:nvSpPr>
        <p:spPr>
          <a:xfrm rot="5400000">
            <a:off x="9243695" y="360807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71255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7032625" y="323913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60465" y="299085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4" name="上下箭头 53"/>
          <p:cNvSpPr/>
          <p:nvPr/>
        </p:nvSpPr>
        <p:spPr>
          <a:xfrm rot="5400000">
            <a:off x="5294630" y="359156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62820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模拟磁盘</a:t>
            </a:r>
            <a:endParaRPr lang="zh-CN" altLang="en-US" b="1"/>
          </a:p>
        </p:txBody>
      </p:sp>
      <p:sp>
        <p:nvSpPr>
          <p:cNvPr id="57" name="文本框 56"/>
          <p:cNvSpPr txBox="1"/>
          <p:nvPr/>
        </p:nvSpPr>
        <p:spPr>
          <a:xfrm>
            <a:off x="7032625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模拟驱动</a:t>
            </a:r>
            <a:endParaRPr lang="zh-CN" altLang="en-US" b="1"/>
          </a:p>
        </p:txBody>
      </p:sp>
      <p:sp>
        <p:nvSpPr>
          <p:cNvPr id="58" name="文本框 57"/>
          <p:cNvSpPr txBox="1"/>
          <p:nvPr/>
        </p:nvSpPr>
        <p:spPr>
          <a:xfrm>
            <a:off x="2025650" y="1586230"/>
            <a:ext cx="269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3. </a:t>
            </a:r>
            <a:r>
              <a:rPr lang="zh-CN" altLang="en-US" b="1">
                <a:solidFill>
                  <a:srgbClr val="00B0F0"/>
                </a:solidFill>
              </a:rPr>
              <a:t>实现文件系统各种接口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75375" y="1586230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2. </a:t>
            </a:r>
            <a:r>
              <a:rPr lang="zh-CN" altLang="en-US" b="1">
                <a:solidFill>
                  <a:srgbClr val="00B0F0"/>
                </a:solidFill>
              </a:rPr>
              <a:t>和模拟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7060" y="448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文件系统</a:t>
            </a:r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765175" y="5693410"/>
            <a:ext cx="1782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1. 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9665" y="3820160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08220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调用驱动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72635" y="4138930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141085" y="3045460"/>
            <a:ext cx="5767070" cy="195072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5093970"/>
            <a:ext cx="4587875" cy="1527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26325" y="26771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灰色部分我们做了封装，无需关心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87845" y="4312285"/>
            <a:ext cx="3115310" cy="1142365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77905" y="4366260"/>
            <a:ext cx="0" cy="108839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1" idx="1"/>
          </p:cNvCxnSpPr>
          <p:nvPr/>
        </p:nvCxnSpPr>
        <p:spPr>
          <a:xfrm rot="10800000">
            <a:off x="2360295" y="2145665"/>
            <a:ext cx="746125" cy="1324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5609590" y="1877060"/>
            <a:ext cx="1339850" cy="184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98320" y="10033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浅红色部分是同学关心的内容</a:t>
            </a:r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839335" y="5034280"/>
            <a:ext cx="1584960" cy="7442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1924685" y="3887470"/>
            <a:ext cx="894715" cy="129540"/>
          </a:xfrm>
          <a:prstGeom prst="rightArrow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765300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最终调用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147060" y="45840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每个逻辑块存什么内容</a:t>
            </a:r>
            <a:endParaRPr lang="zh-CN" altLang="en-US"/>
          </a:p>
        </p:txBody>
      </p:sp>
      <p:cxnSp>
        <p:nvCxnSpPr>
          <p:cNvPr id="8" name="曲线连接符 7"/>
          <p:cNvCxnSpPr>
            <a:stCxn id="18" idx="2"/>
          </p:cNvCxnSpPr>
          <p:nvPr/>
        </p:nvCxnSpPr>
        <p:spPr>
          <a:xfrm rot="5400000">
            <a:off x="3155315" y="4548505"/>
            <a:ext cx="899795" cy="1794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34970"/>
            <a:ext cx="9499600" cy="988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4122420" y="1144270"/>
            <a:ext cx="130175" cy="604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909685" y="2477770"/>
            <a:ext cx="130175" cy="337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8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07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5875655" y="-1991360"/>
            <a:ext cx="76200" cy="941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5750" y="2079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磁盘布局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57525" y="27920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3241040" y="315849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27755" y="2741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28925" y="221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</a:t>
            </a:r>
            <a:r>
              <a:rPr lang="zh-CN" altLang="en-US"/>
              <a:t>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000,&quot;width&quot;:8000}"/>
</p:tagLst>
</file>

<file path=ppt/tags/tag2.xml><?xml version="1.0" encoding="utf-8"?>
<p:tagLst xmlns:p="http://schemas.openxmlformats.org/presentationml/2006/main">
  <p:tag name="COMMONDATA" val="eyJoZGlkIjoiYzhlZTIzZDUxMzUwZTI0N2ZhYWE4NzUxNjY0MzMwM2YifQ=="/>
  <p:tag name="KSO_WPP_MARK_KEY" val="735eb9cc-b54c-4e72-a236-0deb299031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</Words>
  <Application>WPS 演示</Application>
  <PresentationFormat>宽屏</PresentationFormat>
  <Paragraphs>753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华文行楷</vt:lpstr>
      <vt:lpstr>Wingdings</vt:lpstr>
      <vt:lpstr>Calibri</vt:lpstr>
      <vt:lpstr>微软雅黑</vt:lpstr>
      <vt:lpstr>Arial Unicode MS</vt:lpstr>
      <vt:lpstr>Times New Roman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杨大荣</dc:creator>
  <cp:lastModifiedBy>YD荣</cp:lastModifiedBy>
  <cp:revision>80</cp:revision>
  <dcterms:created xsi:type="dcterms:W3CDTF">2023-11-02T09:02:00Z</dcterms:created>
  <dcterms:modified xsi:type="dcterms:W3CDTF">2023-11-10T10:27:05Z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79CBA57E2B064955A14AE215416899FD</vt:lpwstr>
  </property>
  <property fmtid="{D5CDD505-2E9C-101B-9397-08002B2CF9AE}" pid="3" name="KSOProductBuildVer">
    <vt:lpwstr>2052-11.1.0.11744</vt:lpwstr>
  </property>
</Properties>
</file>