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5" r:id="rId7"/>
    <p:sldId id="258" r:id="rId8"/>
    <p:sldId id="262" r:id="rId9"/>
    <p:sldId id="259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B6C9-3441-4C34-9D03-83756ADC5209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7911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用户程序调用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sleep(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522" y="687290"/>
            <a:ext cx="2609849" cy="9781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user/usys.pl 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这是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perl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脚本，用来生成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汇编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代码，即实际的系统调用调钩。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功能：将系统调用号给寄存器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a7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ecall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触发软中断，陷入内核态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289" y="2167086"/>
            <a:ext cx="2272003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Uservec</a:t>
            </a:r>
            <a:r>
              <a:rPr lang="zh-CN" altLang="en-US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srw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, t1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跳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到内核指定的中断判断函数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9757" y="3315459"/>
            <a:ext cx="2272003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中断处理函数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判断如是来自用户的系统调用则执行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syscall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758" y="4328357"/>
            <a:ext cx="2272003" cy="7188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根据系统调用号，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查询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表单找到对应的系统调用函数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757" y="5255546"/>
            <a:ext cx="2272003" cy="853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sys_sleep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执行系统调用函数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如果有参数，则从中断帧保存的寄存器中取出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79" y="3315459"/>
            <a:ext cx="1637071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usertrapret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准备好用户页表地址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9579" y="2167085"/>
            <a:ext cx="1637071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切换用户页表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当执行完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后，程序切回用户态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546447" y="412769"/>
            <a:ext cx="0" cy="2745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3546447" y="1665447"/>
            <a:ext cx="1844" cy="501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3545759" y="3041993"/>
            <a:ext cx="2532" cy="2734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66805" y="4153059"/>
            <a:ext cx="2" cy="203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1497" y="5037678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41269" y="5037678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2" idx="2"/>
          </p:cNvCxnSpPr>
          <p:nvPr/>
        </p:nvCxnSpPr>
        <p:spPr>
          <a:xfrm flipV="1">
            <a:off x="5908115" y="3041992"/>
            <a:ext cx="0" cy="2734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2185" y="819946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用户态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185" y="2323524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内核态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27710" y="4137669"/>
            <a:ext cx="2" cy="2035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681760" y="3724201"/>
            <a:ext cx="4078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89580" y="930519"/>
            <a:ext cx="1637071" cy="702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返回调用函数的位置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89579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用户程序下一条语句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757" y="6317015"/>
            <a:ext cx="2272003" cy="5008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sleep()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真正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进行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961497" y="6098996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41269" y="6098996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0"/>
            <a:endCxn id="45" idx="2"/>
          </p:cNvCxnSpPr>
          <p:nvPr/>
        </p:nvCxnSpPr>
        <p:spPr>
          <a:xfrm flipV="1">
            <a:off x="5908115" y="1632703"/>
            <a:ext cx="1" cy="5343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  <a:endCxn id="46" idx="2"/>
          </p:cNvCxnSpPr>
          <p:nvPr/>
        </p:nvCxnSpPr>
        <p:spPr>
          <a:xfrm flipH="1" flipV="1">
            <a:off x="5908115" y="412769"/>
            <a:ext cx="1" cy="517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019300" y="1945757"/>
            <a:ext cx="5575300" cy="82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963430" y="3401748"/>
            <a:ext cx="4732021" cy="14713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01799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/>
          <p:cNvSpPr/>
          <p:nvPr/>
        </p:nvSpPr>
        <p:spPr>
          <a:xfrm>
            <a:off x="5425908" y="2272461"/>
            <a:ext cx="1704110" cy="858680"/>
          </a:xfrm>
          <a:prstGeom prst="cloud">
            <a:avLst/>
          </a:prstGeom>
          <a:noFill/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blockno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12925" y="1383771"/>
            <a:ext cx="686369" cy="642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91321" y="1401189"/>
            <a:ext cx="656134" cy="629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06904" y="1417921"/>
            <a:ext cx="657652" cy="617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48925" y="1502269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73884" y="1408773"/>
            <a:ext cx="656134" cy="624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5719388" y="5190782"/>
            <a:ext cx="1313992" cy="264910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290988" y="4887150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403518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432888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420410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9648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691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8929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/>
          <p:cNvSpPr/>
          <p:nvPr/>
        </p:nvSpPr>
        <p:spPr>
          <a:xfrm>
            <a:off x="46137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496840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95768" y="38138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9184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65" name="流程图: 磁盘 64"/>
          <p:cNvSpPr/>
          <p:nvPr/>
        </p:nvSpPr>
        <p:spPr>
          <a:xfrm>
            <a:off x="5466228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483425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577712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652344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644724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945152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937532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061978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64166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140083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743684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745403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74773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62295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61533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91576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90814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803259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838725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11069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cxnSp>
        <p:nvCxnSpPr>
          <p:cNvPr id="85" name="直接箭头连接符 84"/>
          <p:cNvCxnSpPr>
            <a:stCxn id="50" idx="2"/>
          </p:cNvCxnSpPr>
          <p:nvPr/>
        </p:nvCxnSpPr>
        <p:spPr>
          <a:xfrm>
            <a:off x="4635730" y="2035789"/>
            <a:ext cx="928941" cy="5436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2"/>
          </p:cNvCxnSpPr>
          <p:nvPr/>
        </p:nvCxnSpPr>
        <p:spPr>
          <a:xfrm>
            <a:off x="5719388" y="2031099"/>
            <a:ext cx="287563" cy="3337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</p:cNvCxnSpPr>
          <p:nvPr/>
        </p:nvCxnSpPr>
        <p:spPr>
          <a:xfrm flipH="1">
            <a:off x="6539399" y="2033225"/>
            <a:ext cx="262552" cy="2744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2"/>
          </p:cNvCxnSpPr>
          <p:nvPr/>
        </p:nvCxnSpPr>
        <p:spPr>
          <a:xfrm flipH="1">
            <a:off x="7073733" y="2026217"/>
            <a:ext cx="1182377" cy="4694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46" idx="1"/>
          </p:cNvCxnSpPr>
          <p:nvPr/>
        </p:nvCxnSpPr>
        <p:spPr>
          <a:xfrm flipH="1">
            <a:off x="4599217" y="3001946"/>
            <a:ext cx="1107306" cy="53702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006951" y="3079168"/>
            <a:ext cx="23371" cy="450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073733" y="2811803"/>
            <a:ext cx="921241" cy="70998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201630" y="2963530"/>
            <a:ext cx="376557" cy="5644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5833911" y="3533297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741143" y="352178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>
          <a:xfrm>
            <a:off x="6564989" y="2970216"/>
            <a:ext cx="1176154" cy="6572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366682" y="354177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6628682" y="3627435"/>
            <a:ext cx="1110253" cy="186379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82" grpId="0" animBg="1"/>
      <p:bldP spid="83" grpId="0" animBg="1"/>
      <p:bldP spid="84" grpId="0"/>
      <p:bldP spid="93" grpId="0" animBg="1"/>
      <p:bldP spid="94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17" y="1256347"/>
            <a:ext cx="5116149" cy="446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995448" y="5200255"/>
            <a:ext cx="2202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42117" y="4376630"/>
            <a:ext cx="2279800" cy="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6"/>
          <p:cNvSpPr txBox="1"/>
          <p:nvPr/>
        </p:nvSpPr>
        <p:spPr>
          <a:xfrm>
            <a:off x="2884784" y="4605054"/>
            <a:ext cx="1061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用户可用的</a:t>
            </a:r>
            <a:endParaRPr lang="en-US" altLang="zh-CN" sz="10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虚拟地址空间</a:t>
            </a:r>
            <a:endParaRPr lang="zh-CN" altLang="en-US" sz="1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20189" y="5011898"/>
            <a:ext cx="0" cy="1883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415502" y="4380134"/>
            <a:ext cx="0" cy="2182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64312" y="1117373"/>
            <a:ext cx="18333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Roboto" panose="02000000000000000000" pitchFamily="2" charset="0"/>
              </a:rPr>
              <a:t>用户页表和内核页表合并</a:t>
            </a:r>
            <a:endParaRPr lang="zh-CN" altLang="en-US" sz="1100" b="1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956638" y="1526191"/>
            <a:ext cx="2279800" cy="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0"/>
          </p:cNvCxnSpPr>
          <p:nvPr/>
        </p:nvCxnSpPr>
        <p:spPr>
          <a:xfrm flipV="1">
            <a:off x="3415502" y="1532871"/>
            <a:ext cx="0" cy="111995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4" idx="2"/>
          </p:cNvCxnSpPr>
          <p:nvPr/>
        </p:nvCxnSpPr>
        <p:spPr>
          <a:xfrm>
            <a:off x="3415502" y="3068320"/>
            <a:ext cx="0" cy="130831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2884784" y="2652822"/>
            <a:ext cx="1061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内核</a:t>
            </a:r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可用的</a:t>
            </a:r>
            <a:endParaRPr lang="en-US" altLang="zh-CN" sz="1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虚拟地址空间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0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oup 71"/>
          <p:cNvPicPr>
            <a:picLocks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4632325"/>
            <a:ext cx="2187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oup 37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5" y="3810000"/>
            <a:ext cx="1285875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10467975" y="448786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终点</a:t>
            </a:r>
            <a:endParaRPr lang="zh-CN" altLang="en-US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pic>
        <p:nvPicPr>
          <p:cNvPr id="31" name="Group 56"/>
          <p:cNvPicPr>
            <a:picLocks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4164013"/>
            <a:ext cx="517525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oup 63"/>
          <p:cNvPicPr>
            <a:picLocks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852738"/>
            <a:ext cx="7620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oup 68"/>
          <p:cNvPicPr>
            <a:picLocks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810000"/>
            <a:ext cx="11588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oup 93"/>
          <p:cNvPicPr>
            <a:picLocks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852738"/>
            <a:ext cx="10302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oup 101"/>
          <p:cNvPicPr>
            <a:picLocks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852738"/>
            <a:ext cx="159067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oup 131"/>
          <p:cNvPicPr>
            <a:picLocks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852738"/>
            <a:ext cx="5730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132"/>
          <p:cNvSpPr>
            <a:spLocks noChangeArrowheads="1"/>
          </p:cNvSpPr>
          <p:nvPr/>
        </p:nvSpPr>
        <p:spPr bwMode="auto">
          <a:xfrm>
            <a:off x="454026" y="4083050"/>
            <a:ext cx="16192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校内竞赛培训，从现在开始！</a:t>
            </a:r>
            <a:endParaRPr lang="en-US" altLang="zh-CN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8" name="Oval 140"/>
          <p:cNvSpPr>
            <a:spLocks noChangeAspect="1" noChangeArrowheads="1"/>
          </p:cNvSpPr>
          <p:nvPr/>
        </p:nvSpPr>
        <p:spPr bwMode="auto">
          <a:xfrm flipH="1">
            <a:off x="1658938" y="2597150"/>
            <a:ext cx="647700" cy="649288"/>
          </a:xfrm>
          <a:prstGeom prst="ellipse">
            <a:avLst/>
          </a:prstGeom>
          <a:solidFill>
            <a:srgbClr val="FF5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altLang="zh-CN" sz="1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4.30</a:t>
            </a:r>
            <a:endParaRPr lang="zh-CN" altLang="zh-CN" sz="1000" dirty="0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39" name="Oval 141"/>
          <p:cNvSpPr>
            <a:spLocks noChangeAspect="1" noChangeArrowheads="1"/>
          </p:cNvSpPr>
          <p:nvPr/>
        </p:nvSpPr>
        <p:spPr bwMode="auto">
          <a:xfrm flipH="1">
            <a:off x="2444750" y="3455988"/>
            <a:ext cx="647700" cy="647700"/>
          </a:xfrm>
          <a:prstGeom prst="ellipse">
            <a:avLst/>
          </a:prstGeom>
          <a:solidFill>
            <a:srgbClr val="F6AA2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5.31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0" name="Oval 142"/>
          <p:cNvSpPr>
            <a:spLocks noChangeAspect="1" noChangeArrowheads="1"/>
          </p:cNvSpPr>
          <p:nvPr/>
        </p:nvSpPr>
        <p:spPr bwMode="auto">
          <a:xfrm flipH="1">
            <a:off x="3495675" y="4359275"/>
            <a:ext cx="647700" cy="649288"/>
          </a:xfrm>
          <a:prstGeom prst="ellipse">
            <a:avLst/>
          </a:prstGeom>
          <a:solidFill>
            <a:srgbClr val="00939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0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</a:t>
            </a: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.1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1" name="Oval 143"/>
          <p:cNvSpPr>
            <a:spLocks noChangeAspect="1" noChangeArrowheads="1"/>
          </p:cNvSpPr>
          <p:nvPr/>
        </p:nvSpPr>
        <p:spPr bwMode="auto">
          <a:xfrm flipH="1">
            <a:off x="5392738" y="5241925"/>
            <a:ext cx="649287" cy="647700"/>
          </a:xfrm>
          <a:prstGeom prst="ellipse">
            <a:avLst/>
          </a:prstGeom>
          <a:solidFill>
            <a:srgbClr val="39475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8.15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2" name="Oval 144"/>
          <p:cNvSpPr>
            <a:spLocks noChangeAspect="1" noChangeArrowheads="1"/>
          </p:cNvSpPr>
          <p:nvPr/>
        </p:nvSpPr>
        <p:spPr bwMode="auto">
          <a:xfrm flipH="1">
            <a:off x="6092825" y="3816350"/>
            <a:ext cx="647700" cy="647700"/>
          </a:xfrm>
          <a:prstGeom prst="ellipse">
            <a:avLst/>
          </a:prstGeom>
          <a:solidFill>
            <a:srgbClr val="00939F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8.18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3" name="Oval 145"/>
          <p:cNvSpPr>
            <a:spLocks noChangeAspect="1" noChangeArrowheads="1"/>
          </p:cNvSpPr>
          <p:nvPr/>
        </p:nvSpPr>
        <p:spPr bwMode="auto">
          <a:xfrm flipH="1">
            <a:off x="7169150" y="2603500"/>
            <a:ext cx="647700" cy="647700"/>
          </a:xfrm>
          <a:prstGeom prst="ellipse">
            <a:avLst/>
          </a:prstGeom>
          <a:solidFill>
            <a:srgbClr val="F6AA2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8.19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4" name="Oval 146"/>
          <p:cNvSpPr>
            <a:spLocks noChangeAspect="1" noChangeArrowheads="1"/>
          </p:cNvSpPr>
          <p:nvPr/>
        </p:nvSpPr>
        <p:spPr bwMode="auto">
          <a:xfrm flipH="1">
            <a:off x="8818563" y="3470275"/>
            <a:ext cx="647700" cy="647700"/>
          </a:xfrm>
          <a:prstGeom prst="ellipse">
            <a:avLst/>
          </a:prstGeom>
          <a:solidFill>
            <a:srgbClr val="EA552B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8.23</a:t>
            </a:r>
            <a:endParaRPr kumimoji="0" lang="zh-CN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5" name="TextBox 35"/>
          <p:cNvSpPr txBox="1">
            <a:spLocks noChangeArrowheads="1"/>
          </p:cNvSpPr>
          <p:nvPr/>
        </p:nvSpPr>
        <p:spPr bwMode="auto">
          <a:xfrm>
            <a:off x="1052669" y="2191742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比赛报名截止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35"/>
          <p:cNvSpPr txBox="1">
            <a:spLocks noChangeArrowheads="1"/>
          </p:cNvSpPr>
          <p:nvPr/>
        </p:nvSpPr>
        <p:spPr bwMode="auto">
          <a:xfrm>
            <a:off x="3115470" y="3581926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初赛提交截止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2758962" y="5096103"/>
            <a:ext cx="2000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内核赛道决赛第一阶段提交截止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6766380" y="3889703"/>
            <a:ext cx="1567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功能赛道答辩、内核赛道现场赛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5092700" y="5940623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决赛</a:t>
            </a:r>
            <a:r>
              <a:rPr lang="zh-CN" altLang="en-US" sz="14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提交截止</a:t>
            </a:r>
            <a:endParaRPr lang="en-US" altLang="zh-CN" sz="1400" kern="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35"/>
          <p:cNvSpPr txBox="1">
            <a:spLocks noChangeArrowheads="1"/>
          </p:cNvSpPr>
          <p:nvPr/>
        </p:nvSpPr>
        <p:spPr bwMode="auto">
          <a:xfrm>
            <a:off x="6492875" y="2270224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内核赛道答辩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5"/>
          <p:cNvSpPr txBox="1">
            <a:spLocks noChangeArrowheads="1"/>
          </p:cNvSpPr>
          <p:nvPr/>
        </p:nvSpPr>
        <p:spPr bwMode="auto">
          <a:xfrm>
            <a:off x="9514764" y="3640236"/>
            <a:ext cx="2000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颁奖典礼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4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365" y="880009"/>
            <a:ext cx="1971675" cy="615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entry.S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Xv6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entry.S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开始启动，给当前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开一个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的栈空间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8364" y="1716800"/>
            <a:ext cx="1971675" cy="606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start()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语言的入口处，设置中断，跳转到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8368" y="2550432"/>
            <a:ext cx="1971675" cy="624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main.c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main()</a:t>
            </a:r>
          </a:p>
          <a:p>
            <a:pPr algn="ctr"/>
            <a:r>
              <a:rPr lang="en-US" altLang="zh-CN" sz="1100" dirty="0" err="1">
                <a:solidFill>
                  <a:srgbClr val="FF0000"/>
                </a:solidFill>
              </a:rPr>
              <a:t>c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onsoleinit</a:t>
            </a:r>
            <a:r>
              <a:rPr lang="en-US" altLang="zh-CN" sz="1100" dirty="0" smtClean="0">
                <a:solidFill>
                  <a:srgbClr val="FF0000"/>
                </a:solidFill>
              </a:rPr>
              <a:t>()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首先设置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console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，就是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printf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打印位置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8363" y="3403278"/>
            <a:ext cx="1971675" cy="62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kinit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初始化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kmem.lock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锁，调用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freerange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4358363" y="4285978"/>
            <a:ext cx="1971675" cy="632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freerange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将内存划分为单位为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页大小的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363" y="5168688"/>
            <a:ext cx="1971675" cy="616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将所有空闲页用链表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来管理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9365" y="3579274"/>
            <a:ext cx="2118577" cy="902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回收一页物理内存，并将这一页内存全部设置为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，再添加到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链表中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6459366" y="2521857"/>
            <a:ext cx="2118577" cy="874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kalloc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分配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页物理内存，并将这一页内存从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划分出去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5344202" y="1495613"/>
            <a:ext cx="1" cy="221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5344202" y="2323160"/>
            <a:ext cx="4" cy="2272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5344201" y="3174999"/>
            <a:ext cx="5" cy="228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344201" y="4029508"/>
            <a:ext cx="0" cy="256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5344201" y="4918597"/>
            <a:ext cx="0" cy="2500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648" y="1560786"/>
            <a:ext cx="1324304" cy="9616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14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0580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490952" y="2041634"/>
            <a:ext cx="672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487918" y="20416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6484884" y="20416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5263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</a:rPr>
              <a:t>mem.freelist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2229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1619" y="12472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65651" y="18569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48033" y="3580086"/>
            <a:ext cx="1324304" cy="961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4999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41965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 flipV="1">
            <a:off x="2572337" y="4060934"/>
            <a:ext cx="6726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4569303" y="40609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6566269" y="40609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6648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mem.freelist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614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3004" y="32665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47036" y="3876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20539" y="2004321"/>
            <a:ext cx="680329" cy="547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840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3246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39686" y="1989016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3600867" y="2277869"/>
            <a:ext cx="44611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1"/>
          <p:cNvSpPr txBox="1"/>
          <p:nvPr/>
        </p:nvSpPr>
        <p:spPr>
          <a:xfrm>
            <a:off x="5199852" y="2082474"/>
            <a:ext cx="620134" cy="35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43" name="TextBox 82"/>
          <p:cNvSpPr txBox="1"/>
          <p:nvPr/>
        </p:nvSpPr>
        <p:spPr>
          <a:xfrm>
            <a:off x="8466125" y="2096285"/>
            <a:ext cx="63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NULL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753741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67135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3575" y="22620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020014" y="2277869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725997" y="4531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6286" y="1717989"/>
            <a:ext cx="6474130" cy="10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236086" y="4531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757519" y="4531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36086" y="1519591"/>
            <a:ext cx="1062098" cy="38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767135" y="1012234"/>
            <a:ext cx="0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2"/>
            <a:endCxn id="52" idx="0"/>
          </p:cNvCxnSpPr>
          <p:nvPr/>
        </p:nvCxnSpPr>
        <p:spPr>
          <a:xfrm>
            <a:off x="4257047" y="1012234"/>
            <a:ext cx="1510089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 flipH="1">
            <a:off x="5767135" y="1012234"/>
            <a:ext cx="1521433" cy="5073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/>
          <p:nvPr/>
        </p:nvSpPr>
        <p:spPr>
          <a:xfrm>
            <a:off x="4345363" y="1200479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5768098" y="1100435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6554615" y="1266167"/>
            <a:ext cx="799900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success</a:t>
            </a:r>
            <a:endParaRPr lang="zh-CN" altLang="en-US" dirty="0"/>
          </a:p>
        </p:txBody>
      </p:sp>
      <p:sp>
        <p:nvSpPr>
          <p:cNvPr id="59" name="TextBox 13"/>
          <p:cNvSpPr txBox="1"/>
          <p:nvPr/>
        </p:nvSpPr>
        <p:spPr>
          <a:xfrm>
            <a:off x="5213137" y="2872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空闲链表</a:t>
            </a:r>
          </a:p>
        </p:txBody>
      </p:sp>
    </p:spTree>
    <p:extLst>
      <p:ext uri="{BB962C8B-B14F-4D97-AF65-F5344CB8AC3E}">
        <p14:creationId xmlns:p14="http://schemas.microsoft.com/office/powerpoint/2010/main" val="19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46895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流程图: 过程 4"/>
          <p:cNvSpPr/>
          <p:nvPr/>
        </p:nvSpPr>
        <p:spPr>
          <a:xfrm>
            <a:off x="3869424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663297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1627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9549" y="3967615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1146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517680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33116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25341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" name="流程图: 过程 12"/>
          <p:cNvSpPr/>
          <p:nvPr/>
        </p:nvSpPr>
        <p:spPr>
          <a:xfrm>
            <a:off x="562702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流程图: 过程 13"/>
          <p:cNvSpPr/>
          <p:nvPr/>
        </p:nvSpPr>
        <p:spPr>
          <a:xfrm>
            <a:off x="6027494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5821367" y="4120005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39697" y="4115721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08479" y="3998243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9216" y="3719043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5675750" y="3592358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648923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183411" y="3946657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22" name="流程图: 过程 21"/>
          <p:cNvSpPr/>
          <p:nvPr/>
        </p:nvSpPr>
        <p:spPr>
          <a:xfrm>
            <a:off x="779269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流程图: 过程 22"/>
          <p:cNvSpPr/>
          <p:nvPr/>
        </p:nvSpPr>
        <p:spPr>
          <a:xfrm>
            <a:off x="8193163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7987036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05366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91421" y="3985416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74885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7841419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865490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8349080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1A3F6C"/>
                </a:solidFill>
              </a:rPr>
              <a:t>……</a:t>
            </a:r>
            <a:endParaRPr lang="zh-CN" altLang="en-US" sz="1000" dirty="0">
              <a:solidFill>
                <a:srgbClr val="1A3F6C"/>
              </a:solidFill>
            </a:endParaRPr>
          </a:p>
        </p:txBody>
      </p:sp>
      <p:cxnSp>
        <p:nvCxnSpPr>
          <p:cNvPr id="31" name="直接箭头连接符 30"/>
          <p:cNvCxnSpPr>
            <a:stCxn id="34" idx="2"/>
            <a:endCxn id="10" idx="0"/>
          </p:cNvCxnSpPr>
          <p:nvPr/>
        </p:nvCxnSpPr>
        <p:spPr>
          <a:xfrm flipH="1">
            <a:off x="3771511" y="2692434"/>
            <a:ext cx="1417991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5" idx="2"/>
            <a:endCxn id="19" idx="0"/>
          </p:cNvCxnSpPr>
          <p:nvPr/>
        </p:nvCxnSpPr>
        <p:spPr>
          <a:xfrm flipH="1">
            <a:off x="5929581" y="2692434"/>
            <a:ext cx="770010" cy="899924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28" idx="0"/>
          </p:cNvCxnSpPr>
          <p:nvPr/>
        </p:nvCxnSpPr>
        <p:spPr>
          <a:xfrm flipH="1">
            <a:off x="8095250" y="2692434"/>
            <a:ext cx="125774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658453" y="21333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68542" y="21333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689975" y="21333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箭头 3"/>
          <p:cNvSpPr/>
          <p:nvPr/>
        </p:nvSpPr>
        <p:spPr>
          <a:xfrm>
            <a:off x="2903777" y="2616859"/>
            <a:ext cx="1335785" cy="209548"/>
          </a:xfrm>
          <a:prstGeom prst="left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52" y="2103224"/>
            <a:ext cx="1114425" cy="218122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9562" y="2103224"/>
            <a:ext cx="1083566" cy="15430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0099" y="2103223"/>
            <a:ext cx="1083566" cy="21812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66696" y="2457075"/>
            <a:ext cx="847989" cy="1164220"/>
            <a:chOff x="2378333" y="1447227"/>
            <a:chExt cx="847989" cy="2162747"/>
          </a:xfrm>
        </p:grpSpPr>
        <p:sp>
          <p:nvSpPr>
            <p:cNvPr id="10" name="矩形 9"/>
            <p:cNvSpPr/>
            <p:nvPr/>
          </p:nvSpPr>
          <p:spPr>
            <a:xfrm>
              <a:off x="2667000" y="2066924"/>
              <a:ext cx="469009" cy="15430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20669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67000" y="22955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67000" y="251460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66999" y="2724148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66998" y="2952749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18135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378333" y="1447227"/>
              <a:ext cx="847989" cy="686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bcache</a:t>
              </a:r>
              <a:endParaRPr lang="zh-CN" altLang="en-US" dirty="0"/>
            </a:p>
          </p:txBody>
        </p:sp>
      </p:grpSp>
      <p:sp>
        <p:nvSpPr>
          <p:cNvPr id="19" name="左右箭头 18"/>
          <p:cNvSpPr/>
          <p:nvPr/>
        </p:nvSpPr>
        <p:spPr>
          <a:xfrm>
            <a:off x="5324372" y="3267506"/>
            <a:ext cx="625727" cy="176212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2903775" y="3234170"/>
            <a:ext cx="1951585" cy="209548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/>
          <p:cNvSpPr/>
          <p:nvPr/>
        </p:nvSpPr>
        <p:spPr>
          <a:xfrm>
            <a:off x="7292950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6019207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75477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859312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3"/>
          <p:cNvSpPr txBox="1"/>
          <p:nvPr/>
        </p:nvSpPr>
        <p:spPr>
          <a:xfrm>
            <a:off x="6805680" y="3573754"/>
            <a:ext cx="80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</a:rPr>
              <a:t>……</a:t>
            </a:r>
            <a:endParaRPr lang="zh-CN" altLang="en-US" sz="1200" dirty="0">
              <a:solidFill>
                <a:srgbClr val="1A3F6C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95725" y="2952750"/>
            <a:ext cx="4414701" cy="15275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6019208" y="3471804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立方体 48"/>
          <p:cNvSpPr/>
          <p:nvPr/>
        </p:nvSpPr>
        <p:spPr>
          <a:xfrm>
            <a:off x="7292951" y="34480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6019206" y="321182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3" name="立方体 52"/>
          <p:cNvSpPr/>
          <p:nvPr/>
        </p:nvSpPr>
        <p:spPr>
          <a:xfrm>
            <a:off x="7292949" y="321242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4" name="立方体 53"/>
          <p:cNvSpPr/>
          <p:nvPr/>
        </p:nvSpPr>
        <p:spPr>
          <a:xfrm>
            <a:off x="5059796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立方体 54"/>
          <p:cNvSpPr/>
          <p:nvPr/>
        </p:nvSpPr>
        <p:spPr>
          <a:xfrm>
            <a:off x="5059797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5059795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7" name="立方体 56"/>
          <p:cNvSpPr/>
          <p:nvPr/>
        </p:nvSpPr>
        <p:spPr>
          <a:xfrm>
            <a:off x="4067520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立方体 57"/>
          <p:cNvSpPr/>
          <p:nvPr/>
        </p:nvSpPr>
        <p:spPr>
          <a:xfrm>
            <a:off x="4067521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立方体 58"/>
          <p:cNvSpPr/>
          <p:nvPr/>
        </p:nvSpPr>
        <p:spPr>
          <a:xfrm>
            <a:off x="4067519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11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5" grpId="0"/>
      <p:bldP spid="46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322" y="1297976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322" y="2162757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0322" y="3037250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[1]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0322" y="4114683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b[NBUF]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38359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20639" y="2556162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3168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27703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27703" y="2565874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703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7517974" y="35880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1"/>
            <a:endCxn id="7" idx="1"/>
          </p:cNvCxnSpPr>
          <p:nvPr/>
        </p:nvCxnSpPr>
        <p:spPr>
          <a:xfrm rot="10800000" flipV="1">
            <a:off x="7090322" y="1494678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4" idx="3"/>
          </p:cNvCxnSpPr>
          <p:nvPr/>
        </p:nvCxnSpPr>
        <p:spPr>
          <a:xfrm flipV="1">
            <a:off x="8295289" y="1494679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/>
          <p:nvPr/>
        </p:nvSpPr>
        <p:spPr>
          <a:xfrm>
            <a:off x="8027703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TextBox 46"/>
          <p:cNvSpPr txBox="1"/>
          <p:nvPr/>
        </p:nvSpPr>
        <p:spPr>
          <a:xfrm>
            <a:off x="7341825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8024237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7338359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1" name="TextBox 49"/>
          <p:cNvSpPr txBox="1"/>
          <p:nvPr/>
        </p:nvSpPr>
        <p:spPr>
          <a:xfrm>
            <a:off x="8049046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50"/>
          <p:cNvSpPr txBox="1"/>
          <p:nvPr/>
        </p:nvSpPr>
        <p:spPr>
          <a:xfrm>
            <a:off x="7363168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Box 51"/>
          <p:cNvSpPr txBox="1"/>
          <p:nvPr/>
        </p:nvSpPr>
        <p:spPr>
          <a:xfrm>
            <a:off x="8496818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TextBox 52"/>
          <p:cNvSpPr txBox="1"/>
          <p:nvPr/>
        </p:nvSpPr>
        <p:spPr>
          <a:xfrm>
            <a:off x="6852753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23113" y="1056270"/>
            <a:ext cx="2929244" cy="3655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06119" y="888804"/>
            <a:ext cx="1225224" cy="28514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bcache.lock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82191" y="211173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020333" y="222174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33146" y="2986228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57955" y="405880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20333" y="3091380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020333" y="416881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660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4552509" y="4382457"/>
            <a:ext cx="1313992" cy="289146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89418" y="3422136"/>
            <a:ext cx="675573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55492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4958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7642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36880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6410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648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54869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42796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6962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6200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730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4968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立方体 17"/>
          <p:cNvSpPr/>
          <p:nvPr/>
        </p:nvSpPr>
        <p:spPr>
          <a:xfrm>
            <a:off x="5536692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603078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845302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7682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652989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7304731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350829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343209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51606" y="3515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343986" y="3613437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474" y="3319103"/>
            <a:ext cx="8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7942" y="1039646"/>
            <a:ext cx="686369" cy="892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16338" y="1057064"/>
            <a:ext cx="656134" cy="8752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31921" y="1073796"/>
            <a:ext cx="657652" cy="858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942" y="12469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98901" y="1064648"/>
            <a:ext cx="656134" cy="8676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3560747" y="1932316"/>
            <a:ext cx="1296562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4644405" y="1932316"/>
            <a:ext cx="395784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</p:cNvCxnSpPr>
          <p:nvPr/>
        </p:nvCxnSpPr>
        <p:spPr>
          <a:xfrm flipH="1">
            <a:off x="5241462" y="1932316"/>
            <a:ext cx="485506" cy="1031501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flipH="1">
            <a:off x="5526866" y="1932316"/>
            <a:ext cx="1654261" cy="1021329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60621" y="2358464"/>
            <a:ext cx="53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30383" y="2358464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91543" y="2329593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50403" y="2340535"/>
            <a:ext cx="7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62225" y="3125055"/>
            <a:ext cx="5232999" cy="8313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08908" y="2940128"/>
            <a:ext cx="717958" cy="32221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5124109" y="4078825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504</Words>
  <Application>Microsoft Office PowerPoint</Application>
  <PresentationFormat>宽屏</PresentationFormat>
  <Paragraphs>170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Roboto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59</cp:revision>
  <dcterms:created xsi:type="dcterms:W3CDTF">2022-09-19T11:58:58Z</dcterms:created>
  <dcterms:modified xsi:type="dcterms:W3CDTF">2023-11-02T08:42:46Z</dcterms:modified>
</cp:coreProperties>
</file>