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99" r:id="rId2"/>
    <p:sldId id="300" r:id="rId3"/>
    <p:sldId id="258" r:id="rId4"/>
    <p:sldId id="301" r:id="rId5"/>
    <p:sldId id="259" r:id="rId6"/>
    <p:sldId id="260" r:id="rId7"/>
    <p:sldId id="305" r:id="rId8"/>
    <p:sldId id="261" r:id="rId9"/>
    <p:sldId id="302" r:id="rId10"/>
    <p:sldId id="262" r:id="rId11"/>
    <p:sldId id="263" r:id="rId12"/>
    <p:sldId id="264" r:id="rId13"/>
    <p:sldId id="303" r:id="rId14"/>
    <p:sldId id="265" r:id="rId15"/>
    <p:sldId id="304" r:id="rId16"/>
    <p:sldId id="266" r:id="rId17"/>
    <p:sldId id="307" r:id="rId18"/>
    <p:sldId id="306" r:id="rId19"/>
    <p:sldId id="267" r:id="rId20"/>
    <p:sldId id="268" r:id="rId21"/>
    <p:sldId id="269" r:id="rId22"/>
    <p:sldId id="308" r:id="rId23"/>
    <p:sldId id="270" r:id="rId24"/>
    <p:sldId id="271" r:id="rId25"/>
    <p:sldId id="310" r:id="rId26"/>
    <p:sldId id="272" r:id="rId27"/>
    <p:sldId id="309" r:id="rId28"/>
    <p:sldId id="273" r:id="rId29"/>
    <p:sldId id="290" r:id="rId30"/>
    <p:sldId id="275" r:id="rId31"/>
    <p:sldId id="294" r:id="rId32"/>
    <p:sldId id="278" r:id="rId33"/>
    <p:sldId id="280" r:id="rId34"/>
    <p:sldId id="284" r:id="rId35"/>
    <p:sldId id="276" r:id="rId36"/>
    <p:sldId id="283" r:id="rId37"/>
    <p:sldId id="288" r:id="rId38"/>
    <p:sldId id="289" r:id="rId39"/>
    <p:sldId id="295" r:id="rId40"/>
    <p:sldId id="296" r:id="rId41"/>
    <p:sldId id="297" r:id="rId42"/>
    <p:sldId id="298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" id="{56DCA661-E815-4293-8A49-86F359B0CF73}">
          <p14:sldIdLst>
            <p14:sldId id="299"/>
            <p14:sldId id="300"/>
            <p14:sldId id="258"/>
            <p14:sldId id="301"/>
            <p14:sldId id="259"/>
            <p14:sldId id="260"/>
            <p14:sldId id="305"/>
            <p14:sldId id="261"/>
            <p14:sldId id="302"/>
            <p14:sldId id="262"/>
            <p14:sldId id="263"/>
            <p14:sldId id="264"/>
            <p14:sldId id="303"/>
            <p14:sldId id="265"/>
            <p14:sldId id="304"/>
            <p14:sldId id="266"/>
            <p14:sldId id="307"/>
            <p14:sldId id="306"/>
            <p14:sldId id="267"/>
            <p14:sldId id="268"/>
            <p14:sldId id="269"/>
            <p14:sldId id="308"/>
            <p14:sldId id="270"/>
            <p14:sldId id="271"/>
            <p14:sldId id="310"/>
            <p14:sldId id="272"/>
            <p14:sldId id="309"/>
            <p14:sldId id="273"/>
            <p14:sldId id="290"/>
            <p14:sldId id="275"/>
            <p14:sldId id="294"/>
            <p14:sldId id="278"/>
            <p14:sldId id="280"/>
            <p14:sldId id="284"/>
            <p14:sldId id="276"/>
            <p14:sldId id="283"/>
            <p14:sldId id="288"/>
            <p14:sldId id="289"/>
          </p14:sldIdLst>
        </p14:section>
        <p14:section name="Ref-F-Tutorials" id="{BEE5D67F-311B-4054-BC0E-848787A2F0A9}">
          <p14:sldIdLst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0F1"/>
    <a:srgbClr val="4E3C69"/>
    <a:srgbClr val="C4B7D7"/>
    <a:srgbClr val="000000"/>
    <a:srgbClr val="70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5244" autoAdjust="0"/>
  </p:normalViewPr>
  <p:slideViewPr>
    <p:cSldViewPr snapToGrid="0">
      <p:cViewPr varScale="1">
        <p:scale>
          <a:sx n="83" d="100"/>
          <a:sy n="83" d="100"/>
        </p:scale>
        <p:origin x="446" y="6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27CA-30E1-4A78-A49B-005D640D992F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1382-80C3-4B89-9DFB-E8AAF5E8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1382-80C3-4B89-9DFB-E8AAF5E8FE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2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33FE5EBA-27F9-9870-AB06-622C951B40C0}"/>
              </a:ext>
            </a:extLst>
          </p:cNvPr>
          <p:cNvGrpSpPr/>
          <p:nvPr/>
        </p:nvGrpSpPr>
        <p:grpSpPr>
          <a:xfrm>
            <a:off x="1289526" y="333607"/>
            <a:ext cx="9307354" cy="4844073"/>
            <a:chOff x="1289526" y="1282731"/>
            <a:chExt cx="9307354" cy="4844073"/>
          </a:xfrm>
        </p:grpSpPr>
        <p:pic>
          <p:nvPicPr>
            <p:cNvPr id="1026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035ACB6C-6DEB-A2BD-4BD0-CB14FAEEA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27" y="1498536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193A256-6FB9-0144-10A2-1D37EBF0977C}"/>
                </a:ext>
              </a:extLst>
            </p:cNvPr>
            <p:cNvSpPr/>
            <p:nvPr/>
          </p:nvSpPr>
          <p:spPr>
            <a:xfrm>
              <a:off x="3209925" y="1718945"/>
              <a:ext cx="392811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磁盘空间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D86AE0F-73BF-0034-C424-338D49466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2171382"/>
              <a:ext cx="1303584" cy="31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9AFD8D5-0AD6-E88A-DF49-6D142C291B60}"/>
                </a:ext>
              </a:extLst>
            </p:cNvPr>
            <p:cNvSpPr txBox="1"/>
            <p:nvPr/>
          </p:nvSpPr>
          <p:spPr>
            <a:xfrm>
              <a:off x="7392034" y="170382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如何存储？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662D799-D41D-9ED5-27E7-B8D1585D951E}"/>
                </a:ext>
              </a:extLst>
            </p:cNvPr>
            <p:cNvGrpSpPr/>
            <p:nvPr/>
          </p:nvGrpSpPr>
          <p:grpSpPr>
            <a:xfrm>
              <a:off x="8872783" y="1282731"/>
              <a:ext cx="1201019" cy="1777302"/>
              <a:chOff x="7219628" y="1376998"/>
              <a:chExt cx="1266686" cy="1777302"/>
            </a:xfrm>
            <a:solidFill>
              <a:srgbClr val="705697"/>
            </a:solidFill>
          </p:grpSpPr>
          <p:sp>
            <p:nvSpPr>
              <p:cNvPr id="39" name="折角形 13">
                <a:extLst>
                  <a:ext uri="{FF2B5EF4-FFF2-40B4-BE49-F238E27FC236}">
                    <a16:creationId xmlns:a16="http://schemas.microsoft.com/office/drawing/2014/main" id="{73EDCDFA-11FB-57DE-7967-AB16ECEA637B}"/>
                  </a:ext>
                </a:extLst>
              </p:cNvPr>
              <p:cNvSpPr/>
              <p:nvPr/>
            </p:nvSpPr>
            <p:spPr>
              <a:xfrm>
                <a:off x="7219628" y="1376998"/>
                <a:ext cx="711834" cy="768032"/>
              </a:xfrm>
              <a:prstGeom prst="foldedCorner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折角形 13">
                <a:extLst>
                  <a:ext uri="{FF2B5EF4-FFF2-40B4-BE49-F238E27FC236}">
                    <a16:creationId xmlns:a16="http://schemas.microsoft.com/office/drawing/2014/main" id="{45890955-9F23-2662-544B-F333212C8AA4}"/>
                  </a:ext>
                </a:extLst>
              </p:cNvPr>
              <p:cNvSpPr/>
              <p:nvPr/>
            </p:nvSpPr>
            <p:spPr>
              <a:xfrm>
                <a:off x="7452872" y="1826079"/>
                <a:ext cx="711834" cy="768032"/>
              </a:xfrm>
              <a:prstGeom prst="foldedCorner">
                <a:avLst/>
              </a:prstGeom>
              <a:solidFill>
                <a:srgbClr val="4E3C6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折角形 13">
                <a:extLst>
                  <a:ext uri="{FF2B5EF4-FFF2-40B4-BE49-F238E27FC236}">
                    <a16:creationId xmlns:a16="http://schemas.microsoft.com/office/drawing/2014/main" id="{DBDBC6BF-4E86-6D67-E6CC-FEC7B1499A85}"/>
                  </a:ext>
                </a:extLst>
              </p:cNvPr>
              <p:cNvSpPr/>
              <p:nvPr/>
            </p:nvSpPr>
            <p:spPr>
              <a:xfrm>
                <a:off x="7774480" y="2386268"/>
                <a:ext cx="711834" cy="768032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51015E72-C2F1-AED8-8931-360ED36C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27" y="3610015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3B121BC-A9F8-E108-798C-F8A599ED519B}"/>
                </a:ext>
              </a:extLst>
            </p:cNvPr>
            <p:cNvSpPr/>
            <p:nvPr/>
          </p:nvSpPr>
          <p:spPr>
            <a:xfrm>
              <a:off x="3209925" y="3830424"/>
              <a:ext cx="392811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9D97387-1EB9-CDDF-EBA9-103E0FC63457}"/>
                </a:ext>
              </a:extLst>
            </p:cNvPr>
            <p:cNvSpPr txBox="1"/>
            <p:nvPr/>
          </p:nvSpPr>
          <p:spPr>
            <a:xfrm>
              <a:off x="7315199" y="3513801"/>
              <a:ext cx="3281681" cy="1294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50000"/>
                </a:lnSpc>
              </a:pPr>
              <a:r>
                <a:rPr lang="zh-CN" altLang="en-US" b="1" dirty="0"/>
                <a:t>最直接的想法</a:t>
              </a: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/>
                <a:t>依次存储各个文件</a:t>
              </a:r>
              <a:endParaRPr lang="en-US" altLang="zh-CN" dirty="0"/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ym typeface="+mn-ea"/>
                </a:rPr>
                <a:t>磁盘全部空间用于数据存储</a:t>
              </a:r>
              <a:endParaRPr lang="en-US" altLang="zh-CN" dirty="0"/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AC2149DB-52A7-4A2F-BE06-5F6AC8A7B164}"/>
                </a:ext>
              </a:extLst>
            </p:cNvPr>
            <p:cNvSpPr/>
            <p:nvPr/>
          </p:nvSpPr>
          <p:spPr>
            <a:xfrm>
              <a:off x="5942837" y="2900597"/>
              <a:ext cx="484632" cy="67854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折角形 13">
              <a:extLst>
                <a:ext uri="{FF2B5EF4-FFF2-40B4-BE49-F238E27FC236}">
                  <a16:creationId xmlns:a16="http://schemas.microsoft.com/office/drawing/2014/main" id="{3EAF2CB5-F093-00B8-DA8A-715982740632}"/>
                </a:ext>
              </a:extLst>
            </p:cNvPr>
            <p:cNvSpPr/>
            <p:nvPr/>
          </p:nvSpPr>
          <p:spPr>
            <a:xfrm>
              <a:off x="3209925" y="3830424"/>
              <a:ext cx="770109" cy="914400"/>
            </a:xfrm>
            <a:prstGeom prst="foldedCorner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文件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5" name="折角形 13">
              <a:extLst>
                <a:ext uri="{FF2B5EF4-FFF2-40B4-BE49-F238E27FC236}">
                  <a16:creationId xmlns:a16="http://schemas.microsoft.com/office/drawing/2014/main" id="{952D8930-409B-C805-38D0-943069C3E993}"/>
                </a:ext>
              </a:extLst>
            </p:cNvPr>
            <p:cNvSpPr/>
            <p:nvPr/>
          </p:nvSpPr>
          <p:spPr>
            <a:xfrm>
              <a:off x="3984833" y="3830424"/>
              <a:ext cx="770109" cy="914400"/>
            </a:xfrm>
            <a:prstGeom prst="foldedCorner">
              <a:avLst/>
            </a:prstGeom>
            <a:solidFill>
              <a:srgbClr val="4E3C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7" name="折角形 13">
              <a:extLst>
                <a:ext uri="{FF2B5EF4-FFF2-40B4-BE49-F238E27FC236}">
                  <a16:creationId xmlns:a16="http://schemas.microsoft.com/office/drawing/2014/main" id="{A680D0C8-B4D3-DA8D-674B-20E391A44445}"/>
                </a:ext>
              </a:extLst>
            </p:cNvPr>
            <p:cNvSpPr/>
            <p:nvPr/>
          </p:nvSpPr>
          <p:spPr>
            <a:xfrm>
              <a:off x="4754942" y="3830424"/>
              <a:ext cx="770109" cy="914400"/>
            </a:xfrm>
            <a:prstGeom prst="foldedCorner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E33BB305-7B16-603F-94B3-277BB00CEA4E}"/>
                </a:ext>
              </a:extLst>
            </p:cNvPr>
            <p:cNvSpPr txBox="1"/>
            <p:nvPr/>
          </p:nvSpPr>
          <p:spPr>
            <a:xfrm>
              <a:off x="1289526" y="5203474"/>
              <a:ext cx="9307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然而</a:t>
              </a:r>
              <a:r>
                <a:rPr lang="en-US" altLang="zh-CN" dirty="0"/>
                <a:t>, </a:t>
              </a:r>
              <a:r>
                <a:rPr lang="zh-CN" altLang="en-US" dirty="0"/>
                <a:t>如何支持层级目录？如何支持文件动态扩容？如何支持文件删除？</a:t>
              </a:r>
              <a:endParaRPr lang="en-US" altLang="zh-CN" dirty="0"/>
            </a:p>
            <a:p>
              <a:pPr algn="ctr"/>
              <a:endParaRPr lang="en-US" altLang="zh-CN" b="1" dirty="0">
                <a:solidFill>
                  <a:srgbClr val="C00000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直接顺序存储面临诸多维护与管理挑战</a:t>
              </a:r>
              <a:r>
                <a:rPr lang="en-US" altLang="zh-CN" b="1" dirty="0">
                  <a:solidFill>
                    <a:srgbClr val="C00000"/>
                  </a:solidFill>
                </a:rPr>
                <a:t>!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57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</a:p>
          <a:p>
            <a:pPr algn="ctr"/>
            <a:r>
              <a:rPr lang="en-US" altLang="zh-CN"/>
              <a:t>inode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</a:p>
          <a:p>
            <a:pPr algn="ctr"/>
            <a:r>
              <a:rPr lang="en-US" altLang="zh-CN"/>
              <a:t>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29" name="矩形 28"/>
          <p:cNvSpPr/>
          <p:nvPr/>
        </p:nvSpPr>
        <p:spPr>
          <a:xfrm>
            <a:off x="3057525" y="27920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3241040" y="315849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27755" y="2741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28925" y="221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标识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</a:p>
          <a:p>
            <a:pPr algn="ctr"/>
            <a:r>
              <a:rPr lang="en-US" altLang="zh-CN"/>
              <a:t>inode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</a:p>
          <a:p>
            <a:pPr algn="ctr"/>
            <a:r>
              <a:rPr lang="en-US" altLang="zh-CN"/>
              <a:t>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73575" y="506730"/>
            <a:ext cx="1414145" cy="5476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33805" y="2815590"/>
            <a:ext cx="1670685" cy="1142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4030" y="149352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85405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63050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7677150" y="161417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8415655" y="87503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40695" y="165925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83985" y="7727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</a:p>
          <a:p>
            <a:pPr algn="ctr"/>
            <a:r>
              <a:rPr lang="en-US" altLang="zh-CN"/>
              <a:t>inode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22565" y="7727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</a:p>
          <a:p>
            <a:pPr algn="ctr"/>
            <a:r>
              <a:rPr lang="en-US" altLang="zh-CN"/>
              <a:t>data</a:t>
            </a:r>
          </a:p>
        </p:txBody>
      </p:sp>
      <p:sp>
        <p:nvSpPr>
          <p:cNvPr id="14" name="矩形 13"/>
          <p:cNvSpPr/>
          <p:nvPr/>
        </p:nvSpPr>
        <p:spPr>
          <a:xfrm>
            <a:off x="6844030" y="305435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5405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3050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4" idx="2"/>
            <a:endCxn id="15" idx="2"/>
          </p:cNvCxnSpPr>
          <p:nvPr/>
        </p:nvCxnSpPr>
        <p:spPr>
          <a:xfrm rot="5400000" flipV="1">
            <a:off x="7677150" y="3175000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2"/>
            <a:endCxn id="16" idx="2"/>
          </p:cNvCxnSpPr>
          <p:nvPr/>
        </p:nvCxnSpPr>
        <p:spPr>
          <a:xfrm rot="5400000" flipV="1">
            <a:off x="8415973" y="2436178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0695" y="322008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20" name="矩形 19"/>
          <p:cNvSpPr/>
          <p:nvPr/>
        </p:nvSpPr>
        <p:spPr>
          <a:xfrm>
            <a:off x="6456045" y="67437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56045" y="2872105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44030" y="4615815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85405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63050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2" idx="2"/>
            <a:endCxn id="23" idx="2"/>
          </p:cNvCxnSpPr>
          <p:nvPr/>
        </p:nvCxnSpPr>
        <p:spPr>
          <a:xfrm rot="5400000" flipV="1">
            <a:off x="7677150" y="4736465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4" idx="2"/>
          </p:cNvCxnSpPr>
          <p:nvPr/>
        </p:nvCxnSpPr>
        <p:spPr>
          <a:xfrm rot="5400000" flipV="1">
            <a:off x="8415973" y="3997643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40695" y="4781550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28" name="矩形 27"/>
          <p:cNvSpPr/>
          <p:nvPr/>
        </p:nvSpPr>
        <p:spPr>
          <a:xfrm>
            <a:off x="6456045" y="4433570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5735" y="146875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54240" y="2192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436350" y="154559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file1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436350" y="321818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dir0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1436350" y="489077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file2</a:t>
            </a:r>
          </a:p>
        </p:txBody>
      </p:sp>
      <p:sp>
        <p:nvSpPr>
          <p:cNvPr id="36" name="矩形 35"/>
          <p:cNvSpPr/>
          <p:nvPr/>
        </p:nvSpPr>
        <p:spPr>
          <a:xfrm>
            <a:off x="5245735" y="305435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45735" y="457200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4" idx="1"/>
          </p:cNvCxnSpPr>
          <p:nvPr/>
        </p:nvCxnSpPr>
        <p:spPr>
          <a:xfrm>
            <a:off x="5429250" y="183515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15965" y="141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40" name="矩形 39"/>
          <p:cNvSpPr/>
          <p:nvPr/>
        </p:nvSpPr>
        <p:spPr>
          <a:xfrm>
            <a:off x="145923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831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7739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7590" y="318706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175510" y="204406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</a:p>
          <a:p>
            <a:pPr algn="ctr"/>
            <a:r>
              <a:rPr lang="en-US" altLang="zh-CN"/>
              <a:t>data</a:t>
            </a:r>
          </a:p>
        </p:txBody>
      </p:sp>
      <p:cxnSp>
        <p:nvCxnSpPr>
          <p:cNvPr id="47" name="直接箭头连接符 46"/>
          <p:cNvCxnSpPr>
            <a:endCxn id="29" idx="1"/>
          </p:cNvCxnSpPr>
          <p:nvPr/>
        </p:nvCxnSpPr>
        <p:spPr>
          <a:xfrm flipV="1">
            <a:off x="1541145" y="1835150"/>
            <a:ext cx="3704590" cy="131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434330" y="341630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34330" y="4965065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831975" y="3288030"/>
            <a:ext cx="3395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1"/>
          </p:cNvCxnSpPr>
          <p:nvPr/>
        </p:nvCxnSpPr>
        <p:spPr>
          <a:xfrm>
            <a:off x="2058035" y="3589655"/>
            <a:ext cx="3187700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458845" y="1915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210945" y="475424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dir</a:t>
            </a:r>
          </a:p>
        </p:txBody>
      </p:sp>
      <p:sp>
        <p:nvSpPr>
          <p:cNvPr id="54" name="矩形 53"/>
          <p:cNvSpPr/>
          <p:nvPr/>
        </p:nvSpPr>
        <p:spPr>
          <a:xfrm>
            <a:off x="136525" y="2815590"/>
            <a:ext cx="486410" cy="114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2"/>
            <a:endCxn id="43" idx="2"/>
          </p:cNvCxnSpPr>
          <p:nvPr/>
        </p:nvCxnSpPr>
        <p:spPr>
          <a:xfrm rot="5400000" flipV="1">
            <a:off x="1224280" y="3112770"/>
            <a:ext cx="3175" cy="168973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7310" y="20440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</a:p>
          <a:p>
            <a:pPr algn="ctr"/>
            <a:r>
              <a:rPr lang="en-US" altLang="zh-CN"/>
              <a:t>inode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81000" y="4247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745990" y="57721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目录项</a:t>
            </a:r>
          </a:p>
          <a:p>
            <a:pPr algn="ctr"/>
            <a:r>
              <a:rPr lang="en-US" altLang="zh-CN"/>
              <a:t>dentry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96950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父目录</a:t>
            </a:r>
            <a:endParaRPr lang="en-US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8258175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子文件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C07A99-831F-0B57-495F-3F41640442C9}"/>
              </a:ext>
            </a:extLst>
          </p:cNvPr>
          <p:cNvGrpSpPr/>
          <p:nvPr/>
        </p:nvGrpSpPr>
        <p:grpSpPr>
          <a:xfrm>
            <a:off x="7683" y="186857"/>
            <a:ext cx="12050849" cy="7375919"/>
            <a:chOff x="7683" y="186857"/>
            <a:chExt cx="12050849" cy="737591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CEAF559-73F2-447A-B09B-E2DB099E2854}"/>
                </a:ext>
              </a:extLst>
            </p:cNvPr>
            <p:cNvSpPr/>
            <p:nvPr/>
          </p:nvSpPr>
          <p:spPr>
            <a:xfrm>
              <a:off x="56261" y="2972740"/>
              <a:ext cx="4713859" cy="4479620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20A583D-2EC4-8603-BBCD-6840956FED71}"/>
                </a:ext>
              </a:extLst>
            </p:cNvPr>
            <p:cNvSpPr/>
            <p:nvPr/>
          </p:nvSpPr>
          <p:spPr>
            <a:xfrm>
              <a:off x="2546430" y="186857"/>
              <a:ext cx="4713859" cy="2157697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7B04C4-EC24-3666-8316-D5BA93AEB065}"/>
                </a:ext>
              </a:extLst>
            </p:cNvPr>
            <p:cNvSpPr/>
            <p:nvPr/>
          </p:nvSpPr>
          <p:spPr>
            <a:xfrm>
              <a:off x="2813545" y="525411"/>
              <a:ext cx="1724888" cy="1400023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ftype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DIR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pointer[0]: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A7CE9B-C8CD-80B1-FB1F-6F2D6B585B3A}"/>
                </a:ext>
              </a:extLst>
            </p:cNvPr>
            <p:cNvSpPr/>
            <p:nvPr/>
          </p:nvSpPr>
          <p:spPr>
            <a:xfrm>
              <a:off x="5211308" y="525416"/>
              <a:ext cx="1724888" cy="1400023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AEADA7A-AE64-B0CC-A43E-3AD1239444E3}"/>
                </a:ext>
              </a:extLst>
            </p:cNvPr>
            <p:cNvSpPr/>
            <p:nvPr/>
          </p:nvSpPr>
          <p:spPr>
            <a:xfrm rot="16200000">
              <a:off x="4735780" y="1000943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20307B-8043-14E1-A4E9-9A95E95F3860}"/>
                </a:ext>
              </a:extLst>
            </p:cNvPr>
            <p:cNvSpPr/>
            <p:nvPr/>
          </p:nvSpPr>
          <p:spPr>
            <a:xfrm rot="16200000">
              <a:off x="5184751" y="1000938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A210CF-72F6-928E-F53C-8779CB495A56}"/>
                </a:ext>
              </a:extLst>
            </p:cNvPr>
            <p:cNvSpPr/>
            <p:nvPr/>
          </p:nvSpPr>
          <p:spPr>
            <a:xfrm rot="16200000">
              <a:off x="5633722" y="1000938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8C95EA4-EEBF-E93E-F22F-AA0F15A64925}"/>
                </a:ext>
              </a:extLst>
            </p:cNvPr>
            <p:cNvCxnSpPr>
              <a:cxnSpLocks/>
            </p:cNvCxnSpPr>
            <p:nvPr/>
          </p:nvCxnSpPr>
          <p:spPr>
            <a:xfrm>
              <a:off x="4395177" y="1370698"/>
              <a:ext cx="793496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3EA02A-E1F6-1C6C-16C1-76854A2E6B72}"/>
                </a:ext>
              </a:extLst>
            </p:cNvPr>
            <p:cNvSpPr txBox="1"/>
            <p:nvPr/>
          </p:nvSpPr>
          <p:spPr>
            <a:xfrm>
              <a:off x="2813544" y="186857"/>
              <a:ext cx="1724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i="1" dirty="0"/>
                <a:t>根目录索引节点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E75E09F-CC5A-2387-CC7A-EF08FD242414}"/>
                </a:ext>
              </a:extLst>
            </p:cNvPr>
            <p:cNvSpPr txBox="1"/>
            <p:nvPr/>
          </p:nvSpPr>
          <p:spPr>
            <a:xfrm>
              <a:off x="2701396" y="1975222"/>
              <a:ext cx="183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根目录</a:t>
              </a:r>
              <a:r>
                <a:rPr lang="en-US" altLang="zh-CN" b="1" dirty="0"/>
                <a:t>“/”</a:t>
              </a:r>
              <a:r>
                <a:rPr lang="zh-CN" altLang="en-US" b="1" dirty="0"/>
                <a:t>结构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0F3BA2B-33DD-E361-C12D-55F6920072B2}"/>
                </a:ext>
              </a:extLst>
            </p:cNvPr>
            <p:cNvSpPr txBox="1"/>
            <p:nvPr/>
          </p:nvSpPr>
          <p:spPr>
            <a:xfrm>
              <a:off x="5211307" y="186857"/>
              <a:ext cx="1724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i="1" dirty="0"/>
                <a:t>根目录数据块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5C8AAEE-E472-B456-AEFF-FF8C887BF0E5}"/>
                </a:ext>
              </a:extLst>
            </p:cNvPr>
            <p:cNvCxnSpPr>
              <a:cxnSpLocks/>
              <a:stCxn id="12" idx="1"/>
              <a:endCxn id="25" idx="0"/>
            </p:cNvCxnSpPr>
            <p:nvPr/>
          </p:nvCxnSpPr>
          <p:spPr>
            <a:xfrm flipH="1">
              <a:off x="3675988" y="1925440"/>
              <a:ext cx="1759804" cy="186892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B568FB9-DCCF-6A83-FB52-627E547F5859}"/>
                </a:ext>
              </a:extLst>
            </p:cNvPr>
            <p:cNvSpPr/>
            <p:nvPr/>
          </p:nvSpPr>
          <p:spPr>
            <a:xfrm>
              <a:off x="2813544" y="3794365"/>
              <a:ext cx="1724888" cy="182135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ino: 111</a:t>
              </a: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ftype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FILE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pointer[0]:8 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pointer[1]:6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B7C4E3A-EA0B-E811-29D2-72CFE4EF479D}"/>
                </a:ext>
              </a:extLst>
            </p:cNvPr>
            <p:cNvSpPr/>
            <p:nvPr/>
          </p:nvSpPr>
          <p:spPr>
            <a:xfrm>
              <a:off x="269925" y="3399526"/>
              <a:ext cx="1574800" cy="159374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 dolor sit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amet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consectetur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86CA8B1-6E68-45ED-A122-E481192EB1A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 flipV="1">
              <a:off x="1844725" y="4196396"/>
              <a:ext cx="968819" cy="6362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E172838-AFA1-F384-2AAD-EEE917604769}"/>
                </a:ext>
              </a:extLst>
            </p:cNvPr>
            <p:cNvSpPr txBox="1"/>
            <p:nvPr/>
          </p:nvSpPr>
          <p:spPr>
            <a:xfrm>
              <a:off x="425493" y="6994557"/>
              <a:ext cx="14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Block: 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9CCF69-46BF-A90E-E81A-2342F0AF4E93}"/>
                </a:ext>
              </a:extLst>
            </p:cNvPr>
            <p:cNvSpPr txBox="1"/>
            <p:nvPr/>
          </p:nvSpPr>
          <p:spPr>
            <a:xfrm>
              <a:off x="2719415" y="7042590"/>
              <a:ext cx="2099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文件结构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BF75AD9-D90B-AE93-5433-9D32EE6CA118}"/>
                </a:ext>
              </a:extLst>
            </p:cNvPr>
            <p:cNvSpPr/>
            <p:nvPr/>
          </p:nvSpPr>
          <p:spPr>
            <a:xfrm>
              <a:off x="269925" y="5400817"/>
              <a:ext cx="1574800" cy="159374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 dolor sit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amet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consectetur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9221F88-29A4-57C2-4DA2-3BCFCF4261D0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>
              <a:off x="1844725" y="5184397"/>
              <a:ext cx="978288" cy="101329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3D9884A-746C-9A1B-9ECF-92BC706F000D}"/>
                </a:ext>
              </a:extLst>
            </p:cNvPr>
            <p:cNvSpPr txBox="1"/>
            <p:nvPr/>
          </p:nvSpPr>
          <p:spPr>
            <a:xfrm>
              <a:off x="425493" y="5004701"/>
              <a:ext cx="14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Block: 8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E98C387-A375-D799-19D3-AFED82FD8023}"/>
                </a:ext>
              </a:extLst>
            </p:cNvPr>
            <p:cNvSpPr txBox="1"/>
            <p:nvPr/>
          </p:nvSpPr>
          <p:spPr>
            <a:xfrm>
              <a:off x="2626347" y="5664168"/>
              <a:ext cx="2099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文件索引节点</a:t>
              </a:r>
              <a:endPara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19D616E-07F2-6674-1BD9-EF6C757317B9}"/>
                </a:ext>
              </a:extLst>
            </p:cNvPr>
            <p:cNvSpPr txBox="1"/>
            <p:nvPr/>
          </p:nvSpPr>
          <p:spPr>
            <a:xfrm>
              <a:off x="7683" y="2991975"/>
              <a:ext cx="2099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文件数据块</a:t>
              </a:r>
              <a:endPara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260A739-0AD6-EE36-690A-DF3E02C572AC}"/>
                </a:ext>
              </a:extLst>
            </p:cNvPr>
            <p:cNvGrpSpPr/>
            <p:nvPr/>
          </p:nvGrpSpPr>
          <p:grpSpPr>
            <a:xfrm>
              <a:off x="4946817" y="2972740"/>
              <a:ext cx="2099283" cy="1769970"/>
              <a:chOff x="5466003" y="4196396"/>
              <a:chExt cx="2099283" cy="1769970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0FF7DF5-9CB1-6ECC-A874-2F4E15DC7599}"/>
                  </a:ext>
                </a:extLst>
              </p:cNvPr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31E5E11-D5FC-0D9C-3248-B75625D967D7}"/>
                  </a:ext>
                </a:extLst>
              </p:cNvPr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393DE06-F84E-0F70-56B2-AA0119E069C6}"/>
                  </a:ext>
                </a:extLst>
              </p:cNvPr>
              <p:cNvSpPr/>
              <p:nvPr/>
            </p:nvSpPr>
            <p:spPr>
              <a:xfrm>
                <a:off x="6712322" y="427035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4B03EF3-E074-DB0F-6BAD-3CE785AB2E3E}"/>
                  </a:ext>
                </a:extLst>
              </p:cNvPr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/demo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文件结构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643EE251-FA46-B64F-4FFB-693AE03FBF2C}"/>
                  </a:ext>
                </a:extLst>
              </p:cNvPr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62A98D8F-E60C-DC77-5ED2-A703E7DD5A41}"/>
                  </a:ext>
                </a:extLst>
              </p:cNvPr>
              <p:cNvCxnSpPr>
                <a:cxnSpLocks/>
                <a:stCxn id="58" idx="3"/>
                <a:endCxn id="59" idx="1"/>
              </p:cNvCxnSpPr>
              <p:nvPr/>
            </p:nvCxnSpPr>
            <p:spPr>
              <a:xfrm flipV="1">
                <a:off x="6315003" y="4514509"/>
                <a:ext cx="397319" cy="46220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824D1F5-9B8D-4332-CC8F-EA681C12DAB3}"/>
                  </a:ext>
                </a:extLst>
              </p:cNvPr>
              <p:cNvCxnSpPr>
                <a:cxnSpLocks/>
                <a:stCxn id="58" idx="3"/>
                <a:endCxn id="61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FCB89D3-2EE0-3AA2-26D4-F1463069995A}"/>
                </a:ext>
              </a:extLst>
            </p:cNvPr>
            <p:cNvCxnSpPr>
              <a:cxnSpLocks/>
              <a:stCxn id="13" idx="1"/>
              <a:endCxn id="58" idx="0"/>
            </p:cNvCxnSpPr>
            <p:nvPr/>
          </p:nvCxnSpPr>
          <p:spPr>
            <a:xfrm flipH="1">
              <a:off x="5554565" y="1925435"/>
              <a:ext cx="330198" cy="1572874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9BE2DF7-4E50-44A0-6E8F-D78BF2065C63}"/>
                </a:ext>
              </a:extLst>
            </p:cNvPr>
            <p:cNvGrpSpPr/>
            <p:nvPr/>
          </p:nvGrpSpPr>
          <p:grpSpPr>
            <a:xfrm>
              <a:off x="7455906" y="2972740"/>
              <a:ext cx="2099283" cy="1769970"/>
              <a:chOff x="7705697" y="3648507"/>
              <a:chExt cx="2099283" cy="176997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C7F0B0C-03BC-05FC-3C16-7C7AA8534191}"/>
                  </a:ext>
                </a:extLst>
              </p:cNvPr>
              <p:cNvGrpSpPr/>
              <p:nvPr/>
            </p:nvGrpSpPr>
            <p:grpSpPr>
              <a:xfrm>
                <a:off x="7705697" y="3648507"/>
                <a:ext cx="2099283" cy="1769970"/>
                <a:chOff x="5500027" y="4196396"/>
                <a:chExt cx="2099283" cy="1769970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CEA6BB33-853B-7E0F-65C3-81273F07994E}"/>
                    </a:ext>
                  </a:extLst>
                </p:cNvPr>
                <p:cNvSpPr/>
                <p:nvPr/>
              </p:nvSpPr>
              <p:spPr>
                <a:xfrm>
                  <a:off x="5620391" y="4196396"/>
                  <a:ext cx="1862522" cy="176997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9431589C-FD2D-3D24-0802-6D308928B8C4}"/>
                    </a:ext>
                  </a:extLst>
                </p:cNvPr>
                <p:cNvSpPr/>
                <p:nvPr/>
              </p:nvSpPr>
              <p:spPr>
                <a:xfrm>
                  <a:off x="5832499" y="4721965"/>
                  <a:ext cx="482504" cy="509488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1A2BF71-F554-1AF5-C8E4-162613376B94}"/>
                    </a:ext>
                  </a:extLst>
                </p:cNvPr>
                <p:cNvSpPr txBox="1"/>
                <p:nvPr/>
              </p:nvSpPr>
              <p:spPr>
                <a:xfrm>
                  <a:off x="5500027" y="4242751"/>
                  <a:ext cx="2099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/hunt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目录结构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E5D6E163-E066-6D40-DD54-17F6590E8641}"/>
                    </a:ext>
                  </a:extLst>
                </p:cNvPr>
                <p:cNvSpPr/>
                <p:nvPr/>
              </p:nvSpPr>
              <p:spPr>
                <a:xfrm>
                  <a:off x="6712321" y="4998845"/>
                  <a:ext cx="591799" cy="488307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DC25EED8-27E2-9081-0F57-56483C792AFC}"/>
                    </a:ext>
                  </a:extLst>
                </p:cNvPr>
                <p:cNvCxnSpPr>
                  <a:cxnSpLocks/>
                  <a:stCxn id="103" idx="3"/>
                  <a:endCxn id="106" idx="1"/>
                </p:cNvCxnSpPr>
                <p:nvPr/>
              </p:nvCxnSpPr>
              <p:spPr>
                <a:xfrm>
                  <a:off x="6315003" y="4976709"/>
                  <a:ext cx="397318" cy="26629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3F6F9C4-333D-15D3-D7BB-8DDCE3A18FD8}"/>
                  </a:ext>
                </a:extLst>
              </p:cNvPr>
              <p:cNvSpPr/>
              <p:nvPr/>
            </p:nvSpPr>
            <p:spPr>
              <a:xfrm rot="16200000">
                <a:off x="8776130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97DBFCE-32A1-CFC5-2766-ED56EA24EC4D}"/>
                  </a:ext>
                </a:extLst>
              </p:cNvPr>
              <p:cNvSpPr/>
              <p:nvPr/>
            </p:nvSpPr>
            <p:spPr>
              <a:xfrm rot="16200000">
                <a:off x="8957850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887468C-15D2-F71B-15BC-384144B3E19A}"/>
                  </a:ext>
                </a:extLst>
              </p:cNvPr>
              <p:cNvSpPr/>
              <p:nvPr/>
            </p:nvSpPr>
            <p:spPr>
              <a:xfrm rot="16200000">
                <a:off x="9132706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1D28C4C-C1DB-44F0-D565-BA30401292C6}"/>
                </a:ext>
              </a:extLst>
            </p:cNvPr>
            <p:cNvGrpSpPr/>
            <p:nvPr/>
          </p:nvGrpSpPr>
          <p:grpSpPr>
            <a:xfrm>
              <a:off x="4946817" y="5664168"/>
              <a:ext cx="2099283" cy="1769970"/>
              <a:chOff x="5466003" y="4196396"/>
              <a:chExt cx="2099283" cy="1769970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9CD9935E-C0CF-9D79-5034-36B4C103BF8F}"/>
                  </a:ext>
                </a:extLst>
              </p:cNvPr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96D68FDC-DDB8-1709-0478-D35B5436F28E}"/>
                  </a:ext>
                </a:extLst>
              </p:cNvPr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E3C4788-2207-4B81-7EFD-F935EA0FE5D3}"/>
                  </a:ext>
                </a:extLst>
              </p:cNvPr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/hunt/test.sh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AE87B05-2F18-3266-EE5A-E2FA294310F4}"/>
                  </a:ext>
                </a:extLst>
              </p:cNvPr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12DE5CF1-9F4E-A1FC-DB53-E9F2BD34A9F9}"/>
                  </a:ext>
                </a:extLst>
              </p:cNvPr>
              <p:cNvCxnSpPr>
                <a:cxnSpLocks/>
                <a:stCxn id="121" idx="3"/>
                <a:endCxn id="124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81056E40-0571-31C8-9473-639727241192}"/>
                </a:ext>
              </a:extLst>
            </p:cNvPr>
            <p:cNvCxnSpPr>
              <a:cxnSpLocks/>
              <a:stCxn id="14" idx="1"/>
              <a:endCxn id="103" idx="0"/>
            </p:cNvCxnSpPr>
            <p:nvPr/>
          </p:nvCxnSpPr>
          <p:spPr>
            <a:xfrm>
              <a:off x="6333734" y="1925435"/>
              <a:ext cx="1695896" cy="1572874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894B4AC-6651-1C74-8D97-FACAD89A0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0296" y="4256278"/>
              <a:ext cx="3149534" cy="1933459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70E5E7E-8023-08DC-D1A0-6DC7CBB615A3}"/>
                </a:ext>
              </a:extLst>
            </p:cNvPr>
            <p:cNvGrpSpPr/>
            <p:nvPr/>
          </p:nvGrpSpPr>
          <p:grpSpPr>
            <a:xfrm>
              <a:off x="7419899" y="5674144"/>
              <a:ext cx="2099283" cy="1769970"/>
              <a:chOff x="5466003" y="4196396"/>
              <a:chExt cx="2099283" cy="176997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3FF0E06-BF74-0C24-F3B2-C00CFDE68CEA}"/>
                  </a:ext>
                </a:extLst>
              </p:cNvPr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D1F225A-322B-E0A6-4175-2E3F9D7F5BCC}"/>
                  </a:ext>
                </a:extLst>
              </p:cNvPr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36B4E0-8C20-7249-42D7-938530B86C50}"/>
                  </a:ext>
                </a:extLst>
              </p:cNvPr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</a:t>
                </a:r>
                <a:r>
                  <a:rPr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bin.o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4948C04-46F6-EF3C-8D26-2A8956C06BBB}"/>
                  </a:ext>
                </a:extLst>
              </p:cNvPr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991E7FE0-6060-EB8C-5A06-F182FFBC37C4}"/>
                  </a:ext>
                </a:extLst>
              </p:cNvPr>
              <p:cNvCxnSpPr>
                <a:cxnSpLocks/>
                <a:stCxn id="31" idx="3"/>
                <a:endCxn id="34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3F19255-9EA7-582E-8610-30DB4519E440}"/>
                  </a:ext>
                </a:extLst>
              </p:cNvPr>
              <p:cNvSpPr/>
              <p:nvPr/>
            </p:nvSpPr>
            <p:spPr>
              <a:xfrm>
                <a:off x="6712322" y="4326792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84D8A92C-3BF9-0540-1EE0-F9B8E169EFCB}"/>
                  </a:ext>
                </a:extLst>
              </p:cNvPr>
              <p:cNvCxnSpPr>
                <a:cxnSpLocks/>
                <a:stCxn id="31" idx="3"/>
                <a:endCxn id="36" idx="1"/>
              </p:cNvCxnSpPr>
              <p:nvPr/>
            </p:nvCxnSpPr>
            <p:spPr>
              <a:xfrm flipV="1">
                <a:off x="6315003" y="4570946"/>
                <a:ext cx="397319" cy="40576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FD66516-053C-971C-C734-6AB8A0C30437}"/>
                </a:ext>
              </a:extLst>
            </p:cNvPr>
            <p:cNvCxnSpPr>
              <a:cxnSpLocks/>
              <a:stCxn id="41" idx="1"/>
              <a:endCxn id="31" idx="0"/>
            </p:cNvCxnSpPr>
            <p:nvPr/>
          </p:nvCxnSpPr>
          <p:spPr>
            <a:xfrm flipH="1">
              <a:off x="8027647" y="4256278"/>
              <a:ext cx="914291" cy="194343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122A674-2604-13DA-9549-9EA348A20DD8}"/>
                </a:ext>
              </a:extLst>
            </p:cNvPr>
            <p:cNvGrpSpPr/>
            <p:nvPr/>
          </p:nvGrpSpPr>
          <p:grpSpPr>
            <a:xfrm>
              <a:off x="9806065" y="5674144"/>
              <a:ext cx="2099283" cy="1769970"/>
              <a:chOff x="5466003" y="4196396"/>
              <a:chExt cx="2099283" cy="176997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20A90F8-3686-5F76-FE51-115F9239801B}"/>
                  </a:ext>
                </a:extLst>
              </p:cNvPr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EE965F4-AB0D-A38F-A12D-54697E768A8A}"/>
                  </a:ext>
                </a:extLst>
              </p:cNvPr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B880DA5-0F56-664D-7C92-36F8001CAE1F}"/>
                  </a:ext>
                </a:extLst>
              </p:cNvPr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/hunt/secret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D773276-9E50-783D-E575-812B0EBC1465}"/>
                  </a:ext>
                </a:extLst>
              </p:cNvPr>
              <p:cNvSpPr/>
              <p:nvPr/>
            </p:nvSpPr>
            <p:spPr>
              <a:xfrm>
                <a:off x="6712322" y="4326792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E93B7109-FC7B-9F92-98A7-C90E51764F1D}"/>
                  </a:ext>
                </a:extLst>
              </p:cNvPr>
              <p:cNvCxnSpPr>
                <a:cxnSpLocks/>
                <a:stCxn id="52" idx="3"/>
                <a:endCxn id="63" idx="1"/>
              </p:cNvCxnSpPr>
              <p:nvPr/>
            </p:nvCxnSpPr>
            <p:spPr>
              <a:xfrm flipV="1">
                <a:off x="6315003" y="4570946"/>
                <a:ext cx="397319" cy="40576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35335DA-C6F9-6C53-A22B-AF822AD9FB1C}"/>
                </a:ext>
              </a:extLst>
            </p:cNvPr>
            <p:cNvCxnSpPr>
              <a:cxnSpLocks/>
              <a:stCxn id="47" idx="1"/>
              <a:endCxn id="52" idx="0"/>
            </p:cNvCxnSpPr>
            <p:nvPr/>
          </p:nvCxnSpPr>
          <p:spPr>
            <a:xfrm>
              <a:off x="9116794" y="4256278"/>
              <a:ext cx="1297019" cy="194343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176F77F-6D29-D23F-17D4-FC123D520AEF}"/>
                </a:ext>
              </a:extLst>
            </p:cNvPr>
            <p:cNvSpPr/>
            <p:nvPr/>
          </p:nvSpPr>
          <p:spPr>
            <a:xfrm rot="16200000">
              <a:off x="10921650" y="5967068"/>
              <a:ext cx="467757" cy="164685"/>
            </a:xfrm>
            <a:prstGeom prst="rect">
              <a:avLst/>
            </a:prstGeom>
            <a:solidFill>
              <a:srgbClr val="EF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6E123AD-A9C3-15DB-A31A-4D631CB80C3D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>
              <a:off x="11155529" y="6283289"/>
              <a:ext cx="903003" cy="1279487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D28374D-3ABB-6DCD-10DA-352D6CFC67AB}"/>
                </a:ext>
              </a:extLst>
            </p:cNvPr>
            <p:cNvCxnSpPr>
              <a:cxnSpLocks/>
            </p:cNvCxnSpPr>
            <p:nvPr/>
          </p:nvCxnSpPr>
          <p:spPr>
            <a:xfrm>
              <a:off x="431399" y="460487"/>
              <a:ext cx="563740" cy="0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6B6F15E-CBDC-8D37-A308-1B0CD2AE2C94}"/>
                </a:ext>
              </a:extLst>
            </p:cNvPr>
            <p:cNvSpPr txBox="1"/>
            <p:nvPr/>
          </p:nvSpPr>
          <p:spPr>
            <a:xfrm>
              <a:off x="263629" y="627597"/>
              <a:ext cx="190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dentry</a:t>
              </a:r>
              <a:r>
                <a:rPr lang="en-US" altLang="zh-CN" b="1" dirty="0"/>
                <a:t>-inode</a:t>
              </a:r>
              <a:r>
                <a:rPr lang="zh-CN" altLang="en-US" b="1" dirty="0"/>
                <a:t>指针</a:t>
              </a: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9ACED97C-38A5-4AFE-1761-3AE329E61992}"/>
                </a:ext>
              </a:extLst>
            </p:cNvPr>
            <p:cNvCxnSpPr>
              <a:cxnSpLocks/>
            </p:cNvCxnSpPr>
            <p:nvPr/>
          </p:nvCxnSpPr>
          <p:spPr>
            <a:xfrm>
              <a:off x="494038" y="1607672"/>
              <a:ext cx="563740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3AB564D-D020-EC03-075F-35443422733E}"/>
                </a:ext>
              </a:extLst>
            </p:cNvPr>
            <p:cNvSpPr txBox="1"/>
            <p:nvPr/>
          </p:nvSpPr>
          <p:spPr>
            <a:xfrm>
              <a:off x="326269" y="1774782"/>
              <a:ext cx="183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数据块索引指针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40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732530" y="1137920"/>
            <a:ext cx="4464685" cy="167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4584065"/>
            <a:ext cx="9499600" cy="988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46515" y="1849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内存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11230" y="4893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磁盘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74770" y="134048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super_block</a:t>
            </a:r>
          </a:p>
        </p:txBody>
      </p:sp>
      <p:sp>
        <p:nvSpPr>
          <p:cNvPr id="12" name="矩形 11"/>
          <p:cNvSpPr/>
          <p:nvPr/>
        </p:nvSpPr>
        <p:spPr>
          <a:xfrm>
            <a:off x="387985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7116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inode</a:t>
            </a:r>
            <a:r>
              <a:rPr lang="zh-CN" altLang="en-US"/>
              <a:t>位图</a:t>
            </a:r>
          </a:p>
        </p:txBody>
      </p:sp>
      <p:sp>
        <p:nvSpPr>
          <p:cNvPr id="14" name="矩形 13"/>
          <p:cNvSpPr/>
          <p:nvPr/>
        </p:nvSpPr>
        <p:spPr>
          <a:xfrm>
            <a:off x="535432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879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数据块位图</a:t>
            </a:r>
          </a:p>
        </p:txBody>
      </p:sp>
      <p:sp>
        <p:nvSpPr>
          <p:cNvPr id="16" name="矩形 15"/>
          <p:cNvSpPr/>
          <p:nvPr/>
        </p:nvSpPr>
        <p:spPr>
          <a:xfrm>
            <a:off x="6828790" y="1281430"/>
            <a:ext cx="12611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0370" y="211328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inode</a:t>
            </a:r>
          </a:p>
        </p:txBody>
      </p:sp>
      <p:sp>
        <p:nvSpPr>
          <p:cNvPr id="19" name="矩形 18"/>
          <p:cNvSpPr/>
          <p:nvPr/>
        </p:nvSpPr>
        <p:spPr>
          <a:xfrm>
            <a:off x="3912235" y="2082165"/>
            <a:ext cx="1357630" cy="43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67045" y="214566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dentry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81625" y="2058035"/>
            <a:ext cx="1321435" cy="45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49440" y="2145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6828790" y="2068830"/>
            <a:ext cx="1263650" cy="46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2" idx="2"/>
          </p:cNvCxnSpPr>
          <p:nvPr/>
        </p:nvCxnSpPr>
        <p:spPr>
          <a:xfrm flipH="1">
            <a:off x="1680845" y="1777365"/>
            <a:ext cx="2894330" cy="2771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80560" y="2578100"/>
            <a:ext cx="1393825" cy="20059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6042660" y="2517140"/>
            <a:ext cx="2026920" cy="1992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>
            <a:off x="7460615" y="2538095"/>
            <a:ext cx="1216025" cy="1896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 flipH="1">
            <a:off x="3265805" y="1777365"/>
            <a:ext cx="2783840" cy="2804160"/>
          </a:xfrm>
          <a:prstGeom prst="straightConnector1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4828540" y="1777365"/>
            <a:ext cx="2630805" cy="27933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56625" y="334137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</a:t>
            </a:r>
            <a:r>
              <a:rPr lang="en-US" altLang="zh-CN"/>
              <a:t> / </a:t>
            </a:r>
            <a:r>
              <a:rPr lang="zh-CN" altLang="en-US"/>
              <a:t>构建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F0D482CE-B60E-ACDA-2730-CE6CB2ECF28A}"/>
              </a:ext>
            </a:extLst>
          </p:cNvPr>
          <p:cNvGrpSpPr/>
          <p:nvPr/>
        </p:nvGrpSpPr>
        <p:grpSpPr>
          <a:xfrm>
            <a:off x="258103" y="680720"/>
            <a:ext cx="10934649" cy="5102925"/>
            <a:chOff x="258103" y="680720"/>
            <a:chExt cx="10934649" cy="5102925"/>
          </a:xfrm>
        </p:grpSpPr>
        <p:sp>
          <p:nvSpPr>
            <p:cNvPr id="1029" name="矩形 1028">
              <a:extLst>
                <a:ext uri="{FF2B5EF4-FFF2-40B4-BE49-F238E27FC236}">
                  <a16:creationId xmlns:a16="http://schemas.microsoft.com/office/drawing/2014/main" id="{62A8AED7-2307-F9A6-C48D-582B39EF8E70}"/>
                </a:ext>
              </a:extLst>
            </p:cNvPr>
            <p:cNvSpPr/>
            <p:nvPr/>
          </p:nvSpPr>
          <p:spPr>
            <a:xfrm>
              <a:off x="2296316" y="719044"/>
              <a:ext cx="4428573" cy="322143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任意多边形: 形状 1037">
              <a:extLst>
                <a:ext uri="{FF2B5EF4-FFF2-40B4-BE49-F238E27FC236}">
                  <a16:creationId xmlns:a16="http://schemas.microsoft.com/office/drawing/2014/main" id="{037F9236-2AD9-0B44-7AB3-45AEF41B2D63}"/>
                </a:ext>
              </a:extLst>
            </p:cNvPr>
            <p:cNvSpPr/>
            <p:nvPr/>
          </p:nvSpPr>
          <p:spPr>
            <a:xfrm>
              <a:off x="6410959" y="680720"/>
              <a:ext cx="502085" cy="3220720"/>
            </a:xfrm>
            <a:custGeom>
              <a:avLst/>
              <a:gdLst>
                <a:gd name="connsiteX0" fmla="*/ 0 w 518160"/>
                <a:gd name="connsiteY0" fmla="*/ 955040 h 3220720"/>
                <a:gd name="connsiteX1" fmla="*/ 497840 w 518160"/>
                <a:gd name="connsiteY1" fmla="*/ 0 h 3220720"/>
                <a:gd name="connsiteX2" fmla="*/ 518160 w 518160"/>
                <a:gd name="connsiteY2" fmla="*/ 3220720 h 3220720"/>
                <a:gd name="connsiteX3" fmla="*/ 0 w 518160"/>
                <a:gd name="connsiteY3" fmla="*/ 1869440 h 3220720"/>
                <a:gd name="connsiteX4" fmla="*/ 0 w 518160"/>
                <a:gd name="connsiteY4" fmla="*/ 955040 h 322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" h="3220720">
                  <a:moveTo>
                    <a:pt x="0" y="955040"/>
                  </a:moveTo>
                  <a:lnTo>
                    <a:pt x="497840" y="0"/>
                  </a:lnTo>
                  <a:lnTo>
                    <a:pt x="518160" y="3220720"/>
                  </a:lnTo>
                  <a:lnTo>
                    <a:pt x="0" y="1869440"/>
                  </a:lnTo>
                  <a:lnTo>
                    <a:pt x="0" y="95504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040E5B9-EC15-17E2-2325-964A362C69EF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0" y="424819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BAED37A-0FE3-42FB-B2C8-BC4E1CADEBD6}"/>
                </a:ext>
              </a:extLst>
            </p:cNvPr>
            <p:cNvGrpSpPr/>
            <p:nvPr/>
          </p:nvGrpSpPr>
          <p:grpSpPr>
            <a:xfrm>
              <a:off x="479802" y="4585274"/>
              <a:ext cx="10680122" cy="1198371"/>
              <a:chOff x="445078" y="3092140"/>
              <a:chExt cx="10680122" cy="119837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F1D439-5D7F-63F4-1509-1B66F19E4A22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650494-06E9-836A-C985-758893AADE18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2CFAAEE-47B5-5ECD-0611-5467926E44D1}"/>
                  </a:ext>
                </a:extLst>
              </p:cNvPr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399FA2-AC67-F750-4E11-0FFBC82C6EB2}"/>
                  </a:ext>
                </a:extLst>
              </p:cNvPr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5C276F5-BAA5-A844-3D09-8B7AAA2C5BE7}"/>
                  </a:ext>
                </a:extLst>
              </p:cNvPr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4B2E2FA-BD7F-9580-D627-B8336DD38BC2}"/>
                  </a:ext>
                </a:extLst>
              </p:cNvPr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B12E75D-4DBE-9BEC-01F9-C95F08527FB7}"/>
                  </a:ext>
                </a:extLst>
              </p:cNvPr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811AEF5-4678-A08E-F649-21D8BCE72760}"/>
                  </a:ext>
                </a:extLst>
              </p:cNvPr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44FF0AA-FAC6-28CB-AFE8-B4D71675706D}"/>
                  </a:ext>
                </a:extLst>
              </p:cNvPr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21C53AD-C9FA-8642-0627-73C546798C1D}"/>
                  </a:ext>
                </a:extLst>
              </p:cNvPr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pic>
            <p:nvPicPr>
              <p:cNvPr id="41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ABA8E46D-87D6-D71F-CB18-CD617D915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69FB544-8946-905E-4F50-FA1387EA80C6}"/>
                </a:ext>
              </a:extLst>
            </p:cNvPr>
            <p:cNvSpPr/>
            <p:nvPr/>
          </p:nvSpPr>
          <p:spPr>
            <a:xfrm>
              <a:off x="2473819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9486C77-E7AB-7E4D-152F-017290B30BED}"/>
                </a:ext>
              </a:extLst>
            </p:cNvPr>
            <p:cNvSpPr/>
            <p:nvPr/>
          </p:nvSpPr>
          <p:spPr>
            <a:xfrm>
              <a:off x="2473820" y="2859674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703D43B-EED3-9383-087F-9870D10B51A0}"/>
                </a:ext>
              </a:extLst>
            </p:cNvPr>
            <p:cNvSpPr/>
            <p:nvPr/>
          </p:nvSpPr>
          <p:spPr>
            <a:xfrm>
              <a:off x="4655383" y="2855395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数据块位图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DD34A91-C776-F475-6AD2-B1961A50BDCF}"/>
                </a:ext>
              </a:extLst>
            </p:cNvPr>
            <p:cNvSpPr/>
            <p:nvPr/>
          </p:nvSpPr>
          <p:spPr>
            <a:xfrm>
              <a:off x="6891502" y="693800"/>
              <a:ext cx="4246880" cy="322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ABDCE8CC-F713-BF57-0E3A-237D6B44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6296" y="1226182"/>
              <a:ext cx="4246456" cy="2616977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3E8F457-CF97-A2DC-47B1-776346FE2A17}"/>
                </a:ext>
              </a:extLst>
            </p:cNvPr>
            <p:cNvSpPr txBox="1"/>
            <p:nvPr/>
          </p:nvSpPr>
          <p:spPr>
            <a:xfrm>
              <a:off x="6891502" y="719044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DDR4 DRAM Modules - Micron | Mouser">
              <a:extLst>
                <a:ext uri="{FF2B5EF4-FFF2-40B4-BE49-F238E27FC236}">
                  <a16:creationId xmlns:a16="http://schemas.microsoft.com/office/drawing/2014/main" id="{57A9C3AF-0DA8-FB73-49CF-B80AEB95A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03" y="1880690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箭头: 上下 126">
              <a:extLst>
                <a:ext uri="{FF2B5EF4-FFF2-40B4-BE49-F238E27FC236}">
                  <a16:creationId xmlns:a16="http://schemas.microsoft.com/office/drawing/2014/main" id="{FFF69F0A-A4C0-C10D-77B5-500CDD6DB917}"/>
                </a:ext>
              </a:extLst>
            </p:cNvPr>
            <p:cNvSpPr/>
            <p:nvPr/>
          </p:nvSpPr>
          <p:spPr>
            <a:xfrm>
              <a:off x="4089009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箭头: 上下 1023">
              <a:extLst>
                <a:ext uri="{FF2B5EF4-FFF2-40B4-BE49-F238E27FC236}">
                  <a16:creationId xmlns:a16="http://schemas.microsoft.com/office/drawing/2014/main" id="{640C96ED-647E-98CD-D6CB-66ABC0EC5279}"/>
                </a:ext>
              </a:extLst>
            </p:cNvPr>
            <p:cNvSpPr/>
            <p:nvPr/>
          </p:nvSpPr>
          <p:spPr>
            <a:xfrm>
              <a:off x="9489050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箭头: 上下 1024">
              <a:extLst>
                <a:ext uri="{FF2B5EF4-FFF2-40B4-BE49-F238E27FC236}">
                  <a16:creationId xmlns:a16="http://schemas.microsoft.com/office/drawing/2014/main" id="{2E905461-E923-5594-FBCC-7F69300D70D9}"/>
                </a:ext>
              </a:extLst>
            </p:cNvPr>
            <p:cNvSpPr/>
            <p:nvPr/>
          </p:nvSpPr>
          <p:spPr>
            <a:xfrm rot="18687966">
              <a:off x="6813130" y="3989776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7" name="箭头: 上下 1026">
              <a:extLst>
                <a:ext uri="{FF2B5EF4-FFF2-40B4-BE49-F238E27FC236}">
                  <a16:creationId xmlns:a16="http://schemas.microsoft.com/office/drawing/2014/main" id="{97805ACE-1F6A-D211-7882-C7B79A1101F1}"/>
                </a:ext>
              </a:extLst>
            </p:cNvPr>
            <p:cNvSpPr/>
            <p:nvPr/>
          </p:nvSpPr>
          <p:spPr>
            <a:xfrm>
              <a:off x="5663810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箭头: 上下 1027">
              <a:extLst>
                <a:ext uri="{FF2B5EF4-FFF2-40B4-BE49-F238E27FC236}">
                  <a16:creationId xmlns:a16="http://schemas.microsoft.com/office/drawing/2014/main" id="{D4888F49-0C21-A512-F5E5-AB1B82437B40}"/>
                </a:ext>
              </a:extLst>
            </p:cNvPr>
            <p:cNvSpPr/>
            <p:nvPr/>
          </p:nvSpPr>
          <p:spPr>
            <a:xfrm>
              <a:off x="2721471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0" name="文本框 1029">
              <a:extLst>
                <a:ext uri="{FF2B5EF4-FFF2-40B4-BE49-F238E27FC236}">
                  <a16:creationId xmlns:a16="http://schemas.microsoft.com/office/drawing/2014/main" id="{3A580124-31F9-130C-A6B1-424EC9683E97}"/>
                </a:ext>
              </a:extLst>
            </p:cNvPr>
            <p:cNvSpPr txBox="1"/>
            <p:nvPr/>
          </p:nvSpPr>
          <p:spPr>
            <a:xfrm>
              <a:off x="2397934" y="786199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管理区缓存</a:t>
              </a:r>
            </a:p>
          </p:txBody>
        </p:sp>
        <p:sp>
          <p:nvSpPr>
            <p:cNvPr id="1031" name="矩形 1030">
              <a:extLst>
                <a:ext uri="{FF2B5EF4-FFF2-40B4-BE49-F238E27FC236}">
                  <a16:creationId xmlns:a16="http://schemas.microsoft.com/office/drawing/2014/main" id="{C35B734B-E593-9E4D-0000-99A29988B100}"/>
                </a:ext>
              </a:extLst>
            </p:cNvPr>
            <p:cNvSpPr/>
            <p:nvPr/>
          </p:nvSpPr>
          <p:spPr>
            <a:xfrm>
              <a:off x="4655383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1039" name="文本框 1038">
              <a:extLst>
                <a:ext uri="{FF2B5EF4-FFF2-40B4-BE49-F238E27FC236}">
                  <a16:creationId xmlns:a16="http://schemas.microsoft.com/office/drawing/2014/main" id="{1CEA0F37-795B-D078-7182-C731AC7AD613}"/>
                </a:ext>
              </a:extLst>
            </p:cNvPr>
            <p:cNvSpPr txBox="1"/>
            <p:nvPr/>
          </p:nvSpPr>
          <p:spPr>
            <a:xfrm>
              <a:off x="596159" y="3926331"/>
              <a:ext cx="120174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读入内存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刷回磁盘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86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image-20221109161936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808480"/>
            <a:ext cx="10177145" cy="958850"/>
          </a:xfrm>
          <a:prstGeom prst="rect">
            <a:avLst/>
          </a:prstGeom>
        </p:spPr>
      </p:pic>
      <p:pic>
        <p:nvPicPr>
          <p:cNvPr id="12" name="图片 11" descr="image-202110232315402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" y="3764915"/>
            <a:ext cx="1000506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71200" y="197993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simplefs</a:t>
            </a:r>
            <a:endParaRPr lang="en-US" altLang="zh-CN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0870565" y="40862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本次实验</a:t>
            </a:r>
          </a:p>
        </p:txBody>
      </p:sp>
      <p:sp>
        <p:nvSpPr>
          <p:cNvPr id="14" name="矩形 13"/>
          <p:cNvSpPr/>
          <p:nvPr/>
        </p:nvSpPr>
        <p:spPr>
          <a:xfrm>
            <a:off x="3448685" y="3765550"/>
            <a:ext cx="1779270" cy="104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338320" y="4958715"/>
            <a:ext cx="151130" cy="45275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794625" y="2392680"/>
            <a:ext cx="76200" cy="52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10610" y="5564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数据块位图引入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69685" y="52876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索引节点和数据的分离</a:t>
            </a:r>
          </a:p>
          <a:p>
            <a:r>
              <a:rPr lang="zh-CN" altLang="en-US" dirty="0"/>
              <a:t>形成索引节点区和数据块区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D4D3E32D-7ABA-3E7A-FFCF-007CA09E4330}"/>
              </a:ext>
            </a:extLst>
          </p:cNvPr>
          <p:cNvGrpSpPr/>
          <p:nvPr/>
        </p:nvGrpSpPr>
        <p:grpSpPr>
          <a:xfrm>
            <a:off x="274320" y="2174218"/>
            <a:ext cx="11267440" cy="4368822"/>
            <a:chOff x="274320" y="2174218"/>
            <a:chExt cx="11267440" cy="436882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F1B2932-4A26-C351-8470-5463D3DAB4BD}"/>
                </a:ext>
              </a:extLst>
            </p:cNvPr>
            <p:cNvSpPr/>
            <p:nvPr/>
          </p:nvSpPr>
          <p:spPr>
            <a:xfrm>
              <a:off x="274320" y="2174218"/>
              <a:ext cx="11267440" cy="192447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112D1B0-5273-05D0-044C-FE6F2FC01332}"/>
                </a:ext>
              </a:extLst>
            </p:cNvPr>
            <p:cNvSpPr/>
            <p:nvPr/>
          </p:nvSpPr>
          <p:spPr>
            <a:xfrm>
              <a:off x="274320" y="4618569"/>
              <a:ext cx="11267440" cy="192447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A322F30-2471-C07A-1FFA-2B369FA32925}"/>
                </a:ext>
              </a:extLst>
            </p:cNvPr>
            <p:cNvGrpSpPr/>
            <p:nvPr/>
          </p:nvGrpSpPr>
          <p:grpSpPr>
            <a:xfrm>
              <a:off x="479802" y="5004904"/>
              <a:ext cx="10680122" cy="1198371"/>
              <a:chOff x="445078" y="3092140"/>
              <a:chExt cx="10680122" cy="1198371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9E8A387-A01D-C32A-564E-5EF6C8463EE0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2594834-880C-DF65-311E-623A2C59FFFF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96AEC77-FBBC-F657-B2B1-9536F41B5D98}"/>
                  </a:ext>
                </a:extLst>
              </p:cNvPr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7C187F-25AA-51D8-E379-91A6C02C5F91}"/>
                  </a:ext>
                </a:extLst>
              </p:cNvPr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469EC08-683F-6966-584E-79FEB15A6288}"/>
                  </a:ext>
                </a:extLst>
              </p:cNvPr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D07007-D078-4DA3-57DC-D697E9541A38}"/>
                  </a:ext>
                </a:extLst>
              </p:cNvPr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3FCF14-390F-CC4C-14DA-729DAE340A46}"/>
                  </a:ext>
                </a:extLst>
              </p:cNvPr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C0BB816-A182-3F65-5B4D-02F2D7E5A43F}"/>
                  </a:ext>
                </a:extLst>
              </p:cNvPr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F8137D-E83E-67D3-E1C2-BFDDF009AC17}"/>
                  </a:ext>
                </a:extLst>
              </p:cNvPr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1768461-5A22-557A-C490-5C09EBD1A42E}"/>
                  </a:ext>
                </a:extLst>
              </p:cNvPr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pic>
            <p:nvPicPr>
              <p:cNvPr id="24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E0560D03-06A5-034E-BEDA-D47DE25C49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BE06558-34D6-AF27-156B-93A8DD070203}"/>
                </a:ext>
              </a:extLst>
            </p:cNvPr>
            <p:cNvGrpSpPr/>
            <p:nvPr/>
          </p:nvGrpSpPr>
          <p:grpSpPr>
            <a:xfrm>
              <a:off x="479801" y="2537269"/>
              <a:ext cx="10680122" cy="1198371"/>
              <a:chOff x="479801" y="2537269"/>
              <a:chExt cx="10680122" cy="1198371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4556544-CE16-F3BB-5A5B-1687B26DB885}"/>
                  </a:ext>
                </a:extLst>
              </p:cNvPr>
              <p:cNvGrpSpPr/>
              <p:nvPr/>
            </p:nvGrpSpPr>
            <p:grpSpPr>
              <a:xfrm>
                <a:off x="2296318" y="2679255"/>
                <a:ext cx="8863605" cy="914400"/>
                <a:chOff x="2296318" y="2679255"/>
                <a:chExt cx="8863605" cy="914400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1CDE77B4-F033-527B-59ED-E4766223FCE4}"/>
                    </a:ext>
                  </a:extLst>
                </p:cNvPr>
                <p:cNvSpPr/>
                <p:nvPr/>
              </p:nvSpPr>
              <p:spPr>
                <a:xfrm>
                  <a:off x="2296318" y="2679255"/>
                  <a:ext cx="1101366" cy="914400"/>
                </a:xfrm>
                <a:prstGeom prst="rect">
                  <a:avLst/>
                </a:prstGeom>
                <a:solidFill>
                  <a:srgbClr val="4E3C6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超级块</a:t>
                  </a: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65FE7106-CBE4-9FAF-A4EC-7946CA626233}"/>
                    </a:ext>
                  </a:extLst>
                </p:cNvPr>
                <p:cNvSpPr/>
                <p:nvPr/>
              </p:nvSpPr>
              <p:spPr>
                <a:xfrm>
                  <a:off x="3397684" y="2679255"/>
                  <a:ext cx="1574800" cy="91440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位图</a:t>
                  </a: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E0DD33E-4146-D487-69FD-0BA9B3686349}"/>
                    </a:ext>
                  </a:extLst>
                </p:cNvPr>
                <p:cNvSpPr/>
                <p:nvPr/>
              </p:nvSpPr>
              <p:spPr>
                <a:xfrm>
                  <a:off x="4970440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27D36B2-EC7B-46AA-C4D0-9BEF20F57FA5}"/>
                    </a:ext>
                  </a:extLst>
                </p:cNvPr>
                <p:cNvSpPr/>
                <p:nvPr/>
              </p:nvSpPr>
              <p:spPr>
                <a:xfrm>
                  <a:off x="5359581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FD8CFF7-715C-912C-1EDE-E2D7989909FE}"/>
                    </a:ext>
                  </a:extLst>
                </p:cNvPr>
                <p:cNvSpPr/>
                <p:nvPr/>
              </p:nvSpPr>
              <p:spPr>
                <a:xfrm>
                  <a:off x="7032876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8F56303-2094-E393-216F-69CD6F760D0C}"/>
                    </a:ext>
                  </a:extLst>
                </p:cNvPr>
                <p:cNvSpPr/>
                <p:nvPr/>
              </p:nvSpPr>
              <p:spPr>
                <a:xfrm>
                  <a:off x="7422018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E87F4B2-A359-F5A6-3679-1B4BDE37A71A}"/>
                    </a:ext>
                  </a:extLst>
                </p:cNvPr>
                <p:cNvSpPr/>
                <p:nvPr/>
              </p:nvSpPr>
              <p:spPr>
                <a:xfrm>
                  <a:off x="9095313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3BE695E-8B4D-7CF6-207D-4CF24C386C37}"/>
                    </a:ext>
                  </a:extLst>
                </p:cNvPr>
                <p:cNvSpPr/>
                <p:nvPr/>
              </p:nvSpPr>
              <p:spPr>
                <a:xfrm>
                  <a:off x="9484454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</a:p>
              </p:txBody>
            </p:sp>
          </p:grpSp>
          <p:pic>
            <p:nvPicPr>
              <p:cNvPr id="39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50242B2B-629A-01D2-9E8A-6321E7BE6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01" y="2537269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7DAEAFE-246D-E232-DD7B-693EDCFF9C8B}"/>
                </a:ext>
              </a:extLst>
            </p:cNvPr>
            <p:cNvSpPr txBox="1"/>
            <p:nvPr/>
          </p:nvSpPr>
          <p:spPr>
            <a:xfrm>
              <a:off x="5524465" y="2197505"/>
              <a:ext cx="1143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/>
                <a:t>SimpleFS</a:t>
              </a:r>
              <a:endParaRPr lang="en-US" altLang="zh-CN" sz="20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1E8DAE-EEAB-4D15-CF01-605A398AC0D6}"/>
                </a:ext>
              </a:extLst>
            </p:cNvPr>
            <p:cNvSpPr txBox="1"/>
            <p:nvPr/>
          </p:nvSpPr>
          <p:spPr>
            <a:xfrm>
              <a:off x="5496560" y="4646725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本次实验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97A971C-EA3B-02E2-BB50-4C6EB6977B8A}"/>
                </a:ext>
              </a:extLst>
            </p:cNvPr>
            <p:cNvSpPr txBox="1"/>
            <p:nvPr/>
          </p:nvSpPr>
          <p:spPr>
            <a:xfrm>
              <a:off x="4868344" y="6162675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/>
                <a:t>数据块位图引入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0D5968A-93CF-7067-9C57-643DDCD0B693}"/>
                </a:ext>
              </a:extLst>
            </p:cNvPr>
            <p:cNvSpPr txBox="1"/>
            <p:nvPr/>
          </p:nvSpPr>
          <p:spPr>
            <a:xfrm>
              <a:off x="6547284" y="6148070"/>
              <a:ext cx="46126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i="1" dirty="0"/>
                <a:t>索引节点和数据的分离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94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D98B036B-217C-34E2-C976-40104CEA0968}"/>
              </a:ext>
            </a:extLst>
          </p:cNvPr>
          <p:cNvGrpSpPr/>
          <p:nvPr/>
        </p:nvGrpSpPr>
        <p:grpSpPr>
          <a:xfrm>
            <a:off x="479802" y="2530864"/>
            <a:ext cx="10680123" cy="2497209"/>
            <a:chOff x="479802" y="2530864"/>
            <a:chExt cx="10680123" cy="249720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DCD1DB3-820D-02A5-B9FE-257E0050A638}"/>
                </a:ext>
              </a:extLst>
            </p:cNvPr>
            <p:cNvGrpSpPr/>
            <p:nvPr/>
          </p:nvGrpSpPr>
          <p:grpSpPr>
            <a:xfrm>
              <a:off x="479802" y="3103714"/>
              <a:ext cx="10680123" cy="1924359"/>
              <a:chOff x="479802" y="3103714"/>
              <a:chExt cx="10680123" cy="192435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091D14-FED3-6014-4341-3731328804A4}"/>
                  </a:ext>
                </a:extLst>
              </p:cNvPr>
              <p:cNvSpPr/>
              <p:nvPr/>
            </p:nvSpPr>
            <p:spPr>
              <a:xfrm>
                <a:off x="2296318" y="3245700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9D39B91-8C9E-4F6C-25F7-68FBB238B44F}"/>
                  </a:ext>
                </a:extLst>
              </p:cNvPr>
              <p:cNvSpPr/>
              <p:nvPr/>
            </p:nvSpPr>
            <p:spPr>
              <a:xfrm>
                <a:off x="2296318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72CB9C6-AFA9-3A9E-9FAB-B97F65D243C2}"/>
                  </a:ext>
                </a:extLst>
              </p:cNvPr>
              <p:cNvSpPr/>
              <p:nvPr/>
            </p:nvSpPr>
            <p:spPr>
              <a:xfrm>
                <a:off x="3871118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6B5011ED-5784-545F-31DA-DD92653A2D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02" y="3103714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1C24D64-445C-9713-0B05-C6B728AE8504}"/>
                  </a:ext>
                </a:extLst>
              </p:cNvPr>
              <p:cNvSpPr txBox="1"/>
              <p:nvPr/>
            </p:nvSpPr>
            <p:spPr>
              <a:xfrm>
                <a:off x="5759884" y="4658741"/>
                <a:ext cx="1822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任务一设定布局</a:t>
                </a:r>
              </a:p>
            </p:txBody>
          </p:sp>
          <p:sp>
            <p:nvSpPr>
              <p:cNvPr id="20" name="右大括号 19">
                <a:extLst>
                  <a:ext uri="{FF2B5EF4-FFF2-40B4-BE49-F238E27FC236}">
                    <a16:creationId xmlns:a16="http://schemas.microsoft.com/office/drawing/2014/main" id="{A5CBEA3B-3B9E-D9D9-F03F-B7FF13269A5C}"/>
                  </a:ext>
                </a:extLst>
              </p:cNvPr>
              <p:cNvSpPr/>
              <p:nvPr/>
            </p:nvSpPr>
            <p:spPr>
              <a:xfrm rot="5400000" flipV="1">
                <a:off x="6616044" y="30408"/>
                <a:ext cx="224155" cy="8863607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824BFB-C8A5-0FF0-3DCF-23852ABC7330}"/>
                  </a:ext>
                </a:extLst>
              </p:cNvPr>
              <p:cNvSpPr/>
              <p:nvPr/>
            </p:nvSpPr>
            <p:spPr>
              <a:xfrm>
                <a:off x="5445917" y="3245700"/>
                <a:ext cx="1892373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8ECF21A-75C0-A37F-CD09-4849DAF7E67E}"/>
                  </a:ext>
                </a:extLst>
              </p:cNvPr>
              <p:cNvSpPr/>
              <p:nvPr/>
            </p:nvSpPr>
            <p:spPr>
              <a:xfrm>
                <a:off x="8913090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51DF691-36AD-C039-769B-F914A5CA388B}"/>
                  </a:ext>
                </a:extLst>
              </p:cNvPr>
              <p:cNvSpPr/>
              <p:nvPr/>
            </p:nvSpPr>
            <p:spPr>
              <a:xfrm>
                <a:off x="8913090" y="3244916"/>
                <a:ext cx="238383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584672F-90FA-BEB3-B390-48A5BFA55951}"/>
                  </a:ext>
                </a:extLst>
              </p:cNvPr>
              <p:cNvSpPr/>
              <p:nvPr/>
            </p:nvSpPr>
            <p:spPr>
              <a:xfrm>
                <a:off x="7338290" y="324491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499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B1C365B-F599-EC99-B5DC-B2A5D0B343F5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9032281" y="2900196"/>
              <a:ext cx="1" cy="344720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6F9FD76-8451-1708-941A-6D6BFB405898}"/>
                </a:ext>
              </a:extLst>
            </p:cNvPr>
            <p:cNvSpPr txBox="1"/>
            <p:nvPr/>
          </p:nvSpPr>
          <p:spPr>
            <a:xfrm>
              <a:off x="7251473" y="2530864"/>
              <a:ext cx="3561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指定一个名为</a:t>
              </a:r>
              <a:r>
                <a:rPr lang="en-US" altLang="zh-CN" b="1" dirty="0"/>
                <a:t>&lt;filename&gt;</a:t>
              </a:r>
              <a:r>
                <a:rPr lang="zh-CN" altLang="en-US" b="1" dirty="0"/>
                <a:t>的</a:t>
              </a:r>
              <a:r>
                <a:rPr lang="en-US" altLang="zh-CN" b="1" dirty="0" err="1"/>
                <a:t>dentry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82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3608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5890260" y="1999615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5380990" y="2498090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8330" y="19773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8475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6897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9643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F4770FF0-28D4-817D-EF5C-B35305574DA8}"/>
              </a:ext>
            </a:extLst>
          </p:cNvPr>
          <p:cNvSpPr/>
          <p:nvPr/>
        </p:nvSpPr>
        <p:spPr>
          <a:xfrm>
            <a:off x="1250066" y="1317313"/>
            <a:ext cx="5646827" cy="1949255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What Are the Differences Between SSD and Traditional Hard Disk Drives  (HDD)? - Discount Computer">
            <a:extLst>
              <a:ext uri="{FF2B5EF4-FFF2-40B4-BE49-F238E27FC236}">
                <a16:creationId xmlns:a16="http://schemas.microsoft.com/office/drawing/2014/main" id="{4DD89B9D-9390-5C84-A314-B7958F10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1" y="4774662"/>
            <a:ext cx="1578133" cy="1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4990C3-5900-93EF-9AD1-80B877C90CE2}"/>
              </a:ext>
            </a:extLst>
          </p:cNvPr>
          <p:cNvSpPr/>
          <p:nvPr/>
        </p:nvSpPr>
        <p:spPr>
          <a:xfrm>
            <a:off x="4247908" y="4774662"/>
            <a:ext cx="2648984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07AD0-AF5C-4B2D-0CAA-8D3529703C08}"/>
              </a:ext>
            </a:extLst>
          </p:cNvPr>
          <p:cNvSpPr/>
          <p:nvPr/>
        </p:nvSpPr>
        <p:spPr>
          <a:xfrm>
            <a:off x="2816386" y="4774662"/>
            <a:ext cx="1431523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管理区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B781C30D-BA49-4FAC-0631-16CB2D8288BB}"/>
              </a:ext>
            </a:extLst>
          </p:cNvPr>
          <p:cNvSpPr/>
          <p:nvPr/>
        </p:nvSpPr>
        <p:spPr>
          <a:xfrm rot="5400000">
            <a:off x="4744560" y="3907466"/>
            <a:ext cx="224155" cy="408050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489CC0-7021-C005-6781-FE8D8D68EF01}"/>
              </a:ext>
            </a:extLst>
          </p:cNvPr>
          <p:cNvSpPr txBox="1"/>
          <p:nvPr/>
        </p:nvSpPr>
        <p:spPr>
          <a:xfrm>
            <a:off x="4007646" y="6243312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磁盘布局设计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F996EA-D9A2-BDF0-9C45-9BC2224BF4C5}"/>
              </a:ext>
            </a:extLst>
          </p:cNvPr>
          <p:cNvSpPr/>
          <p:nvPr/>
        </p:nvSpPr>
        <p:spPr>
          <a:xfrm>
            <a:off x="1441495" y="3836270"/>
            <a:ext cx="5455397" cy="448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磁盘驱动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324DA8-F869-595C-6FB7-2C30A5767B07}"/>
              </a:ext>
            </a:extLst>
          </p:cNvPr>
          <p:cNvCxnSpPr>
            <a:cxnSpLocks/>
          </p:cNvCxnSpPr>
          <p:nvPr/>
        </p:nvCxnSpPr>
        <p:spPr>
          <a:xfrm>
            <a:off x="801416" y="4513935"/>
            <a:ext cx="60954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7208C0-99F7-3C65-DF0C-75109B39BEEF}"/>
              </a:ext>
            </a:extLst>
          </p:cNvPr>
          <p:cNvSpPr txBox="1"/>
          <p:nvPr/>
        </p:nvSpPr>
        <p:spPr>
          <a:xfrm>
            <a:off x="748863" y="4590512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硬件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5AE0DF-2E09-AB16-AD90-BA2C85D55371}"/>
              </a:ext>
            </a:extLst>
          </p:cNvPr>
          <p:cNvSpPr txBox="1"/>
          <p:nvPr/>
        </p:nvSpPr>
        <p:spPr>
          <a:xfrm>
            <a:off x="748863" y="4030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软件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DCCEE4-B20E-2518-60B4-68CAD2ABFAAD}"/>
              </a:ext>
            </a:extLst>
          </p:cNvPr>
          <p:cNvSpPr/>
          <p:nvPr/>
        </p:nvSpPr>
        <p:spPr>
          <a:xfrm>
            <a:off x="1441495" y="2199768"/>
            <a:ext cx="158098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管理区部分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FA42091-CC76-E746-A7BB-D2876BB082CE}"/>
              </a:ext>
            </a:extLst>
          </p:cNvPr>
          <p:cNvSpPr/>
          <p:nvPr/>
        </p:nvSpPr>
        <p:spPr>
          <a:xfrm>
            <a:off x="5163513" y="2199768"/>
            <a:ext cx="158098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数据区部分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FEE0BC-5CFB-2181-CFCE-618557E838B7}"/>
              </a:ext>
            </a:extLst>
          </p:cNvPr>
          <p:cNvSpPr/>
          <p:nvPr/>
        </p:nvSpPr>
        <p:spPr>
          <a:xfrm>
            <a:off x="3302504" y="2192254"/>
            <a:ext cx="158098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</a:t>
            </a: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181713FB-BBFF-7FCB-A41D-46FAF5066467}"/>
              </a:ext>
            </a:extLst>
          </p:cNvPr>
          <p:cNvSpPr/>
          <p:nvPr/>
        </p:nvSpPr>
        <p:spPr>
          <a:xfrm>
            <a:off x="3953517" y="4332040"/>
            <a:ext cx="278953" cy="36933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76B2E958-70BF-CBD5-727F-2CB00A6B0B59}"/>
              </a:ext>
            </a:extLst>
          </p:cNvPr>
          <p:cNvSpPr/>
          <p:nvPr/>
        </p:nvSpPr>
        <p:spPr>
          <a:xfrm>
            <a:off x="3953516" y="3381150"/>
            <a:ext cx="278953" cy="36933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7B19CE-F0AF-754C-E03A-A1E2FA8C0AB3}"/>
              </a:ext>
            </a:extLst>
          </p:cNvPr>
          <p:cNvSpPr/>
          <p:nvPr/>
        </p:nvSpPr>
        <p:spPr>
          <a:xfrm>
            <a:off x="1441495" y="1522103"/>
            <a:ext cx="5302998" cy="448502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用户接口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C528198-1B86-988D-1581-60090892263B}"/>
              </a:ext>
            </a:extLst>
          </p:cNvPr>
          <p:cNvSpPr txBox="1"/>
          <p:nvPr/>
        </p:nvSpPr>
        <p:spPr>
          <a:xfrm rot="16200000">
            <a:off x="435961" y="2120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文件系统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AF9A879-C335-ED04-4ED3-7FD42D9087D4}"/>
              </a:ext>
            </a:extLst>
          </p:cNvPr>
          <p:cNvSpPr txBox="1"/>
          <p:nvPr/>
        </p:nvSpPr>
        <p:spPr>
          <a:xfrm>
            <a:off x="7519076" y="1276892"/>
            <a:ext cx="1583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mkdir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getattr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readdir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mknod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...</a:t>
            </a:r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0FFFE0CA-B723-B92A-4780-D3AE0771974A}"/>
              </a:ext>
            </a:extLst>
          </p:cNvPr>
          <p:cNvSpPr/>
          <p:nvPr/>
        </p:nvSpPr>
        <p:spPr>
          <a:xfrm>
            <a:off x="7095907" y="1317313"/>
            <a:ext cx="224155" cy="194925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 descr="ls">
            <a:extLst>
              <a:ext uri="{FF2B5EF4-FFF2-40B4-BE49-F238E27FC236}">
                <a16:creationId xmlns:a16="http://schemas.microsoft.com/office/drawing/2014/main" id="{343D1BDF-9DFF-DC28-166E-BB7ECB2AE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52" y="2100486"/>
            <a:ext cx="2541905" cy="382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箭头: 下 61">
            <a:extLst>
              <a:ext uri="{FF2B5EF4-FFF2-40B4-BE49-F238E27FC236}">
                <a16:creationId xmlns:a16="http://schemas.microsoft.com/office/drawing/2014/main" id="{C463AA8F-9D1D-A5A1-6D25-1310DCAE89D7}"/>
              </a:ext>
            </a:extLst>
          </p:cNvPr>
          <p:cNvSpPr/>
          <p:nvPr/>
        </p:nvSpPr>
        <p:spPr>
          <a:xfrm rot="16200000">
            <a:off x="8928334" y="2095760"/>
            <a:ext cx="333292" cy="39235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5E953F-93DE-3E1C-8C61-34CCB945BD33}"/>
              </a:ext>
            </a:extLst>
          </p:cNvPr>
          <p:cNvSpPr txBox="1"/>
          <p:nvPr/>
        </p:nvSpPr>
        <p:spPr>
          <a:xfrm>
            <a:off x="7519074" y="3570791"/>
            <a:ext cx="4511040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/>
              <a:t>文件系统思想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硬件</a:t>
            </a:r>
            <a:r>
              <a:rPr lang="zh-CN" altLang="en-US" dirty="0">
                <a:sym typeface="+mn-ea"/>
              </a:rPr>
              <a:t>：重新设计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磁盘布局</a:t>
            </a:r>
            <a:r>
              <a:rPr lang="zh-CN" altLang="en-US" dirty="0">
                <a:sym typeface="+mn-ea"/>
              </a:rPr>
              <a:t>，引入管理区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软件</a:t>
            </a:r>
            <a:r>
              <a:rPr lang="zh-CN" altLang="en-US" dirty="0">
                <a:sym typeface="+mn-ea"/>
              </a:rPr>
              <a:t>：和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磁盘</a:t>
            </a:r>
            <a:r>
              <a:rPr lang="zh-CN" altLang="en-US" dirty="0">
                <a:sym typeface="+mn-ea"/>
              </a:rPr>
              <a:t>进行交互读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写数据，封装实现统一用户接口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包括对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文件增删改查</a:t>
            </a:r>
            <a:endParaRPr lang="en-US" altLang="zh-CN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B6BE924-D450-573B-7EC3-4F7130DBA502}"/>
              </a:ext>
            </a:extLst>
          </p:cNvPr>
          <p:cNvSpPr txBox="1"/>
          <p:nvPr/>
        </p:nvSpPr>
        <p:spPr>
          <a:xfrm>
            <a:off x="7519074" y="5522243"/>
            <a:ext cx="4408766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</a:rPr>
              <a:t>便于维护和管理磁盘空间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</a:rPr>
              <a:t>提高从设备查找文件效率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8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9579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054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64997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8140700" y="2444115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804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44460" y="3799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2868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5614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" name="矩形 2"/>
          <p:cNvSpPr/>
          <p:nvPr/>
        </p:nvSpPr>
        <p:spPr>
          <a:xfrm>
            <a:off x="276796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24739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322955" y="3028950"/>
            <a:ext cx="85090" cy="119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546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1879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2610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905125" y="461010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simplefs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55865" y="4612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本次实验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623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09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13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1658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6" name="矩形 5"/>
          <p:cNvSpPr/>
          <p:nvPr/>
        </p:nvSpPr>
        <p:spPr>
          <a:xfrm>
            <a:off x="520382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857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892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6417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0" name="矩形 9"/>
          <p:cNvSpPr/>
          <p:nvPr/>
        </p:nvSpPr>
        <p:spPr>
          <a:xfrm>
            <a:off x="755142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17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52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1177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524250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8925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0085" y="112522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offset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9355" y="1752600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01870" y="112522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48635" y="208280"/>
            <a:ext cx="497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your_read(int offset, void *out_content, int size);</a:t>
            </a:r>
          </a:p>
        </p:txBody>
      </p:sp>
      <p:sp>
        <p:nvSpPr>
          <p:cNvPr id="22" name="矩形 21"/>
          <p:cNvSpPr/>
          <p:nvPr/>
        </p:nvSpPr>
        <p:spPr>
          <a:xfrm>
            <a:off x="16814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418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25" name="下箭头 24"/>
          <p:cNvSpPr/>
          <p:nvPr/>
        </p:nvSpPr>
        <p:spPr>
          <a:xfrm rot="10800000">
            <a:off x="2768600" y="283019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51420" y="27857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70150" y="3385820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down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93940" y="3385820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up</a:t>
            </a:r>
          </a:p>
        </p:txBody>
      </p:sp>
      <p:sp>
        <p:nvSpPr>
          <p:cNvPr id="30" name="矩形 29"/>
          <p:cNvSpPr/>
          <p:nvPr/>
        </p:nvSpPr>
        <p:spPr>
          <a:xfrm>
            <a:off x="290639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14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149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6674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4" name="矩形 33"/>
          <p:cNvSpPr/>
          <p:nvPr/>
        </p:nvSpPr>
        <p:spPr>
          <a:xfrm>
            <a:off x="525399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874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09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51434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027670" y="41370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ddriver_seek</a:t>
            </a: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21380" y="36639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</a:p>
        </p:txBody>
      </p:sp>
      <p:sp>
        <p:nvSpPr>
          <p:cNvPr id="40" name="矩形 39"/>
          <p:cNvSpPr/>
          <p:nvPr/>
        </p:nvSpPr>
        <p:spPr>
          <a:xfrm>
            <a:off x="364490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30980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91330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44" name="矩形 43"/>
          <p:cNvSpPr/>
          <p:nvPr/>
        </p:nvSpPr>
        <p:spPr>
          <a:xfrm>
            <a:off x="5203825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64175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5615" y="60991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</a:p>
        </p:txBody>
      </p:sp>
      <p:sp>
        <p:nvSpPr>
          <p:cNvPr id="50" name="矩形 49"/>
          <p:cNvSpPr/>
          <p:nvPr/>
        </p:nvSpPr>
        <p:spPr>
          <a:xfrm>
            <a:off x="637667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524250" y="2840990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6400" y="306451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6400" y="3155950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29063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265" y="51695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265" y="51536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29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687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0630" y="51593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6645" y="51536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183890" y="756920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474085" y="552196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从</a:t>
            </a:r>
            <a:r>
              <a:rPr lang="en-US" altLang="zh-CN" b="1"/>
              <a:t>tmp</a:t>
            </a:r>
            <a:r>
              <a:rPr lang="zh-CN" altLang="en-US" b="1"/>
              <a:t>拷贝指定内容然后返回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80565" y="42754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980565" y="609917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out_content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D0EBF6E6-7D4C-EE36-FB8F-3C10141AF526}"/>
              </a:ext>
            </a:extLst>
          </p:cNvPr>
          <p:cNvGrpSpPr/>
          <p:nvPr/>
        </p:nvGrpSpPr>
        <p:grpSpPr>
          <a:xfrm>
            <a:off x="-372629" y="150813"/>
            <a:ext cx="12473187" cy="6913879"/>
            <a:chOff x="-372629" y="150813"/>
            <a:chExt cx="12473187" cy="6913879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AABC2A7-BBE1-EACC-E247-C78C16D2F968}"/>
                </a:ext>
              </a:extLst>
            </p:cNvPr>
            <p:cNvGrpSpPr/>
            <p:nvPr/>
          </p:nvGrpSpPr>
          <p:grpSpPr>
            <a:xfrm>
              <a:off x="3749040" y="5755640"/>
              <a:ext cx="3117850" cy="679450"/>
              <a:chOff x="3749040" y="5755640"/>
              <a:chExt cx="3117850" cy="679450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749040" y="5755640"/>
                <a:ext cx="38608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135120" y="5755640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5307965" y="5755640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480810" y="5755640"/>
                <a:ext cx="38608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9D4303F-DB78-7C4F-FC56-A2CEC6A991B6}"/>
                </a:ext>
              </a:extLst>
            </p:cNvPr>
            <p:cNvGrpSpPr/>
            <p:nvPr/>
          </p:nvGrpSpPr>
          <p:grpSpPr>
            <a:xfrm>
              <a:off x="3030855" y="3750945"/>
              <a:ext cx="4697095" cy="679450"/>
              <a:chOff x="1866900" y="3750945"/>
              <a:chExt cx="4697095" cy="67945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866900" y="375094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041650" y="375094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214495" y="375094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389245" y="375094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9C22F6B-A137-9D1B-EE67-CCE7EB5CAD5A}"/>
                </a:ext>
              </a:extLst>
            </p:cNvPr>
            <p:cNvGrpSpPr/>
            <p:nvPr/>
          </p:nvGrpSpPr>
          <p:grpSpPr>
            <a:xfrm>
              <a:off x="1862455" y="1514475"/>
              <a:ext cx="7044690" cy="679450"/>
              <a:chOff x="1862455" y="1514475"/>
              <a:chExt cx="7044690" cy="67945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037205" y="151447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211955" y="151447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384800" y="151447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6559550" y="151447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732395" y="151447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862455" y="1514475"/>
                <a:ext cx="1174750" cy="67945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447230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9755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19900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45150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9274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09010" y="495300"/>
              <a:ext cx="716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offset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3910330" y="1224280"/>
              <a:ext cx="287782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004753" y="718185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size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2280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51125" y="2857500"/>
              <a:ext cx="70548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down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74915" y="2857500"/>
              <a:ext cx="4229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up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465955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91205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813550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638800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997825" y="3544310"/>
              <a:ext cx="3943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ddriver_seek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(down)</a:t>
              </a:r>
            </a:p>
            <a:p>
              <a:pPr algn="l"/>
              <a:r>
                <a:rPr lang="en-US" altLang="zh-CN" b="1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for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 blk </a:t>
              </a:r>
              <a:r>
                <a:rPr lang="en-US" altLang="zh-CN" b="1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in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 range(up-down)</a:t>
              </a:r>
            </a:p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    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ddriver_read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tmp_buf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, blk)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81480" y="3277870"/>
              <a:ext cx="38690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②</a:t>
              </a:r>
              <a:r>
                <a:rPr lang="en-US" altLang="zh-CN" b="1" dirty="0"/>
                <a:t> </a:t>
              </a:r>
              <a:r>
                <a:rPr lang="zh-CN" altLang="en-US" b="1" dirty="0"/>
                <a:t>读出从</a:t>
              </a:r>
              <a:r>
                <a:rPr lang="en-US" altLang="zh-CN" b="1" dirty="0"/>
                <a:t>down</a:t>
              </a:r>
              <a:r>
                <a:rPr lang="zh-CN" altLang="en-US" b="1" dirty="0"/>
                <a:t>到</a:t>
              </a:r>
              <a:r>
                <a:rPr lang="en-US" altLang="zh-CN" b="1" dirty="0"/>
                <a:t>up</a:t>
              </a:r>
              <a:r>
                <a:rPr lang="zh-CN" altLang="en-US" b="1" dirty="0"/>
                <a:t>的磁盘块到内存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95470" y="5911215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568315" y="5911215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705225" y="2312670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3127375" y="2536190"/>
              <a:ext cx="474980" cy="5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3127375" y="2627630"/>
              <a:ext cx="5543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bias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303085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3133725" y="4783455"/>
              <a:ext cx="5543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bias</a:t>
              </a:r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V="1">
              <a:off x="3133725" y="4767580"/>
              <a:ext cx="474980" cy="5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76745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87133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3895090" y="4773295"/>
              <a:ext cx="2825750" cy="101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5031105" y="4767580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size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87194" y="150813"/>
              <a:ext cx="39687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①</a:t>
              </a:r>
              <a:r>
                <a:rPr lang="en-US" altLang="zh-CN" b="1" dirty="0"/>
                <a:t> </a:t>
              </a:r>
              <a:r>
                <a:rPr lang="zh-CN" altLang="en-US" b="1" dirty="0"/>
                <a:t>确定要读取的下界</a:t>
              </a:r>
              <a:r>
                <a:rPr lang="en-US" altLang="zh-CN" b="1" dirty="0"/>
                <a:t>down</a:t>
              </a:r>
              <a:r>
                <a:rPr lang="zh-CN" altLang="en-US" b="1" dirty="0"/>
                <a:t>和上界</a:t>
              </a:r>
              <a:r>
                <a:rPr lang="en-US" altLang="zh-CN" b="1" dirty="0"/>
                <a:t>up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681479" y="5279390"/>
              <a:ext cx="487807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③</a:t>
              </a:r>
              <a:r>
                <a:rPr lang="en-US" altLang="zh-CN" b="1" dirty="0"/>
                <a:t> </a:t>
              </a:r>
              <a:r>
                <a:rPr lang="zh-CN" altLang="en-US" b="1" dirty="0"/>
                <a:t>从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tmp_buf</a:t>
              </a:r>
              <a:r>
                <a:rPr lang="zh-CN" altLang="en-US" b="1" dirty="0"/>
                <a:t>拷贝指定内容然后返回</a:t>
              </a:r>
            </a:p>
          </p:txBody>
        </p:sp>
        <p:pic>
          <p:nvPicPr>
            <p:cNvPr id="2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20008524-C1C2-57C3-0117-336470747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6254" y="1337819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DDR4 DRAM Modules - Micron | Mouser">
              <a:extLst>
                <a:ext uri="{FF2B5EF4-FFF2-40B4-BE49-F238E27FC236}">
                  <a16:creationId xmlns:a16="http://schemas.microsoft.com/office/drawing/2014/main" id="{F060496F-08AF-3EC3-A18F-DB103016A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2629" y="3593145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DDR4 DRAM Modules - Micron | Mouser">
              <a:extLst>
                <a:ext uri="{FF2B5EF4-FFF2-40B4-BE49-F238E27FC236}">
                  <a16:creationId xmlns:a16="http://schemas.microsoft.com/office/drawing/2014/main" id="{4998633A-BAAF-BACC-B824-8463260B2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2629" y="5520181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33EC990-CA81-0580-94D3-1BE434919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205" y="2193925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C3B7D46-6955-A747-A251-7633DFAD6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920" y="2193925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E737A438-3E20-5FE9-7C97-017F7B7FED49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850900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68A4D0A-85EF-3775-E74F-A024D922443E}"/>
                </a:ext>
              </a:extLst>
            </p:cNvPr>
            <p:cNvCxnSpPr>
              <a:cxnSpLocks/>
            </p:cNvCxnSpPr>
            <p:nvPr/>
          </p:nvCxnSpPr>
          <p:spPr>
            <a:xfrm>
              <a:off x="6819900" y="850899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F53B20D-8259-063C-67AC-ACA3E6D42DC8}"/>
                </a:ext>
              </a:extLst>
            </p:cNvPr>
            <p:cNvCxnSpPr/>
            <p:nvPr/>
          </p:nvCxnSpPr>
          <p:spPr>
            <a:xfrm>
              <a:off x="3767455" y="6526847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EB7A910-28FF-6863-B3FA-293CC6AB51D7}"/>
                </a:ext>
              </a:extLst>
            </p:cNvPr>
            <p:cNvCxnSpPr/>
            <p:nvPr/>
          </p:nvCxnSpPr>
          <p:spPr>
            <a:xfrm>
              <a:off x="6871335" y="6526847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66A8475-7C31-8F4B-8545-8AD39485F935}"/>
                </a:ext>
              </a:extLst>
            </p:cNvPr>
            <p:cNvCxnSpPr/>
            <p:nvPr/>
          </p:nvCxnSpPr>
          <p:spPr>
            <a:xfrm>
              <a:off x="3895090" y="6702107"/>
              <a:ext cx="2825750" cy="101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646D943-6D66-164F-A6D8-31E3F2923BEC}"/>
                </a:ext>
              </a:extLst>
            </p:cNvPr>
            <p:cNvSpPr txBox="1"/>
            <p:nvPr/>
          </p:nvSpPr>
          <p:spPr>
            <a:xfrm>
              <a:off x="5031105" y="6696392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size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4C4C84C-3A58-4F13-9110-5569934DBC5A}"/>
                </a:ext>
              </a:extLst>
            </p:cNvPr>
            <p:cNvSpPr txBox="1"/>
            <p:nvPr/>
          </p:nvSpPr>
          <p:spPr>
            <a:xfrm>
              <a:off x="7221851" y="5864035"/>
              <a:ext cx="48787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memcpy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out_content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, 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buf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 + bias, size)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5A2291B-E2A9-BC21-F677-BFB5B2BF4EAB}"/>
                </a:ext>
              </a:extLst>
            </p:cNvPr>
            <p:cNvSpPr txBox="1"/>
            <p:nvPr/>
          </p:nvSpPr>
          <p:spPr>
            <a:xfrm>
              <a:off x="8991599" y="1515348"/>
              <a:ext cx="3108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up(offset + size, 1024)</a:t>
              </a:r>
            </a:p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down(offset, 1024)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09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432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0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94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1467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6" name="矩形 5"/>
          <p:cNvSpPr/>
          <p:nvPr/>
        </p:nvSpPr>
        <p:spPr>
          <a:xfrm>
            <a:off x="520192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667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702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6227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0" name="矩形 9"/>
          <p:cNvSpPr/>
          <p:nvPr/>
        </p:nvSpPr>
        <p:spPr>
          <a:xfrm>
            <a:off x="754951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426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0986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522345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7020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18180" y="8616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offset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7450" y="1489075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9965" y="861695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86735" y="120650"/>
            <a:ext cx="494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write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(int offset, void *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_content, int size);</a:t>
            </a:r>
          </a:p>
        </p:txBody>
      </p:sp>
      <p:sp>
        <p:nvSpPr>
          <p:cNvPr id="22" name="矩形 21"/>
          <p:cNvSpPr/>
          <p:nvPr/>
        </p:nvSpPr>
        <p:spPr>
          <a:xfrm>
            <a:off x="16795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399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25" name="下箭头 24"/>
          <p:cNvSpPr/>
          <p:nvPr/>
        </p:nvSpPr>
        <p:spPr>
          <a:xfrm rot="10800000">
            <a:off x="2766695" y="256667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49515" y="25222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8245" y="312229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down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92035" y="312229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up</a:t>
            </a:r>
          </a:p>
        </p:txBody>
      </p:sp>
      <p:sp>
        <p:nvSpPr>
          <p:cNvPr id="30" name="矩形 29"/>
          <p:cNvSpPr/>
          <p:nvPr/>
        </p:nvSpPr>
        <p:spPr>
          <a:xfrm>
            <a:off x="290703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78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213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6738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4" name="矩形 33"/>
          <p:cNvSpPr/>
          <p:nvPr/>
        </p:nvSpPr>
        <p:spPr>
          <a:xfrm>
            <a:off x="525462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937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72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51497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028305" y="38195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ddriver_seek</a:t>
            </a: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22015" y="33464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3522345" y="257746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4495" y="2800985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4495" y="289242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29070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900" y="48520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900" y="48361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36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751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1265" y="48418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7280" y="48361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181985" y="493395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81200" y="39579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</a:p>
        </p:txBody>
      </p:sp>
      <p:sp>
        <p:nvSpPr>
          <p:cNvPr id="2" name="矩形 1"/>
          <p:cNvSpPr/>
          <p:nvPr/>
        </p:nvSpPr>
        <p:spPr>
          <a:xfrm>
            <a:off x="2907030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81780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42130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43" name="矩形 42"/>
          <p:cNvSpPr/>
          <p:nvPr/>
        </p:nvSpPr>
        <p:spPr>
          <a:xfrm>
            <a:off x="5254625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429375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14975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027670" y="584708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981200" y="58470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</a:p>
        </p:txBody>
      </p:sp>
      <p:sp>
        <p:nvSpPr>
          <p:cNvPr id="61" name="矩形 60"/>
          <p:cNvSpPr/>
          <p:nvPr/>
        </p:nvSpPr>
        <p:spPr>
          <a:xfrm>
            <a:off x="3695700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29375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98850" y="5220335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复制</a:t>
            </a:r>
            <a:r>
              <a:rPr lang="en-US" altLang="zh-CN" b="1"/>
              <a:t>in_content</a:t>
            </a:r>
            <a:r>
              <a:rPr lang="zh-CN" altLang="en-US" b="1"/>
              <a:t>的内容到</a:t>
            </a:r>
            <a:r>
              <a:rPr lang="en-US" altLang="zh-CN" b="1"/>
              <a:t>tmp</a:t>
            </a:r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9095105" y="2097405"/>
            <a:ext cx="901065" cy="3912235"/>
          </a:xfrm>
          <a:prstGeom prst="bentConnector3">
            <a:avLst>
              <a:gd name="adj1" fmla="val 15031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38665" y="6118225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④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tmp</a:t>
            </a:r>
            <a:r>
              <a:rPr lang="zh-CN" altLang="en-US" b="1"/>
              <a:t>写回磁盘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0506710" y="397510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ddriver_write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mount</a:t>
            </a:r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打开磁盘</a:t>
            </a:r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从磁盘读取超级块</a:t>
            </a:r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判断幻数</a:t>
            </a:r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直接读取填充磁盘布局信息</a:t>
            </a:r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重新估算磁盘布局信息</a:t>
            </a:r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读取索引节点、数据块位图</a:t>
            </a:r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索引节点、数据块位图为空</a:t>
            </a:r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读取根目录</a:t>
            </a:r>
            <a:r>
              <a:rPr lang="en-US" altLang="zh-CN" dirty="0"/>
              <a:t>inode</a:t>
            </a:r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创建空的根</a:t>
            </a:r>
            <a:r>
              <a:rPr lang="en-US" altLang="zh-CN" dirty="0"/>
              <a:t>inode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/>
          <p:cNvSpPr txBox="1"/>
          <p:nvPr/>
        </p:nvSpPr>
        <p:spPr>
          <a:xfrm>
            <a:off x="5216525" y="3570605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磁盘布局信息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文本框 31"/>
          <p:cNvSpPr txBox="1"/>
          <p:nvPr/>
        </p:nvSpPr>
        <p:spPr>
          <a:xfrm>
            <a:off x="5205730" y="425704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两种位图维护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文本框 34"/>
          <p:cNvSpPr txBox="1"/>
          <p:nvPr/>
        </p:nvSpPr>
        <p:spPr>
          <a:xfrm>
            <a:off x="5227320" y="490093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根目录的维护</a:t>
            </a:r>
          </a:p>
        </p:txBody>
      </p:sp>
      <p:sp>
        <p:nvSpPr>
          <p:cNvPr id="36" name="矩形 35"/>
          <p:cNvSpPr/>
          <p:nvPr/>
        </p:nvSpPr>
        <p:spPr>
          <a:xfrm>
            <a:off x="5352416" y="5933440"/>
            <a:ext cx="137160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肘形连接符 47"/>
          <p:cNvCxnSpPr>
            <a:cxnSpLocks/>
          </p:cNvCxnSpPr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非第一次挂载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第一次挂载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mount</a:t>
            </a:r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打开磁盘</a:t>
            </a:r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从磁盘读取超级块</a:t>
            </a:r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判断幻数</a:t>
            </a:r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直接读取填充磁盘布局信息</a:t>
            </a:r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重新估算磁盘布局信息</a:t>
            </a:r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读取索引节点、数据块位图</a:t>
            </a:r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索引节点、数据块位图为空</a:t>
            </a:r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读取根目录</a:t>
            </a:r>
            <a:r>
              <a:rPr lang="en-US" altLang="zh-CN" dirty="0"/>
              <a:t>inode</a:t>
            </a:r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创建空的根</a:t>
            </a:r>
            <a:r>
              <a:rPr lang="en-US" altLang="zh-CN" dirty="0"/>
              <a:t>inode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/>
          <p:cNvSpPr txBox="1"/>
          <p:nvPr/>
        </p:nvSpPr>
        <p:spPr>
          <a:xfrm>
            <a:off x="5252403" y="3570605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磁盘布局信息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文本框 31"/>
          <p:cNvSpPr txBox="1"/>
          <p:nvPr/>
        </p:nvSpPr>
        <p:spPr>
          <a:xfrm>
            <a:off x="5241608" y="425704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两种位图维护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文本框 34"/>
          <p:cNvSpPr txBox="1"/>
          <p:nvPr/>
        </p:nvSpPr>
        <p:spPr>
          <a:xfrm>
            <a:off x="5263198" y="490093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根目录的维护</a:t>
            </a:r>
          </a:p>
        </p:txBody>
      </p:sp>
      <p:sp>
        <p:nvSpPr>
          <p:cNvPr id="36" name="矩形 35"/>
          <p:cNvSpPr/>
          <p:nvPr/>
        </p:nvSpPr>
        <p:spPr>
          <a:xfrm>
            <a:off x="5352416" y="5933440"/>
            <a:ext cx="137160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肘形连接符 47"/>
          <p:cNvCxnSpPr>
            <a:cxnSpLocks/>
          </p:cNvCxnSpPr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非第一次挂载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第一次挂载</a:t>
            </a:r>
          </a:p>
        </p:txBody>
      </p:sp>
    </p:spTree>
    <p:extLst>
      <p:ext uri="{BB962C8B-B14F-4D97-AF65-F5344CB8AC3E}">
        <p14:creationId xmlns:p14="http://schemas.microsoft.com/office/powerpoint/2010/main" val="1485336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32475" y="2891155"/>
            <a:ext cx="269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刷回超级块</a:t>
            </a:r>
            <a:r>
              <a:rPr lang="en-US" altLang="zh-CN"/>
              <a:t>super_block_d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6350" y="3839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刷回两种位图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55105" y="4787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关闭磁盘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48400" y="177038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刷回所有的文件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12795" y="1097915"/>
            <a:ext cx="2315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刷回索引节点</a:t>
            </a:r>
            <a:r>
              <a:rPr lang="en-US" altLang="zh-CN">
                <a:sym typeface="+mn-ea"/>
              </a:rPr>
              <a:t>inode_d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28035" y="2390140"/>
            <a:ext cx="1964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刷回文件数据</a:t>
            </a:r>
            <a:r>
              <a:rPr lang="en-US" altLang="zh-CN">
                <a:sym typeface="+mn-ea"/>
              </a:rPr>
              <a:t>data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12795" y="173418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刷回目录项</a:t>
            </a:r>
            <a:r>
              <a:rPr lang="en-US" altLang="zh-CN">
                <a:sym typeface="+mn-ea"/>
              </a:rPr>
              <a:t>dentry_d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00165" y="912495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1945" y="912495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umount</a:t>
            </a:r>
          </a:p>
        </p:txBody>
      </p:sp>
      <p:sp>
        <p:nvSpPr>
          <p:cNvPr id="13" name="矩形 12"/>
          <p:cNvSpPr/>
          <p:nvPr/>
        </p:nvSpPr>
        <p:spPr>
          <a:xfrm>
            <a:off x="6261100" y="176974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628640" y="128079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8035" y="111887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035" y="238950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28035" y="176974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10225" y="2921635"/>
            <a:ext cx="2981325" cy="33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10935" y="3839210"/>
            <a:ext cx="1757045" cy="33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92950" y="136398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92950" y="2268855"/>
            <a:ext cx="127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091680" y="330200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10300" y="479615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089140" y="428117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5" y="5411470"/>
            <a:ext cx="6388100" cy="664845"/>
          </a:xfrm>
          <a:prstGeom prst="rect">
            <a:avLst/>
          </a:prstGeom>
        </p:spPr>
      </p:pic>
      <p:sp>
        <p:nvSpPr>
          <p:cNvPr id="48" name="右弧形箭头 47"/>
          <p:cNvSpPr/>
          <p:nvPr/>
        </p:nvSpPr>
        <p:spPr>
          <a:xfrm>
            <a:off x="9327515" y="3194685"/>
            <a:ext cx="378460" cy="2139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3EFB4F48-4AC5-6154-A68B-40282D7C0202}"/>
              </a:ext>
            </a:extLst>
          </p:cNvPr>
          <p:cNvGrpSpPr/>
          <p:nvPr/>
        </p:nvGrpSpPr>
        <p:grpSpPr>
          <a:xfrm>
            <a:off x="258103" y="680720"/>
            <a:ext cx="10934649" cy="5102925"/>
            <a:chOff x="258103" y="680720"/>
            <a:chExt cx="10934649" cy="510292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BC0C18C-A2F1-8277-8DAA-82F5F7716772}"/>
                </a:ext>
              </a:extLst>
            </p:cNvPr>
            <p:cNvSpPr/>
            <p:nvPr/>
          </p:nvSpPr>
          <p:spPr>
            <a:xfrm>
              <a:off x="2296316" y="719044"/>
              <a:ext cx="4428573" cy="322143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985171C-9851-BB41-B880-FD83F35CCBF5}"/>
                </a:ext>
              </a:extLst>
            </p:cNvPr>
            <p:cNvSpPr/>
            <p:nvPr/>
          </p:nvSpPr>
          <p:spPr>
            <a:xfrm>
              <a:off x="6410959" y="680720"/>
              <a:ext cx="502085" cy="3220720"/>
            </a:xfrm>
            <a:custGeom>
              <a:avLst/>
              <a:gdLst>
                <a:gd name="connsiteX0" fmla="*/ 0 w 518160"/>
                <a:gd name="connsiteY0" fmla="*/ 955040 h 3220720"/>
                <a:gd name="connsiteX1" fmla="*/ 497840 w 518160"/>
                <a:gd name="connsiteY1" fmla="*/ 0 h 3220720"/>
                <a:gd name="connsiteX2" fmla="*/ 518160 w 518160"/>
                <a:gd name="connsiteY2" fmla="*/ 3220720 h 3220720"/>
                <a:gd name="connsiteX3" fmla="*/ 0 w 518160"/>
                <a:gd name="connsiteY3" fmla="*/ 1869440 h 3220720"/>
                <a:gd name="connsiteX4" fmla="*/ 0 w 518160"/>
                <a:gd name="connsiteY4" fmla="*/ 955040 h 322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" h="3220720">
                  <a:moveTo>
                    <a:pt x="0" y="955040"/>
                  </a:moveTo>
                  <a:lnTo>
                    <a:pt x="497840" y="0"/>
                  </a:lnTo>
                  <a:lnTo>
                    <a:pt x="518160" y="3220720"/>
                  </a:lnTo>
                  <a:lnTo>
                    <a:pt x="0" y="1869440"/>
                  </a:lnTo>
                  <a:lnTo>
                    <a:pt x="0" y="95504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15D6C43-FD11-D7CE-35AF-D1C87B298694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0" y="424819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D0383FE-4B81-61B8-8F1B-F3A19399A21E}"/>
                </a:ext>
              </a:extLst>
            </p:cNvPr>
            <p:cNvGrpSpPr/>
            <p:nvPr/>
          </p:nvGrpSpPr>
          <p:grpSpPr>
            <a:xfrm>
              <a:off x="479802" y="4585274"/>
              <a:ext cx="10680122" cy="1198371"/>
              <a:chOff x="445078" y="3092140"/>
              <a:chExt cx="10680122" cy="119837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CDCD079-C43A-BDB6-5419-24FF7A1D35A4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F4E08A5-6383-8C15-5C02-36BF52374CB0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CED41CC-74B8-4117-BC57-FCF338B6A1F3}"/>
                  </a:ext>
                </a:extLst>
              </p:cNvPr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B8D60AA-B29F-3DFA-65BC-000F6B87E4D1}"/>
                  </a:ext>
                </a:extLst>
              </p:cNvPr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0C4B58C-7121-52CD-CA03-5DFA6CE697EA}"/>
                  </a:ext>
                </a:extLst>
              </p:cNvPr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CD19171-F804-1069-6D00-2263A4033080}"/>
                  </a:ext>
                </a:extLst>
              </p:cNvPr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6B2C22D-59B8-9301-E7B9-A10D42CE9FDD}"/>
                  </a:ext>
                </a:extLst>
              </p:cNvPr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9782171-5BD2-D536-45FA-8814052215FC}"/>
                  </a:ext>
                </a:extLst>
              </p:cNvPr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AAC3BCB-6857-0760-3FA1-D79EED4C14F5}"/>
                  </a:ext>
                </a:extLst>
              </p:cNvPr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9876F16-12B7-49C0-E799-6123B8BA2B6B}"/>
                  </a:ext>
                </a:extLst>
              </p:cNvPr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pic>
            <p:nvPicPr>
              <p:cNvPr id="55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AD4684FB-888B-517F-C298-E3C9FC45DA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C2CEFB-F83C-2406-37DD-F3C47496F36A}"/>
                </a:ext>
              </a:extLst>
            </p:cNvPr>
            <p:cNvSpPr/>
            <p:nvPr/>
          </p:nvSpPr>
          <p:spPr>
            <a:xfrm>
              <a:off x="2473819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F376DD0-1C09-7800-79F8-36CBD5B6E8B7}"/>
                </a:ext>
              </a:extLst>
            </p:cNvPr>
            <p:cNvSpPr/>
            <p:nvPr/>
          </p:nvSpPr>
          <p:spPr>
            <a:xfrm>
              <a:off x="2473820" y="2859674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987AE53-7F89-E81B-8B24-7D582E550C44}"/>
                </a:ext>
              </a:extLst>
            </p:cNvPr>
            <p:cNvSpPr/>
            <p:nvPr/>
          </p:nvSpPr>
          <p:spPr>
            <a:xfrm>
              <a:off x="4655383" y="2855395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数据块位图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4CFBBA4-480C-3150-6208-2D341D923E97}"/>
                </a:ext>
              </a:extLst>
            </p:cNvPr>
            <p:cNvSpPr/>
            <p:nvPr/>
          </p:nvSpPr>
          <p:spPr>
            <a:xfrm>
              <a:off x="6891502" y="693800"/>
              <a:ext cx="4246880" cy="322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4213718-DE65-4274-795E-21783B601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6296" y="1226182"/>
              <a:ext cx="4246456" cy="2616977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835F1BC-711A-F85B-39C5-FC2CF559B26B}"/>
                </a:ext>
              </a:extLst>
            </p:cNvPr>
            <p:cNvSpPr txBox="1"/>
            <p:nvPr/>
          </p:nvSpPr>
          <p:spPr>
            <a:xfrm>
              <a:off x="6891502" y="719044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2" descr="DDR4 DRAM Modules - Micron | Mouser">
              <a:extLst>
                <a:ext uri="{FF2B5EF4-FFF2-40B4-BE49-F238E27FC236}">
                  <a16:creationId xmlns:a16="http://schemas.microsoft.com/office/drawing/2014/main" id="{75D4BE58-F062-41F0-506F-9AE6D6199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03" y="1880690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箭头: 下 34">
              <a:extLst>
                <a:ext uri="{FF2B5EF4-FFF2-40B4-BE49-F238E27FC236}">
                  <a16:creationId xmlns:a16="http://schemas.microsoft.com/office/drawing/2014/main" id="{8FE358FE-5009-FFFA-827F-CF4F9EA15C63}"/>
                </a:ext>
              </a:extLst>
            </p:cNvPr>
            <p:cNvSpPr/>
            <p:nvPr/>
          </p:nvSpPr>
          <p:spPr>
            <a:xfrm>
              <a:off x="4089009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下 35">
              <a:extLst>
                <a:ext uri="{FF2B5EF4-FFF2-40B4-BE49-F238E27FC236}">
                  <a16:creationId xmlns:a16="http://schemas.microsoft.com/office/drawing/2014/main" id="{E36D6422-57A0-3783-D2AF-D902CD325E16}"/>
                </a:ext>
              </a:extLst>
            </p:cNvPr>
            <p:cNvSpPr/>
            <p:nvPr/>
          </p:nvSpPr>
          <p:spPr>
            <a:xfrm>
              <a:off x="9489050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F79CF73-6A34-0333-1347-37DA1D17F0A4}"/>
                </a:ext>
              </a:extLst>
            </p:cNvPr>
            <p:cNvSpPr/>
            <p:nvPr/>
          </p:nvSpPr>
          <p:spPr>
            <a:xfrm>
              <a:off x="5663810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98C75683-97FA-B91E-F0BA-786E1BC543F0}"/>
                </a:ext>
              </a:extLst>
            </p:cNvPr>
            <p:cNvSpPr/>
            <p:nvPr/>
          </p:nvSpPr>
          <p:spPr>
            <a:xfrm>
              <a:off x="2721471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716778C-E13A-5462-2212-17F6EEFE1E0D}"/>
                </a:ext>
              </a:extLst>
            </p:cNvPr>
            <p:cNvSpPr txBox="1"/>
            <p:nvPr/>
          </p:nvSpPr>
          <p:spPr>
            <a:xfrm>
              <a:off x="2397934" y="786199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管理区缓存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5C77708-9525-7C34-4638-D9F78A34B87F}"/>
                </a:ext>
              </a:extLst>
            </p:cNvPr>
            <p:cNvSpPr/>
            <p:nvPr/>
          </p:nvSpPr>
          <p:spPr>
            <a:xfrm>
              <a:off x="4655383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3A85DD9-464C-E04E-E35F-688909E2ED58}"/>
                </a:ext>
              </a:extLst>
            </p:cNvPr>
            <p:cNvSpPr txBox="1"/>
            <p:nvPr/>
          </p:nvSpPr>
          <p:spPr>
            <a:xfrm>
              <a:off x="596160" y="4076621"/>
              <a:ext cx="1112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刷回磁盘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77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2085" y="3246755"/>
            <a:ext cx="5598795" cy="6165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1170" y="206375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刷回所有的文件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565" y="1391285"/>
            <a:ext cx="2329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索引节点</a:t>
            </a:r>
            <a:r>
              <a:rPr lang="en-US" altLang="zh-CN" b="1">
                <a:sym typeface="+mn-ea"/>
              </a:rPr>
              <a:t>inode_d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0805" y="268351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刷回文件</a:t>
            </a:r>
            <a:r>
              <a:rPr lang="zh-CN" altLang="en-US" b="1">
                <a:sym typeface="+mn-ea"/>
              </a:rPr>
              <a:t>数据</a:t>
            </a:r>
            <a:r>
              <a:rPr lang="en-US" altLang="zh-CN" b="1">
                <a:sym typeface="+mn-ea"/>
              </a:rPr>
              <a:t>data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565" y="2027555"/>
            <a:ext cx="218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目录项</a:t>
            </a:r>
            <a:r>
              <a:rPr lang="en-US" altLang="zh-CN" b="1">
                <a:sym typeface="+mn-ea"/>
              </a:rPr>
              <a:t>dentry_d</a:t>
            </a:r>
          </a:p>
        </p:txBody>
      </p:sp>
      <p:sp>
        <p:nvSpPr>
          <p:cNvPr id="13" name="矩形 12"/>
          <p:cNvSpPr/>
          <p:nvPr/>
        </p:nvSpPr>
        <p:spPr>
          <a:xfrm>
            <a:off x="3023870" y="206311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2391410" y="157416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05" y="141224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5" y="268287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805" y="206311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9160" y="230505"/>
            <a:ext cx="116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传入</a:t>
            </a:r>
            <a:r>
              <a:rPr lang="en-US" altLang="zh-CN"/>
              <a:t>inode</a:t>
            </a:r>
          </a:p>
        </p:txBody>
      </p:sp>
      <p:sp>
        <p:nvSpPr>
          <p:cNvPr id="32" name="矩形 31"/>
          <p:cNvSpPr/>
          <p:nvPr/>
        </p:nvSpPr>
        <p:spPr>
          <a:xfrm>
            <a:off x="6922135" y="23558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5300" y="936625"/>
            <a:ext cx="210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先刷回这个</a:t>
            </a:r>
            <a:r>
              <a:rPr lang="en-US" altLang="zh-CN" b="1"/>
              <a:t>inode_d</a:t>
            </a:r>
          </a:p>
        </p:txBody>
      </p:sp>
      <p:sp>
        <p:nvSpPr>
          <p:cNvPr id="34" name="矩形 33"/>
          <p:cNvSpPr/>
          <p:nvPr/>
        </p:nvSpPr>
        <p:spPr>
          <a:xfrm>
            <a:off x="6680835" y="949960"/>
            <a:ext cx="2316480" cy="34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647815" y="1600200"/>
            <a:ext cx="2382520" cy="6470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90435" y="1740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文件类型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22265" y="33991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刷回文件的</a:t>
            </a:r>
            <a:r>
              <a:rPr lang="zh-CN" altLang="en-US" b="1"/>
              <a:t>数据块</a:t>
            </a:r>
          </a:p>
        </p:txBody>
      </p:sp>
      <p:sp>
        <p:nvSpPr>
          <p:cNvPr id="38" name="矩形 37"/>
          <p:cNvSpPr/>
          <p:nvPr/>
        </p:nvSpPr>
        <p:spPr>
          <a:xfrm>
            <a:off x="5422265" y="3408045"/>
            <a:ext cx="2011680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78775" y="2512695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遍历所有子文件的</a:t>
            </a:r>
            <a:r>
              <a:rPr lang="en-US" altLang="zh-CN"/>
              <a:t>dentry</a:t>
            </a:r>
          </a:p>
        </p:txBody>
      </p:sp>
      <p:sp>
        <p:nvSpPr>
          <p:cNvPr id="40" name="矩形 39"/>
          <p:cNvSpPr/>
          <p:nvPr/>
        </p:nvSpPr>
        <p:spPr>
          <a:xfrm>
            <a:off x="7978775" y="2542540"/>
            <a:ext cx="2720975" cy="29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87715" y="339026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刷回每个</a:t>
            </a:r>
            <a:r>
              <a:rPr lang="en-US" altLang="zh-CN" b="1"/>
              <a:t>dentry_d</a:t>
            </a:r>
          </a:p>
        </p:txBody>
      </p:sp>
      <p:sp>
        <p:nvSpPr>
          <p:cNvPr id="42" name="矩形 41"/>
          <p:cNvSpPr/>
          <p:nvPr/>
        </p:nvSpPr>
        <p:spPr>
          <a:xfrm>
            <a:off x="7978775" y="3390265"/>
            <a:ext cx="2720975" cy="341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18500" y="4363720"/>
            <a:ext cx="208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通过</a:t>
            </a:r>
            <a:r>
              <a:rPr lang="en-US" altLang="zh-CN"/>
              <a:t>dentry</a:t>
            </a:r>
          </a:p>
          <a:p>
            <a:pPr algn="ctr"/>
            <a:r>
              <a:rPr lang="zh-CN" altLang="en-US"/>
              <a:t>得到子文件的</a:t>
            </a:r>
            <a:r>
              <a:rPr lang="en-US" altLang="zh-CN"/>
              <a:t>inode</a:t>
            </a:r>
          </a:p>
        </p:txBody>
      </p:sp>
      <p:sp>
        <p:nvSpPr>
          <p:cNvPr id="44" name="矩形 43"/>
          <p:cNvSpPr/>
          <p:nvPr/>
        </p:nvSpPr>
        <p:spPr>
          <a:xfrm>
            <a:off x="7978775" y="4331335"/>
            <a:ext cx="2720975" cy="66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78775" y="5509260"/>
            <a:ext cx="299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对子文件</a:t>
            </a:r>
            <a:r>
              <a:rPr lang="en-US" altLang="zh-CN"/>
              <a:t>inode</a:t>
            </a:r>
            <a:r>
              <a:rPr lang="zh-CN" altLang="en-US"/>
              <a:t>进行上述递归</a:t>
            </a:r>
          </a:p>
        </p:txBody>
      </p:sp>
      <p:sp>
        <p:nvSpPr>
          <p:cNvPr id="46" name="矩形 45"/>
          <p:cNvSpPr/>
          <p:nvPr/>
        </p:nvSpPr>
        <p:spPr>
          <a:xfrm>
            <a:off x="7978775" y="5518150"/>
            <a:ext cx="2996565" cy="38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62165" y="623316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75550" y="62547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结束</a:t>
            </a:r>
          </a:p>
        </p:txBody>
      </p:sp>
      <p:cxnSp>
        <p:nvCxnSpPr>
          <p:cNvPr id="23" name="肘形连接符 22"/>
          <p:cNvCxnSpPr>
            <a:stCxn id="35" idx="1"/>
          </p:cNvCxnSpPr>
          <p:nvPr/>
        </p:nvCxnSpPr>
        <p:spPr>
          <a:xfrm rot="10800000" flipV="1">
            <a:off x="6224905" y="1924050"/>
            <a:ext cx="422910" cy="1292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5" idx="3"/>
          </p:cNvCxnSpPr>
          <p:nvPr/>
        </p:nvCxnSpPr>
        <p:spPr>
          <a:xfrm>
            <a:off x="9030335" y="1924050"/>
            <a:ext cx="318135" cy="537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59265" y="2893060"/>
            <a:ext cx="444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2"/>
          </p:cNvCxnSpPr>
          <p:nvPr/>
        </p:nvCxnSpPr>
        <p:spPr>
          <a:xfrm>
            <a:off x="7800975" y="551815"/>
            <a:ext cx="444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35" idx="0"/>
          </p:cNvCxnSpPr>
          <p:nvPr/>
        </p:nvCxnSpPr>
        <p:spPr>
          <a:xfrm>
            <a:off x="7839075" y="12922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63845" y="16021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普通文件</a:t>
            </a:r>
          </a:p>
          <a:p>
            <a:pPr algn="ctr"/>
            <a:r>
              <a:rPr lang="en-US" altLang="zh-CN"/>
              <a:t>file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030335" y="1544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目录文件</a:t>
            </a:r>
          </a:p>
          <a:p>
            <a:pPr algn="ctr"/>
            <a:r>
              <a:rPr lang="en-US" altLang="zh-CN"/>
              <a:t>dir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808855" y="763905"/>
            <a:ext cx="584200" cy="918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528185" y="2828290"/>
            <a:ext cx="659130" cy="31997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20" idx="1"/>
          </p:cNvCxnSpPr>
          <p:nvPr/>
        </p:nvCxnSpPr>
        <p:spPr>
          <a:xfrm rot="5400000" flipV="1">
            <a:off x="5450205" y="4715510"/>
            <a:ext cx="2497455" cy="92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363710" y="3912235"/>
            <a:ext cx="3175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66885" y="5062855"/>
            <a:ext cx="3175" cy="39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100" y="339915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这一步的本质都是在写文件数据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r>
              <a:rPr lang="zh-CN" altLang="en-US"/>
              <a:t>一个是普通文件的，</a:t>
            </a:r>
            <a:r>
              <a:rPr lang="zh-CN" altLang="en-US">
                <a:sym typeface="+mn-ea"/>
              </a:rPr>
              <a:t>一个是目录文件的</a:t>
            </a:r>
            <a:endParaRPr lang="zh-CN" altLang="en-US"/>
          </a:p>
        </p:txBody>
      </p:sp>
      <p:cxnSp>
        <p:nvCxnSpPr>
          <p:cNvPr id="61" name="肘形连接符 60"/>
          <p:cNvCxnSpPr>
            <a:endCxn id="22" idx="3"/>
          </p:cNvCxnSpPr>
          <p:nvPr/>
        </p:nvCxnSpPr>
        <p:spPr>
          <a:xfrm rot="10800000" flipV="1">
            <a:off x="8547100" y="5908040"/>
            <a:ext cx="800735" cy="530225"/>
          </a:xfrm>
          <a:prstGeom prst="bentConnector3">
            <a:avLst>
              <a:gd name="adj1" fmla="val 1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弧形箭头 62"/>
          <p:cNvSpPr/>
          <p:nvPr/>
        </p:nvSpPr>
        <p:spPr>
          <a:xfrm rot="5400000">
            <a:off x="4477385" y="3633470"/>
            <a:ext cx="475615" cy="129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89179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357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mknod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2818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创建普通文件</a:t>
            </a:r>
          </a:p>
        </p:txBody>
      </p:sp>
      <p:sp>
        <p:nvSpPr>
          <p:cNvPr id="8" name="菱形 7"/>
          <p:cNvSpPr/>
          <p:nvPr/>
        </p:nvSpPr>
        <p:spPr>
          <a:xfrm>
            <a:off x="245872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407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8417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8407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</a:p>
        </p:txBody>
      </p:sp>
      <p:sp>
        <p:nvSpPr>
          <p:cNvPr id="21" name="矩形 20"/>
          <p:cNvSpPr/>
          <p:nvPr/>
        </p:nvSpPr>
        <p:spPr>
          <a:xfrm>
            <a:off x="110236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808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失败</a:t>
            </a:r>
          </a:p>
        </p:txBody>
      </p:sp>
      <p:sp>
        <p:nvSpPr>
          <p:cNvPr id="23" name="矩形 22"/>
          <p:cNvSpPr/>
          <p:nvPr/>
        </p:nvSpPr>
        <p:spPr>
          <a:xfrm>
            <a:off x="2254885" y="502094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23465" y="508254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</a:p>
        </p:txBody>
      </p:sp>
      <p:sp>
        <p:nvSpPr>
          <p:cNvPr id="25" name="矩形 24"/>
          <p:cNvSpPr/>
          <p:nvPr/>
        </p:nvSpPr>
        <p:spPr>
          <a:xfrm>
            <a:off x="2281555" y="370776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52700" y="379857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218180" y="60121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63900" y="6076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成功</a:t>
            </a:r>
          </a:p>
        </p:txBody>
      </p:sp>
      <p:cxnSp>
        <p:nvCxnSpPr>
          <p:cNvPr id="29" name="肘形连接符 28"/>
          <p:cNvCxnSpPr>
            <a:stCxn id="17" idx="1"/>
            <a:endCxn id="21" idx="0"/>
          </p:cNvCxnSpPr>
          <p:nvPr/>
        </p:nvCxnSpPr>
        <p:spPr>
          <a:xfrm rot="10800000" flipV="1">
            <a:off x="146812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146812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3029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1950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855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88385" y="457263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80130" y="55905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812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文件存在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49161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不是普通文件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80047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普通文件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857758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4936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mkdir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21397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创建目录文件</a:t>
            </a:r>
          </a:p>
        </p:txBody>
      </p:sp>
      <p:sp>
        <p:nvSpPr>
          <p:cNvPr id="45" name="菱形 44"/>
          <p:cNvSpPr/>
          <p:nvPr/>
        </p:nvSpPr>
        <p:spPr>
          <a:xfrm>
            <a:off x="814451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986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6996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76986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</a:p>
        </p:txBody>
      </p:sp>
      <p:sp>
        <p:nvSpPr>
          <p:cNvPr id="49" name="矩形 48"/>
          <p:cNvSpPr/>
          <p:nvPr/>
        </p:nvSpPr>
        <p:spPr>
          <a:xfrm>
            <a:off x="678815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3387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失败</a:t>
            </a:r>
          </a:p>
        </p:txBody>
      </p:sp>
      <p:cxnSp>
        <p:nvCxnSpPr>
          <p:cNvPr id="57" name="肘形连接符 56"/>
          <p:cNvCxnSpPr>
            <a:stCxn id="48" idx="1"/>
            <a:endCxn id="49" idx="0"/>
          </p:cNvCxnSpPr>
          <p:nvPr/>
        </p:nvCxnSpPr>
        <p:spPr>
          <a:xfrm rot="10800000" flipV="1">
            <a:off x="715391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715391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1608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30529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32434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7740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不是目录文件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50912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目录文件</a:t>
            </a:r>
          </a:p>
        </p:txBody>
      </p:sp>
      <p:sp>
        <p:nvSpPr>
          <p:cNvPr id="67" name="矩形 66"/>
          <p:cNvSpPr/>
          <p:nvPr/>
        </p:nvSpPr>
        <p:spPr>
          <a:xfrm>
            <a:off x="961390" y="2212975"/>
            <a:ext cx="10591800" cy="1280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824855" y="268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不同之处</a:t>
            </a:r>
          </a:p>
        </p:txBody>
      </p:sp>
      <p:sp>
        <p:nvSpPr>
          <p:cNvPr id="2" name="矩形 1"/>
          <p:cNvSpPr/>
          <p:nvPr/>
        </p:nvSpPr>
        <p:spPr>
          <a:xfrm>
            <a:off x="7997825" y="5038090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6405" y="5099685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</a:p>
        </p:txBody>
      </p:sp>
      <p:sp>
        <p:nvSpPr>
          <p:cNvPr id="4" name="矩形 3"/>
          <p:cNvSpPr/>
          <p:nvPr/>
        </p:nvSpPr>
        <p:spPr>
          <a:xfrm>
            <a:off x="8024495" y="372491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5640" y="381571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970010" y="5948045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15730" y="6012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成功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31325" y="458978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31960" y="552640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00475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文件不存在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96730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文件不存在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46290" y="1077595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文件存在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0085" y="1438910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085" y="94424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085" y="157607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</a:p>
        </p:txBody>
      </p:sp>
      <p:sp>
        <p:nvSpPr>
          <p:cNvPr id="7" name="矩形 6"/>
          <p:cNvSpPr/>
          <p:nvPr/>
        </p:nvSpPr>
        <p:spPr>
          <a:xfrm>
            <a:off x="2212340" y="2193925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23160" y="2457450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VFS</a:t>
            </a:r>
          </a:p>
        </p:txBody>
      </p:sp>
      <p:sp>
        <p:nvSpPr>
          <p:cNvPr id="9" name="矩形 8"/>
          <p:cNvSpPr/>
          <p:nvPr/>
        </p:nvSpPr>
        <p:spPr>
          <a:xfrm>
            <a:off x="3674745" y="2193925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04920" y="2193925"/>
            <a:ext cx="73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JFFS2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36240" y="1226185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1500" y="2299970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320" y="2193925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23160" y="744855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91130" y="1247140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26740" y="2498090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36240" y="154432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81985" y="19011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193415" y="24980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89175" y="154749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④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05460" y="4566285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5460" y="4071620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5460" y="4703445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</a:p>
        </p:txBody>
      </p:sp>
      <p:sp>
        <p:nvSpPr>
          <p:cNvPr id="25" name="矩形 24"/>
          <p:cNvSpPr/>
          <p:nvPr/>
        </p:nvSpPr>
        <p:spPr>
          <a:xfrm>
            <a:off x="2037715" y="5321300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8535" y="5584825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VFS</a:t>
            </a:r>
          </a:p>
        </p:txBody>
      </p:sp>
      <p:sp>
        <p:nvSpPr>
          <p:cNvPr id="27" name="矩形 26"/>
          <p:cNvSpPr/>
          <p:nvPr/>
        </p:nvSpPr>
        <p:spPr>
          <a:xfrm>
            <a:off x="3500120" y="5321300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0295" y="5321300"/>
            <a:ext cx="70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FUSE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61615" y="4353560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6875" y="5427345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42510" y="3608070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164715" y="3785870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516505" y="4374515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52115" y="5625465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22245" y="46501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007360" y="5028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408680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③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055745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④</a:t>
            </a:r>
          </a:p>
        </p:txBody>
      </p:sp>
      <p:sp>
        <p:nvSpPr>
          <p:cNvPr id="39" name="矩形 38"/>
          <p:cNvSpPr/>
          <p:nvPr/>
        </p:nvSpPr>
        <p:spPr>
          <a:xfrm>
            <a:off x="3545205" y="3608070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865" y="3611245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NEWFS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8095" y="3907155"/>
            <a:ext cx="15240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095115" y="3907155"/>
            <a:ext cx="30480" cy="1457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59430" y="564451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089785" y="474980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⑥</a:t>
            </a:r>
          </a:p>
        </p:txBody>
      </p:sp>
      <p:cxnSp>
        <p:nvCxnSpPr>
          <p:cNvPr id="46" name="曲线连接符 45"/>
          <p:cNvCxnSpPr/>
          <p:nvPr/>
        </p:nvCxnSpPr>
        <p:spPr>
          <a:xfrm>
            <a:off x="4615180" y="3995420"/>
            <a:ext cx="1065530" cy="708025"/>
          </a:xfrm>
          <a:prstGeom prst="curvedConnector3">
            <a:avLst>
              <a:gd name="adj1" fmla="val 5006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96560" y="49193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本实验在此</a:t>
            </a:r>
            <a:r>
              <a:rPr lang="zh-CN" altLang="en-US" sz="2000"/>
              <a:t>实现文件系统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244965" y="2089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一般文件系统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28785" y="44399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FUSE</a:t>
            </a:r>
            <a:r>
              <a:rPr lang="zh-CN" altLang="en-US" b="1"/>
              <a:t>文件系统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9980930" y="25012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43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文件存在，返回</a:t>
            </a:r>
            <a:r>
              <a:rPr lang="en-US" altLang="zh-CN" b="1">
                <a:solidFill>
                  <a:srgbClr val="00B0F0"/>
                </a:solidFill>
              </a:rPr>
              <a:t>aaa</a:t>
            </a:r>
            <a:r>
              <a:rPr lang="zh-CN" altLang="en-US" b="1">
                <a:solidFill>
                  <a:srgbClr val="00B0F0"/>
                </a:solidFill>
              </a:rPr>
              <a:t>文件的</a:t>
            </a:r>
            <a:r>
              <a:rPr lang="en-US" altLang="zh-CN" b="1">
                <a:solidFill>
                  <a:srgbClr val="00B0F0"/>
                </a:solidFill>
              </a:rPr>
              <a:t>dentry</a:t>
            </a: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1027176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</a:t>
            </a:r>
            <a:r>
              <a:rPr lang="zh-CN" altLang="en-US" b="1">
                <a:solidFill>
                  <a:srgbClr val="FF0000"/>
                </a:solidFill>
              </a:rPr>
              <a:t>未</a:t>
            </a:r>
            <a:r>
              <a:rPr lang="zh-CN" altLang="en-US"/>
              <a:t>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912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文件不存在，返回</a:t>
            </a:r>
            <a:r>
              <a:rPr lang="zh-CN" b="1">
                <a:solidFill>
                  <a:srgbClr val="FF0000"/>
                </a:solidFill>
              </a:rPr>
              <a:t>父目录</a:t>
            </a:r>
            <a:r>
              <a:rPr lang="en-US" altLang="zh-CN" b="1">
                <a:solidFill>
                  <a:srgbClr val="FF0000"/>
                </a:solidFill>
              </a:rPr>
              <a:t>test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dentry</a:t>
            </a: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7755" y="138430"/>
            <a:ext cx="1730375" cy="3257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244600" y="3116580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244600" y="3169920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</a:p>
        </p:txBody>
      </p:sp>
      <p:sp>
        <p:nvSpPr>
          <p:cNvPr id="4" name="矩形 3"/>
          <p:cNvSpPr/>
          <p:nvPr/>
        </p:nvSpPr>
        <p:spPr>
          <a:xfrm>
            <a:off x="6341110" y="715010"/>
            <a:ext cx="3299460" cy="51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3355" y="789305"/>
            <a:ext cx="293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dentry</a:t>
            </a:r>
            <a:r>
              <a:rPr lang="zh-CN" altLang="en-US"/>
              <a:t>维护的</a:t>
            </a:r>
            <a:r>
              <a:rPr lang="en-US" altLang="zh-CN" b="1"/>
              <a:t>inode</a:t>
            </a:r>
            <a:r>
              <a:rPr lang="zh-CN" altLang="en-US" b="1"/>
              <a:t>编号</a:t>
            </a:r>
          </a:p>
        </p:txBody>
      </p:sp>
      <p:sp>
        <p:nvSpPr>
          <p:cNvPr id="8" name="菱形 7"/>
          <p:cNvSpPr/>
          <p:nvPr/>
        </p:nvSpPr>
        <p:spPr>
          <a:xfrm>
            <a:off x="6795770" y="2629535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1220" y="2795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6341110" y="1726565"/>
            <a:ext cx="3299460" cy="4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1110" y="1792605"/>
            <a:ext cx="331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inode</a:t>
            </a:r>
            <a:r>
              <a:rPr lang="zh-CN" altLang="en-US"/>
              <a:t>编号从磁盘</a:t>
            </a:r>
            <a:r>
              <a:rPr lang="zh-CN" altLang="en-US" b="1"/>
              <a:t>读取</a:t>
            </a:r>
            <a:r>
              <a:rPr lang="en-US" altLang="zh-CN" b="1"/>
              <a:t>inode_d</a:t>
            </a:r>
          </a:p>
        </p:txBody>
      </p:sp>
      <p:sp>
        <p:nvSpPr>
          <p:cNvPr id="12" name="矩形 11"/>
          <p:cNvSpPr/>
          <p:nvPr/>
        </p:nvSpPr>
        <p:spPr>
          <a:xfrm>
            <a:off x="4792345" y="3651250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92345" y="37172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从磁盘读取目录文件内容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4792345" y="465836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72440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8356600" y="3637915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6600" y="37039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从磁盘读取普通文件内容</a:t>
            </a:r>
            <a:endParaRPr lang="en-US" altLang="zh-CN" b="1"/>
          </a:p>
        </p:txBody>
      </p:sp>
      <p:sp>
        <p:nvSpPr>
          <p:cNvPr id="19" name="矩形 18"/>
          <p:cNvSpPr/>
          <p:nvPr/>
        </p:nvSpPr>
        <p:spPr>
          <a:xfrm>
            <a:off x="6020435" y="3603625"/>
            <a:ext cx="1395095" cy="6159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8455" y="265747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就是所有子文件的</a:t>
            </a:r>
            <a:r>
              <a:rPr lang="en-US" altLang="zh-CN"/>
              <a:t>dentry_d</a:t>
            </a:r>
            <a:r>
              <a:rPr lang="zh-CN" altLang="en-US"/>
              <a:t>结构体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751830" y="3308350"/>
            <a:ext cx="181610" cy="2444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32700" y="563499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420" y="56991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结束</a:t>
            </a: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993380" y="1262380"/>
            <a:ext cx="1079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14970" y="2232660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7590" y="4281805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1"/>
          </p:cNvCxnSpPr>
          <p:nvPr/>
        </p:nvCxnSpPr>
        <p:spPr>
          <a:xfrm rot="10800000" flipV="1">
            <a:off x="6149340" y="2979420"/>
            <a:ext cx="646430" cy="669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7" idx="0"/>
          </p:cNvCxnSpPr>
          <p:nvPr/>
        </p:nvCxnSpPr>
        <p:spPr>
          <a:xfrm>
            <a:off x="9200515" y="2980055"/>
            <a:ext cx="504825" cy="65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55" idx="1"/>
          </p:cNvCxnSpPr>
          <p:nvPr/>
        </p:nvCxnSpPr>
        <p:spPr>
          <a:xfrm rot="5400000" flipV="1">
            <a:off x="6510655" y="4760595"/>
            <a:ext cx="752475" cy="149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55" idx="3"/>
          </p:cNvCxnSpPr>
          <p:nvPr/>
        </p:nvCxnSpPr>
        <p:spPr>
          <a:xfrm rot="5400000">
            <a:off x="8172450" y="4349750"/>
            <a:ext cx="1725295" cy="1341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05860" y="1458595"/>
            <a:ext cx="831850" cy="10915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1351915" cy="16052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2495" y="298958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5546725" y="17265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6725" y="12249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父目录</a:t>
            </a:r>
            <a:r>
              <a:rPr lang="en-US" altLang="zh-CN"/>
              <a:t>inode</a:t>
            </a:r>
          </a:p>
        </p:txBody>
      </p:sp>
      <p:sp>
        <p:nvSpPr>
          <p:cNvPr id="11" name="矩形 10"/>
          <p:cNvSpPr/>
          <p:nvPr/>
        </p:nvSpPr>
        <p:spPr>
          <a:xfrm>
            <a:off x="554672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622290" y="25806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5914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5805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508115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0675" y="42348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6818630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20940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31455" y="38068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3376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34610" y="43630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第一个子文件</a:t>
            </a:r>
            <a:r>
              <a:rPr lang="en-US" altLang="zh-CN"/>
              <a:t>dentry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437245" y="43630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最后一个子文件的</a:t>
            </a:r>
            <a:r>
              <a:rPr lang="en-US" altLang="zh-CN"/>
              <a:t>dentry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5025" y="2972435"/>
            <a:ext cx="2852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添加子文件</a:t>
            </a:r>
            <a:r>
              <a:rPr lang="en-US" altLang="zh-CN"/>
              <a:t>dentry</a:t>
            </a:r>
            <a:r>
              <a:rPr lang="zh-CN" altLang="en-US"/>
              <a:t>到父目录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376670" y="15868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6670" y="10852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父目录</a:t>
            </a:r>
            <a:r>
              <a:rPr lang="en-US" altLang="zh-CN"/>
              <a:t>inode</a:t>
            </a:r>
          </a:p>
        </p:txBody>
      </p:sp>
      <p:sp>
        <p:nvSpPr>
          <p:cNvPr id="11" name="矩形 10"/>
          <p:cNvSpPr/>
          <p:nvPr/>
        </p:nvSpPr>
        <p:spPr>
          <a:xfrm>
            <a:off x="637667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452235" y="24409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65900" y="24517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6635750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38060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0620" y="40951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648575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50885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661400" y="36671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371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87975" y="3364865"/>
            <a:ext cx="162560" cy="637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65775" y="2440940"/>
            <a:ext cx="680085" cy="70231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74360" y="3683635"/>
            <a:ext cx="60579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64555" y="42233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第一个子文件</a:t>
            </a:r>
            <a:r>
              <a:rPr lang="en-US" altLang="zh-CN"/>
              <a:t>dentry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947285" y="4224020"/>
            <a:ext cx="101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新增的</a:t>
            </a:r>
            <a:r>
              <a:rPr lang="en-US" altLang="zh-CN">
                <a:solidFill>
                  <a:srgbClr val="FF0000"/>
                </a:solidFill>
              </a:rPr>
              <a:t>dentry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67190" y="42233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最后一个子文件的</a:t>
            </a:r>
            <a:r>
              <a:rPr lang="en-US" altLang="zh-CN"/>
              <a:t>dentry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015365" y="296227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3945" y="302387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</a:p>
        </p:txBody>
      </p:sp>
      <p:sp>
        <p:nvSpPr>
          <p:cNvPr id="5" name="矩形 4"/>
          <p:cNvSpPr/>
          <p:nvPr/>
        </p:nvSpPr>
        <p:spPr>
          <a:xfrm>
            <a:off x="6732905" y="774700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1490" y="855345"/>
            <a:ext cx="193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传入目录项</a:t>
            </a:r>
            <a:r>
              <a:rPr lang="en-US" altLang="zh-CN"/>
              <a:t>dentry</a:t>
            </a:r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08800" y="21875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查找索引节点位图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28105" y="4760595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6690" y="4841240"/>
            <a:ext cx="281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创建新的</a:t>
            </a:r>
            <a:r>
              <a:rPr lang="en-US" altLang="zh-CN"/>
              <a:t>inode</a:t>
            </a:r>
            <a:r>
              <a:rPr lang="zh-CN" altLang="en-US"/>
              <a:t>，填写编号</a:t>
            </a:r>
            <a:r>
              <a:rPr lang="en-US" altLang="zh-CN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6464935" y="5970905"/>
            <a:ext cx="2927350" cy="5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4945" y="607250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目录项</a:t>
            </a:r>
            <a:r>
              <a:rPr lang="en-US" altLang="zh-CN"/>
              <a:t>dentry</a:t>
            </a:r>
            <a:r>
              <a:rPr lang="zh-CN" altLang="en-US"/>
              <a:t>绑定该</a:t>
            </a:r>
            <a:r>
              <a:rPr lang="en-US" altLang="zh-CN"/>
              <a:t>inode</a:t>
            </a:r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非空闲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空闲</a:t>
            </a:r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B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222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</a:t>
            </a:r>
            <a:r>
              <a:rPr lang="zh-CN" altLang="en-US"/>
              <a:t>索引节点位图</a:t>
            </a:r>
            <a:r>
              <a:rPr lang="en-US" altLang="zh-CN"/>
              <a:t>)</a:t>
            </a:r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7805420" y="140652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7774305" y="53771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80995" y="2101215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3026410" y="3966210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4660" y="259143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2465" y="26504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分配一个新的</a:t>
            </a:r>
            <a:r>
              <a:rPr lang="zh-CN"/>
              <a:t>数据块</a:t>
            </a:r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1825" y="21869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查找数据块位图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44920" y="4598670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4920" y="468503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找到空闲数据块</a:t>
            </a:r>
            <a:r>
              <a:rPr lang="zh-CN" altLang="en-US"/>
              <a:t>，返回编号</a:t>
            </a:r>
            <a:r>
              <a:rPr lang="en-US" altLang="zh-CN"/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非空闲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空闲</a:t>
            </a:r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B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199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</a:t>
            </a:r>
            <a:r>
              <a:rPr lang="zh-CN" altLang="en-US"/>
              <a:t>数据块位图</a:t>
            </a:r>
            <a:r>
              <a:rPr lang="en-US" altLang="zh-CN"/>
              <a:t>)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67025" y="2124075"/>
            <a:ext cx="959485" cy="2800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2867025" y="3344545"/>
            <a:ext cx="1131570" cy="655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2990" y="267843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路径解析，得到对应的</a:t>
            </a:r>
            <a:r>
              <a:rPr lang="en-US" altLang="zh-CN"/>
              <a:t>dentry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13705" y="3775710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填充</a:t>
            </a:r>
            <a:r>
              <a:rPr lang="en-US" altLang="zh-CN"/>
              <a:t>stat</a:t>
            </a:r>
            <a:r>
              <a:rPr lang="zh-CN" altLang="en-US"/>
              <a:t>结构体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655945" y="158115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27725" y="15811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getattr</a:t>
            </a:r>
          </a:p>
        </p:txBody>
      </p:sp>
      <p:sp>
        <p:nvSpPr>
          <p:cNvPr id="6" name="矩形 5"/>
          <p:cNvSpPr/>
          <p:nvPr/>
        </p:nvSpPr>
        <p:spPr>
          <a:xfrm>
            <a:off x="4872990" y="2595245"/>
            <a:ext cx="308102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2990" y="3696335"/>
            <a:ext cx="3081020" cy="501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6345555" y="205676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339840" y="314579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6120" y="229235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路径解析，得到目录的</a:t>
            </a:r>
            <a:r>
              <a:rPr lang="en-US" altLang="zh-CN"/>
              <a:t>dentry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94860" y="34423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根据偏移</a:t>
            </a:r>
            <a:r>
              <a:rPr lang="en-US" altLang="zh-CN"/>
              <a:t>offset</a:t>
            </a:r>
            <a:r>
              <a:rPr lang="zh-CN"/>
              <a:t>得到子文件名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48530" y="4549140"/>
            <a:ext cx="266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用</a:t>
            </a:r>
            <a:r>
              <a:rPr lang="en-US" altLang="zh-CN"/>
              <a:t>filler</a:t>
            </a:r>
            <a:r>
              <a:rPr lang="zh-CN"/>
              <a:t>装填结果到缓冲区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3565" y="30778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03520" y="13335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300" y="13335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readdir</a:t>
            </a:r>
          </a:p>
        </p:txBody>
      </p:sp>
      <p:sp>
        <p:nvSpPr>
          <p:cNvPr id="8" name="矩形 7"/>
          <p:cNvSpPr/>
          <p:nvPr/>
        </p:nvSpPr>
        <p:spPr>
          <a:xfrm>
            <a:off x="4516120" y="2209165"/>
            <a:ext cx="3081655" cy="54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3359150"/>
            <a:ext cx="3082290" cy="567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1550" y="4465955"/>
            <a:ext cx="2628900" cy="535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5995035" y="180340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93130" y="289433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75985" y="403352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5395" y="45497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直接调用</a:t>
            </a:r>
          </a:p>
        </p:txBody>
      </p:sp>
      <p:sp>
        <p:nvSpPr>
          <p:cNvPr id="14" name="矩形 13"/>
          <p:cNvSpPr/>
          <p:nvPr/>
        </p:nvSpPr>
        <p:spPr>
          <a:xfrm>
            <a:off x="8875395" y="4465320"/>
            <a:ext cx="1101090" cy="536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E26C68F-DE41-4365-8B6A-A9F4BB2C2166}"/>
              </a:ext>
            </a:extLst>
          </p:cNvPr>
          <p:cNvSpPr/>
          <p:nvPr/>
        </p:nvSpPr>
        <p:spPr>
          <a:xfrm>
            <a:off x="1489434" y="3223966"/>
            <a:ext cx="8863606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D4CD47-AB42-4099-B969-1E096A4DCBF6}"/>
              </a:ext>
            </a:extLst>
          </p:cNvPr>
          <p:cNvSpPr/>
          <p:nvPr/>
        </p:nvSpPr>
        <p:spPr>
          <a:xfrm>
            <a:off x="1489434" y="3223966"/>
            <a:ext cx="1101366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A25249-C455-411C-BC76-8156F5A69E12}"/>
              </a:ext>
            </a:extLst>
          </p:cNvPr>
          <p:cNvSpPr/>
          <p:nvPr/>
        </p:nvSpPr>
        <p:spPr>
          <a:xfrm>
            <a:off x="574040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483830-4009-4429-B89E-9593054EBA2B}"/>
              </a:ext>
            </a:extLst>
          </p:cNvPr>
          <p:cNvSpPr/>
          <p:nvPr/>
        </p:nvSpPr>
        <p:spPr>
          <a:xfrm>
            <a:off x="610616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F4C3C9-015B-4AD4-840B-55B4D757E5B5}"/>
              </a:ext>
            </a:extLst>
          </p:cNvPr>
          <p:cNvSpPr/>
          <p:nvPr/>
        </p:nvSpPr>
        <p:spPr>
          <a:xfrm>
            <a:off x="647192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DB5D45-FB86-46DF-AC8E-67CE84708B7C}"/>
              </a:ext>
            </a:extLst>
          </p:cNvPr>
          <p:cNvSpPr/>
          <p:nvPr/>
        </p:nvSpPr>
        <p:spPr>
          <a:xfrm>
            <a:off x="683768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1B4E76-E964-4208-B49C-08C33A8C7946}"/>
              </a:ext>
            </a:extLst>
          </p:cNvPr>
          <p:cNvSpPr/>
          <p:nvPr/>
        </p:nvSpPr>
        <p:spPr>
          <a:xfrm>
            <a:off x="7203440" y="3223966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87455A-7C0D-4062-9F39-EB3A366AA9FE}"/>
              </a:ext>
            </a:extLst>
          </p:cNvPr>
          <p:cNvSpPr/>
          <p:nvPr/>
        </p:nvSpPr>
        <p:spPr>
          <a:xfrm>
            <a:off x="8778240" y="3223966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DED43E-0126-4B81-A91A-84E64F1A41D2}"/>
              </a:ext>
            </a:extLst>
          </p:cNvPr>
          <p:cNvSpPr/>
          <p:nvPr/>
        </p:nvSpPr>
        <p:spPr>
          <a:xfrm>
            <a:off x="2590800" y="3223966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B13759-AD3C-413A-8176-5F2A81352F04}"/>
              </a:ext>
            </a:extLst>
          </p:cNvPr>
          <p:cNvSpPr/>
          <p:nvPr/>
        </p:nvSpPr>
        <p:spPr>
          <a:xfrm>
            <a:off x="4165600" y="3223966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</p:spTree>
    <p:extLst>
      <p:ext uri="{BB962C8B-B14F-4D97-AF65-F5344CB8AC3E}">
        <p14:creationId xmlns:p14="http://schemas.microsoft.com/office/powerpoint/2010/main" val="264689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81D19DEC-FFDF-7A5C-F6F4-17ED79BA6604}"/>
              </a:ext>
            </a:extLst>
          </p:cNvPr>
          <p:cNvGrpSpPr/>
          <p:nvPr/>
        </p:nvGrpSpPr>
        <p:grpSpPr>
          <a:xfrm>
            <a:off x="0" y="2459708"/>
            <a:ext cx="11660484" cy="3170388"/>
            <a:chOff x="0" y="2459708"/>
            <a:chExt cx="11660484" cy="317038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57B436-9C8B-97FE-01E6-6DE039110943}"/>
                </a:ext>
              </a:extLst>
            </p:cNvPr>
            <p:cNvSpPr/>
            <p:nvPr/>
          </p:nvSpPr>
          <p:spPr>
            <a:xfrm>
              <a:off x="3181269" y="4460674"/>
              <a:ext cx="978535" cy="385188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EXT2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117627" y="3830573"/>
              <a:ext cx="4907122" cy="1202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0" y="3316438"/>
              <a:ext cx="1225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User Space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0" y="3948263"/>
              <a:ext cx="13989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Kernel Space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401444" y="4460674"/>
              <a:ext cx="978535" cy="38518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VFS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2010410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473879" y="456036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134257" y="4003217"/>
              <a:ext cx="16649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read</a:t>
              </a:r>
              <a:r>
                <a:rPr lang="zh-CN" altLang="en-US" sz="2000" dirty="0"/>
                <a:t>接口实现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70012" y="2659467"/>
              <a:ext cx="1170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read</a:t>
              </a:r>
              <a:r>
                <a:rPr lang="zh-CN" altLang="en-US" sz="2000" dirty="0"/>
                <a:t>请求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765300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H="1">
              <a:off x="2432445" y="475848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010410" y="341947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72939" y="4168870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②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71866" y="4777539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③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63345" y="3805989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④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98905" y="526076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内核文件系统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DB5D97E-D130-AEF5-D5FF-0AB16EDC818E}"/>
                </a:ext>
              </a:extLst>
            </p:cNvPr>
            <p:cNvSpPr/>
            <p:nvPr/>
          </p:nvSpPr>
          <p:spPr>
            <a:xfrm>
              <a:off x="9038192" y="4460674"/>
              <a:ext cx="978535" cy="385188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FUSE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DDEDC93-C5D4-6C2B-535E-20551704900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550" y="3830573"/>
              <a:ext cx="4907122" cy="1202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3F86152-4C6C-F1DA-C475-00B653A72EF2}"/>
                </a:ext>
              </a:extLst>
            </p:cNvPr>
            <p:cNvSpPr txBox="1"/>
            <p:nvPr/>
          </p:nvSpPr>
          <p:spPr>
            <a:xfrm>
              <a:off x="5856923" y="3316438"/>
              <a:ext cx="1225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User Space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D4B80A9-28B6-8E03-A89E-1328B2C4437F}"/>
                </a:ext>
              </a:extLst>
            </p:cNvPr>
            <p:cNvSpPr txBox="1"/>
            <p:nvPr/>
          </p:nvSpPr>
          <p:spPr>
            <a:xfrm>
              <a:off x="5856923" y="3948263"/>
              <a:ext cx="13989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Kernel Space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646BAF9-4ED4-BFC8-9E80-377D89CA0FFA}"/>
                </a:ext>
              </a:extLst>
            </p:cNvPr>
            <p:cNvSpPr/>
            <p:nvPr/>
          </p:nvSpPr>
          <p:spPr>
            <a:xfrm>
              <a:off x="7258367" y="4460674"/>
              <a:ext cx="978535" cy="38518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VFS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F8BDC9-E2DD-7D9A-1BB0-126397E17B0D}"/>
                </a:ext>
              </a:extLst>
            </p:cNvPr>
            <p:cNvCxnSpPr/>
            <p:nvPr/>
          </p:nvCxnSpPr>
          <p:spPr>
            <a:xfrm flipH="1">
              <a:off x="7867333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29715D31-B264-601A-176D-C33D3141CC3B}"/>
                </a:ext>
              </a:extLst>
            </p:cNvPr>
            <p:cNvCxnSpPr/>
            <p:nvPr/>
          </p:nvCxnSpPr>
          <p:spPr>
            <a:xfrm>
              <a:off x="8330802" y="456036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519C473-4797-AF3C-27FA-D04AC61C38FE}"/>
                </a:ext>
              </a:extLst>
            </p:cNvPr>
            <p:cNvSpPr txBox="1"/>
            <p:nvPr/>
          </p:nvSpPr>
          <p:spPr>
            <a:xfrm>
              <a:off x="9977203" y="2459708"/>
              <a:ext cx="1683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read</a:t>
              </a:r>
              <a:r>
                <a:rPr lang="zh-CN" altLang="en-US" sz="2000" dirty="0"/>
                <a:t>接口实现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(</a:t>
              </a:r>
              <a:r>
                <a:rPr lang="zh-CN" altLang="en-US" sz="2000" dirty="0"/>
                <a:t>本次实验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BF3126F-8937-68E1-1DB4-A3AC64B980C3}"/>
                </a:ext>
              </a:extLst>
            </p:cNvPr>
            <p:cNvSpPr txBox="1"/>
            <p:nvPr/>
          </p:nvSpPr>
          <p:spPr>
            <a:xfrm>
              <a:off x="7226935" y="2659467"/>
              <a:ext cx="1170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read</a:t>
              </a:r>
              <a:r>
                <a:rPr lang="zh-CN" altLang="en-US" sz="2000" dirty="0"/>
                <a:t>请求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AC0228D7-52E2-C937-5BA3-6C278C73E46A}"/>
                </a:ext>
              </a:extLst>
            </p:cNvPr>
            <p:cNvCxnSpPr/>
            <p:nvPr/>
          </p:nvCxnSpPr>
          <p:spPr>
            <a:xfrm flipV="1">
              <a:off x="7622223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E032119-5580-AA78-0001-C5760CA83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9368" y="475848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5922FFA-1DD2-B427-20F4-60EE1091A3EB}"/>
                </a:ext>
              </a:extLst>
            </p:cNvPr>
            <p:cNvSpPr txBox="1"/>
            <p:nvPr/>
          </p:nvSpPr>
          <p:spPr>
            <a:xfrm>
              <a:off x="7867333" y="341947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/>
                <a:t>①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BA41115-FED3-2FE5-14EA-3C2AFA29DF92}"/>
                </a:ext>
              </a:extLst>
            </p:cNvPr>
            <p:cNvSpPr txBox="1"/>
            <p:nvPr/>
          </p:nvSpPr>
          <p:spPr>
            <a:xfrm>
              <a:off x="8429862" y="4168870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②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A6EABCE-C361-A487-7B9E-AA045D0B14FF}"/>
                </a:ext>
              </a:extLst>
            </p:cNvPr>
            <p:cNvSpPr txBox="1"/>
            <p:nvPr/>
          </p:nvSpPr>
          <p:spPr>
            <a:xfrm>
              <a:off x="8428789" y="477753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⑤</a:t>
              </a:r>
              <a:endParaRPr lang="zh-CN" sz="2000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9FF31FF-5E50-B61A-73D7-B98277942517}"/>
                </a:ext>
              </a:extLst>
            </p:cNvPr>
            <p:cNvSpPr txBox="1"/>
            <p:nvPr/>
          </p:nvSpPr>
          <p:spPr>
            <a:xfrm>
              <a:off x="7220268" y="3805989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⑥</a:t>
              </a:r>
              <a:endParaRPr lang="zh-CN" sz="200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21E306E-99D5-4F3F-8314-E7A391E989F2}"/>
                </a:ext>
              </a:extLst>
            </p:cNvPr>
            <p:cNvSpPr txBox="1"/>
            <p:nvPr/>
          </p:nvSpPr>
          <p:spPr>
            <a:xfrm>
              <a:off x="7825939" y="5260764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FUSE</a:t>
              </a:r>
              <a:r>
                <a:rPr lang="zh-CN" altLang="en-US" b="1" dirty="0"/>
                <a:t>文件系统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1D8F5DC-4EEF-E6A0-C30A-A390AF97685F}"/>
                </a:ext>
              </a:extLst>
            </p:cNvPr>
            <p:cNvSpPr/>
            <p:nvPr/>
          </p:nvSpPr>
          <p:spPr>
            <a:xfrm>
              <a:off x="8998668" y="2674389"/>
              <a:ext cx="978535" cy="38518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Young</a:t>
              </a: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EXT2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C3208D1-9B2B-1430-713B-DFF95F0A67FF}"/>
                </a:ext>
              </a:extLst>
            </p:cNvPr>
            <p:cNvCxnSpPr/>
            <p:nvPr/>
          </p:nvCxnSpPr>
          <p:spPr>
            <a:xfrm flipH="1">
              <a:off x="9597379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6C4A647-2DBC-DB48-8209-DF85CA73B8E4}"/>
                </a:ext>
              </a:extLst>
            </p:cNvPr>
            <p:cNvCxnSpPr/>
            <p:nvPr/>
          </p:nvCxnSpPr>
          <p:spPr>
            <a:xfrm flipV="1">
              <a:off x="9352269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70B7A19-8BDA-D5B5-8224-A9798221EB38}"/>
                </a:ext>
              </a:extLst>
            </p:cNvPr>
            <p:cNvSpPr txBox="1"/>
            <p:nvPr/>
          </p:nvSpPr>
          <p:spPr>
            <a:xfrm>
              <a:off x="8953578" y="381825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③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7AE4BE7-4892-2904-47CC-54D777C75EAA}"/>
                </a:ext>
              </a:extLst>
            </p:cNvPr>
            <p:cNvSpPr txBox="1"/>
            <p:nvPr/>
          </p:nvSpPr>
          <p:spPr>
            <a:xfrm>
              <a:off x="9596892" y="340720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④</a:t>
              </a:r>
              <a:endParaRPr 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64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E26C68F-DE41-4365-8B6A-A9F4BB2C2166}"/>
              </a:ext>
            </a:extLst>
          </p:cNvPr>
          <p:cNvSpPr/>
          <p:nvPr/>
        </p:nvSpPr>
        <p:spPr>
          <a:xfrm>
            <a:off x="1443135" y="1406741"/>
            <a:ext cx="8863606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D4CD47-AB42-4099-B969-1E096A4DCBF6}"/>
              </a:ext>
            </a:extLst>
          </p:cNvPr>
          <p:cNvSpPr/>
          <p:nvPr/>
        </p:nvSpPr>
        <p:spPr>
          <a:xfrm>
            <a:off x="1443135" y="1406741"/>
            <a:ext cx="1101366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A25249-C455-411C-BC76-8156F5A69E12}"/>
              </a:ext>
            </a:extLst>
          </p:cNvPr>
          <p:cNvSpPr/>
          <p:nvPr/>
        </p:nvSpPr>
        <p:spPr>
          <a:xfrm>
            <a:off x="569410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483830-4009-4429-B89E-9593054EBA2B}"/>
              </a:ext>
            </a:extLst>
          </p:cNvPr>
          <p:cNvSpPr/>
          <p:nvPr/>
        </p:nvSpPr>
        <p:spPr>
          <a:xfrm>
            <a:off x="605986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F4C3C9-015B-4AD4-840B-55B4D757E5B5}"/>
              </a:ext>
            </a:extLst>
          </p:cNvPr>
          <p:cNvSpPr/>
          <p:nvPr/>
        </p:nvSpPr>
        <p:spPr>
          <a:xfrm>
            <a:off x="642562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DB5D45-FB86-46DF-AC8E-67CE84708B7C}"/>
              </a:ext>
            </a:extLst>
          </p:cNvPr>
          <p:cNvSpPr/>
          <p:nvPr/>
        </p:nvSpPr>
        <p:spPr>
          <a:xfrm>
            <a:off x="679138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1B4E76-E964-4208-B49C-08C33A8C7946}"/>
              </a:ext>
            </a:extLst>
          </p:cNvPr>
          <p:cNvSpPr/>
          <p:nvPr/>
        </p:nvSpPr>
        <p:spPr>
          <a:xfrm>
            <a:off x="7157141" y="1406741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87455A-7C0D-4062-9F39-EB3A366AA9FE}"/>
              </a:ext>
            </a:extLst>
          </p:cNvPr>
          <p:cNvSpPr/>
          <p:nvPr/>
        </p:nvSpPr>
        <p:spPr>
          <a:xfrm>
            <a:off x="8731941" y="1406741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DED43E-0126-4B81-A91A-84E64F1A41D2}"/>
              </a:ext>
            </a:extLst>
          </p:cNvPr>
          <p:cNvSpPr/>
          <p:nvPr/>
        </p:nvSpPr>
        <p:spPr>
          <a:xfrm>
            <a:off x="2544501" y="1406741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B13759-AD3C-413A-8176-5F2A81352F04}"/>
              </a:ext>
            </a:extLst>
          </p:cNvPr>
          <p:cNvSpPr/>
          <p:nvPr/>
        </p:nvSpPr>
        <p:spPr>
          <a:xfrm>
            <a:off x="4119301" y="1406741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559EC0-EA1C-4303-822A-CA63C3FDD154}"/>
              </a:ext>
            </a:extLst>
          </p:cNvPr>
          <p:cNvSpPr/>
          <p:nvPr/>
        </p:nvSpPr>
        <p:spPr>
          <a:xfrm>
            <a:off x="3192039" y="2847371"/>
            <a:ext cx="2316224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10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1500B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22412B7E-B5F7-430F-99FA-D0E59C720977}"/>
              </a:ext>
            </a:extLst>
          </p:cNvPr>
          <p:cNvCxnSpPr>
            <a:stCxn id="23" idx="2"/>
            <a:endCxn id="2" idx="0"/>
          </p:cNvCxnSpPr>
          <p:nvPr/>
        </p:nvCxnSpPr>
        <p:spPr>
          <a:xfrm rot="5400000">
            <a:off x="4850451" y="1820841"/>
            <a:ext cx="526230" cy="1526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03DFD7F-3A96-4E4F-9D3A-32BFAD813009}"/>
              </a:ext>
            </a:extLst>
          </p:cNvPr>
          <p:cNvSpPr/>
          <p:nvPr/>
        </p:nvSpPr>
        <p:spPr>
          <a:xfrm>
            <a:off x="7157141" y="2847371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F5FB97-AB0E-4EFD-8C2C-028E9B8EDBE9}"/>
              </a:ext>
            </a:extLst>
          </p:cNvPr>
          <p:cNvSpPr/>
          <p:nvPr/>
        </p:nvSpPr>
        <p:spPr>
          <a:xfrm>
            <a:off x="8731941" y="4866058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87453F5-E73E-4FEA-A318-0D13FD92858E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>
            <a:off x="7944541" y="2321141"/>
            <a:ext cx="0" cy="52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80D19BC-FA3B-4D85-9FF1-788599A3A7FA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9519341" y="2321141"/>
            <a:ext cx="0" cy="254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8C98114-85ED-422D-9388-8145D2EA08F8}"/>
              </a:ext>
            </a:extLst>
          </p:cNvPr>
          <p:cNvSpPr/>
          <p:nvPr/>
        </p:nvSpPr>
        <p:spPr>
          <a:xfrm>
            <a:off x="3192038" y="4479403"/>
            <a:ext cx="2316223" cy="17014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AEA2226-DEB8-4271-95BD-D126EA71980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49240" y="3618808"/>
            <a:ext cx="1807901" cy="102177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6E7F7D-5F93-4BE4-B637-5AF0DC15DC9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49240" y="4922520"/>
            <a:ext cx="3382701" cy="71497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01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10B0804-613B-4848-DBD1-CF125290EB73}"/>
              </a:ext>
            </a:extLst>
          </p:cNvPr>
          <p:cNvGrpSpPr/>
          <p:nvPr/>
        </p:nvGrpSpPr>
        <p:grpSpPr>
          <a:xfrm>
            <a:off x="1443135" y="1406741"/>
            <a:ext cx="8868242" cy="914400"/>
            <a:chOff x="1443135" y="1406741"/>
            <a:chExt cx="8868242" cy="9144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26C68F-DE41-4365-8B6A-A9F4BB2C2166}"/>
                </a:ext>
              </a:extLst>
            </p:cNvPr>
            <p:cNvSpPr/>
            <p:nvPr/>
          </p:nvSpPr>
          <p:spPr>
            <a:xfrm>
              <a:off x="1443135" y="1406741"/>
              <a:ext cx="8863606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CD4CD47-AB42-4099-B969-1E096A4DCBF6}"/>
                </a:ext>
              </a:extLst>
            </p:cNvPr>
            <p:cNvSpPr/>
            <p:nvPr/>
          </p:nvSpPr>
          <p:spPr>
            <a:xfrm>
              <a:off x="1443135" y="1406741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A25249-C455-411C-BC76-8156F5A69E12}"/>
                </a:ext>
              </a:extLst>
            </p:cNvPr>
            <p:cNvSpPr/>
            <p:nvPr/>
          </p:nvSpPr>
          <p:spPr>
            <a:xfrm>
              <a:off x="4119301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483830-4009-4429-B89E-9593054EBA2B}"/>
                </a:ext>
              </a:extLst>
            </p:cNvPr>
            <p:cNvSpPr/>
            <p:nvPr/>
          </p:nvSpPr>
          <p:spPr>
            <a:xfrm>
              <a:off x="6041319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DDB5D45-FB86-46DF-AC8E-67CE84708B7C}"/>
                </a:ext>
              </a:extLst>
            </p:cNvPr>
            <p:cNvSpPr/>
            <p:nvPr/>
          </p:nvSpPr>
          <p:spPr>
            <a:xfrm>
              <a:off x="8000421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1B4E76-E964-4208-B49C-08C33A8C7946}"/>
                </a:ext>
              </a:extLst>
            </p:cNvPr>
            <p:cNvSpPr/>
            <p:nvPr/>
          </p:nvSpPr>
          <p:spPr>
            <a:xfrm>
              <a:off x="4466519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287455A-7C0D-4062-9F39-EB3A366AA9FE}"/>
                </a:ext>
              </a:extLst>
            </p:cNvPr>
            <p:cNvSpPr/>
            <p:nvPr/>
          </p:nvSpPr>
          <p:spPr>
            <a:xfrm>
              <a:off x="6416350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3DED43E-0126-4B81-A91A-84E64F1A41D2}"/>
                </a:ext>
              </a:extLst>
            </p:cNvPr>
            <p:cNvSpPr/>
            <p:nvPr/>
          </p:nvSpPr>
          <p:spPr>
            <a:xfrm>
              <a:off x="2544501" y="1406741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1DC27E5-F9AF-C906-9870-1EE5062D33B4}"/>
                </a:ext>
              </a:extLst>
            </p:cNvPr>
            <p:cNvSpPr/>
            <p:nvPr/>
          </p:nvSpPr>
          <p:spPr>
            <a:xfrm>
              <a:off x="8366181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20580A-DBB5-222A-1A88-A5880F86A9D9}"/>
                </a:ext>
              </a:extLst>
            </p:cNvPr>
            <p:cNvSpPr/>
            <p:nvPr/>
          </p:nvSpPr>
          <p:spPr>
            <a:xfrm>
              <a:off x="9945617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6927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9C51D1B-7276-4A72-AE0C-9FDA8994F5D3}"/>
              </a:ext>
            </a:extLst>
          </p:cNvPr>
          <p:cNvSpPr/>
          <p:nvPr/>
        </p:nvSpPr>
        <p:spPr>
          <a:xfrm>
            <a:off x="1048792" y="581177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2 ×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2 (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规定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2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[0]:2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113ED0-2154-4BCB-A4ED-B3A1E006334D}"/>
              </a:ext>
            </a:extLst>
          </p:cNvPr>
          <p:cNvSpPr/>
          <p:nvPr/>
        </p:nvSpPr>
        <p:spPr>
          <a:xfrm>
            <a:off x="4972613" y="583620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F4A664-54C5-412C-9B4D-0CDD1C7AD7BB}"/>
              </a:ext>
            </a:extLst>
          </p:cNvPr>
          <p:cNvSpPr/>
          <p:nvPr/>
        </p:nvSpPr>
        <p:spPr>
          <a:xfrm>
            <a:off x="4972613" y="581177"/>
            <a:ext cx="1574800" cy="448970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6C5D51-D6F9-4943-8E0C-4DB0313D7AD8}"/>
              </a:ext>
            </a:extLst>
          </p:cNvPr>
          <p:cNvSpPr/>
          <p:nvPr/>
        </p:nvSpPr>
        <p:spPr>
          <a:xfrm>
            <a:off x="4972613" y="1030147"/>
            <a:ext cx="1574800" cy="448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19D9C7-C2EC-4FA6-8E47-CAFDC5D5BBB1}"/>
              </a:ext>
            </a:extLst>
          </p:cNvPr>
          <p:cNvSpPr/>
          <p:nvPr/>
        </p:nvSpPr>
        <p:spPr>
          <a:xfrm>
            <a:off x="4972613" y="1476674"/>
            <a:ext cx="1574800" cy="448970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0ACE875-53C8-42FA-899E-9BFBAC85F88D}"/>
              </a:ext>
            </a:extLst>
          </p:cNvPr>
          <p:cNvCxnSpPr>
            <a:cxnSpLocks/>
          </p:cNvCxnSpPr>
          <p:nvPr/>
        </p:nvCxnSpPr>
        <p:spPr>
          <a:xfrm flipV="1">
            <a:off x="3536193" y="581180"/>
            <a:ext cx="1436420" cy="178249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F40B5D2-64D1-4B22-892E-54BCFCA794EB}"/>
              </a:ext>
            </a:extLst>
          </p:cNvPr>
          <p:cNvSpPr txBox="1"/>
          <p:nvPr/>
        </p:nvSpPr>
        <p:spPr>
          <a:xfrm>
            <a:off x="5050397" y="2363678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EE2E32-276C-45DE-B3C9-2914107236D8}"/>
              </a:ext>
            </a:extLst>
          </p:cNvPr>
          <p:cNvSpPr txBox="1"/>
          <p:nvPr/>
        </p:nvSpPr>
        <p:spPr>
          <a:xfrm>
            <a:off x="1242850" y="4389249"/>
            <a:ext cx="20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624C27-90AB-4811-83E2-491BF1A15923}"/>
              </a:ext>
            </a:extLst>
          </p:cNvPr>
          <p:cNvSpPr/>
          <p:nvPr/>
        </p:nvSpPr>
        <p:spPr>
          <a:xfrm>
            <a:off x="9704599" y="581177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110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 ×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230A7EB-D6B2-44F0-B29D-42091BEF8C7D}"/>
              </a:ext>
            </a:extLst>
          </p:cNvPr>
          <p:cNvSpPr/>
          <p:nvPr/>
        </p:nvSpPr>
        <p:spPr>
          <a:xfrm>
            <a:off x="7342399" y="581177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demo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110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7C810D-20AE-422F-8C1C-F0FD3B940FC1}"/>
              </a:ext>
            </a:extLst>
          </p:cNvPr>
          <p:cNvSpPr/>
          <p:nvPr/>
        </p:nvSpPr>
        <p:spPr>
          <a:xfrm>
            <a:off x="7342399" y="2603306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JINX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2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E9E886-42EF-4089-A0DD-FF25ABE3F10E}"/>
              </a:ext>
            </a:extLst>
          </p:cNvPr>
          <p:cNvSpPr/>
          <p:nvPr/>
        </p:nvSpPr>
        <p:spPr>
          <a:xfrm>
            <a:off x="7342399" y="4625435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fuse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111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7D3F20-B593-4ED7-8060-04FB8A74AA25}"/>
              </a:ext>
            </a:extLst>
          </p:cNvPr>
          <p:cNvSpPr/>
          <p:nvPr/>
        </p:nvSpPr>
        <p:spPr>
          <a:xfrm>
            <a:off x="4516312" y="6916614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111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1500B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[0]:8 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[1]:6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D774613-81BC-4515-8A93-C15865C5E28D}"/>
              </a:ext>
            </a:extLst>
          </p:cNvPr>
          <p:cNvSpPr/>
          <p:nvPr/>
        </p:nvSpPr>
        <p:spPr>
          <a:xfrm>
            <a:off x="1048792" y="7902245"/>
            <a:ext cx="1574800" cy="1593740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59C365-3FB1-4DF2-8022-202168FF3E8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547413" y="805662"/>
            <a:ext cx="7874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C15FA80-55AE-4CB8-8D9B-7D2F5D94CEFD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6547413" y="1254632"/>
            <a:ext cx="794986" cy="212011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F67797D-2199-42AF-91B3-B5058401E852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6547413" y="1701159"/>
            <a:ext cx="794986" cy="369571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EB48CAE-EA3B-4D6A-9539-DE9C34026315}"/>
              </a:ext>
            </a:extLst>
          </p:cNvPr>
          <p:cNvCxnSpPr>
            <a:stCxn id="28" idx="2"/>
            <a:endCxn id="29" idx="3"/>
          </p:cNvCxnSpPr>
          <p:nvPr/>
        </p:nvCxnSpPr>
        <p:spPr>
          <a:xfrm rot="5400000">
            <a:off x="6301353" y="6870669"/>
            <a:ext cx="2530807" cy="1126086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C4DECB6-1907-496D-9191-01B2CA8DF836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 flipV="1">
            <a:off x="2623592" y="8699115"/>
            <a:ext cx="1892720" cy="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344690B-25A5-4199-B2F3-236759721CC3}"/>
              </a:ext>
            </a:extLst>
          </p:cNvPr>
          <p:cNvSpPr txBox="1"/>
          <p:nvPr/>
        </p:nvSpPr>
        <p:spPr>
          <a:xfrm>
            <a:off x="1130290" y="9633158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52898B3-5F46-423F-9B86-C559EF3B53FD}"/>
              </a:ext>
            </a:extLst>
          </p:cNvPr>
          <p:cNvSpPr txBox="1"/>
          <p:nvPr/>
        </p:nvSpPr>
        <p:spPr>
          <a:xfrm>
            <a:off x="9850332" y="4389249"/>
            <a:ext cx="219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/demo/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1051582-8A8C-4416-A2F5-2C4BCA3A6F0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917199" y="1352614"/>
            <a:ext cx="7874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A9B249D-5FDF-4094-A4B9-FC559F383A1D}"/>
              </a:ext>
            </a:extLst>
          </p:cNvPr>
          <p:cNvSpPr txBox="1"/>
          <p:nvPr/>
        </p:nvSpPr>
        <p:spPr>
          <a:xfrm>
            <a:off x="4710370" y="10684540"/>
            <a:ext cx="20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/fuse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6893CB-47DF-4429-AA95-847F6E462F80}"/>
              </a:ext>
            </a:extLst>
          </p:cNvPr>
          <p:cNvSpPr/>
          <p:nvPr/>
        </p:nvSpPr>
        <p:spPr>
          <a:xfrm>
            <a:off x="1048792" y="10139663"/>
            <a:ext cx="1574800" cy="1593740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A644DF-AD19-4FAF-A11C-0F54EDE08959}"/>
              </a:ext>
            </a:extLst>
          </p:cNvPr>
          <p:cNvSpPr txBox="1"/>
          <p:nvPr/>
        </p:nvSpPr>
        <p:spPr>
          <a:xfrm>
            <a:off x="1130290" y="11870576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FF822E-64A0-44A9-AB62-D7570E613A6F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623592" y="8981440"/>
            <a:ext cx="1892720" cy="195509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5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9080" y="3704590"/>
            <a:ext cx="8255635" cy="317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9080" y="320992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29080" y="384175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</a:p>
        </p:txBody>
      </p:sp>
      <p:sp>
        <p:nvSpPr>
          <p:cNvPr id="39" name="矩形 38"/>
          <p:cNvSpPr/>
          <p:nvPr/>
        </p:nvSpPr>
        <p:spPr>
          <a:xfrm>
            <a:off x="5361940" y="265747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610" y="218376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ddriver</a:t>
            </a:r>
          </a:p>
        </p:txBody>
      </p:sp>
      <p:sp>
        <p:nvSpPr>
          <p:cNvPr id="23" name="矩形 22"/>
          <p:cNvSpPr/>
          <p:nvPr/>
        </p:nvSpPr>
        <p:spPr>
          <a:xfrm>
            <a:off x="7870825" y="265747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1500" y="218376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disk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870825" y="3215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普通文件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50815" y="32581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模拟驱动库</a:t>
            </a:r>
          </a:p>
        </p:txBody>
      </p:sp>
      <p:sp>
        <p:nvSpPr>
          <p:cNvPr id="27" name="上下箭头 26"/>
          <p:cNvSpPr/>
          <p:nvPr/>
        </p:nvSpPr>
        <p:spPr>
          <a:xfrm rot="5400000">
            <a:off x="7176135" y="252095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4965065" y="215201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92905" y="190373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683375" y="2449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读写操作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01150" y="2821305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4MB</a:t>
            </a:r>
          </a:p>
        </p:txBody>
      </p:sp>
      <p:sp>
        <p:nvSpPr>
          <p:cNvPr id="2" name="上下箭头 1"/>
          <p:cNvSpPr/>
          <p:nvPr/>
        </p:nvSpPr>
        <p:spPr>
          <a:xfrm rot="5400000">
            <a:off x="3700780" y="249745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4455" y="2988945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一次读写</a:t>
            </a:r>
            <a:r>
              <a:rPr lang="en-US" altLang="zh-CN"/>
              <a:t>512B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86405" y="2404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调用驱动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165" y="5544185"/>
            <a:ext cx="1862455" cy="6477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8320" y="1371600"/>
            <a:ext cx="6605270" cy="69024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5450" y="3045460"/>
            <a:ext cx="3072765" cy="19507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06420" y="3270885"/>
            <a:ext cx="1790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mkdir</a:t>
            </a:r>
            <a:r>
              <a:rPr lang="zh-CN" altLang="en-US" sz="2000"/>
              <a:t>接口实现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4670" y="374459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mkdir</a:t>
            </a:r>
            <a:r>
              <a:rPr lang="zh-CN" altLang="en-US" sz="2000" dirty="0"/>
              <a:t>请求</a:t>
            </a:r>
          </a:p>
        </p:txBody>
      </p:sp>
      <p:sp>
        <p:nvSpPr>
          <p:cNvPr id="39" name="矩形 38"/>
          <p:cNvSpPr/>
          <p:nvPr/>
        </p:nvSpPr>
        <p:spPr>
          <a:xfrm>
            <a:off x="3439160" y="3839845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2820" y="3843020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NEWFS</a:t>
            </a:r>
          </a:p>
        </p:txBody>
      </p:sp>
      <p:sp>
        <p:nvSpPr>
          <p:cNvPr id="2" name="矩形 1"/>
          <p:cNvSpPr/>
          <p:nvPr/>
        </p:nvSpPr>
        <p:spPr>
          <a:xfrm>
            <a:off x="7429500" y="374459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3170" y="327088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ddriver</a:t>
            </a:r>
          </a:p>
        </p:txBody>
      </p:sp>
      <p:sp>
        <p:nvSpPr>
          <p:cNvPr id="3" name="矩形 2"/>
          <p:cNvSpPr/>
          <p:nvPr/>
        </p:nvSpPr>
        <p:spPr>
          <a:xfrm>
            <a:off x="9938385" y="374459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59060" y="327088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disk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970135" y="43033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普通文件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318375" y="43453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模拟驱动库</a:t>
            </a:r>
          </a:p>
        </p:txBody>
      </p:sp>
      <p:sp>
        <p:nvSpPr>
          <p:cNvPr id="50" name="上下箭头 49"/>
          <p:cNvSpPr/>
          <p:nvPr/>
        </p:nvSpPr>
        <p:spPr>
          <a:xfrm rot="5400000">
            <a:off x="9243695" y="360807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71255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读写操作</a:t>
            </a:r>
          </a:p>
        </p:txBody>
      </p:sp>
      <p:sp>
        <p:nvSpPr>
          <p:cNvPr id="52" name="右大括号 51"/>
          <p:cNvSpPr/>
          <p:nvPr/>
        </p:nvSpPr>
        <p:spPr>
          <a:xfrm>
            <a:off x="7032625" y="323913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60465" y="299085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</a:p>
        </p:txBody>
      </p:sp>
      <p:sp>
        <p:nvSpPr>
          <p:cNvPr id="54" name="上下箭头 53"/>
          <p:cNvSpPr/>
          <p:nvPr/>
        </p:nvSpPr>
        <p:spPr>
          <a:xfrm rot="5400000">
            <a:off x="5294630" y="359156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62820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模拟磁盘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032625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模拟驱动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025650" y="1586230"/>
            <a:ext cx="269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3. </a:t>
            </a:r>
            <a:r>
              <a:rPr lang="zh-CN" altLang="en-US" b="1">
                <a:solidFill>
                  <a:srgbClr val="00B0F0"/>
                </a:solidFill>
              </a:rPr>
              <a:t>实现文件系统各种接口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175375" y="1586230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00B0F0"/>
                </a:solidFill>
              </a:rPr>
              <a:t>2. </a:t>
            </a:r>
            <a:r>
              <a:rPr lang="zh-CN" altLang="en-US" b="1">
                <a:solidFill>
                  <a:srgbClr val="00B0F0"/>
                </a:solidFill>
              </a:rPr>
              <a:t>和模拟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7060" y="448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文件系统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65175" y="5693410"/>
            <a:ext cx="1782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00B0F0"/>
                </a:solidFill>
              </a:rPr>
              <a:t>1. 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9665" y="3820160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4MB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08220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调用驱动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72635" y="4138930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一次读写</a:t>
            </a:r>
            <a:r>
              <a:rPr lang="en-US" altLang="zh-CN"/>
              <a:t>512B</a:t>
            </a:r>
          </a:p>
        </p:txBody>
      </p:sp>
      <p:sp>
        <p:nvSpPr>
          <p:cNvPr id="11" name="矩形 10"/>
          <p:cNvSpPr/>
          <p:nvPr/>
        </p:nvSpPr>
        <p:spPr>
          <a:xfrm>
            <a:off x="6141085" y="3045460"/>
            <a:ext cx="5767070" cy="195072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093970"/>
            <a:ext cx="4587875" cy="1527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26325" y="26771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灰色部分我们做了封装，无需关心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87845" y="4312285"/>
            <a:ext cx="3115310" cy="1142365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77905" y="4366260"/>
            <a:ext cx="0" cy="108839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1" idx="1"/>
          </p:cNvCxnSpPr>
          <p:nvPr/>
        </p:nvCxnSpPr>
        <p:spPr>
          <a:xfrm rot="10800000">
            <a:off x="2360295" y="2145665"/>
            <a:ext cx="746125" cy="1324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5609590" y="1877060"/>
            <a:ext cx="1339850" cy="184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98320" y="10033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浅红色部分是同学关心的内容</a:t>
            </a: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839335" y="5034280"/>
            <a:ext cx="1584960" cy="7442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1924685" y="3887470"/>
            <a:ext cx="894715" cy="129540"/>
          </a:xfrm>
          <a:prstGeom prst="rightArrow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765300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最终调用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7060" y="45840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每个逻辑块存什么内容</a:t>
            </a:r>
          </a:p>
        </p:txBody>
      </p:sp>
      <p:cxnSp>
        <p:nvCxnSpPr>
          <p:cNvPr id="8" name="曲线连接符 7"/>
          <p:cNvCxnSpPr>
            <a:stCxn id="18" idx="2"/>
          </p:cNvCxnSpPr>
          <p:nvPr/>
        </p:nvCxnSpPr>
        <p:spPr>
          <a:xfrm rot="5400000">
            <a:off x="3155315" y="4548505"/>
            <a:ext cx="899795" cy="1794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BF72EF6D-EB23-14C7-FF8E-005287E2CB04}"/>
              </a:ext>
            </a:extLst>
          </p:cNvPr>
          <p:cNvGrpSpPr/>
          <p:nvPr/>
        </p:nvGrpSpPr>
        <p:grpSpPr>
          <a:xfrm>
            <a:off x="748863" y="392584"/>
            <a:ext cx="8892848" cy="6236814"/>
            <a:chOff x="748863" y="392584"/>
            <a:chExt cx="8892848" cy="623681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70EE8B1-B872-C986-7883-B5F321C1FCA8}"/>
                </a:ext>
              </a:extLst>
            </p:cNvPr>
            <p:cNvSpPr/>
            <p:nvPr/>
          </p:nvSpPr>
          <p:spPr>
            <a:xfrm>
              <a:off x="2026226" y="3802894"/>
              <a:ext cx="7615483" cy="448502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磁盘驱动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8ACBC90-33CA-A070-5168-A4BFFEC10C7C}"/>
                </a:ext>
              </a:extLst>
            </p:cNvPr>
            <p:cNvCxnSpPr>
              <a:cxnSpLocks/>
            </p:cNvCxnSpPr>
            <p:nvPr/>
          </p:nvCxnSpPr>
          <p:spPr>
            <a:xfrm>
              <a:off x="824879" y="4513935"/>
              <a:ext cx="88168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C2965EE-5BBF-5EF5-705A-ED19AE778B5C}"/>
                </a:ext>
              </a:extLst>
            </p:cNvPr>
            <p:cNvSpPr txBox="1"/>
            <p:nvPr/>
          </p:nvSpPr>
          <p:spPr>
            <a:xfrm>
              <a:off x="748863" y="4620622"/>
              <a:ext cx="160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模拟磁盘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A2931F-413C-F661-E9FA-5FD92E97019E}"/>
                </a:ext>
              </a:extLst>
            </p:cNvPr>
            <p:cNvSpPr txBox="1"/>
            <p:nvPr/>
          </p:nvSpPr>
          <p:spPr>
            <a:xfrm>
              <a:off x="748863" y="38532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模拟驱动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E796AD-D442-DAD0-E709-9213C7A3B66E}"/>
                </a:ext>
              </a:extLst>
            </p:cNvPr>
            <p:cNvSpPr/>
            <p:nvPr/>
          </p:nvSpPr>
          <p:spPr>
            <a:xfrm>
              <a:off x="1473831" y="1243312"/>
              <a:ext cx="8167880" cy="194925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9BBB673-D73E-666B-6208-43C4F6406893}"/>
                </a:ext>
              </a:extLst>
            </p:cNvPr>
            <p:cNvSpPr/>
            <p:nvPr/>
          </p:nvSpPr>
          <p:spPr>
            <a:xfrm>
              <a:off x="1750724" y="2125767"/>
              <a:ext cx="2286818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管理区部分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B3C29DA-52CD-41CA-81A2-18D6C6D2CFA8}"/>
                </a:ext>
              </a:extLst>
            </p:cNvPr>
            <p:cNvSpPr/>
            <p:nvPr/>
          </p:nvSpPr>
          <p:spPr>
            <a:xfrm>
              <a:off x="7134455" y="2125767"/>
              <a:ext cx="2286816" cy="914400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</a:t>
              </a:r>
              <a:r>
                <a:rPr lang="zh-CN" altLang="en-US" b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区部分</a:t>
              </a:r>
              <a:endParaRPr lang="en-US" altLang="zh-CN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37ED5D9-A251-D47C-CCF2-F58D35397AA5}"/>
                </a:ext>
              </a:extLst>
            </p:cNvPr>
            <p:cNvSpPr/>
            <p:nvPr/>
          </p:nvSpPr>
          <p:spPr>
            <a:xfrm>
              <a:off x="4442589" y="2118253"/>
              <a:ext cx="2286816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交互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9E54240-D140-5F9D-754D-29B09E2B4E5A}"/>
                </a:ext>
              </a:extLst>
            </p:cNvPr>
            <p:cNvSpPr/>
            <p:nvPr/>
          </p:nvSpPr>
          <p:spPr>
            <a:xfrm>
              <a:off x="1750724" y="1448102"/>
              <a:ext cx="7670547" cy="448502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用户接口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2185D5-1087-4750-62AB-CC81DFAEC7F4}"/>
                </a:ext>
              </a:extLst>
            </p:cNvPr>
            <p:cNvSpPr txBox="1"/>
            <p:nvPr/>
          </p:nvSpPr>
          <p:spPr>
            <a:xfrm rot="16200000">
              <a:off x="-174103" y="2033273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青春版</a:t>
              </a:r>
              <a:r>
                <a:rPr lang="en-US" altLang="zh-CN" b="1" dirty="0"/>
                <a:t>EXT2</a:t>
              </a:r>
              <a:r>
                <a:rPr lang="zh-CN" altLang="en-US" b="1" dirty="0"/>
                <a:t>文件系统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25FF813-E4D4-1075-0744-80B86CAB4F07}"/>
                </a:ext>
              </a:extLst>
            </p:cNvPr>
            <p:cNvGrpSpPr/>
            <p:nvPr/>
          </p:nvGrpSpPr>
          <p:grpSpPr>
            <a:xfrm>
              <a:off x="3179618" y="5151580"/>
              <a:ext cx="6462089" cy="914400"/>
              <a:chOff x="2143050" y="3245700"/>
              <a:chExt cx="9016874" cy="91440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C2C9EFC-C1DA-C97D-3CBF-0B721816E176}"/>
                  </a:ext>
                </a:extLst>
              </p:cNvPr>
              <p:cNvSpPr/>
              <p:nvPr/>
            </p:nvSpPr>
            <p:spPr>
              <a:xfrm>
                <a:off x="2143050" y="3245700"/>
                <a:ext cx="1254634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25DD57D-6FF5-7A85-B48E-D80F4C51729F}"/>
                  </a:ext>
                </a:extLst>
              </p:cNvPr>
              <p:cNvSpPr/>
              <p:nvPr/>
            </p:nvSpPr>
            <p:spPr>
              <a:xfrm>
                <a:off x="654728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97695B1-9741-732C-80DB-A3BB633F899A}"/>
                  </a:ext>
                </a:extLst>
              </p:cNvPr>
              <p:cNvSpPr/>
              <p:nvPr/>
            </p:nvSpPr>
            <p:spPr>
              <a:xfrm>
                <a:off x="691304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B1AC771-A57A-4128-2A62-6C374522AFE1}"/>
                  </a:ext>
                </a:extLst>
              </p:cNvPr>
              <p:cNvSpPr/>
              <p:nvPr/>
            </p:nvSpPr>
            <p:spPr>
              <a:xfrm>
                <a:off x="727880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3CE350-443C-EE00-E4DA-6249A521E904}"/>
                  </a:ext>
                </a:extLst>
              </p:cNvPr>
              <p:cNvSpPr/>
              <p:nvPr/>
            </p:nvSpPr>
            <p:spPr>
              <a:xfrm>
                <a:off x="764456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DB92BED-1529-48DD-2F77-86E4BEB044F0}"/>
                  </a:ext>
                </a:extLst>
              </p:cNvPr>
              <p:cNvSpPr/>
              <p:nvPr/>
            </p:nvSpPr>
            <p:spPr>
              <a:xfrm>
                <a:off x="8010324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52B8394-55D7-0FE8-D4AD-1C6F2B080677}"/>
                  </a:ext>
                </a:extLst>
              </p:cNvPr>
              <p:cNvSpPr/>
              <p:nvPr/>
            </p:nvSpPr>
            <p:spPr>
              <a:xfrm>
                <a:off x="9585124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3B3E83B-8B67-4187-5565-3CFCA54EB1B8}"/>
                  </a:ext>
                </a:extLst>
              </p:cNvPr>
              <p:cNvSpPr/>
              <p:nvPr/>
            </p:nvSpPr>
            <p:spPr>
              <a:xfrm>
                <a:off x="3397684" y="3245700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10BCAFE-312A-CE5A-A6F4-A3853B9E2EB2}"/>
                  </a:ext>
                </a:extLst>
              </p:cNvPr>
              <p:cNvSpPr/>
              <p:nvPr/>
            </p:nvSpPr>
            <p:spPr>
              <a:xfrm>
                <a:off x="4972484" y="3245700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</p:grpSp>
        <p:pic>
          <p:nvPicPr>
            <p:cNvPr id="69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57C67C82-29B5-B8ED-B4D9-9E71B5D43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307" y="5096641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箭头: 上下 70">
              <a:extLst>
                <a:ext uri="{FF2B5EF4-FFF2-40B4-BE49-F238E27FC236}">
                  <a16:creationId xmlns:a16="http://schemas.microsoft.com/office/drawing/2014/main" id="{FDA4A946-178A-CBA7-AB43-27216BF48800}"/>
                </a:ext>
              </a:extLst>
            </p:cNvPr>
            <p:cNvSpPr/>
            <p:nvPr/>
          </p:nvSpPr>
          <p:spPr>
            <a:xfrm>
              <a:off x="5436877" y="4325856"/>
              <a:ext cx="278953" cy="36933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箭头: 上下 72">
              <a:extLst>
                <a:ext uri="{FF2B5EF4-FFF2-40B4-BE49-F238E27FC236}">
                  <a16:creationId xmlns:a16="http://schemas.microsoft.com/office/drawing/2014/main" id="{27E3FE92-1883-4442-DFF4-7C8BFE15B2E2}"/>
                </a:ext>
              </a:extLst>
            </p:cNvPr>
            <p:cNvSpPr/>
            <p:nvPr/>
          </p:nvSpPr>
          <p:spPr>
            <a:xfrm>
              <a:off x="5436877" y="3332255"/>
              <a:ext cx="278953" cy="36933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B2CA34-9EE2-1311-DA63-90051DD6F96D}"/>
                </a:ext>
              </a:extLst>
            </p:cNvPr>
            <p:cNvSpPr/>
            <p:nvPr/>
          </p:nvSpPr>
          <p:spPr>
            <a:xfrm>
              <a:off x="3179618" y="6210300"/>
              <a:ext cx="6462089" cy="4190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 </a:t>
              </a:r>
              <a:r>
                <a:rPr lang="zh-CN" altLang="en-US" dirty="0">
                  <a:solidFill>
                    <a:schemeClr val="bg1"/>
                  </a:solidFill>
                </a:rPr>
                <a:t>每个</a:t>
              </a:r>
              <a:r>
                <a:rPr lang="en-US" altLang="zh-CN" dirty="0">
                  <a:solidFill>
                    <a:schemeClr val="bg1"/>
                  </a:solidFill>
                </a:rPr>
                <a:t>1024B</a:t>
              </a:r>
              <a:r>
                <a:rPr lang="zh-CN" altLang="en-US" dirty="0">
                  <a:solidFill>
                    <a:schemeClr val="bg1"/>
                  </a:solidFill>
                </a:rPr>
                <a:t>逻辑块存什么内容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磁盘布局设计！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8184DAE-3C67-DB70-8F05-E9C318665B80}"/>
                </a:ext>
              </a:extLst>
            </p:cNvPr>
            <p:cNvSpPr/>
            <p:nvPr/>
          </p:nvSpPr>
          <p:spPr>
            <a:xfrm>
              <a:off x="5801390" y="3287010"/>
              <a:ext cx="3840318" cy="4190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 </a:t>
              </a:r>
              <a:r>
                <a:rPr lang="zh-CN" altLang="en-US" dirty="0">
                  <a:solidFill>
                    <a:schemeClr val="bg1"/>
                  </a:solidFill>
                </a:rPr>
                <a:t>如何与驱动交互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实现</a:t>
              </a:r>
              <a:r>
                <a:rPr lang="en-US" altLang="zh-CN" b="1" dirty="0">
                  <a:solidFill>
                    <a:schemeClr val="bg1"/>
                  </a:solidFill>
                </a:rPr>
                <a:t>I/O</a:t>
              </a:r>
              <a:r>
                <a:rPr lang="zh-CN" altLang="en-US" b="1" dirty="0">
                  <a:solidFill>
                    <a:schemeClr val="bg1"/>
                  </a:solidFill>
                </a:rPr>
                <a:t>交互！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BED80A7-ABFD-0D46-A5D7-887BCA988EF8}"/>
                </a:ext>
              </a:extLst>
            </p:cNvPr>
            <p:cNvSpPr/>
            <p:nvPr/>
          </p:nvSpPr>
          <p:spPr>
            <a:xfrm>
              <a:off x="1473831" y="3281753"/>
              <a:ext cx="3877487" cy="4190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3. </a:t>
              </a:r>
              <a:r>
                <a:rPr lang="zh-CN" altLang="en-US" dirty="0">
                  <a:solidFill>
                    <a:schemeClr val="bg1"/>
                  </a:solidFill>
                </a:rPr>
                <a:t>如何与用户交互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合理组织管理区！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7081A10-8089-5EBF-38B4-B6E47D8D4C91}"/>
                </a:ext>
              </a:extLst>
            </p:cNvPr>
            <p:cNvSpPr txBox="1"/>
            <p:nvPr/>
          </p:nvSpPr>
          <p:spPr>
            <a:xfrm>
              <a:off x="1473831" y="392584"/>
              <a:ext cx="8167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/>
                <a:t>mkdir</a:t>
              </a:r>
              <a:r>
                <a:rPr lang="en-US" altLang="zh-CN" sz="2000" dirty="0"/>
                <a:t>/ls/</a:t>
              </a:r>
              <a:r>
                <a:rPr lang="en-US" altLang="zh-CN" sz="2000" dirty="0" err="1"/>
                <a:t>mknod</a:t>
              </a:r>
              <a:r>
                <a:rPr lang="en-US" altLang="zh-CN" sz="2000" dirty="0"/>
                <a:t>/mount/</a:t>
              </a:r>
              <a:r>
                <a:rPr lang="en-US" altLang="zh-CN" sz="2000" dirty="0" err="1"/>
                <a:t>umount</a:t>
              </a:r>
              <a:r>
                <a:rPr lang="zh-CN" altLang="en-US" sz="2000" dirty="0"/>
                <a:t>请求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AAECBDC-8F1F-2461-9131-2DA2A034D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7334" y="824652"/>
              <a:ext cx="3984" cy="60790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0051037-CC6E-07F2-DBDF-2F49DDB9D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3967" y="758106"/>
              <a:ext cx="3984" cy="60790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2B01E867-447E-6299-2AB2-917CFD2A6502}"/>
                </a:ext>
              </a:extLst>
            </p:cNvPr>
            <p:cNvSpPr txBox="1"/>
            <p:nvPr/>
          </p:nvSpPr>
          <p:spPr>
            <a:xfrm>
              <a:off x="1420634" y="816231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深灰色</a:t>
              </a:r>
              <a:r>
                <a:rPr lang="en-US" altLang="zh-CN" b="1" dirty="0">
                  <a:solidFill>
                    <a:srgbClr val="C00000"/>
                  </a:solidFill>
                </a:rPr>
                <a:t>HINT</a:t>
              </a:r>
              <a:r>
                <a:rPr lang="zh-CN" altLang="en-US" b="1" dirty="0">
                  <a:solidFill>
                    <a:srgbClr val="C00000"/>
                  </a:solidFill>
                </a:rPr>
                <a:t>是本次实验主要内容</a:t>
              </a:r>
              <a:r>
                <a:rPr lang="en-US" altLang="zh-CN" b="1" dirty="0">
                  <a:solidFill>
                    <a:srgbClr val="C00000"/>
                  </a:solidFill>
                </a:rPr>
                <a:t>!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64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2934970"/>
            <a:ext cx="9499600" cy="988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4122420" y="1144270"/>
            <a:ext cx="130175" cy="604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909685" y="2477770"/>
            <a:ext cx="130175" cy="337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8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407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数据区</a:t>
            </a:r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5875655" y="-1991360"/>
            <a:ext cx="76200" cy="941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5750" y="2079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磁盘布局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D401EC8-6283-4738-E182-8B610A7CCAFA}"/>
              </a:ext>
            </a:extLst>
          </p:cNvPr>
          <p:cNvGrpSpPr/>
          <p:nvPr/>
        </p:nvGrpSpPr>
        <p:grpSpPr>
          <a:xfrm>
            <a:off x="479802" y="2368198"/>
            <a:ext cx="10680124" cy="2658843"/>
            <a:chOff x="445078" y="2356624"/>
            <a:chExt cx="10680124" cy="26588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BABE207-95FC-480A-FB82-E95ED018421B}"/>
                </a:ext>
              </a:extLst>
            </p:cNvPr>
            <p:cNvSpPr/>
            <p:nvPr/>
          </p:nvSpPr>
          <p:spPr>
            <a:xfrm>
              <a:off x="2261594" y="3234126"/>
              <a:ext cx="8863606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D19233-EDED-97DC-2ED3-A0749588A25A}"/>
                </a:ext>
              </a:extLst>
            </p:cNvPr>
            <p:cNvSpPr/>
            <p:nvPr/>
          </p:nvSpPr>
          <p:spPr>
            <a:xfrm>
              <a:off x="2261594" y="3234126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46DC20-EEC5-C59E-7D8E-5C08E6A4728D}"/>
                </a:ext>
              </a:extLst>
            </p:cNvPr>
            <p:cNvSpPr/>
            <p:nvPr/>
          </p:nvSpPr>
          <p:spPr>
            <a:xfrm>
              <a:off x="651256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B8B1E7-6C99-9541-9FF7-CA1C27C1436F}"/>
                </a:ext>
              </a:extLst>
            </p:cNvPr>
            <p:cNvSpPr/>
            <p:nvPr/>
          </p:nvSpPr>
          <p:spPr>
            <a:xfrm>
              <a:off x="687832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97A25C-9C87-E56A-DE06-42E6630BACAC}"/>
                </a:ext>
              </a:extLst>
            </p:cNvPr>
            <p:cNvSpPr/>
            <p:nvPr/>
          </p:nvSpPr>
          <p:spPr>
            <a:xfrm>
              <a:off x="724408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F15862-25C1-38B7-98B2-D004CF6A38BD}"/>
                </a:ext>
              </a:extLst>
            </p:cNvPr>
            <p:cNvSpPr/>
            <p:nvPr/>
          </p:nvSpPr>
          <p:spPr>
            <a:xfrm>
              <a:off x="760984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7CB052-A9F0-7F4F-14C2-E9E02670ED4F}"/>
                </a:ext>
              </a:extLst>
            </p:cNvPr>
            <p:cNvSpPr/>
            <p:nvPr/>
          </p:nvSpPr>
          <p:spPr>
            <a:xfrm>
              <a:off x="7975600" y="3234126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7A71BB-C3C2-0483-820B-85A143FAE364}"/>
                </a:ext>
              </a:extLst>
            </p:cNvPr>
            <p:cNvSpPr/>
            <p:nvPr/>
          </p:nvSpPr>
          <p:spPr>
            <a:xfrm>
              <a:off x="9550400" y="3234126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D49141-D151-19BC-9708-99874E81A0C3}"/>
                </a:ext>
              </a:extLst>
            </p:cNvPr>
            <p:cNvSpPr/>
            <p:nvPr/>
          </p:nvSpPr>
          <p:spPr>
            <a:xfrm>
              <a:off x="3362960" y="3234126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681383-C975-9E90-2D4D-3411405C1331}"/>
                </a:ext>
              </a:extLst>
            </p:cNvPr>
            <p:cNvSpPr/>
            <p:nvPr/>
          </p:nvSpPr>
          <p:spPr>
            <a:xfrm>
              <a:off x="4937760" y="3234126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</a:p>
          </p:txBody>
        </p:sp>
        <p:sp>
          <p:nvSpPr>
            <p:cNvPr id="19" name="右大括号 18">
              <a:extLst>
                <a:ext uri="{FF2B5EF4-FFF2-40B4-BE49-F238E27FC236}">
                  <a16:creationId xmlns:a16="http://schemas.microsoft.com/office/drawing/2014/main" id="{4361382D-EB80-9BDA-14E7-42BC59D400BA}"/>
                </a:ext>
              </a:extLst>
            </p:cNvPr>
            <p:cNvSpPr/>
            <p:nvPr/>
          </p:nvSpPr>
          <p:spPr>
            <a:xfrm rot="16200000">
              <a:off x="6581320" y="-1499786"/>
              <a:ext cx="224155" cy="8863607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1A5552E-F03E-378E-CE08-D6900AA28CB2}"/>
                </a:ext>
              </a:extLst>
            </p:cNvPr>
            <p:cNvSpPr txBox="1"/>
            <p:nvPr/>
          </p:nvSpPr>
          <p:spPr>
            <a:xfrm>
              <a:off x="6146800" y="2356624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磁盘布局</a:t>
              </a:r>
            </a:p>
          </p:txBody>
        </p:sp>
        <p:pic>
          <p:nvPicPr>
            <p:cNvPr id="21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9F971B95-E6D0-1203-9F95-A66EA44F1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78" y="3092140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458FFA-10A4-6D02-013F-99E08FE6696A}"/>
                </a:ext>
              </a:extLst>
            </p:cNvPr>
            <p:cNvSpPr txBox="1"/>
            <p:nvPr/>
          </p:nvSpPr>
          <p:spPr>
            <a:xfrm>
              <a:off x="4684257" y="464716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管理区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468CAD-B08C-902B-A98E-E35342F2B3D5}"/>
                </a:ext>
              </a:extLst>
            </p:cNvPr>
            <p:cNvSpPr txBox="1"/>
            <p:nvPr/>
          </p:nvSpPr>
          <p:spPr>
            <a:xfrm>
              <a:off x="9116060" y="464716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数据区</a:t>
              </a:r>
            </a:p>
          </p:txBody>
        </p:sp>
        <p:sp>
          <p:nvSpPr>
            <p:cNvPr id="27" name="右大括号 26">
              <a:extLst>
                <a:ext uri="{FF2B5EF4-FFF2-40B4-BE49-F238E27FC236}">
                  <a16:creationId xmlns:a16="http://schemas.microsoft.com/office/drawing/2014/main" id="{622EBD17-8C05-12C7-0449-D1831BC09935}"/>
                </a:ext>
              </a:extLst>
            </p:cNvPr>
            <p:cNvSpPr/>
            <p:nvPr/>
          </p:nvSpPr>
          <p:spPr>
            <a:xfrm rot="5400000" flipV="1">
              <a:off x="5006520" y="1593632"/>
              <a:ext cx="224155" cy="5714006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2600C4F2-37CE-6E05-34B1-5390029DD3F7}"/>
                </a:ext>
              </a:extLst>
            </p:cNvPr>
            <p:cNvSpPr/>
            <p:nvPr/>
          </p:nvSpPr>
          <p:spPr>
            <a:xfrm rot="5400000" flipV="1">
              <a:off x="9438324" y="2875836"/>
              <a:ext cx="224155" cy="3149601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846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hlZTIzZDUxMzUwZTI0N2ZhYWE4NzUxNjY0MzMwM2YifQ=="/>
  <p:tag name="KSO_WPP_MARK_KEY" val="735eb9cc-b54c-4e72-a236-0deb299031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2254</Words>
  <Application>Microsoft Office PowerPoint</Application>
  <PresentationFormat>宽屏</PresentationFormat>
  <Paragraphs>720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0" baseType="lpstr">
      <vt:lpstr>等线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杨大荣</dc:creator>
  <cp:lastModifiedBy>Wilson Wade</cp:lastModifiedBy>
  <cp:revision>444</cp:revision>
  <dcterms:created xsi:type="dcterms:W3CDTF">2023-11-02T09:02:00Z</dcterms:created>
  <dcterms:modified xsi:type="dcterms:W3CDTF">2023-11-08T03:56:28Z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1DF99DA1169848D7A82C838822C398E4</vt:lpwstr>
  </property>
  <property fmtid="{D5CDD505-2E9C-101B-9397-08002B2CF9AE}" pid="3" name="KSOProductBuildVer">
    <vt:lpwstr>2052-11.1.0.11744</vt:lpwstr>
  </property>
</Properties>
</file>