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99" r:id="rId2"/>
    <p:sldId id="300" r:id="rId3"/>
    <p:sldId id="258" r:id="rId4"/>
    <p:sldId id="301" r:id="rId5"/>
    <p:sldId id="259" r:id="rId6"/>
    <p:sldId id="260" r:id="rId7"/>
    <p:sldId id="305" r:id="rId8"/>
    <p:sldId id="261" r:id="rId9"/>
    <p:sldId id="302" r:id="rId10"/>
    <p:sldId id="262" r:id="rId11"/>
    <p:sldId id="263" r:id="rId12"/>
    <p:sldId id="264" r:id="rId13"/>
    <p:sldId id="303" r:id="rId14"/>
    <p:sldId id="265" r:id="rId15"/>
    <p:sldId id="304" r:id="rId16"/>
    <p:sldId id="266" r:id="rId17"/>
    <p:sldId id="307" r:id="rId18"/>
    <p:sldId id="306" r:id="rId19"/>
    <p:sldId id="267" r:id="rId20"/>
    <p:sldId id="268" r:id="rId21"/>
    <p:sldId id="269" r:id="rId22"/>
    <p:sldId id="308" r:id="rId23"/>
    <p:sldId id="270" r:id="rId24"/>
    <p:sldId id="271" r:id="rId25"/>
    <p:sldId id="311" r:id="rId26"/>
    <p:sldId id="309" r:id="rId27"/>
    <p:sldId id="272" r:id="rId28"/>
    <p:sldId id="273" r:id="rId29"/>
    <p:sldId id="312" r:id="rId30"/>
    <p:sldId id="290" r:id="rId31"/>
    <p:sldId id="313" r:id="rId32"/>
    <p:sldId id="275" r:id="rId33"/>
    <p:sldId id="294" r:id="rId34"/>
    <p:sldId id="314" r:id="rId35"/>
    <p:sldId id="278" r:id="rId36"/>
    <p:sldId id="280" r:id="rId37"/>
    <p:sldId id="315" r:id="rId38"/>
    <p:sldId id="284" r:id="rId39"/>
    <p:sldId id="276" r:id="rId40"/>
    <p:sldId id="316" r:id="rId41"/>
    <p:sldId id="283" r:id="rId42"/>
    <p:sldId id="288" r:id="rId43"/>
    <p:sldId id="289" r:id="rId44"/>
    <p:sldId id="295" r:id="rId45"/>
    <p:sldId id="296" r:id="rId46"/>
    <p:sldId id="297" r:id="rId47"/>
    <p:sldId id="298" r:id="rId48"/>
  </p:sldIdLst>
  <p:sldSz cx="12192000" cy="6858000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f" id="{56DCA661-E815-4293-8A49-86F359B0CF73}">
          <p14:sldIdLst>
            <p14:sldId id="299"/>
            <p14:sldId id="300"/>
            <p14:sldId id="258"/>
            <p14:sldId id="301"/>
            <p14:sldId id="259"/>
            <p14:sldId id="260"/>
            <p14:sldId id="305"/>
            <p14:sldId id="261"/>
            <p14:sldId id="302"/>
            <p14:sldId id="262"/>
            <p14:sldId id="263"/>
            <p14:sldId id="264"/>
            <p14:sldId id="303"/>
            <p14:sldId id="265"/>
            <p14:sldId id="304"/>
            <p14:sldId id="266"/>
            <p14:sldId id="307"/>
            <p14:sldId id="306"/>
            <p14:sldId id="267"/>
            <p14:sldId id="268"/>
            <p14:sldId id="269"/>
            <p14:sldId id="308"/>
            <p14:sldId id="270"/>
            <p14:sldId id="271"/>
          </p14:sldIdLst>
        </p14:section>
        <p14:section name="无标题节" id="{121CC4F7-4082-4A4A-B783-1E69A27612D1}">
          <p14:sldIdLst>
            <p14:sldId id="311"/>
            <p14:sldId id="309"/>
            <p14:sldId id="272"/>
            <p14:sldId id="273"/>
            <p14:sldId id="312"/>
            <p14:sldId id="290"/>
            <p14:sldId id="313"/>
            <p14:sldId id="275"/>
            <p14:sldId id="294"/>
            <p14:sldId id="314"/>
            <p14:sldId id="278"/>
            <p14:sldId id="280"/>
            <p14:sldId id="315"/>
            <p14:sldId id="284"/>
            <p14:sldId id="276"/>
            <p14:sldId id="316"/>
            <p14:sldId id="283"/>
            <p14:sldId id="288"/>
            <p14:sldId id="289"/>
          </p14:sldIdLst>
        </p14:section>
        <p14:section name="Ref-F-Tutorials" id="{BEE5D67F-311B-4054-BC0E-848787A2F0A9}">
          <p14:sldIdLst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7D7"/>
    <a:srgbClr val="EFF0F1"/>
    <a:srgbClr val="4E3C69"/>
    <a:srgbClr val="000000"/>
    <a:srgbClr val="705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 autoAdjust="0"/>
    <p:restoredTop sz="95244" autoAdjust="0"/>
  </p:normalViewPr>
  <p:slideViewPr>
    <p:cSldViewPr snapToGrid="0">
      <p:cViewPr>
        <p:scale>
          <a:sx n="50" d="100"/>
          <a:sy n="50" d="100"/>
        </p:scale>
        <p:origin x="1694" y="97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827CA-30E1-4A78-A49B-005D640D992F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41382-80C3-4B89-9DFB-E8AAF5E8F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1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41382-80C3-4B89-9DFB-E8AAF5E8FED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02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33FE5EBA-27F9-9870-AB06-622C951B40C0}"/>
              </a:ext>
            </a:extLst>
          </p:cNvPr>
          <p:cNvGrpSpPr/>
          <p:nvPr/>
        </p:nvGrpSpPr>
        <p:grpSpPr>
          <a:xfrm>
            <a:off x="1289526" y="333607"/>
            <a:ext cx="9307354" cy="4844073"/>
            <a:chOff x="1289526" y="1282731"/>
            <a:chExt cx="9307354" cy="4844073"/>
          </a:xfrm>
        </p:grpSpPr>
        <p:pic>
          <p:nvPicPr>
            <p:cNvPr id="1026" name="Picture 2" descr="What Are the Differences Between SSD and Traditional Hard Disk Drives  (HDD)? - Discount Computer">
              <a:extLst>
                <a:ext uri="{FF2B5EF4-FFF2-40B4-BE49-F238E27FC236}">
                  <a16:creationId xmlns:a16="http://schemas.microsoft.com/office/drawing/2014/main" id="{035ACB6C-6DEB-A2BD-4BD0-CB14FAEEA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527" y="1498536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193A256-6FB9-0144-10A2-1D37EBF0977C}"/>
                </a:ext>
              </a:extLst>
            </p:cNvPr>
            <p:cNvSpPr/>
            <p:nvPr/>
          </p:nvSpPr>
          <p:spPr>
            <a:xfrm>
              <a:off x="3209925" y="1718945"/>
              <a:ext cx="392811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磁盘空间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D86AE0F-73BF-0034-C424-338D49466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5200" y="2171382"/>
              <a:ext cx="1303584" cy="318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9AFD8D5-0AD6-E88A-DF49-6D142C291B60}"/>
                </a:ext>
              </a:extLst>
            </p:cNvPr>
            <p:cNvSpPr txBox="1"/>
            <p:nvPr/>
          </p:nvSpPr>
          <p:spPr>
            <a:xfrm>
              <a:off x="7392034" y="170382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如何存储？</a:t>
              </a: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1662D799-D41D-9ED5-27E7-B8D1585D951E}"/>
                </a:ext>
              </a:extLst>
            </p:cNvPr>
            <p:cNvGrpSpPr/>
            <p:nvPr/>
          </p:nvGrpSpPr>
          <p:grpSpPr>
            <a:xfrm>
              <a:off x="8872783" y="1282731"/>
              <a:ext cx="1201019" cy="1777302"/>
              <a:chOff x="7219628" y="1376998"/>
              <a:chExt cx="1266686" cy="1777302"/>
            </a:xfrm>
            <a:solidFill>
              <a:srgbClr val="705697"/>
            </a:solidFill>
          </p:grpSpPr>
          <p:sp>
            <p:nvSpPr>
              <p:cNvPr id="39" name="折角形 13">
                <a:extLst>
                  <a:ext uri="{FF2B5EF4-FFF2-40B4-BE49-F238E27FC236}">
                    <a16:creationId xmlns:a16="http://schemas.microsoft.com/office/drawing/2014/main" id="{73EDCDFA-11FB-57DE-7967-AB16ECEA637B}"/>
                  </a:ext>
                </a:extLst>
              </p:cNvPr>
              <p:cNvSpPr/>
              <p:nvPr/>
            </p:nvSpPr>
            <p:spPr>
              <a:xfrm>
                <a:off x="7219628" y="1376998"/>
                <a:ext cx="711834" cy="768032"/>
              </a:xfrm>
              <a:prstGeom prst="foldedCorner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文件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折角形 13">
                <a:extLst>
                  <a:ext uri="{FF2B5EF4-FFF2-40B4-BE49-F238E27FC236}">
                    <a16:creationId xmlns:a16="http://schemas.microsoft.com/office/drawing/2014/main" id="{45890955-9F23-2662-544B-F333212C8AA4}"/>
                  </a:ext>
                </a:extLst>
              </p:cNvPr>
              <p:cNvSpPr/>
              <p:nvPr/>
            </p:nvSpPr>
            <p:spPr>
              <a:xfrm>
                <a:off x="7452872" y="1826079"/>
                <a:ext cx="711834" cy="768032"/>
              </a:xfrm>
              <a:prstGeom prst="foldedCorner">
                <a:avLst/>
              </a:prstGeom>
              <a:solidFill>
                <a:srgbClr val="4E3C6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文件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折角形 13">
                <a:extLst>
                  <a:ext uri="{FF2B5EF4-FFF2-40B4-BE49-F238E27FC236}">
                    <a16:creationId xmlns:a16="http://schemas.microsoft.com/office/drawing/2014/main" id="{DBDBC6BF-4E86-6D67-E6CC-FEC7B1499A85}"/>
                  </a:ext>
                </a:extLst>
              </p:cNvPr>
              <p:cNvSpPr/>
              <p:nvPr/>
            </p:nvSpPr>
            <p:spPr>
              <a:xfrm>
                <a:off x="7774480" y="2386268"/>
                <a:ext cx="711834" cy="768032"/>
              </a:xfrm>
              <a:prstGeom prst="foldedCorne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文件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3" name="Picture 2" descr="What Are the Differences Between SSD and Traditional Hard Disk Drives  (HDD)? - Discount Computer">
              <a:extLst>
                <a:ext uri="{FF2B5EF4-FFF2-40B4-BE49-F238E27FC236}">
                  <a16:creationId xmlns:a16="http://schemas.microsoft.com/office/drawing/2014/main" id="{51015E72-C2F1-AED8-8931-360ED36CC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9527" y="3610015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3B121BC-A9F8-E108-798C-F8A599ED519B}"/>
                </a:ext>
              </a:extLst>
            </p:cNvPr>
            <p:cNvSpPr/>
            <p:nvPr/>
          </p:nvSpPr>
          <p:spPr>
            <a:xfrm>
              <a:off x="3209925" y="3830424"/>
              <a:ext cx="392811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9D97387-1EB9-CDDF-EBA9-103E0FC63457}"/>
                </a:ext>
              </a:extLst>
            </p:cNvPr>
            <p:cNvSpPr txBox="1"/>
            <p:nvPr/>
          </p:nvSpPr>
          <p:spPr>
            <a:xfrm>
              <a:off x="7315199" y="3513801"/>
              <a:ext cx="3281681" cy="1294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lnSpc>
                  <a:spcPct val="150000"/>
                </a:lnSpc>
              </a:pPr>
              <a:r>
                <a:rPr lang="zh-CN" altLang="en-US" b="1" dirty="0"/>
                <a:t>最直接的想法</a:t>
              </a:r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/>
                <a:t>依次存储各个文件</a:t>
              </a:r>
              <a:endParaRPr lang="en-US" altLang="zh-CN" dirty="0"/>
            </a:p>
            <a:p>
              <a:pPr marL="285750" indent="-285750" fontAlgn="auto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>
                  <a:sym typeface="+mn-ea"/>
                </a:rPr>
                <a:t>磁盘全部空间用于数据存储</a:t>
              </a:r>
              <a:endParaRPr lang="en-US" altLang="zh-CN" dirty="0"/>
            </a:p>
          </p:txBody>
        </p:sp>
        <p:sp>
          <p:nvSpPr>
            <p:cNvPr id="63" name="箭头: 下 62">
              <a:extLst>
                <a:ext uri="{FF2B5EF4-FFF2-40B4-BE49-F238E27FC236}">
                  <a16:creationId xmlns:a16="http://schemas.microsoft.com/office/drawing/2014/main" id="{AC2149DB-52A7-4A2F-BE06-5F6AC8A7B164}"/>
                </a:ext>
              </a:extLst>
            </p:cNvPr>
            <p:cNvSpPr/>
            <p:nvPr/>
          </p:nvSpPr>
          <p:spPr>
            <a:xfrm>
              <a:off x="5942837" y="2900597"/>
              <a:ext cx="484632" cy="678542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折角形 13">
              <a:extLst>
                <a:ext uri="{FF2B5EF4-FFF2-40B4-BE49-F238E27FC236}">
                  <a16:creationId xmlns:a16="http://schemas.microsoft.com/office/drawing/2014/main" id="{3EAF2CB5-F093-00B8-DA8A-715982740632}"/>
                </a:ext>
              </a:extLst>
            </p:cNvPr>
            <p:cNvSpPr/>
            <p:nvPr/>
          </p:nvSpPr>
          <p:spPr>
            <a:xfrm>
              <a:off x="3209925" y="3830424"/>
              <a:ext cx="770109" cy="914400"/>
            </a:xfrm>
            <a:prstGeom prst="foldedCorner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文件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5" name="折角形 13">
              <a:extLst>
                <a:ext uri="{FF2B5EF4-FFF2-40B4-BE49-F238E27FC236}">
                  <a16:creationId xmlns:a16="http://schemas.microsoft.com/office/drawing/2014/main" id="{952D8930-409B-C805-38D0-943069C3E993}"/>
                </a:ext>
              </a:extLst>
            </p:cNvPr>
            <p:cNvSpPr/>
            <p:nvPr/>
          </p:nvSpPr>
          <p:spPr>
            <a:xfrm>
              <a:off x="3984833" y="3830424"/>
              <a:ext cx="770109" cy="914400"/>
            </a:xfrm>
            <a:prstGeom prst="foldedCorner">
              <a:avLst/>
            </a:prstGeom>
            <a:solidFill>
              <a:srgbClr val="4E3C6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文件</a:t>
              </a:r>
              <a:r>
                <a:rPr lang="en-US" altLang="zh-CN" dirty="0">
                  <a:solidFill>
                    <a:schemeClr val="bg1"/>
                  </a:solidFill>
                </a:rPr>
                <a:t>2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7" name="折角形 13">
              <a:extLst>
                <a:ext uri="{FF2B5EF4-FFF2-40B4-BE49-F238E27FC236}">
                  <a16:creationId xmlns:a16="http://schemas.microsoft.com/office/drawing/2014/main" id="{A680D0C8-B4D3-DA8D-674B-20E391A44445}"/>
                </a:ext>
              </a:extLst>
            </p:cNvPr>
            <p:cNvSpPr/>
            <p:nvPr/>
          </p:nvSpPr>
          <p:spPr>
            <a:xfrm>
              <a:off x="4754942" y="3830424"/>
              <a:ext cx="770109" cy="914400"/>
            </a:xfrm>
            <a:prstGeom prst="foldedCorner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</a:rPr>
                <a:t>文件</a:t>
              </a:r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E33BB305-7B16-603F-94B3-277BB00CEA4E}"/>
                </a:ext>
              </a:extLst>
            </p:cNvPr>
            <p:cNvSpPr txBox="1"/>
            <p:nvPr/>
          </p:nvSpPr>
          <p:spPr>
            <a:xfrm>
              <a:off x="1289526" y="5203474"/>
              <a:ext cx="93073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然而</a:t>
              </a:r>
              <a:r>
                <a:rPr lang="en-US" altLang="zh-CN" dirty="0"/>
                <a:t>, </a:t>
              </a:r>
              <a:r>
                <a:rPr lang="zh-CN" altLang="en-US" dirty="0"/>
                <a:t>如何支持层级目录？如何支持文件动态扩容？如何支持文件删除？</a:t>
              </a:r>
              <a:endParaRPr lang="en-US" altLang="zh-CN" dirty="0"/>
            </a:p>
            <a:p>
              <a:pPr algn="ctr"/>
              <a:endParaRPr lang="en-US" altLang="zh-CN" b="1" dirty="0">
                <a:solidFill>
                  <a:srgbClr val="C00000"/>
                </a:solidFill>
              </a:endParaRPr>
            </a:p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直接顺序存储面临诸多维护与管理挑战</a:t>
              </a:r>
              <a:r>
                <a:rPr lang="en-US" altLang="zh-CN" b="1" dirty="0">
                  <a:solidFill>
                    <a:srgbClr val="C00000"/>
                  </a:solidFill>
                </a:rPr>
                <a:t>!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57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5820" y="279781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97195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4840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5488940" y="291846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6227445" y="217932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2485" y="296354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95775" y="207708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索引节点</a:t>
            </a:r>
          </a:p>
          <a:p>
            <a:pPr algn="ctr"/>
            <a:r>
              <a:rPr lang="en-US" altLang="zh-CN"/>
              <a:t>inode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634355" y="20770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数据块</a:t>
            </a:r>
          </a:p>
          <a:p>
            <a:pPr algn="ctr"/>
            <a:r>
              <a:rPr lang="en-US" altLang="zh-CN"/>
              <a:t>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4267835" y="197866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66030" y="3496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</a:p>
        </p:txBody>
      </p:sp>
      <p:sp>
        <p:nvSpPr>
          <p:cNvPr id="29" name="矩形 28"/>
          <p:cNvSpPr/>
          <p:nvPr/>
        </p:nvSpPr>
        <p:spPr>
          <a:xfrm>
            <a:off x="3057525" y="27920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9" idx="3"/>
          </p:cNvCxnSpPr>
          <p:nvPr/>
        </p:nvCxnSpPr>
        <p:spPr>
          <a:xfrm>
            <a:off x="3241040" y="315849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627755" y="2741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828925" y="2215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标识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55820" y="279781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97195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4840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5488940" y="291846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6227445" y="217932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2485" y="296354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95775" y="207708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索引节点</a:t>
            </a:r>
          </a:p>
          <a:p>
            <a:pPr algn="ctr"/>
            <a:r>
              <a:rPr lang="en-US" altLang="zh-CN"/>
              <a:t>inode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634355" y="20770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数据块</a:t>
            </a:r>
          </a:p>
          <a:p>
            <a:pPr algn="ctr"/>
            <a:r>
              <a:rPr lang="en-US" altLang="zh-CN"/>
              <a:t>data</a:t>
            </a:r>
          </a:p>
        </p:txBody>
      </p:sp>
      <p:sp>
        <p:nvSpPr>
          <p:cNvPr id="20" name="矩形 19"/>
          <p:cNvSpPr/>
          <p:nvPr/>
        </p:nvSpPr>
        <p:spPr>
          <a:xfrm>
            <a:off x="4267835" y="197866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66030" y="3496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/>
          <p:cNvSpPr/>
          <p:nvPr/>
        </p:nvSpPr>
        <p:spPr>
          <a:xfrm>
            <a:off x="4473575" y="506730"/>
            <a:ext cx="1414145" cy="54762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33805" y="2815590"/>
            <a:ext cx="1670685" cy="1142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4030" y="149352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85405" y="149352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63050" y="149352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7677150" y="161417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8415655" y="87503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640695" y="165925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483985" y="7727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索引节点</a:t>
            </a:r>
          </a:p>
          <a:p>
            <a:pPr algn="ctr"/>
            <a:r>
              <a:rPr lang="en-US" altLang="zh-CN"/>
              <a:t>inode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822565" y="77279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数据块</a:t>
            </a:r>
          </a:p>
          <a:p>
            <a:pPr algn="ctr"/>
            <a:r>
              <a:rPr lang="en-US" altLang="zh-CN"/>
              <a:t>data</a:t>
            </a:r>
          </a:p>
        </p:txBody>
      </p:sp>
      <p:sp>
        <p:nvSpPr>
          <p:cNvPr id="14" name="矩形 13"/>
          <p:cNvSpPr/>
          <p:nvPr/>
        </p:nvSpPr>
        <p:spPr>
          <a:xfrm>
            <a:off x="6844030" y="305435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85405" y="305435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163050" y="305435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14" idx="2"/>
            <a:endCxn id="15" idx="2"/>
          </p:cNvCxnSpPr>
          <p:nvPr/>
        </p:nvCxnSpPr>
        <p:spPr>
          <a:xfrm rot="5400000" flipV="1">
            <a:off x="7677150" y="3175000"/>
            <a:ext cx="3175" cy="115951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4" idx="2"/>
            <a:endCxn id="16" idx="2"/>
          </p:cNvCxnSpPr>
          <p:nvPr/>
        </p:nvCxnSpPr>
        <p:spPr>
          <a:xfrm rot="5400000" flipV="1">
            <a:off x="8415973" y="2436178"/>
            <a:ext cx="3175" cy="263715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640695" y="322008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</a:p>
        </p:txBody>
      </p:sp>
      <p:sp>
        <p:nvSpPr>
          <p:cNvPr id="20" name="矩形 19"/>
          <p:cNvSpPr/>
          <p:nvPr/>
        </p:nvSpPr>
        <p:spPr>
          <a:xfrm>
            <a:off x="6456045" y="67437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56045" y="2872105"/>
            <a:ext cx="4732020" cy="128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844030" y="4615815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685405" y="4615815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63050" y="4615815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22" idx="2"/>
            <a:endCxn id="23" idx="2"/>
          </p:cNvCxnSpPr>
          <p:nvPr/>
        </p:nvCxnSpPr>
        <p:spPr>
          <a:xfrm rot="5400000" flipV="1">
            <a:off x="7677150" y="4736465"/>
            <a:ext cx="3175" cy="115951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2"/>
            <a:endCxn id="24" idx="2"/>
          </p:cNvCxnSpPr>
          <p:nvPr/>
        </p:nvCxnSpPr>
        <p:spPr>
          <a:xfrm rot="5400000" flipV="1">
            <a:off x="8415973" y="3997643"/>
            <a:ext cx="3175" cy="263715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640695" y="4781550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</a:p>
        </p:txBody>
      </p:sp>
      <p:sp>
        <p:nvSpPr>
          <p:cNvPr id="28" name="矩形 27"/>
          <p:cNvSpPr/>
          <p:nvPr/>
        </p:nvSpPr>
        <p:spPr>
          <a:xfrm>
            <a:off x="6456045" y="4433570"/>
            <a:ext cx="4732020" cy="128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245735" y="146875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54240" y="21920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1436350" y="1545590"/>
            <a:ext cx="59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file1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11436350" y="3218180"/>
            <a:ext cx="558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dir0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1436350" y="4890770"/>
            <a:ext cx="59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file2</a:t>
            </a:r>
          </a:p>
        </p:txBody>
      </p:sp>
      <p:sp>
        <p:nvSpPr>
          <p:cNvPr id="36" name="矩形 35"/>
          <p:cNvSpPr/>
          <p:nvPr/>
        </p:nvSpPr>
        <p:spPr>
          <a:xfrm>
            <a:off x="5245735" y="3054350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245735" y="4572000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9" idx="3"/>
            <a:endCxn id="4" idx="1"/>
          </p:cNvCxnSpPr>
          <p:nvPr/>
        </p:nvCxnSpPr>
        <p:spPr>
          <a:xfrm>
            <a:off x="5429250" y="183515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15965" y="1417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</a:p>
        </p:txBody>
      </p:sp>
      <p:sp>
        <p:nvSpPr>
          <p:cNvPr id="40" name="矩形 39"/>
          <p:cNvSpPr/>
          <p:nvPr/>
        </p:nvSpPr>
        <p:spPr>
          <a:xfrm>
            <a:off x="145923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71831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97739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307590" y="318706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...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2175510" y="204406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数据块</a:t>
            </a:r>
          </a:p>
          <a:p>
            <a:pPr algn="ctr"/>
            <a:r>
              <a:rPr lang="en-US" altLang="zh-CN"/>
              <a:t>data</a:t>
            </a:r>
          </a:p>
        </p:txBody>
      </p:sp>
      <p:cxnSp>
        <p:nvCxnSpPr>
          <p:cNvPr id="47" name="直接箭头连接符 46"/>
          <p:cNvCxnSpPr>
            <a:endCxn id="29" idx="1"/>
          </p:cNvCxnSpPr>
          <p:nvPr/>
        </p:nvCxnSpPr>
        <p:spPr>
          <a:xfrm flipV="1">
            <a:off x="1541145" y="1835150"/>
            <a:ext cx="3704590" cy="131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434330" y="341630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434330" y="4965065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1831975" y="3288030"/>
            <a:ext cx="339534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7" idx="1"/>
          </p:cNvCxnSpPr>
          <p:nvPr/>
        </p:nvCxnSpPr>
        <p:spPr>
          <a:xfrm>
            <a:off x="2058035" y="3589655"/>
            <a:ext cx="3187700" cy="134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458845" y="19157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保存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210945" y="4754245"/>
            <a:ext cx="47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dir</a:t>
            </a:r>
          </a:p>
        </p:txBody>
      </p:sp>
      <p:sp>
        <p:nvSpPr>
          <p:cNvPr id="54" name="矩形 53"/>
          <p:cNvSpPr/>
          <p:nvPr/>
        </p:nvSpPr>
        <p:spPr>
          <a:xfrm>
            <a:off x="136525" y="2815590"/>
            <a:ext cx="486410" cy="11423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肘形连接符 54"/>
          <p:cNvCxnSpPr>
            <a:stCxn id="54" idx="2"/>
            <a:endCxn id="43" idx="2"/>
          </p:cNvCxnSpPr>
          <p:nvPr/>
        </p:nvCxnSpPr>
        <p:spPr>
          <a:xfrm rot="5400000" flipV="1">
            <a:off x="1224280" y="3112770"/>
            <a:ext cx="3175" cy="168973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7310" y="204406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索引节点</a:t>
            </a:r>
          </a:p>
          <a:p>
            <a:pPr algn="ctr"/>
            <a:r>
              <a:rPr lang="en-US" altLang="zh-CN"/>
              <a:t>inode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381000" y="4247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索引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745990" y="57721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目录项</a:t>
            </a:r>
          </a:p>
          <a:p>
            <a:pPr algn="ctr"/>
            <a:r>
              <a:rPr lang="en-US" altLang="zh-CN"/>
              <a:t>dentry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96950" y="5982970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父目录</a:t>
            </a:r>
            <a:endParaRPr lang="en-US" altLang="zh-CN" b="1"/>
          </a:p>
        </p:txBody>
      </p:sp>
      <p:sp>
        <p:nvSpPr>
          <p:cNvPr id="61" name="文本框 60"/>
          <p:cNvSpPr txBox="1"/>
          <p:nvPr/>
        </p:nvSpPr>
        <p:spPr>
          <a:xfrm>
            <a:off x="8258175" y="5982970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子文件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57C07A99-831F-0B57-495F-3F41640442C9}"/>
              </a:ext>
            </a:extLst>
          </p:cNvPr>
          <p:cNvGrpSpPr/>
          <p:nvPr/>
        </p:nvGrpSpPr>
        <p:grpSpPr>
          <a:xfrm>
            <a:off x="7683" y="186857"/>
            <a:ext cx="12050849" cy="7375919"/>
            <a:chOff x="7683" y="186857"/>
            <a:chExt cx="12050849" cy="7375919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CEAF559-73F2-447A-B09B-E2DB099E2854}"/>
                </a:ext>
              </a:extLst>
            </p:cNvPr>
            <p:cNvSpPr/>
            <p:nvPr/>
          </p:nvSpPr>
          <p:spPr>
            <a:xfrm>
              <a:off x="56261" y="2972740"/>
              <a:ext cx="4713859" cy="4479620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20A583D-2EC4-8603-BBCD-6840956FED71}"/>
                </a:ext>
              </a:extLst>
            </p:cNvPr>
            <p:cNvSpPr/>
            <p:nvPr/>
          </p:nvSpPr>
          <p:spPr>
            <a:xfrm>
              <a:off x="2546430" y="186857"/>
              <a:ext cx="4713859" cy="2157697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F7B04C4-EC24-3666-8316-D5BA93AEB065}"/>
                </a:ext>
              </a:extLst>
            </p:cNvPr>
            <p:cNvSpPr/>
            <p:nvPr/>
          </p:nvSpPr>
          <p:spPr>
            <a:xfrm>
              <a:off x="2813545" y="525411"/>
              <a:ext cx="1724888" cy="1400023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ftype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 DIR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pointer[0]: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2A7CE9B-C8CD-80B1-FB1F-6F2D6B585B3A}"/>
                </a:ext>
              </a:extLst>
            </p:cNvPr>
            <p:cNvSpPr/>
            <p:nvPr/>
          </p:nvSpPr>
          <p:spPr>
            <a:xfrm>
              <a:off x="5211308" y="525416"/>
              <a:ext cx="1724888" cy="1400023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AEADA7A-AE64-B0CC-A43E-3AD1239444E3}"/>
                </a:ext>
              </a:extLst>
            </p:cNvPr>
            <p:cNvSpPr/>
            <p:nvPr/>
          </p:nvSpPr>
          <p:spPr>
            <a:xfrm rot="16200000">
              <a:off x="4735780" y="1000943"/>
              <a:ext cx="1400024" cy="448970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dentry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020307B-8043-14E1-A4E9-9A95E95F3860}"/>
                </a:ext>
              </a:extLst>
            </p:cNvPr>
            <p:cNvSpPr/>
            <p:nvPr/>
          </p:nvSpPr>
          <p:spPr>
            <a:xfrm rot="16200000">
              <a:off x="5184751" y="1000938"/>
              <a:ext cx="1400024" cy="448970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dentry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7A210CF-72F6-928E-F53C-8779CB495A56}"/>
                </a:ext>
              </a:extLst>
            </p:cNvPr>
            <p:cNvSpPr/>
            <p:nvPr/>
          </p:nvSpPr>
          <p:spPr>
            <a:xfrm rot="16200000">
              <a:off x="5633722" y="1000938"/>
              <a:ext cx="1400024" cy="448970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dentry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8C95EA4-EEBF-E93E-F22F-AA0F15A64925}"/>
                </a:ext>
              </a:extLst>
            </p:cNvPr>
            <p:cNvCxnSpPr>
              <a:cxnSpLocks/>
            </p:cNvCxnSpPr>
            <p:nvPr/>
          </p:nvCxnSpPr>
          <p:spPr>
            <a:xfrm>
              <a:off x="4395177" y="1370698"/>
              <a:ext cx="793496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B3EA02A-E1F6-1C6C-16C1-76854A2E6B72}"/>
                </a:ext>
              </a:extLst>
            </p:cNvPr>
            <p:cNvSpPr txBox="1"/>
            <p:nvPr/>
          </p:nvSpPr>
          <p:spPr>
            <a:xfrm>
              <a:off x="2813544" y="186857"/>
              <a:ext cx="1724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i="1" dirty="0"/>
                <a:t>根目录</a:t>
              </a:r>
              <a:r>
                <a:rPr lang="zh-CN" altLang="en-US" sz="1600" b="1" i="1" dirty="0">
                  <a:solidFill>
                    <a:srgbClr val="C00000"/>
                  </a:solidFill>
                </a:rPr>
                <a:t>索引节点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E75E09F-CC5A-2387-CC7A-EF08FD242414}"/>
                </a:ext>
              </a:extLst>
            </p:cNvPr>
            <p:cNvSpPr txBox="1"/>
            <p:nvPr/>
          </p:nvSpPr>
          <p:spPr>
            <a:xfrm>
              <a:off x="2701396" y="1975222"/>
              <a:ext cx="1837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根目录</a:t>
              </a:r>
              <a:r>
                <a:rPr lang="en-US" altLang="zh-CN" b="1" dirty="0"/>
                <a:t>“/”</a:t>
              </a:r>
              <a:r>
                <a:rPr lang="zh-CN" altLang="en-US" b="1" dirty="0"/>
                <a:t>结构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0F3BA2B-33DD-E361-C12D-55F6920072B2}"/>
                </a:ext>
              </a:extLst>
            </p:cNvPr>
            <p:cNvSpPr txBox="1"/>
            <p:nvPr/>
          </p:nvSpPr>
          <p:spPr>
            <a:xfrm>
              <a:off x="5211307" y="186857"/>
              <a:ext cx="17248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i="1" dirty="0"/>
                <a:t>根目录</a:t>
              </a:r>
              <a:r>
                <a:rPr lang="zh-CN" altLang="en-US" sz="1600" b="1" i="1" dirty="0">
                  <a:solidFill>
                    <a:srgbClr val="C00000"/>
                  </a:solidFill>
                </a:rPr>
                <a:t>数据块</a:t>
              </a:r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5C8AAEE-E472-B456-AEFF-FF8C887BF0E5}"/>
                </a:ext>
              </a:extLst>
            </p:cNvPr>
            <p:cNvCxnSpPr>
              <a:cxnSpLocks/>
              <a:stCxn id="12" idx="1"/>
              <a:endCxn id="25" idx="0"/>
            </p:cNvCxnSpPr>
            <p:nvPr/>
          </p:nvCxnSpPr>
          <p:spPr>
            <a:xfrm flipH="1">
              <a:off x="3675988" y="1925440"/>
              <a:ext cx="1759804" cy="1868925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B568FB9-DCCF-6A83-FB52-627E547F5859}"/>
                </a:ext>
              </a:extLst>
            </p:cNvPr>
            <p:cNvSpPr/>
            <p:nvPr/>
          </p:nvSpPr>
          <p:spPr>
            <a:xfrm>
              <a:off x="2813544" y="3794365"/>
              <a:ext cx="1724888" cy="1821351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ino: 111</a:t>
              </a:r>
            </a:p>
            <a:p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ftype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 FILE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pointer[0]:8 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pointer[1]:6</a:t>
              </a:r>
            </a:p>
            <a:p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...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B7C4E3A-EA0B-E811-29D2-72CFE4EF479D}"/>
                </a:ext>
              </a:extLst>
            </p:cNvPr>
            <p:cNvSpPr/>
            <p:nvPr/>
          </p:nvSpPr>
          <p:spPr>
            <a:xfrm>
              <a:off x="269925" y="3399526"/>
              <a:ext cx="1574800" cy="159374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Lorem ipsum dolor sit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amet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consectetur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86CA8B1-6E68-45ED-A122-E481192EB1AF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H="1" flipV="1">
              <a:off x="1844725" y="4196396"/>
              <a:ext cx="968819" cy="6362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E172838-AFA1-F384-2AAD-EEE917604769}"/>
                </a:ext>
              </a:extLst>
            </p:cNvPr>
            <p:cNvSpPr txBox="1"/>
            <p:nvPr/>
          </p:nvSpPr>
          <p:spPr>
            <a:xfrm>
              <a:off x="425493" y="6994557"/>
              <a:ext cx="1419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Block: 6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F9CCF69-46BF-A90E-E81A-2342F0AF4E93}"/>
                </a:ext>
              </a:extLst>
            </p:cNvPr>
            <p:cNvSpPr txBox="1"/>
            <p:nvPr/>
          </p:nvSpPr>
          <p:spPr>
            <a:xfrm>
              <a:off x="2719415" y="7042590"/>
              <a:ext cx="2099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/fuse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文件结构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BF75AD9-D90B-AE93-5433-9D32EE6CA118}"/>
                </a:ext>
              </a:extLst>
            </p:cNvPr>
            <p:cNvSpPr/>
            <p:nvPr/>
          </p:nvSpPr>
          <p:spPr>
            <a:xfrm>
              <a:off x="269925" y="5400817"/>
              <a:ext cx="1574800" cy="1593740"/>
            </a:xfrm>
            <a:prstGeom prst="rect">
              <a:avLst/>
            </a:prstGeom>
            <a:solidFill>
              <a:srgbClr val="705697"/>
            </a:solidFill>
            <a:ln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Lorem ipsum dolor sit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amet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consectetur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9221F88-29A4-57C2-4DA2-3BCFCF4261D0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H="1">
              <a:off x="1844725" y="5184397"/>
              <a:ext cx="978288" cy="101329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23D9884A-746C-9A1B-9ECF-92BC706F000D}"/>
                </a:ext>
              </a:extLst>
            </p:cNvPr>
            <p:cNvSpPr txBox="1"/>
            <p:nvPr/>
          </p:nvSpPr>
          <p:spPr>
            <a:xfrm>
              <a:off x="425493" y="5004701"/>
              <a:ext cx="1419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Block: 8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E98C387-A375-D799-19D3-AFED82FD8023}"/>
                </a:ext>
              </a:extLst>
            </p:cNvPr>
            <p:cNvSpPr txBox="1"/>
            <p:nvPr/>
          </p:nvSpPr>
          <p:spPr>
            <a:xfrm>
              <a:off x="2626347" y="5664168"/>
              <a:ext cx="2099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/fuse</a:t>
              </a:r>
              <a:r>
                <a: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</a:t>
              </a:r>
              <a:r>
                <a:rPr lang="zh-CN" altLang="en-US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19D616E-07F2-6674-1BD9-EF6C757317B9}"/>
                </a:ext>
              </a:extLst>
            </p:cNvPr>
            <p:cNvSpPr txBox="1"/>
            <p:nvPr/>
          </p:nvSpPr>
          <p:spPr>
            <a:xfrm>
              <a:off x="7683" y="2991975"/>
              <a:ext cx="20992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/fuse</a:t>
              </a:r>
              <a:r>
                <a:rPr lang="zh-CN" alt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</a:t>
              </a:r>
              <a:r>
                <a:rPr lang="zh-CN" altLang="en-US" sz="16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  <a:endParaRPr lang="en-US" altLang="zh-CN" sz="1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260A739-0AD6-EE36-690A-DF3E02C572AC}"/>
                </a:ext>
              </a:extLst>
            </p:cNvPr>
            <p:cNvGrpSpPr/>
            <p:nvPr/>
          </p:nvGrpSpPr>
          <p:grpSpPr>
            <a:xfrm>
              <a:off x="4946817" y="2972740"/>
              <a:ext cx="2099283" cy="1769970"/>
              <a:chOff x="5466003" y="4196396"/>
              <a:chExt cx="2099283" cy="1769970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30FF7DF5-9CB1-6ECC-A874-2F4E15DC7599}"/>
                  </a:ext>
                </a:extLst>
              </p:cNvPr>
              <p:cNvSpPr/>
              <p:nvPr/>
            </p:nvSpPr>
            <p:spPr>
              <a:xfrm>
                <a:off x="5620391" y="4196396"/>
                <a:ext cx="1862522" cy="1769970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31E5E11-D5FC-0D9C-3248-B75625D967D7}"/>
                  </a:ext>
                </a:extLst>
              </p:cNvPr>
              <p:cNvSpPr/>
              <p:nvPr/>
            </p:nvSpPr>
            <p:spPr>
              <a:xfrm>
                <a:off x="5832499" y="4721965"/>
                <a:ext cx="482504" cy="509488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8393DE06-F84E-0F70-56B2-AA0119E069C6}"/>
                  </a:ext>
                </a:extLst>
              </p:cNvPr>
              <p:cNvSpPr/>
              <p:nvPr/>
            </p:nvSpPr>
            <p:spPr>
              <a:xfrm>
                <a:off x="6712322" y="4270355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4B03EF3-E074-DB0F-6BAD-3CE785AB2E3E}"/>
                  </a:ext>
                </a:extLst>
              </p:cNvPr>
              <p:cNvSpPr txBox="1"/>
              <p:nvPr/>
            </p:nvSpPr>
            <p:spPr>
              <a:xfrm>
                <a:off x="5466003" y="5537601"/>
                <a:ext cx="209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/demo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文件结构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643EE251-FA46-B64F-4FFB-693AE03FBF2C}"/>
                  </a:ext>
                </a:extLst>
              </p:cNvPr>
              <p:cNvSpPr/>
              <p:nvPr/>
            </p:nvSpPr>
            <p:spPr>
              <a:xfrm>
                <a:off x="6712322" y="4998845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62A98D8F-E60C-DC77-5ED2-A703E7DD5A41}"/>
                  </a:ext>
                </a:extLst>
              </p:cNvPr>
              <p:cNvCxnSpPr>
                <a:cxnSpLocks/>
                <a:stCxn id="58" idx="3"/>
                <a:endCxn id="59" idx="1"/>
              </p:cNvCxnSpPr>
              <p:nvPr/>
            </p:nvCxnSpPr>
            <p:spPr>
              <a:xfrm flipV="1">
                <a:off x="6315003" y="4514509"/>
                <a:ext cx="397319" cy="46220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F824D1F5-9B8D-4332-CC8F-EA681C12DAB3}"/>
                  </a:ext>
                </a:extLst>
              </p:cNvPr>
              <p:cNvCxnSpPr>
                <a:cxnSpLocks/>
                <a:stCxn id="58" idx="3"/>
                <a:endCxn id="61" idx="1"/>
              </p:cNvCxnSpPr>
              <p:nvPr/>
            </p:nvCxnSpPr>
            <p:spPr>
              <a:xfrm>
                <a:off x="6315003" y="4976709"/>
                <a:ext cx="397319" cy="26629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9FCB89D3-2EE0-3AA2-26D4-F1463069995A}"/>
                </a:ext>
              </a:extLst>
            </p:cNvPr>
            <p:cNvCxnSpPr>
              <a:cxnSpLocks/>
              <a:stCxn id="13" idx="1"/>
              <a:endCxn id="58" idx="0"/>
            </p:cNvCxnSpPr>
            <p:nvPr/>
          </p:nvCxnSpPr>
          <p:spPr>
            <a:xfrm flipH="1">
              <a:off x="5554565" y="1925435"/>
              <a:ext cx="330198" cy="1572874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A9BE2DF7-4E50-44A0-6E8F-D78BF2065C63}"/>
                </a:ext>
              </a:extLst>
            </p:cNvPr>
            <p:cNvGrpSpPr/>
            <p:nvPr/>
          </p:nvGrpSpPr>
          <p:grpSpPr>
            <a:xfrm>
              <a:off x="7455906" y="2972740"/>
              <a:ext cx="2099283" cy="1769970"/>
              <a:chOff x="7705697" y="3648507"/>
              <a:chExt cx="2099283" cy="1769970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DC7F0B0C-03BC-05FC-3C16-7C7AA8534191}"/>
                  </a:ext>
                </a:extLst>
              </p:cNvPr>
              <p:cNvGrpSpPr/>
              <p:nvPr/>
            </p:nvGrpSpPr>
            <p:grpSpPr>
              <a:xfrm>
                <a:off x="7705697" y="3648507"/>
                <a:ext cx="2099283" cy="1769970"/>
                <a:chOff x="5500027" y="4196396"/>
                <a:chExt cx="2099283" cy="1769970"/>
              </a:xfrm>
            </p:grpSpPr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CEA6BB33-853B-7E0F-65C3-81273F07994E}"/>
                    </a:ext>
                  </a:extLst>
                </p:cNvPr>
                <p:cNvSpPr/>
                <p:nvPr/>
              </p:nvSpPr>
              <p:spPr>
                <a:xfrm>
                  <a:off x="5620391" y="4196396"/>
                  <a:ext cx="1862522" cy="176997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9431589C-FD2D-3D24-0802-6D308928B8C4}"/>
                    </a:ext>
                  </a:extLst>
                </p:cNvPr>
                <p:cNvSpPr/>
                <p:nvPr/>
              </p:nvSpPr>
              <p:spPr>
                <a:xfrm>
                  <a:off x="5832499" y="4721965"/>
                  <a:ext cx="482504" cy="509488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21A2BF71-F554-1AF5-C8E4-162613376B94}"/>
                    </a:ext>
                  </a:extLst>
                </p:cNvPr>
                <p:cNvSpPr txBox="1"/>
                <p:nvPr/>
              </p:nvSpPr>
              <p:spPr>
                <a:xfrm>
                  <a:off x="5500027" y="4242751"/>
                  <a:ext cx="2099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/hunt</a:t>
                  </a:r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目录结构</a:t>
                  </a:r>
                  <a:endPara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E5D6E163-E066-6D40-DD54-17F6590E8641}"/>
                    </a:ext>
                  </a:extLst>
                </p:cNvPr>
                <p:cNvSpPr/>
                <p:nvPr/>
              </p:nvSpPr>
              <p:spPr>
                <a:xfrm>
                  <a:off x="6712321" y="4998845"/>
                  <a:ext cx="591799" cy="488307"/>
                </a:xfrm>
                <a:prstGeom prst="rect">
                  <a:avLst/>
                </a:prstGeom>
                <a:solidFill>
                  <a:srgbClr val="70569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8" name="直接箭头连接符 107">
                  <a:extLst>
                    <a:ext uri="{FF2B5EF4-FFF2-40B4-BE49-F238E27FC236}">
                      <a16:creationId xmlns:a16="http://schemas.microsoft.com/office/drawing/2014/main" id="{DC25EED8-27E2-9081-0F57-56483C792AFC}"/>
                    </a:ext>
                  </a:extLst>
                </p:cNvPr>
                <p:cNvCxnSpPr>
                  <a:cxnSpLocks/>
                  <a:stCxn id="103" idx="3"/>
                  <a:endCxn id="106" idx="1"/>
                </p:cNvCxnSpPr>
                <p:nvPr/>
              </p:nvCxnSpPr>
              <p:spPr>
                <a:xfrm>
                  <a:off x="6315003" y="4976709"/>
                  <a:ext cx="397318" cy="266290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33F6F9C4-333D-15D3-D7BB-8DDCE3A18FD8}"/>
                  </a:ext>
                </a:extLst>
              </p:cNvPr>
              <p:cNvSpPr/>
              <p:nvPr/>
            </p:nvSpPr>
            <p:spPr>
              <a:xfrm rot="16200000">
                <a:off x="8776130" y="4615824"/>
                <a:ext cx="467757" cy="164685"/>
              </a:xfrm>
              <a:prstGeom prst="rect">
                <a:avLst/>
              </a:prstGeom>
              <a:solidFill>
                <a:srgbClr val="EFF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97DBFCE-32A1-CFC5-2766-ED56EA24EC4D}"/>
                  </a:ext>
                </a:extLst>
              </p:cNvPr>
              <p:cNvSpPr/>
              <p:nvPr/>
            </p:nvSpPr>
            <p:spPr>
              <a:xfrm rot="16200000">
                <a:off x="8957850" y="4615824"/>
                <a:ext cx="467757" cy="164685"/>
              </a:xfrm>
              <a:prstGeom prst="rect">
                <a:avLst/>
              </a:prstGeom>
              <a:solidFill>
                <a:srgbClr val="EFF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887468C-15D2-F71B-15BC-384144B3E19A}"/>
                  </a:ext>
                </a:extLst>
              </p:cNvPr>
              <p:cNvSpPr/>
              <p:nvPr/>
            </p:nvSpPr>
            <p:spPr>
              <a:xfrm rot="16200000">
                <a:off x="9132706" y="4615824"/>
                <a:ext cx="467757" cy="164685"/>
              </a:xfrm>
              <a:prstGeom prst="rect">
                <a:avLst/>
              </a:prstGeom>
              <a:solidFill>
                <a:srgbClr val="EFF0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F1D28C4C-C1DB-44F0-D565-BA30401292C6}"/>
                </a:ext>
              </a:extLst>
            </p:cNvPr>
            <p:cNvGrpSpPr/>
            <p:nvPr/>
          </p:nvGrpSpPr>
          <p:grpSpPr>
            <a:xfrm>
              <a:off x="4946817" y="5664168"/>
              <a:ext cx="2099283" cy="1769970"/>
              <a:chOff x="5466003" y="4196396"/>
              <a:chExt cx="2099283" cy="1769970"/>
            </a:xfrm>
          </p:grpSpPr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9CD9935E-C0CF-9D79-5034-36B4C103BF8F}"/>
                  </a:ext>
                </a:extLst>
              </p:cNvPr>
              <p:cNvSpPr/>
              <p:nvPr/>
            </p:nvSpPr>
            <p:spPr>
              <a:xfrm>
                <a:off x="5620391" y="4196396"/>
                <a:ext cx="1862522" cy="1769970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96D68FDC-DDB8-1709-0478-D35B5436F28E}"/>
                  </a:ext>
                </a:extLst>
              </p:cNvPr>
              <p:cNvSpPr/>
              <p:nvPr/>
            </p:nvSpPr>
            <p:spPr>
              <a:xfrm>
                <a:off x="5832499" y="4721965"/>
                <a:ext cx="482504" cy="509488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EE3C4788-2207-4B81-7EFD-F935EA0FE5D3}"/>
                  </a:ext>
                </a:extLst>
              </p:cNvPr>
              <p:cNvSpPr txBox="1"/>
              <p:nvPr/>
            </p:nvSpPr>
            <p:spPr>
              <a:xfrm>
                <a:off x="5466003" y="5537601"/>
                <a:ext cx="209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/hunt/test.sh</a:t>
                </a: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9AE87B05-2F18-3266-EE5A-E2FA294310F4}"/>
                  </a:ext>
                </a:extLst>
              </p:cNvPr>
              <p:cNvSpPr/>
              <p:nvPr/>
            </p:nvSpPr>
            <p:spPr>
              <a:xfrm>
                <a:off x="6712322" y="4998845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12DE5CF1-9F4E-A1FC-DB53-E9F2BD34A9F9}"/>
                  </a:ext>
                </a:extLst>
              </p:cNvPr>
              <p:cNvCxnSpPr>
                <a:cxnSpLocks/>
                <a:stCxn id="121" idx="3"/>
                <a:endCxn id="124" idx="1"/>
              </p:cNvCxnSpPr>
              <p:nvPr/>
            </p:nvCxnSpPr>
            <p:spPr>
              <a:xfrm>
                <a:off x="6315003" y="4976709"/>
                <a:ext cx="397319" cy="26629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81056E40-0571-31C8-9473-639727241192}"/>
                </a:ext>
              </a:extLst>
            </p:cNvPr>
            <p:cNvCxnSpPr>
              <a:cxnSpLocks/>
              <a:stCxn id="14" idx="1"/>
              <a:endCxn id="103" idx="0"/>
            </p:cNvCxnSpPr>
            <p:nvPr/>
          </p:nvCxnSpPr>
          <p:spPr>
            <a:xfrm>
              <a:off x="6333734" y="1925435"/>
              <a:ext cx="1695896" cy="1572874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894B4AC-6651-1C74-8D97-FACAD89A0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80296" y="4256278"/>
              <a:ext cx="3149534" cy="1933459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70E5E7E-8023-08DC-D1A0-6DC7CBB615A3}"/>
                </a:ext>
              </a:extLst>
            </p:cNvPr>
            <p:cNvGrpSpPr/>
            <p:nvPr/>
          </p:nvGrpSpPr>
          <p:grpSpPr>
            <a:xfrm>
              <a:off x="7419899" y="5674144"/>
              <a:ext cx="2099283" cy="1769970"/>
              <a:chOff x="5466003" y="4196396"/>
              <a:chExt cx="2099283" cy="176997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3FF0E06-BF74-0C24-F3B2-C00CFDE68CEA}"/>
                  </a:ext>
                </a:extLst>
              </p:cNvPr>
              <p:cNvSpPr/>
              <p:nvPr/>
            </p:nvSpPr>
            <p:spPr>
              <a:xfrm>
                <a:off x="5620391" y="4196396"/>
                <a:ext cx="1862522" cy="1769970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D1F225A-322B-E0A6-4175-2E3F9D7F5BCC}"/>
                  </a:ext>
                </a:extLst>
              </p:cNvPr>
              <p:cNvSpPr/>
              <p:nvPr/>
            </p:nvSpPr>
            <p:spPr>
              <a:xfrm>
                <a:off x="5832499" y="4721965"/>
                <a:ext cx="482504" cy="509488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636B4E0-8C20-7249-42D7-938530B86C50}"/>
                  </a:ext>
                </a:extLst>
              </p:cNvPr>
              <p:cNvSpPr txBox="1"/>
              <p:nvPr/>
            </p:nvSpPr>
            <p:spPr>
              <a:xfrm>
                <a:off x="5466003" y="5537601"/>
                <a:ext cx="209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/hunt/</a:t>
                </a:r>
                <a:r>
                  <a:rPr lang="en-US" altLang="zh-CN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bin.o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4948C04-46F6-EF3C-8D26-2A8956C06BBB}"/>
                  </a:ext>
                </a:extLst>
              </p:cNvPr>
              <p:cNvSpPr/>
              <p:nvPr/>
            </p:nvSpPr>
            <p:spPr>
              <a:xfrm>
                <a:off x="6712322" y="4998845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991E7FE0-6060-EB8C-5A06-F182FFBC37C4}"/>
                  </a:ext>
                </a:extLst>
              </p:cNvPr>
              <p:cNvCxnSpPr>
                <a:cxnSpLocks/>
                <a:stCxn id="31" idx="3"/>
                <a:endCxn id="34" idx="1"/>
              </p:cNvCxnSpPr>
              <p:nvPr/>
            </p:nvCxnSpPr>
            <p:spPr>
              <a:xfrm>
                <a:off x="6315003" y="4976709"/>
                <a:ext cx="397319" cy="26629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3F19255-9EA7-582E-8610-30DB4519E440}"/>
                  </a:ext>
                </a:extLst>
              </p:cNvPr>
              <p:cNvSpPr/>
              <p:nvPr/>
            </p:nvSpPr>
            <p:spPr>
              <a:xfrm>
                <a:off x="6712322" y="4326792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84D8A92C-3BF9-0540-1EE0-F9B8E169EFCB}"/>
                  </a:ext>
                </a:extLst>
              </p:cNvPr>
              <p:cNvCxnSpPr>
                <a:cxnSpLocks/>
                <a:stCxn id="31" idx="3"/>
                <a:endCxn id="36" idx="1"/>
              </p:cNvCxnSpPr>
              <p:nvPr/>
            </p:nvCxnSpPr>
            <p:spPr>
              <a:xfrm flipV="1">
                <a:off x="6315003" y="4570946"/>
                <a:ext cx="397319" cy="405763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FD66516-053C-971C-C734-6AB8A0C30437}"/>
                </a:ext>
              </a:extLst>
            </p:cNvPr>
            <p:cNvCxnSpPr>
              <a:cxnSpLocks/>
              <a:stCxn id="41" idx="1"/>
              <a:endCxn id="31" idx="0"/>
            </p:cNvCxnSpPr>
            <p:nvPr/>
          </p:nvCxnSpPr>
          <p:spPr>
            <a:xfrm flipH="1">
              <a:off x="8027647" y="4256278"/>
              <a:ext cx="914291" cy="1943435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122A674-2604-13DA-9549-9EA348A20DD8}"/>
                </a:ext>
              </a:extLst>
            </p:cNvPr>
            <p:cNvGrpSpPr/>
            <p:nvPr/>
          </p:nvGrpSpPr>
          <p:grpSpPr>
            <a:xfrm>
              <a:off x="9806065" y="5674144"/>
              <a:ext cx="2099283" cy="1769970"/>
              <a:chOff x="5466003" y="4196396"/>
              <a:chExt cx="2099283" cy="1769970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20A90F8-3686-5F76-FE51-115F9239801B}"/>
                  </a:ext>
                </a:extLst>
              </p:cNvPr>
              <p:cNvSpPr/>
              <p:nvPr/>
            </p:nvSpPr>
            <p:spPr>
              <a:xfrm>
                <a:off x="5620391" y="4196396"/>
                <a:ext cx="1862522" cy="1769970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1EE965F4-AB0D-A38F-A12D-54697E768A8A}"/>
                  </a:ext>
                </a:extLst>
              </p:cNvPr>
              <p:cNvSpPr/>
              <p:nvPr/>
            </p:nvSpPr>
            <p:spPr>
              <a:xfrm>
                <a:off x="5832499" y="4721965"/>
                <a:ext cx="482504" cy="509488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B880DA5-0F56-664D-7C92-36F8001CAE1F}"/>
                  </a:ext>
                </a:extLst>
              </p:cNvPr>
              <p:cNvSpPr txBox="1"/>
              <p:nvPr/>
            </p:nvSpPr>
            <p:spPr>
              <a:xfrm>
                <a:off x="5466003" y="5537601"/>
                <a:ext cx="2099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/hunt/secret</a:t>
                </a: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D773276-9E50-783D-E575-812B0EBC1465}"/>
                  </a:ext>
                </a:extLst>
              </p:cNvPr>
              <p:cNvSpPr/>
              <p:nvPr/>
            </p:nvSpPr>
            <p:spPr>
              <a:xfrm>
                <a:off x="6712322" y="4326792"/>
                <a:ext cx="482504" cy="488307"/>
              </a:xfrm>
              <a:prstGeom prst="rect">
                <a:avLst/>
              </a:prstGeom>
              <a:solidFill>
                <a:srgbClr val="70569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E93B7109-FC7B-9F92-98A7-C90E51764F1D}"/>
                  </a:ext>
                </a:extLst>
              </p:cNvPr>
              <p:cNvCxnSpPr>
                <a:cxnSpLocks/>
                <a:stCxn id="52" idx="3"/>
                <a:endCxn id="63" idx="1"/>
              </p:cNvCxnSpPr>
              <p:nvPr/>
            </p:nvCxnSpPr>
            <p:spPr>
              <a:xfrm flipV="1">
                <a:off x="6315003" y="4570946"/>
                <a:ext cx="397319" cy="405763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235335DA-C6F9-6C53-A22B-AF822AD9FB1C}"/>
                </a:ext>
              </a:extLst>
            </p:cNvPr>
            <p:cNvCxnSpPr>
              <a:cxnSpLocks/>
              <a:stCxn id="47" idx="1"/>
              <a:endCxn id="52" idx="0"/>
            </p:cNvCxnSpPr>
            <p:nvPr/>
          </p:nvCxnSpPr>
          <p:spPr>
            <a:xfrm>
              <a:off x="9116794" y="4256278"/>
              <a:ext cx="1297019" cy="1943435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176F77F-6D29-D23F-17D4-FC123D520AEF}"/>
                </a:ext>
              </a:extLst>
            </p:cNvPr>
            <p:cNvSpPr/>
            <p:nvPr/>
          </p:nvSpPr>
          <p:spPr>
            <a:xfrm rot="16200000">
              <a:off x="10921650" y="5967068"/>
              <a:ext cx="467757" cy="164685"/>
            </a:xfrm>
            <a:prstGeom prst="rect">
              <a:avLst/>
            </a:prstGeom>
            <a:solidFill>
              <a:srgbClr val="EFF0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D6E123AD-A9C3-15DB-A31A-4D631CB80C3D}"/>
                </a:ext>
              </a:extLst>
            </p:cNvPr>
            <p:cNvCxnSpPr>
              <a:cxnSpLocks/>
              <a:stCxn id="69" idx="1"/>
            </p:cNvCxnSpPr>
            <p:nvPr/>
          </p:nvCxnSpPr>
          <p:spPr>
            <a:xfrm>
              <a:off x="11155529" y="6283289"/>
              <a:ext cx="903003" cy="1279487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D28374D-3ABB-6DCD-10DA-352D6CFC67AB}"/>
                </a:ext>
              </a:extLst>
            </p:cNvPr>
            <p:cNvCxnSpPr>
              <a:cxnSpLocks/>
            </p:cNvCxnSpPr>
            <p:nvPr/>
          </p:nvCxnSpPr>
          <p:spPr>
            <a:xfrm>
              <a:off x="431399" y="460487"/>
              <a:ext cx="563740" cy="0"/>
            </a:xfrm>
            <a:prstGeom prst="straightConnector1">
              <a:avLst/>
            </a:prstGeom>
            <a:ln w="19050">
              <a:prstDash val="dashDot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F6B6F15E-CBDC-8D37-A308-1B0CD2AE2C94}"/>
                </a:ext>
              </a:extLst>
            </p:cNvPr>
            <p:cNvSpPr txBox="1"/>
            <p:nvPr/>
          </p:nvSpPr>
          <p:spPr>
            <a:xfrm>
              <a:off x="263629" y="627597"/>
              <a:ext cx="1900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dentry</a:t>
              </a:r>
              <a:r>
                <a:rPr lang="en-US" altLang="zh-CN" b="1" dirty="0"/>
                <a:t>-inode</a:t>
              </a:r>
              <a:r>
                <a:rPr lang="zh-CN" altLang="en-US" b="1" dirty="0"/>
                <a:t>指针</a:t>
              </a: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9ACED97C-38A5-4AFE-1761-3AE329E61992}"/>
                </a:ext>
              </a:extLst>
            </p:cNvPr>
            <p:cNvCxnSpPr>
              <a:cxnSpLocks/>
            </p:cNvCxnSpPr>
            <p:nvPr/>
          </p:nvCxnSpPr>
          <p:spPr>
            <a:xfrm>
              <a:off x="494038" y="1607672"/>
              <a:ext cx="563740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3AB564D-D020-EC03-075F-35443422733E}"/>
                </a:ext>
              </a:extLst>
            </p:cNvPr>
            <p:cNvSpPr txBox="1"/>
            <p:nvPr/>
          </p:nvSpPr>
          <p:spPr>
            <a:xfrm>
              <a:off x="326269" y="1774782"/>
              <a:ext cx="1837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数据块索引指针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40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732530" y="1137920"/>
            <a:ext cx="4464685" cy="167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image-20211023231540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40" y="4584065"/>
            <a:ext cx="9499600" cy="9886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46515" y="18491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内存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111230" y="4893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磁盘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874770" y="134048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super_block</a:t>
            </a:r>
          </a:p>
        </p:txBody>
      </p:sp>
      <p:sp>
        <p:nvSpPr>
          <p:cNvPr id="12" name="矩形 11"/>
          <p:cNvSpPr/>
          <p:nvPr/>
        </p:nvSpPr>
        <p:spPr>
          <a:xfrm>
            <a:off x="3879850" y="1281430"/>
            <a:ext cx="139065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71160" y="1340485"/>
            <a:ext cx="133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inode</a:t>
            </a:r>
            <a:r>
              <a:rPr lang="zh-CN" altLang="en-US"/>
              <a:t>位图</a:t>
            </a:r>
          </a:p>
        </p:txBody>
      </p:sp>
      <p:sp>
        <p:nvSpPr>
          <p:cNvPr id="14" name="矩形 13"/>
          <p:cNvSpPr/>
          <p:nvPr/>
        </p:nvSpPr>
        <p:spPr>
          <a:xfrm>
            <a:off x="5354320" y="1281430"/>
            <a:ext cx="139065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28790" y="1340485"/>
            <a:ext cx="133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数据块位图</a:t>
            </a:r>
          </a:p>
        </p:txBody>
      </p:sp>
      <p:sp>
        <p:nvSpPr>
          <p:cNvPr id="16" name="矩形 15"/>
          <p:cNvSpPr/>
          <p:nvPr/>
        </p:nvSpPr>
        <p:spPr>
          <a:xfrm>
            <a:off x="6828790" y="1281430"/>
            <a:ext cx="126111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30370" y="2113280"/>
            <a:ext cx="709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inode</a:t>
            </a:r>
          </a:p>
        </p:txBody>
      </p:sp>
      <p:sp>
        <p:nvSpPr>
          <p:cNvPr id="19" name="矩形 18"/>
          <p:cNvSpPr/>
          <p:nvPr/>
        </p:nvSpPr>
        <p:spPr>
          <a:xfrm>
            <a:off x="3912235" y="2082165"/>
            <a:ext cx="1357630" cy="431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67045" y="2145665"/>
            <a:ext cx="795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dentry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81625" y="2058035"/>
            <a:ext cx="1321435" cy="45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49440" y="21450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文件内容</a:t>
            </a:r>
          </a:p>
        </p:txBody>
      </p:sp>
      <p:sp>
        <p:nvSpPr>
          <p:cNvPr id="24" name="矩形 23"/>
          <p:cNvSpPr/>
          <p:nvPr/>
        </p:nvSpPr>
        <p:spPr>
          <a:xfrm>
            <a:off x="6828790" y="2068830"/>
            <a:ext cx="1263650" cy="469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2" idx="2"/>
          </p:cNvCxnSpPr>
          <p:nvPr/>
        </p:nvCxnSpPr>
        <p:spPr>
          <a:xfrm flipH="1">
            <a:off x="1680845" y="1777365"/>
            <a:ext cx="2894330" cy="27717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480560" y="2578100"/>
            <a:ext cx="1393825" cy="20059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2"/>
          </p:cNvCxnSpPr>
          <p:nvPr/>
        </p:nvCxnSpPr>
        <p:spPr>
          <a:xfrm>
            <a:off x="6042660" y="2517140"/>
            <a:ext cx="2026920" cy="199263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2"/>
          </p:cNvCxnSpPr>
          <p:nvPr/>
        </p:nvCxnSpPr>
        <p:spPr>
          <a:xfrm>
            <a:off x="7460615" y="2538095"/>
            <a:ext cx="1216025" cy="18961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2"/>
          </p:cNvCxnSpPr>
          <p:nvPr/>
        </p:nvCxnSpPr>
        <p:spPr>
          <a:xfrm flipH="1">
            <a:off x="3265805" y="1777365"/>
            <a:ext cx="2783840" cy="2804160"/>
          </a:xfrm>
          <a:prstGeom prst="straightConnector1">
            <a:avLst/>
          </a:prstGeom>
          <a:ln w="635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</p:cNvCxnSpPr>
          <p:nvPr/>
        </p:nvCxnSpPr>
        <p:spPr>
          <a:xfrm flipH="1">
            <a:off x="4828540" y="1777365"/>
            <a:ext cx="2630805" cy="27933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556625" y="3341370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刷回</a:t>
            </a:r>
            <a:r>
              <a:rPr lang="en-US" altLang="zh-CN"/>
              <a:t> / </a:t>
            </a:r>
            <a:r>
              <a:rPr lang="zh-CN" altLang="en-US"/>
              <a:t>构建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组合 1039">
            <a:extLst>
              <a:ext uri="{FF2B5EF4-FFF2-40B4-BE49-F238E27FC236}">
                <a16:creationId xmlns:a16="http://schemas.microsoft.com/office/drawing/2014/main" id="{F0D482CE-B60E-ACDA-2730-CE6CB2ECF28A}"/>
              </a:ext>
            </a:extLst>
          </p:cNvPr>
          <p:cNvGrpSpPr/>
          <p:nvPr/>
        </p:nvGrpSpPr>
        <p:grpSpPr>
          <a:xfrm>
            <a:off x="258103" y="680720"/>
            <a:ext cx="10934649" cy="5102925"/>
            <a:chOff x="258103" y="680720"/>
            <a:chExt cx="10934649" cy="5102925"/>
          </a:xfrm>
        </p:grpSpPr>
        <p:sp>
          <p:nvSpPr>
            <p:cNvPr id="1029" name="矩形 1028">
              <a:extLst>
                <a:ext uri="{FF2B5EF4-FFF2-40B4-BE49-F238E27FC236}">
                  <a16:creationId xmlns:a16="http://schemas.microsoft.com/office/drawing/2014/main" id="{62A8AED7-2307-F9A6-C48D-582B39EF8E70}"/>
                </a:ext>
              </a:extLst>
            </p:cNvPr>
            <p:cNvSpPr/>
            <p:nvPr/>
          </p:nvSpPr>
          <p:spPr>
            <a:xfrm>
              <a:off x="2296316" y="719044"/>
              <a:ext cx="4428573" cy="3221435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8" name="任意多边形: 形状 1037">
              <a:extLst>
                <a:ext uri="{FF2B5EF4-FFF2-40B4-BE49-F238E27FC236}">
                  <a16:creationId xmlns:a16="http://schemas.microsoft.com/office/drawing/2014/main" id="{037F9236-2AD9-0B44-7AB3-45AEF41B2D63}"/>
                </a:ext>
              </a:extLst>
            </p:cNvPr>
            <p:cNvSpPr/>
            <p:nvPr/>
          </p:nvSpPr>
          <p:spPr>
            <a:xfrm>
              <a:off x="6410959" y="680720"/>
              <a:ext cx="502085" cy="3220720"/>
            </a:xfrm>
            <a:custGeom>
              <a:avLst/>
              <a:gdLst>
                <a:gd name="connsiteX0" fmla="*/ 0 w 518160"/>
                <a:gd name="connsiteY0" fmla="*/ 955040 h 3220720"/>
                <a:gd name="connsiteX1" fmla="*/ 497840 w 518160"/>
                <a:gd name="connsiteY1" fmla="*/ 0 h 3220720"/>
                <a:gd name="connsiteX2" fmla="*/ 518160 w 518160"/>
                <a:gd name="connsiteY2" fmla="*/ 3220720 h 3220720"/>
                <a:gd name="connsiteX3" fmla="*/ 0 w 518160"/>
                <a:gd name="connsiteY3" fmla="*/ 1869440 h 3220720"/>
                <a:gd name="connsiteX4" fmla="*/ 0 w 518160"/>
                <a:gd name="connsiteY4" fmla="*/ 955040 h 322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160" h="3220720">
                  <a:moveTo>
                    <a:pt x="0" y="955040"/>
                  </a:moveTo>
                  <a:lnTo>
                    <a:pt x="497840" y="0"/>
                  </a:lnTo>
                  <a:lnTo>
                    <a:pt x="518160" y="3220720"/>
                  </a:lnTo>
                  <a:lnTo>
                    <a:pt x="0" y="1869440"/>
                  </a:lnTo>
                  <a:lnTo>
                    <a:pt x="0" y="95504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040E5B9-EC15-17E2-2325-964A362C69EF}"/>
                </a:ext>
              </a:extLst>
            </p:cNvPr>
            <p:cNvCxnSpPr>
              <a:cxnSpLocks/>
            </p:cNvCxnSpPr>
            <p:nvPr/>
          </p:nvCxnSpPr>
          <p:spPr>
            <a:xfrm>
              <a:off x="512630" y="4248198"/>
              <a:ext cx="10680122" cy="2617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BAED37A-0FE3-42FB-B2C8-BC4E1CADEBD6}"/>
                </a:ext>
              </a:extLst>
            </p:cNvPr>
            <p:cNvGrpSpPr/>
            <p:nvPr/>
          </p:nvGrpSpPr>
          <p:grpSpPr>
            <a:xfrm>
              <a:off x="479802" y="4585274"/>
              <a:ext cx="10680122" cy="1198371"/>
              <a:chOff x="445078" y="3092140"/>
              <a:chExt cx="10680122" cy="119837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1F1D439-5D7F-63F4-1509-1B66F19E4A22}"/>
                  </a:ext>
                </a:extLst>
              </p:cNvPr>
              <p:cNvSpPr/>
              <p:nvPr/>
            </p:nvSpPr>
            <p:spPr>
              <a:xfrm>
                <a:off x="2261594" y="3234126"/>
                <a:ext cx="8863606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5650494-06E9-836A-C985-758893AADE18}"/>
                  </a:ext>
                </a:extLst>
              </p:cNvPr>
              <p:cNvSpPr/>
              <p:nvPr/>
            </p:nvSpPr>
            <p:spPr>
              <a:xfrm>
                <a:off x="2261594" y="3234126"/>
                <a:ext cx="1101366" cy="914400"/>
              </a:xfrm>
              <a:prstGeom prst="rect">
                <a:avLst/>
              </a:prstGeom>
              <a:solidFill>
                <a:srgbClr val="4E3C6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超级块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2CFAAEE-47B5-5ECD-0611-5467926E44D1}"/>
                  </a:ext>
                </a:extLst>
              </p:cNvPr>
              <p:cNvSpPr/>
              <p:nvPr/>
            </p:nvSpPr>
            <p:spPr>
              <a:xfrm>
                <a:off x="651256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6399FA2-AC67-F750-4E11-0FFBC82C6EB2}"/>
                  </a:ext>
                </a:extLst>
              </p:cNvPr>
              <p:cNvSpPr/>
              <p:nvPr/>
            </p:nvSpPr>
            <p:spPr>
              <a:xfrm>
                <a:off x="687832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5C276F5-BAA5-A844-3D09-8B7AAA2C5BE7}"/>
                  </a:ext>
                </a:extLst>
              </p:cNvPr>
              <p:cNvSpPr/>
              <p:nvPr/>
            </p:nvSpPr>
            <p:spPr>
              <a:xfrm>
                <a:off x="724408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4B2E2FA-BD7F-9580-D627-B8336DD38BC2}"/>
                  </a:ext>
                </a:extLst>
              </p:cNvPr>
              <p:cNvSpPr/>
              <p:nvPr/>
            </p:nvSpPr>
            <p:spPr>
              <a:xfrm>
                <a:off x="760984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B12E75D-4DBE-9BEC-01F9-C95F08527FB7}"/>
                  </a:ext>
                </a:extLst>
              </p:cNvPr>
              <p:cNvSpPr/>
              <p:nvPr/>
            </p:nvSpPr>
            <p:spPr>
              <a:xfrm>
                <a:off x="79756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811AEF5-4678-A08E-F649-21D8BCE72760}"/>
                  </a:ext>
                </a:extLst>
              </p:cNvPr>
              <p:cNvSpPr/>
              <p:nvPr/>
            </p:nvSpPr>
            <p:spPr>
              <a:xfrm>
                <a:off x="95504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44FF0AA-FAC6-28CB-AFE8-B4D71675706D}"/>
                  </a:ext>
                </a:extLst>
              </p:cNvPr>
              <p:cNvSpPr/>
              <p:nvPr/>
            </p:nvSpPr>
            <p:spPr>
              <a:xfrm>
                <a:off x="33629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21C53AD-C9FA-8642-0627-73C546798C1D}"/>
                  </a:ext>
                </a:extLst>
              </p:cNvPr>
              <p:cNvSpPr/>
              <p:nvPr/>
            </p:nvSpPr>
            <p:spPr>
              <a:xfrm>
                <a:off x="49377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</a:p>
            </p:txBody>
          </p:sp>
          <p:pic>
            <p:nvPicPr>
              <p:cNvPr id="41" name="Picture 2" descr="What Are the Differences Between SSD and Traditional Hard Disk Drives  (HDD)? - Discount Computer">
                <a:extLst>
                  <a:ext uri="{FF2B5EF4-FFF2-40B4-BE49-F238E27FC236}">
                    <a16:creationId xmlns:a16="http://schemas.microsoft.com/office/drawing/2014/main" id="{ABA8E46D-87D6-D71F-CB18-CD617D915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078" y="3092140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369FB544-8946-905E-4F50-FA1387EA80C6}"/>
                </a:ext>
              </a:extLst>
            </p:cNvPr>
            <p:cNvSpPr/>
            <p:nvPr/>
          </p:nvSpPr>
          <p:spPr>
            <a:xfrm>
              <a:off x="2473819" y="1634377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超级块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9486C77-E7AB-7E4D-152F-017290B30BED}"/>
                </a:ext>
              </a:extLst>
            </p:cNvPr>
            <p:cNvSpPr/>
            <p:nvPr/>
          </p:nvSpPr>
          <p:spPr>
            <a:xfrm>
              <a:off x="2473820" y="2859674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索引节点位图</a:t>
              </a: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703D43B-EED3-9383-087F-9870D10B51A0}"/>
                </a:ext>
              </a:extLst>
            </p:cNvPr>
            <p:cNvSpPr/>
            <p:nvPr/>
          </p:nvSpPr>
          <p:spPr>
            <a:xfrm>
              <a:off x="4655383" y="2855395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数据块位图</a:t>
              </a: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DD34A91-C776-F475-6AD2-B1961A50BDCF}"/>
                </a:ext>
              </a:extLst>
            </p:cNvPr>
            <p:cNvSpPr/>
            <p:nvPr/>
          </p:nvSpPr>
          <p:spPr>
            <a:xfrm>
              <a:off x="6891502" y="693800"/>
              <a:ext cx="4246880" cy="32203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ABDCE8CC-F713-BF57-0E3A-237D6B446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6296" y="1226182"/>
              <a:ext cx="4246456" cy="2616977"/>
            </a:xfrm>
            <a:prstGeom prst="rect">
              <a:avLst/>
            </a:prstGeom>
          </p:spPr>
        </p:pic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73E8F457-CF97-A2DC-47B1-776346FE2A17}"/>
                </a:ext>
              </a:extLst>
            </p:cNvPr>
            <p:cNvSpPr txBox="1"/>
            <p:nvPr/>
          </p:nvSpPr>
          <p:spPr>
            <a:xfrm>
              <a:off x="6891502" y="719044"/>
              <a:ext cx="42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文件层级结构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026" name="Picture 2" descr="DDR4 DRAM Modules - Micron | Mouser">
              <a:extLst>
                <a:ext uri="{FF2B5EF4-FFF2-40B4-BE49-F238E27FC236}">
                  <a16:creationId xmlns:a16="http://schemas.microsoft.com/office/drawing/2014/main" id="{57A9C3AF-0DA8-FB73-49CF-B80AEB95AA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03" y="1880690"/>
              <a:ext cx="1876168" cy="136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" name="箭头: 上下 126">
              <a:extLst>
                <a:ext uri="{FF2B5EF4-FFF2-40B4-BE49-F238E27FC236}">
                  <a16:creationId xmlns:a16="http://schemas.microsoft.com/office/drawing/2014/main" id="{FFF69F0A-A4C0-C10D-77B5-500CDD6DB917}"/>
                </a:ext>
              </a:extLst>
            </p:cNvPr>
            <p:cNvSpPr/>
            <p:nvPr/>
          </p:nvSpPr>
          <p:spPr>
            <a:xfrm>
              <a:off x="4089009" y="4004381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4" name="箭头: 上下 1023">
              <a:extLst>
                <a:ext uri="{FF2B5EF4-FFF2-40B4-BE49-F238E27FC236}">
                  <a16:creationId xmlns:a16="http://schemas.microsoft.com/office/drawing/2014/main" id="{640C96ED-647E-98CD-D6CB-66ABC0EC5279}"/>
                </a:ext>
              </a:extLst>
            </p:cNvPr>
            <p:cNvSpPr/>
            <p:nvPr/>
          </p:nvSpPr>
          <p:spPr>
            <a:xfrm>
              <a:off x="9489050" y="4004381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5" name="箭头: 上下 1024">
              <a:extLst>
                <a:ext uri="{FF2B5EF4-FFF2-40B4-BE49-F238E27FC236}">
                  <a16:creationId xmlns:a16="http://schemas.microsoft.com/office/drawing/2014/main" id="{2E905461-E923-5594-FBCC-7F69300D70D9}"/>
                </a:ext>
              </a:extLst>
            </p:cNvPr>
            <p:cNvSpPr/>
            <p:nvPr/>
          </p:nvSpPr>
          <p:spPr>
            <a:xfrm rot="18687966">
              <a:off x="6813130" y="3989776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7" name="箭头: 上下 1026">
              <a:extLst>
                <a:ext uri="{FF2B5EF4-FFF2-40B4-BE49-F238E27FC236}">
                  <a16:creationId xmlns:a16="http://schemas.microsoft.com/office/drawing/2014/main" id="{97805ACE-1F6A-D211-7882-C7B79A1101F1}"/>
                </a:ext>
              </a:extLst>
            </p:cNvPr>
            <p:cNvSpPr/>
            <p:nvPr/>
          </p:nvSpPr>
          <p:spPr>
            <a:xfrm>
              <a:off x="5663810" y="4004381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8" name="箭头: 上下 1027">
              <a:extLst>
                <a:ext uri="{FF2B5EF4-FFF2-40B4-BE49-F238E27FC236}">
                  <a16:creationId xmlns:a16="http://schemas.microsoft.com/office/drawing/2014/main" id="{D4888F49-0C21-A512-F5E5-AB1B82437B40}"/>
                </a:ext>
              </a:extLst>
            </p:cNvPr>
            <p:cNvSpPr/>
            <p:nvPr/>
          </p:nvSpPr>
          <p:spPr>
            <a:xfrm>
              <a:off x="2721471" y="4004381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0" name="文本框 1029">
              <a:extLst>
                <a:ext uri="{FF2B5EF4-FFF2-40B4-BE49-F238E27FC236}">
                  <a16:creationId xmlns:a16="http://schemas.microsoft.com/office/drawing/2014/main" id="{3A580124-31F9-130C-A6B1-424EC9683E97}"/>
                </a:ext>
              </a:extLst>
            </p:cNvPr>
            <p:cNvSpPr txBox="1"/>
            <p:nvPr/>
          </p:nvSpPr>
          <p:spPr>
            <a:xfrm>
              <a:off x="2397934" y="786199"/>
              <a:ext cx="42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管理区缓存</a:t>
              </a:r>
            </a:p>
          </p:txBody>
        </p:sp>
        <p:sp>
          <p:nvSpPr>
            <p:cNvPr id="1031" name="矩形 1030">
              <a:extLst>
                <a:ext uri="{FF2B5EF4-FFF2-40B4-BE49-F238E27FC236}">
                  <a16:creationId xmlns:a16="http://schemas.microsoft.com/office/drawing/2014/main" id="{C35B734B-E593-9E4D-0000-99A29988B100}"/>
                </a:ext>
              </a:extLst>
            </p:cNvPr>
            <p:cNvSpPr/>
            <p:nvPr/>
          </p:nvSpPr>
          <p:spPr>
            <a:xfrm>
              <a:off x="4655383" y="1634377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文件层级结构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</a:p>
          </p:txBody>
        </p:sp>
        <p:sp>
          <p:nvSpPr>
            <p:cNvPr id="1039" name="文本框 1038">
              <a:extLst>
                <a:ext uri="{FF2B5EF4-FFF2-40B4-BE49-F238E27FC236}">
                  <a16:creationId xmlns:a16="http://schemas.microsoft.com/office/drawing/2014/main" id="{1CEA0F37-795B-D078-7182-C731AC7AD613}"/>
                </a:ext>
              </a:extLst>
            </p:cNvPr>
            <p:cNvSpPr txBox="1"/>
            <p:nvPr/>
          </p:nvSpPr>
          <p:spPr>
            <a:xfrm>
              <a:off x="596159" y="3926331"/>
              <a:ext cx="120174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读入内存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刷回磁盘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086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image-20221109161936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40" y="1808480"/>
            <a:ext cx="10177145" cy="958850"/>
          </a:xfrm>
          <a:prstGeom prst="rect">
            <a:avLst/>
          </a:prstGeom>
        </p:spPr>
      </p:pic>
      <p:pic>
        <p:nvPicPr>
          <p:cNvPr id="12" name="图片 11" descr="image-202110232315402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65" y="3764915"/>
            <a:ext cx="10005060" cy="10414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871200" y="1979930"/>
            <a:ext cx="1057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/>
              <a:t>simplefs</a:t>
            </a:r>
            <a:endParaRPr lang="en-US" altLang="zh-CN" sz="20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0870565" y="408622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本次实验</a:t>
            </a:r>
          </a:p>
        </p:txBody>
      </p:sp>
      <p:sp>
        <p:nvSpPr>
          <p:cNvPr id="14" name="矩形 13"/>
          <p:cNvSpPr/>
          <p:nvPr/>
        </p:nvSpPr>
        <p:spPr>
          <a:xfrm>
            <a:off x="3448685" y="3765550"/>
            <a:ext cx="1779270" cy="104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4338320" y="4958715"/>
            <a:ext cx="151130" cy="452755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 rot="5400000">
            <a:off x="7794625" y="2392680"/>
            <a:ext cx="76200" cy="52082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10610" y="55645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数据块位图引入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369685" y="528764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索引节点和数据的分离</a:t>
            </a:r>
          </a:p>
          <a:p>
            <a:r>
              <a:rPr lang="zh-CN" altLang="en-US" dirty="0"/>
              <a:t>形成索引节点区和数据块区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D4D3E32D-7ABA-3E7A-FFCF-007CA09E4330}"/>
              </a:ext>
            </a:extLst>
          </p:cNvPr>
          <p:cNvGrpSpPr/>
          <p:nvPr/>
        </p:nvGrpSpPr>
        <p:grpSpPr>
          <a:xfrm>
            <a:off x="274320" y="2174218"/>
            <a:ext cx="11267440" cy="4368822"/>
            <a:chOff x="274320" y="2174218"/>
            <a:chExt cx="11267440" cy="4368822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F1B2932-4A26-C351-8470-5463D3DAB4BD}"/>
                </a:ext>
              </a:extLst>
            </p:cNvPr>
            <p:cNvSpPr/>
            <p:nvPr/>
          </p:nvSpPr>
          <p:spPr>
            <a:xfrm>
              <a:off x="274320" y="2174218"/>
              <a:ext cx="11267440" cy="1924471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F112D1B0-5273-05D0-044C-FE6F2FC01332}"/>
                </a:ext>
              </a:extLst>
            </p:cNvPr>
            <p:cNvSpPr/>
            <p:nvPr/>
          </p:nvSpPr>
          <p:spPr>
            <a:xfrm>
              <a:off x="274320" y="4618569"/>
              <a:ext cx="11267440" cy="1924471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A322F30-2471-C07A-1FFA-2B369FA32925}"/>
                </a:ext>
              </a:extLst>
            </p:cNvPr>
            <p:cNvGrpSpPr/>
            <p:nvPr/>
          </p:nvGrpSpPr>
          <p:grpSpPr>
            <a:xfrm>
              <a:off x="479802" y="5004904"/>
              <a:ext cx="10680122" cy="1198371"/>
              <a:chOff x="445078" y="3092140"/>
              <a:chExt cx="10680122" cy="1198371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9E8A387-A01D-C32A-564E-5EF6C8463EE0}"/>
                  </a:ext>
                </a:extLst>
              </p:cNvPr>
              <p:cNvSpPr/>
              <p:nvPr/>
            </p:nvSpPr>
            <p:spPr>
              <a:xfrm>
                <a:off x="2261594" y="3234126"/>
                <a:ext cx="8863606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2594834-880C-DF65-311E-623A2C59FFFF}"/>
                  </a:ext>
                </a:extLst>
              </p:cNvPr>
              <p:cNvSpPr/>
              <p:nvPr/>
            </p:nvSpPr>
            <p:spPr>
              <a:xfrm>
                <a:off x="2261594" y="3234126"/>
                <a:ext cx="1101366" cy="914400"/>
              </a:xfrm>
              <a:prstGeom prst="rect">
                <a:avLst/>
              </a:prstGeom>
              <a:solidFill>
                <a:srgbClr val="4E3C6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超级块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96AEC77-FBBC-F657-B2B1-9536F41B5D98}"/>
                  </a:ext>
                </a:extLst>
              </p:cNvPr>
              <p:cNvSpPr/>
              <p:nvPr/>
            </p:nvSpPr>
            <p:spPr>
              <a:xfrm>
                <a:off x="651256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17C187F-25AA-51D8-E379-91A6C02C5F91}"/>
                  </a:ext>
                </a:extLst>
              </p:cNvPr>
              <p:cNvSpPr/>
              <p:nvPr/>
            </p:nvSpPr>
            <p:spPr>
              <a:xfrm>
                <a:off x="687832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469EC08-683F-6966-584E-79FEB15A6288}"/>
                  </a:ext>
                </a:extLst>
              </p:cNvPr>
              <p:cNvSpPr/>
              <p:nvPr/>
            </p:nvSpPr>
            <p:spPr>
              <a:xfrm>
                <a:off x="724408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9D07007-D078-4DA3-57DC-D697E9541A38}"/>
                  </a:ext>
                </a:extLst>
              </p:cNvPr>
              <p:cNvSpPr/>
              <p:nvPr/>
            </p:nvSpPr>
            <p:spPr>
              <a:xfrm>
                <a:off x="760984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93FCF14-390F-CC4C-14DA-729DAE340A46}"/>
                  </a:ext>
                </a:extLst>
              </p:cNvPr>
              <p:cNvSpPr/>
              <p:nvPr/>
            </p:nvSpPr>
            <p:spPr>
              <a:xfrm>
                <a:off x="79756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5C0BB816-A182-3F65-5B4D-02F2D7E5A43F}"/>
                  </a:ext>
                </a:extLst>
              </p:cNvPr>
              <p:cNvSpPr/>
              <p:nvPr/>
            </p:nvSpPr>
            <p:spPr>
              <a:xfrm>
                <a:off x="95504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FF8137D-E83E-67D3-E1C2-BFDDF009AC17}"/>
                  </a:ext>
                </a:extLst>
              </p:cNvPr>
              <p:cNvSpPr/>
              <p:nvPr/>
            </p:nvSpPr>
            <p:spPr>
              <a:xfrm>
                <a:off x="33629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1768461-5A22-557A-C490-5C09EBD1A42E}"/>
                  </a:ext>
                </a:extLst>
              </p:cNvPr>
              <p:cNvSpPr/>
              <p:nvPr/>
            </p:nvSpPr>
            <p:spPr>
              <a:xfrm>
                <a:off x="4937760" y="3234126"/>
                <a:ext cx="1574800" cy="9144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</a:p>
            </p:txBody>
          </p:sp>
          <p:pic>
            <p:nvPicPr>
              <p:cNvPr id="24" name="Picture 2" descr="What Are the Differences Between SSD and Traditional Hard Disk Drives  (HDD)? - Discount Computer">
                <a:extLst>
                  <a:ext uri="{FF2B5EF4-FFF2-40B4-BE49-F238E27FC236}">
                    <a16:creationId xmlns:a16="http://schemas.microsoft.com/office/drawing/2014/main" id="{E0560D03-06A5-034E-BEDA-D47DE25C49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078" y="3092140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ABE06558-34D6-AF27-156B-93A8DD070203}"/>
                </a:ext>
              </a:extLst>
            </p:cNvPr>
            <p:cNvGrpSpPr/>
            <p:nvPr/>
          </p:nvGrpSpPr>
          <p:grpSpPr>
            <a:xfrm>
              <a:off x="479801" y="2537269"/>
              <a:ext cx="10680122" cy="1198371"/>
              <a:chOff x="479801" y="2537269"/>
              <a:chExt cx="10680122" cy="1198371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44556544-CE16-F3BB-5A5B-1687B26DB885}"/>
                  </a:ext>
                </a:extLst>
              </p:cNvPr>
              <p:cNvGrpSpPr/>
              <p:nvPr/>
            </p:nvGrpSpPr>
            <p:grpSpPr>
              <a:xfrm>
                <a:off x="2296318" y="2679255"/>
                <a:ext cx="8863605" cy="914400"/>
                <a:chOff x="2296318" y="2679255"/>
                <a:chExt cx="8863605" cy="914400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1CDE77B4-F033-527B-59ED-E4766223FCE4}"/>
                    </a:ext>
                  </a:extLst>
                </p:cNvPr>
                <p:cNvSpPr/>
                <p:nvPr/>
              </p:nvSpPr>
              <p:spPr>
                <a:xfrm>
                  <a:off x="2296318" y="2679255"/>
                  <a:ext cx="1101366" cy="914400"/>
                </a:xfrm>
                <a:prstGeom prst="rect">
                  <a:avLst/>
                </a:prstGeom>
                <a:solidFill>
                  <a:srgbClr val="4E3C69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超级块</a:t>
                  </a: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65FE7106-CBE4-9FAF-A4EC-7946CA626233}"/>
                    </a:ext>
                  </a:extLst>
                </p:cNvPr>
                <p:cNvSpPr/>
                <p:nvPr/>
              </p:nvSpPr>
              <p:spPr>
                <a:xfrm>
                  <a:off x="3397684" y="2679255"/>
                  <a:ext cx="1574800" cy="91440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索引节点</a:t>
                  </a:r>
                  <a:endPara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位图</a:t>
                  </a: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E0DD33E-4146-D487-69FD-0BA9B3686349}"/>
                    </a:ext>
                  </a:extLst>
                </p:cNvPr>
                <p:cNvSpPr/>
                <p:nvPr/>
              </p:nvSpPr>
              <p:spPr>
                <a:xfrm>
                  <a:off x="4970440" y="2679255"/>
                  <a:ext cx="389141" cy="914400"/>
                </a:xfrm>
                <a:prstGeom prst="rect">
                  <a:avLst/>
                </a:prstGeom>
                <a:solidFill>
                  <a:srgbClr val="C4B7D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索引节点</a:t>
                  </a: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27D36B2-EC7B-46AA-C4D0-9BEF20F57FA5}"/>
                    </a:ext>
                  </a:extLst>
                </p:cNvPr>
                <p:cNvSpPr/>
                <p:nvPr/>
              </p:nvSpPr>
              <p:spPr>
                <a:xfrm>
                  <a:off x="5359581" y="2679255"/>
                  <a:ext cx="1675469" cy="914400"/>
                </a:xfrm>
                <a:prstGeom prst="rect">
                  <a:avLst/>
                </a:prstGeom>
                <a:solidFill>
                  <a:srgbClr val="70569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数据块</a:t>
                  </a: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AFD8CFF7-715C-912C-1EDE-E2D7989909FE}"/>
                    </a:ext>
                  </a:extLst>
                </p:cNvPr>
                <p:cNvSpPr/>
                <p:nvPr/>
              </p:nvSpPr>
              <p:spPr>
                <a:xfrm>
                  <a:off x="7032876" y="2679255"/>
                  <a:ext cx="389141" cy="914400"/>
                </a:xfrm>
                <a:prstGeom prst="rect">
                  <a:avLst/>
                </a:prstGeom>
                <a:solidFill>
                  <a:srgbClr val="C4B7D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索引节点</a:t>
                  </a: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78F56303-2094-E393-216F-69CD6F760D0C}"/>
                    </a:ext>
                  </a:extLst>
                </p:cNvPr>
                <p:cNvSpPr/>
                <p:nvPr/>
              </p:nvSpPr>
              <p:spPr>
                <a:xfrm>
                  <a:off x="7422018" y="2679255"/>
                  <a:ext cx="1675469" cy="914400"/>
                </a:xfrm>
                <a:prstGeom prst="rect">
                  <a:avLst/>
                </a:prstGeom>
                <a:solidFill>
                  <a:srgbClr val="70569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数据块</a:t>
                  </a: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9E87F4B2-A359-F5A6-3679-1B4BDE37A71A}"/>
                    </a:ext>
                  </a:extLst>
                </p:cNvPr>
                <p:cNvSpPr/>
                <p:nvPr/>
              </p:nvSpPr>
              <p:spPr>
                <a:xfrm>
                  <a:off x="9095313" y="2679255"/>
                  <a:ext cx="389141" cy="914400"/>
                </a:xfrm>
                <a:prstGeom prst="rect">
                  <a:avLst/>
                </a:prstGeom>
                <a:solidFill>
                  <a:srgbClr val="C4B7D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索引节点</a:t>
                  </a: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A3BE695E-8B4D-7CF6-207D-4CF24C386C37}"/>
                    </a:ext>
                  </a:extLst>
                </p:cNvPr>
                <p:cNvSpPr/>
                <p:nvPr/>
              </p:nvSpPr>
              <p:spPr>
                <a:xfrm>
                  <a:off x="9484454" y="2679255"/>
                  <a:ext cx="1675469" cy="914400"/>
                </a:xfrm>
                <a:prstGeom prst="rect">
                  <a:avLst/>
                </a:prstGeom>
                <a:solidFill>
                  <a:srgbClr val="70569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数据块</a:t>
                  </a:r>
                </a:p>
              </p:txBody>
            </p:sp>
          </p:grpSp>
          <p:pic>
            <p:nvPicPr>
              <p:cNvPr id="39" name="Picture 2" descr="What Are the Differences Between SSD and Traditional Hard Disk Drives  (HDD)? - Discount Computer">
                <a:extLst>
                  <a:ext uri="{FF2B5EF4-FFF2-40B4-BE49-F238E27FC236}">
                    <a16:creationId xmlns:a16="http://schemas.microsoft.com/office/drawing/2014/main" id="{50242B2B-629A-01D2-9E8A-6321E7BE6F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801" y="2537269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7DAEAFE-246D-E232-DD7B-693EDCFF9C8B}"/>
                </a:ext>
              </a:extLst>
            </p:cNvPr>
            <p:cNvSpPr txBox="1"/>
            <p:nvPr/>
          </p:nvSpPr>
          <p:spPr>
            <a:xfrm>
              <a:off x="5524465" y="2197505"/>
              <a:ext cx="11430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/>
                <a:t>SimpleFS</a:t>
              </a:r>
              <a:endParaRPr lang="en-US" altLang="zh-CN" sz="2000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F1E8DAE-EEAB-4D15-CF01-605A398AC0D6}"/>
                </a:ext>
              </a:extLst>
            </p:cNvPr>
            <p:cNvSpPr txBox="1"/>
            <p:nvPr/>
          </p:nvSpPr>
          <p:spPr>
            <a:xfrm>
              <a:off x="5496560" y="4646725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/>
                <a:t>本次实验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97A971C-EA3B-02E2-BB50-4C6EB6977B8A}"/>
                </a:ext>
              </a:extLst>
            </p:cNvPr>
            <p:cNvSpPr txBox="1"/>
            <p:nvPr/>
          </p:nvSpPr>
          <p:spPr>
            <a:xfrm>
              <a:off x="4868344" y="6162675"/>
              <a:ext cx="1783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i="1" dirty="0"/>
                <a:t>数据块位图引入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C0D5968A-93CF-7067-9C57-643DDCD0B693}"/>
                </a:ext>
              </a:extLst>
            </p:cNvPr>
            <p:cNvSpPr txBox="1"/>
            <p:nvPr/>
          </p:nvSpPr>
          <p:spPr>
            <a:xfrm>
              <a:off x="6547284" y="6148070"/>
              <a:ext cx="46126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i="1" dirty="0"/>
                <a:t>索引节点和数据的分离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946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D98B036B-217C-34E2-C976-40104CEA0968}"/>
              </a:ext>
            </a:extLst>
          </p:cNvPr>
          <p:cNvGrpSpPr/>
          <p:nvPr/>
        </p:nvGrpSpPr>
        <p:grpSpPr>
          <a:xfrm>
            <a:off x="479802" y="2530864"/>
            <a:ext cx="10680123" cy="2497209"/>
            <a:chOff x="479802" y="2530864"/>
            <a:chExt cx="10680123" cy="2497209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DCD1DB3-820D-02A5-B9FE-257E0050A638}"/>
                </a:ext>
              </a:extLst>
            </p:cNvPr>
            <p:cNvGrpSpPr/>
            <p:nvPr/>
          </p:nvGrpSpPr>
          <p:grpSpPr>
            <a:xfrm>
              <a:off x="479802" y="3103714"/>
              <a:ext cx="10680123" cy="1924359"/>
              <a:chOff x="479802" y="3103714"/>
              <a:chExt cx="10680123" cy="1924359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6091D14-FED3-6014-4341-3731328804A4}"/>
                  </a:ext>
                </a:extLst>
              </p:cNvPr>
              <p:cNvSpPr/>
              <p:nvPr/>
            </p:nvSpPr>
            <p:spPr>
              <a:xfrm>
                <a:off x="2296318" y="3245700"/>
                <a:ext cx="8863606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9D39B91-8C9E-4F6C-25F7-68FBB238B44F}"/>
                  </a:ext>
                </a:extLst>
              </p:cNvPr>
              <p:cNvSpPr/>
              <p:nvPr/>
            </p:nvSpPr>
            <p:spPr>
              <a:xfrm>
                <a:off x="2296318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逻辑块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372CB9C6-AFA9-3A9E-9FAB-B97F65D243C2}"/>
                  </a:ext>
                </a:extLst>
              </p:cNvPr>
              <p:cNvSpPr/>
              <p:nvPr/>
            </p:nvSpPr>
            <p:spPr>
              <a:xfrm>
                <a:off x="3871118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逻辑块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7" name="Picture 2" descr="What Are the Differences Between SSD and Traditional Hard Disk Drives  (HDD)? - Discount Computer">
                <a:extLst>
                  <a:ext uri="{FF2B5EF4-FFF2-40B4-BE49-F238E27FC236}">
                    <a16:creationId xmlns:a16="http://schemas.microsoft.com/office/drawing/2014/main" id="{6B5011ED-5784-545F-31DA-DD92653A2D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9802" y="3103714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1C24D64-445C-9713-0B05-C6B728AE8504}"/>
                  </a:ext>
                </a:extLst>
              </p:cNvPr>
              <p:cNvSpPr txBox="1"/>
              <p:nvPr/>
            </p:nvSpPr>
            <p:spPr>
              <a:xfrm>
                <a:off x="5759884" y="4658741"/>
                <a:ext cx="1822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/>
                  <a:t>任务一设定布局</a:t>
                </a:r>
              </a:p>
            </p:txBody>
          </p:sp>
          <p:sp>
            <p:nvSpPr>
              <p:cNvPr id="20" name="右大括号 19">
                <a:extLst>
                  <a:ext uri="{FF2B5EF4-FFF2-40B4-BE49-F238E27FC236}">
                    <a16:creationId xmlns:a16="http://schemas.microsoft.com/office/drawing/2014/main" id="{A5CBEA3B-3B9E-D9D9-F03F-B7FF13269A5C}"/>
                  </a:ext>
                </a:extLst>
              </p:cNvPr>
              <p:cNvSpPr/>
              <p:nvPr/>
            </p:nvSpPr>
            <p:spPr>
              <a:xfrm rot="5400000" flipV="1">
                <a:off x="6616044" y="30408"/>
                <a:ext cx="224155" cy="8863607"/>
              </a:xfrm>
              <a:prstGeom prst="rightBrac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A824BFB-C8A5-0FF0-3DCF-23852ABC7330}"/>
                  </a:ext>
                </a:extLst>
              </p:cNvPr>
              <p:cNvSpPr/>
              <p:nvPr/>
            </p:nvSpPr>
            <p:spPr>
              <a:xfrm>
                <a:off x="5445917" y="3245700"/>
                <a:ext cx="1892373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8ECF21A-75C0-A37F-CD09-4849DAF7E67E}"/>
                  </a:ext>
                </a:extLst>
              </p:cNvPr>
              <p:cNvSpPr/>
              <p:nvPr/>
            </p:nvSpPr>
            <p:spPr>
              <a:xfrm>
                <a:off x="8913090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逻辑块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51DF691-36AD-C039-769B-F914A5CA388B}"/>
                  </a:ext>
                </a:extLst>
              </p:cNvPr>
              <p:cNvSpPr/>
              <p:nvPr/>
            </p:nvSpPr>
            <p:spPr>
              <a:xfrm>
                <a:off x="8913090" y="3244916"/>
                <a:ext cx="238383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0584672F-90FA-BEB3-B390-48A5BFA55951}"/>
                  </a:ext>
                </a:extLst>
              </p:cNvPr>
              <p:cNvSpPr/>
              <p:nvPr/>
            </p:nvSpPr>
            <p:spPr>
              <a:xfrm>
                <a:off x="7338290" y="324491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逻辑块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499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B1C365B-F599-EC99-B5DC-B2A5D0B343F5}"/>
                </a:ext>
              </a:extLst>
            </p:cNvPr>
            <p:cNvCxnSpPr>
              <a:cxnSpLocks/>
              <a:stCxn id="30" idx="2"/>
              <a:endCxn id="24" idx="0"/>
            </p:cNvCxnSpPr>
            <p:nvPr/>
          </p:nvCxnSpPr>
          <p:spPr>
            <a:xfrm>
              <a:off x="9032281" y="2900196"/>
              <a:ext cx="1" cy="344720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6F9FD76-8451-1708-941A-6D6BFB405898}"/>
                </a:ext>
              </a:extLst>
            </p:cNvPr>
            <p:cNvSpPr txBox="1"/>
            <p:nvPr/>
          </p:nvSpPr>
          <p:spPr>
            <a:xfrm>
              <a:off x="7251473" y="2530864"/>
              <a:ext cx="3561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指定一个名为</a:t>
              </a:r>
              <a:r>
                <a:rPr lang="en-US" altLang="zh-CN" b="1" dirty="0"/>
                <a:t>&lt;filename&gt;</a:t>
              </a:r>
              <a:r>
                <a:rPr lang="zh-CN" altLang="en-US" b="1" dirty="0"/>
                <a:t>的</a:t>
              </a:r>
              <a:r>
                <a:rPr lang="en-US" altLang="zh-CN" b="1" dirty="0" err="1"/>
                <a:t>dentry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94827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36085" y="282956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10835" y="282956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5890260" y="1999615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5380990" y="2498090"/>
            <a:ext cx="76200" cy="2366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88330" y="19773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磁盘块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84750" y="38531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逻辑块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68975" y="298513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96435" y="298513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矩形 56">
            <a:extLst>
              <a:ext uri="{FF2B5EF4-FFF2-40B4-BE49-F238E27FC236}">
                <a16:creationId xmlns:a16="http://schemas.microsoft.com/office/drawing/2014/main" id="{F4770FF0-28D4-817D-EF5C-B35305574DA8}"/>
              </a:ext>
            </a:extLst>
          </p:cNvPr>
          <p:cNvSpPr/>
          <p:nvPr/>
        </p:nvSpPr>
        <p:spPr>
          <a:xfrm>
            <a:off x="1250066" y="1317313"/>
            <a:ext cx="5646827" cy="1949255"/>
          </a:xfrm>
          <a:prstGeom prst="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What Are the Differences Between SSD and Traditional Hard Disk Drives  (HDD)? - Discount Computer">
            <a:extLst>
              <a:ext uri="{FF2B5EF4-FFF2-40B4-BE49-F238E27FC236}">
                <a16:creationId xmlns:a16="http://schemas.microsoft.com/office/drawing/2014/main" id="{4DD89B9D-9390-5C84-A314-B7958F101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61" y="4774662"/>
            <a:ext cx="1578133" cy="11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44990C3-5900-93EF-9AD1-80B877C90CE2}"/>
              </a:ext>
            </a:extLst>
          </p:cNvPr>
          <p:cNvSpPr/>
          <p:nvPr/>
        </p:nvSpPr>
        <p:spPr>
          <a:xfrm>
            <a:off x="4247908" y="4774662"/>
            <a:ext cx="2648984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数据区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F07AD0-AF5C-4B2D-0CAA-8D3529703C08}"/>
              </a:ext>
            </a:extLst>
          </p:cNvPr>
          <p:cNvSpPr/>
          <p:nvPr/>
        </p:nvSpPr>
        <p:spPr>
          <a:xfrm>
            <a:off x="2816386" y="4774662"/>
            <a:ext cx="1431523" cy="914400"/>
          </a:xfrm>
          <a:prstGeom prst="rect">
            <a:avLst/>
          </a:prstGeom>
          <a:solidFill>
            <a:srgbClr val="4E3C6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管理区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B781C30D-BA49-4FAC-0631-16CB2D8288BB}"/>
              </a:ext>
            </a:extLst>
          </p:cNvPr>
          <p:cNvSpPr/>
          <p:nvPr/>
        </p:nvSpPr>
        <p:spPr>
          <a:xfrm rot="5400000">
            <a:off x="4744560" y="3907466"/>
            <a:ext cx="224155" cy="4080507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489CC0-7021-C005-6781-FE8D8D68EF01}"/>
              </a:ext>
            </a:extLst>
          </p:cNvPr>
          <p:cNvSpPr txBox="1"/>
          <p:nvPr/>
        </p:nvSpPr>
        <p:spPr>
          <a:xfrm>
            <a:off x="4007646" y="6243312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磁盘布局设计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F996EA-D9A2-BDF0-9C45-9BC2224BF4C5}"/>
              </a:ext>
            </a:extLst>
          </p:cNvPr>
          <p:cNvSpPr/>
          <p:nvPr/>
        </p:nvSpPr>
        <p:spPr>
          <a:xfrm>
            <a:off x="1441495" y="3836270"/>
            <a:ext cx="5455397" cy="448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磁盘驱动</a:t>
            </a: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9324DA8-F869-595C-6FB7-2C30A5767B07}"/>
              </a:ext>
            </a:extLst>
          </p:cNvPr>
          <p:cNvCxnSpPr>
            <a:cxnSpLocks/>
          </p:cNvCxnSpPr>
          <p:nvPr/>
        </p:nvCxnSpPr>
        <p:spPr>
          <a:xfrm>
            <a:off x="801416" y="4513935"/>
            <a:ext cx="60954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17208C0-99F7-3C65-DF0C-75109B39BEEF}"/>
              </a:ext>
            </a:extLst>
          </p:cNvPr>
          <p:cNvSpPr txBox="1"/>
          <p:nvPr/>
        </p:nvSpPr>
        <p:spPr>
          <a:xfrm>
            <a:off x="748863" y="4590512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硬件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65AE0DF-2E09-AB16-AD90-BA2C85D55371}"/>
              </a:ext>
            </a:extLst>
          </p:cNvPr>
          <p:cNvSpPr txBox="1"/>
          <p:nvPr/>
        </p:nvSpPr>
        <p:spPr>
          <a:xfrm>
            <a:off x="748863" y="40300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软件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DDCCEE4-B20E-2518-60B4-68CAD2ABFAAD}"/>
              </a:ext>
            </a:extLst>
          </p:cNvPr>
          <p:cNvSpPr/>
          <p:nvPr/>
        </p:nvSpPr>
        <p:spPr>
          <a:xfrm>
            <a:off x="1441495" y="2199768"/>
            <a:ext cx="1580981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管理区部分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FA42091-CC76-E746-A7BB-D2876BB082CE}"/>
              </a:ext>
            </a:extLst>
          </p:cNvPr>
          <p:cNvSpPr/>
          <p:nvPr/>
        </p:nvSpPr>
        <p:spPr>
          <a:xfrm>
            <a:off x="5163513" y="2199768"/>
            <a:ext cx="158098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数据区部分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缓存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CFEE0BC-5CFB-2181-CFCE-618557E838B7}"/>
              </a:ext>
            </a:extLst>
          </p:cNvPr>
          <p:cNvSpPr/>
          <p:nvPr/>
        </p:nvSpPr>
        <p:spPr>
          <a:xfrm>
            <a:off x="3302504" y="2192254"/>
            <a:ext cx="158098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交互</a:t>
            </a:r>
          </a:p>
        </p:txBody>
      </p:sp>
      <p:sp>
        <p:nvSpPr>
          <p:cNvPr id="54" name="箭头: 上下 53">
            <a:extLst>
              <a:ext uri="{FF2B5EF4-FFF2-40B4-BE49-F238E27FC236}">
                <a16:creationId xmlns:a16="http://schemas.microsoft.com/office/drawing/2014/main" id="{181713FB-BBFF-7FCB-A41D-46FAF5066467}"/>
              </a:ext>
            </a:extLst>
          </p:cNvPr>
          <p:cNvSpPr/>
          <p:nvPr/>
        </p:nvSpPr>
        <p:spPr>
          <a:xfrm>
            <a:off x="3953517" y="4332040"/>
            <a:ext cx="278953" cy="369332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上下 54">
            <a:extLst>
              <a:ext uri="{FF2B5EF4-FFF2-40B4-BE49-F238E27FC236}">
                <a16:creationId xmlns:a16="http://schemas.microsoft.com/office/drawing/2014/main" id="{76B2E958-70BF-CBD5-727F-2CB00A6B0B59}"/>
              </a:ext>
            </a:extLst>
          </p:cNvPr>
          <p:cNvSpPr/>
          <p:nvPr/>
        </p:nvSpPr>
        <p:spPr>
          <a:xfrm>
            <a:off x="3953516" y="3381150"/>
            <a:ext cx="278953" cy="369332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C7B19CE-F0AF-754C-E03A-A1E2FA8C0AB3}"/>
              </a:ext>
            </a:extLst>
          </p:cNvPr>
          <p:cNvSpPr/>
          <p:nvPr/>
        </p:nvSpPr>
        <p:spPr>
          <a:xfrm>
            <a:off x="1441495" y="1522103"/>
            <a:ext cx="5302998" cy="448502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用户接口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C528198-1B86-988D-1581-60090892263B}"/>
              </a:ext>
            </a:extLst>
          </p:cNvPr>
          <p:cNvSpPr txBox="1"/>
          <p:nvPr/>
        </p:nvSpPr>
        <p:spPr>
          <a:xfrm rot="16200000">
            <a:off x="435961" y="2120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文件系统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AF9A879-C335-ED04-4ED3-7FD42D9087D4}"/>
              </a:ext>
            </a:extLst>
          </p:cNvPr>
          <p:cNvSpPr txBox="1"/>
          <p:nvPr/>
        </p:nvSpPr>
        <p:spPr>
          <a:xfrm>
            <a:off x="7519076" y="1276892"/>
            <a:ext cx="15836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mkdir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getattr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readdir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cs typeface="+mn-lt"/>
              </a:rPr>
              <a:t>mknod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  <a:cs typeface="+mn-lt"/>
              </a:rPr>
              <a:t>...</a:t>
            </a:r>
          </a:p>
        </p:txBody>
      </p:sp>
      <p:sp>
        <p:nvSpPr>
          <p:cNvPr id="60" name="右大括号 59">
            <a:extLst>
              <a:ext uri="{FF2B5EF4-FFF2-40B4-BE49-F238E27FC236}">
                <a16:creationId xmlns:a16="http://schemas.microsoft.com/office/drawing/2014/main" id="{0FFFE0CA-B723-B92A-4780-D3AE0771974A}"/>
              </a:ext>
            </a:extLst>
          </p:cNvPr>
          <p:cNvSpPr/>
          <p:nvPr/>
        </p:nvSpPr>
        <p:spPr>
          <a:xfrm>
            <a:off x="7095907" y="1317313"/>
            <a:ext cx="224155" cy="194925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" name="图片 60" descr="ls">
            <a:extLst>
              <a:ext uri="{FF2B5EF4-FFF2-40B4-BE49-F238E27FC236}">
                <a16:creationId xmlns:a16="http://schemas.microsoft.com/office/drawing/2014/main" id="{343D1BDF-9DFF-DC28-166E-BB7ECB2AE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552" y="2100486"/>
            <a:ext cx="2541905" cy="382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箭头: 下 61">
            <a:extLst>
              <a:ext uri="{FF2B5EF4-FFF2-40B4-BE49-F238E27FC236}">
                <a16:creationId xmlns:a16="http://schemas.microsoft.com/office/drawing/2014/main" id="{C463AA8F-9D1D-A5A1-6D25-1310DCAE89D7}"/>
              </a:ext>
            </a:extLst>
          </p:cNvPr>
          <p:cNvSpPr/>
          <p:nvPr/>
        </p:nvSpPr>
        <p:spPr>
          <a:xfrm rot="16200000">
            <a:off x="8928334" y="2095760"/>
            <a:ext cx="333292" cy="39235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D5E953F-93DE-3E1C-8C61-34CCB945BD33}"/>
              </a:ext>
            </a:extLst>
          </p:cNvPr>
          <p:cNvSpPr txBox="1"/>
          <p:nvPr/>
        </p:nvSpPr>
        <p:spPr>
          <a:xfrm>
            <a:off x="7519074" y="3570791"/>
            <a:ext cx="4511040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50000"/>
              </a:lnSpc>
            </a:pPr>
            <a:r>
              <a:rPr lang="zh-CN" altLang="en-US" b="1" dirty="0"/>
              <a:t>文件系统思想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ym typeface="+mn-ea"/>
              </a:rPr>
              <a:t>硬件</a:t>
            </a:r>
            <a:r>
              <a:rPr lang="zh-CN" altLang="en-US" dirty="0">
                <a:sym typeface="+mn-ea"/>
              </a:rPr>
              <a:t>：重新设计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磁盘布局</a:t>
            </a:r>
            <a:r>
              <a:rPr lang="zh-CN" altLang="en-US" dirty="0">
                <a:sym typeface="+mn-ea"/>
              </a:rPr>
              <a:t>，引入管理区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ym typeface="+mn-ea"/>
              </a:rPr>
              <a:t>软件</a:t>
            </a:r>
            <a:r>
              <a:rPr lang="zh-CN" altLang="en-US" dirty="0">
                <a:sym typeface="+mn-ea"/>
              </a:rPr>
              <a:t>：和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磁盘</a:t>
            </a:r>
            <a:r>
              <a:rPr lang="zh-CN" altLang="en-US" dirty="0">
                <a:sym typeface="+mn-ea"/>
              </a:rPr>
              <a:t>进行交互读</a:t>
            </a:r>
            <a:r>
              <a:rPr lang="en-US" altLang="zh-CN" dirty="0">
                <a:sym typeface="+mn-ea"/>
              </a:rPr>
              <a:t>/</a:t>
            </a:r>
            <a:r>
              <a:rPr lang="zh-CN" altLang="en-US" dirty="0">
                <a:sym typeface="+mn-ea"/>
              </a:rPr>
              <a:t>写数据，封装实现统一用户接口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包括对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文件增删改查</a:t>
            </a:r>
            <a:endParaRPr lang="en-US" altLang="zh-CN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B6BE924-D450-573B-7EC3-4F7130DBA502}"/>
              </a:ext>
            </a:extLst>
          </p:cNvPr>
          <p:cNvSpPr txBox="1"/>
          <p:nvPr/>
        </p:nvSpPr>
        <p:spPr>
          <a:xfrm>
            <a:off x="7519074" y="5522243"/>
            <a:ext cx="4408766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</a:rPr>
              <a:t>便于维护和管理磁盘空间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00000"/>
                </a:solidFill>
              </a:rPr>
              <a:t>提高从设备查找文件效率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88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99579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7054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8649970" y="1945640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8140700" y="2444115"/>
            <a:ext cx="76200" cy="2366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48040" y="1923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磁盘块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744460" y="37992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逻辑块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52868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25614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3" name="矩形 2"/>
          <p:cNvSpPr/>
          <p:nvPr/>
        </p:nvSpPr>
        <p:spPr>
          <a:xfrm>
            <a:off x="276796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5400000">
            <a:off x="3247390" y="1945640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 rot="16200000">
            <a:off x="3322955" y="3028950"/>
            <a:ext cx="85090" cy="1193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45460" y="1923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磁盘块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18790" y="38531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逻辑块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2610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905125" y="4610100"/>
            <a:ext cx="1057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simplefs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55865" y="461264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本次实验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623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098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9133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1658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6" name="矩形 5"/>
          <p:cNvSpPr/>
          <p:nvPr/>
        </p:nvSpPr>
        <p:spPr>
          <a:xfrm>
            <a:off x="5203825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78575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8925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64175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0" name="矩形 9"/>
          <p:cNvSpPr/>
          <p:nvPr/>
        </p:nvSpPr>
        <p:spPr>
          <a:xfrm>
            <a:off x="755142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617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652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81177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6" name="下箭头 15"/>
          <p:cNvSpPr/>
          <p:nvPr/>
        </p:nvSpPr>
        <p:spPr>
          <a:xfrm>
            <a:off x="3524250" y="15792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38925" y="15792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20085" y="112522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offset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29355" y="1752600"/>
            <a:ext cx="287782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01870" y="112522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048635" y="208280"/>
            <a:ext cx="497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int your_read(int offset, void *out_content, int size);</a:t>
            </a:r>
          </a:p>
        </p:txBody>
      </p:sp>
      <p:sp>
        <p:nvSpPr>
          <p:cNvPr id="22" name="矩形 21"/>
          <p:cNvSpPr/>
          <p:nvPr/>
        </p:nvSpPr>
        <p:spPr>
          <a:xfrm>
            <a:off x="168148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4183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25" name="下箭头 24"/>
          <p:cNvSpPr/>
          <p:nvPr/>
        </p:nvSpPr>
        <p:spPr>
          <a:xfrm rot="10800000">
            <a:off x="2768600" y="283019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551420" y="27857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70150" y="3385820"/>
            <a:ext cx="70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down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393940" y="3385820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up</a:t>
            </a:r>
          </a:p>
        </p:txBody>
      </p:sp>
      <p:sp>
        <p:nvSpPr>
          <p:cNvPr id="30" name="矩形 29"/>
          <p:cNvSpPr/>
          <p:nvPr/>
        </p:nvSpPr>
        <p:spPr>
          <a:xfrm>
            <a:off x="2906395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81145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41495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166745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34" name="矩形 33"/>
          <p:cNvSpPr/>
          <p:nvPr/>
        </p:nvSpPr>
        <p:spPr>
          <a:xfrm>
            <a:off x="5253990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428740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89090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514340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027670" y="4137025"/>
            <a:ext cx="136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ddriver_seek</a:t>
            </a:r>
          </a:p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ddriver_read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21380" y="366395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②</a:t>
            </a:r>
            <a:r>
              <a:rPr lang="en-US" altLang="zh-CN" b="1"/>
              <a:t> </a:t>
            </a:r>
            <a:r>
              <a:rPr lang="zh-CN" altLang="en-US" b="1"/>
              <a:t>读出从</a:t>
            </a:r>
            <a:r>
              <a:rPr lang="en-US" altLang="zh-CN" b="1"/>
              <a:t>down</a:t>
            </a:r>
            <a:r>
              <a:rPr lang="zh-CN" altLang="en-US" b="1"/>
              <a:t>到</a:t>
            </a:r>
            <a:r>
              <a:rPr lang="en-US" altLang="zh-CN" b="1"/>
              <a:t>up</a:t>
            </a:r>
            <a:r>
              <a:rPr lang="zh-CN" altLang="en-US" b="1"/>
              <a:t>的磁盘块到内存</a:t>
            </a:r>
          </a:p>
        </p:txBody>
      </p:sp>
      <p:sp>
        <p:nvSpPr>
          <p:cNvPr id="40" name="矩形 39"/>
          <p:cNvSpPr/>
          <p:nvPr/>
        </p:nvSpPr>
        <p:spPr>
          <a:xfrm>
            <a:off x="3644900" y="5943600"/>
            <a:ext cx="38608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030980" y="594360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291330" y="60991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44" name="矩形 43"/>
          <p:cNvSpPr/>
          <p:nvPr/>
        </p:nvSpPr>
        <p:spPr>
          <a:xfrm>
            <a:off x="5203825" y="594360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64175" y="60991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095615" y="609917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memcpy</a:t>
            </a:r>
          </a:p>
        </p:txBody>
      </p:sp>
      <p:sp>
        <p:nvSpPr>
          <p:cNvPr id="50" name="矩形 49"/>
          <p:cNvSpPr/>
          <p:nvPr/>
        </p:nvSpPr>
        <p:spPr>
          <a:xfrm>
            <a:off x="6376670" y="5943600"/>
            <a:ext cx="38608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3524250" y="2840990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946400" y="306451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46400" y="3155950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bias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290639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009265" y="516953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bias</a:t>
            </a:r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009265" y="515366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64299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74687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770630" y="5159375"/>
            <a:ext cx="282575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6645" y="515366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3183890" y="756920"/>
            <a:ext cx="396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①</a:t>
            </a:r>
            <a:r>
              <a:rPr lang="en-US" altLang="zh-CN" b="1"/>
              <a:t> </a:t>
            </a:r>
            <a:r>
              <a:rPr lang="zh-CN" altLang="en-US" b="1"/>
              <a:t>确定要读取的下界</a:t>
            </a:r>
            <a:r>
              <a:rPr lang="en-US" altLang="zh-CN" b="1"/>
              <a:t>down</a:t>
            </a:r>
            <a:r>
              <a:rPr lang="zh-CN" altLang="en-US" b="1"/>
              <a:t>和上界</a:t>
            </a:r>
            <a:r>
              <a:rPr lang="en-US" altLang="zh-CN" b="1"/>
              <a:t>up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3474085" y="552196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③</a:t>
            </a:r>
            <a:r>
              <a:rPr lang="en-US" altLang="zh-CN" b="1"/>
              <a:t> </a:t>
            </a:r>
            <a:r>
              <a:rPr lang="zh-CN" altLang="en-US" b="1"/>
              <a:t>从</a:t>
            </a:r>
            <a:r>
              <a:rPr lang="en-US" altLang="zh-CN" b="1"/>
              <a:t>tmp</a:t>
            </a:r>
            <a:r>
              <a:rPr lang="zh-CN" altLang="en-US" b="1"/>
              <a:t>拷贝指定内容然后返回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980565" y="427545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1980565" y="6099175"/>
            <a:ext cx="133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out_content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81080FC5-6952-A576-6BCE-89FCDEC7A37D}"/>
              </a:ext>
            </a:extLst>
          </p:cNvPr>
          <p:cNvGrpSpPr/>
          <p:nvPr/>
        </p:nvGrpSpPr>
        <p:grpSpPr>
          <a:xfrm>
            <a:off x="-372629" y="150813"/>
            <a:ext cx="12473188" cy="6913879"/>
            <a:chOff x="-372629" y="150813"/>
            <a:chExt cx="12473188" cy="6913879"/>
          </a:xfrm>
        </p:grpSpPr>
        <p:sp>
          <p:nvSpPr>
            <p:cNvPr id="40" name="矩形 39"/>
            <p:cNvSpPr/>
            <p:nvPr/>
          </p:nvSpPr>
          <p:spPr>
            <a:xfrm>
              <a:off x="3749040" y="5755640"/>
              <a:ext cx="38608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135120" y="5755640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07965" y="5755640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480810" y="5755640"/>
              <a:ext cx="38608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3030855" y="375094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05605" y="375094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378450" y="375094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553200" y="375094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3037205" y="151447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11955" y="151447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84800" y="151447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559550" y="151447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732395" y="151447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862455" y="1514475"/>
              <a:ext cx="1174750" cy="67945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472305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297555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819900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45150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992745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509010" y="495300"/>
              <a:ext cx="716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offset</a:t>
              </a: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3910330" y="1224280"/>
              <a:ext cx="287782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004753" y="718185"/>
              <a:ext cx="52324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size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122805" y="167005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651125" y="2857500"/>
              <a:ext cx="70548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down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574915" y="2857500"/>
              <a:ext cx="42291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up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465955" y="390652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291205" y="390652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813550" y="390652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638800" y="3906520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8156572" y="3544310"/>
              <a:ext cx="39439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ddriver_seek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(down)</a:t>
              </a:r>
            </a:p>
            <a:p>
              <a:pPr algn="l"/>
              <a:r>
                <a:rPr lang="en-US" altLang="zh-CN" b="1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for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 blk </a:t>
              </a:r>
              <a:r>
                <a:rPr lang="en-US" altLang="zh-CN" b="1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in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 range(up-down)</a:t>
              </a:r>
            </a:p>
            <a:p>
              <a:pPr algn="l"/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    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ddriver_read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(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tmp_buf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, blk)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81480" y="3277870"/>
              <a:ext cx="386905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②</a:t>
              </a:r>
              <a:r>
                <a:rPr lang="en-US" altLang="zh-CN" b="1" dirty="0"/>
                <a:t> </a:t>
              </a:r>
              <a:r>
                <a:rPr lang="zh-CN" altLang="en-US" b="1" dirty="0"/>
                <a:t>读出从</a:t>
              </a:r>
              <a:r>
                <a:rPr lang="en-US" altLang="zh-CN" b="1" dirty="0"/>
                <a:t>down</a:t>
              </a:r>
              <a:r>
                <a:rPr lang="zh-CN" altLang="en-US" b="1" dirty="0"/>
                <a:t>到</a:t>
              </a:r>
              <a:r>
                <a:rPr lang="en-US" altLang="zh-CN" b="1" dirty="0"/>
                <a:t>up</a:t>
              </a:r>
              <a:r>
                <a:rPr lang="zh-CN" altLang="en-US" b="1" dirty="0"/>
                <a:t>的磁盘块到内存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395470" y="5911215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568315" y="5911215"/>
              <a:ext cx="6540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512B</a:t>
              </a: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3705225" y="2312670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3127375" y="2536190"/>
              <a:ext cx="474980" cy="57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3127375" y="2627630"/>
              <a:ext cx="55435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bias</a:t>
              </a:r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3030855" y="4598035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3133725" y="4783455"/>
              <a:ext cx="55435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bias</a:t>
              </a:r>
            </a:p>
          </p:txBody>
        </p:sp>
        <p:cxnSp>
          <p:nvCxnSpPr>
            <p:cNvPr id="62" name="直接箭头连接符 61"/>
            <p:cNvCxnSpPr/>
            <p:nvPr/>
          </p:nvCxnSpPr>
          <p:spPr>
            <a:xfrm flipV="1">
              <a:off x="3133725" y="4767580"/>
              <a:ext cx="474980" cy="571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767455" y="4598035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6871335" y="4598035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/>
            <p:nvPr/>
          </p:nvCxnSpPr>
          <p:spPr>
            <a:xfrm>
              <a:off x="3895090" y="4773295"/>
              <a:ext cx="2825750" cy="1016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本框 65"/>
            <p:cNvSpPr txBox="1"/>
            <p:nvPr/>
          </p:nvSpPr>
          <p:spPr>
            <a:xfrm>
              <a:off x="5031105" y="4767580"/>
              <a:ext cx="52324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size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687194" y="150813"/>
              <a:ext cx="396875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①</a:t>
              </a:r>
              <a:r>
                <a:rPr lang="en-US" altLang="zh-CN" b="1" dirty="0"/>
                <a:t> </a:t>
              </a:r>
              <a:r>
                <a:rPr lang="zh-CN" altLang="en-US" b="1" dirty="0"/>
                <a:t>确定要读取的下界</a:t>
              </a:r>
              <a:r>
                <a:rPr lang="en-US" altLang="zh-CN" b="1" dirty="0"/>
                <a:t>down</a:t>
              </a:r>
              <a:r>
                <a:rPr lang="zh-CN" altLang="en-US" b="1" dirty="0"/>
                <a:t>和上界</a:t>
              </a:r>
              <a:r>
                <a:rPr lang="en-US" altLang="zh-CN" b="1" dirty="0"/>
                <a:t>up</a:t>
              </a: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681479" y="5279390"/>
              <a:ext cx="4878071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③</a:t>
              </a:r>
              <a:r>
                <a:rPr lang="en-US" altLang="zh-CN" b="1" dirty="0"/>
                <a:t> </a:t>
              </a:r>
              <a:r>
                <a:rPr lang="zh-CN" altLang="en-US" b="1" dirty="0"/>
                <a:t>从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tmp_buf</a:t>
              </a:r>
              <a:r>
                <a:rPr lang="zh-CN" altLang="en-US" b="1" dirty="0"/>
                <a:t>拷贝指定内容然后返回</a:t>
              </a:r>
            </a:p>
          </p:txBody>
        </p:sp>
        <p:pic>
          <p:nvPicPr>
            <p:cNvPr id="2" name="Picture 2" descr="What Are the Differences Between SSD and Traditional Hard Disk Drives  (HDD)? - Discount Computer">
              <a:extLst>
                <a:ext uri="{FF2B5EF4-FFF2-40B4-BE49-F238E27FC236}">
                  <a16:creationId xmlns:a16="http://schemas.microsoft.com/office/drawing/2014/main" id="{20008524-C1C2-57C3-0117-336470747D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66254" y="1337819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DDR4 DRAM Modules - Micron | Mouser">
              <a:extLst>
                <a:ext uri="{FF2B5EF4-FFF2-40B4-BE49-F238E27FC236}">
                  <a16:creationId xmlns:a16="http://schemas.microsoft.com/office/drawing/2014/main" id="{F060496F-08AF-3EC3-A18F-DB103016A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2629" y="3593145"/>
              <a:ext cx="1876168" cy="136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DDR4 DRAM Modules - Micron | Mouser">
              <a:extLst>
                <a:ext uri="{FF2B5EF4-FFF2-40B4-BE49-F238E27FC236}">
                  <a16:creationId xmlns:a16="http://schemas.microsoft.com/office/drawing/2014/main" id="{4998633A-BAAF-BACC-B824-8463260B2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72629" y="5520181"/>
              <a:ext cx="1876168" cy="136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33EC990-CA81-0580-94D3-1BE434919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7205" y="2193925"/>
              <a:ext cx="0" cy="66357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C3B7D46-6955-A747-A251-7633DFAD6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920" y="2193925"/>
              <a:ext cx="0" cy="66357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E737A438-3E20-5FE9-7C97-017F7B7FED49}"/>
                </a:ext>
              </a:extLst>
            </p:cNvPr>
            <p:cNvCxnSpPr>
              <a:cxnSpLocks/>
            </p:cNvCxnSpPr>
            <p:nvPr/>
          </p:nvCxnSpPr>
          <p:spPr>
            <a:xfrm>
              <a:off x="3867150" y="850900"/>
              <a:ext cx="0" cy="66357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868A4D0A-85EF-3775-E74F-A024D922443E}"/>
                </a:ext>
              </a:extLst>
            </p:cNvPr>
            <p:cNvCxnSpPr>
              <a:cxnSpLocks/>
            </p:cNvCxnSpPr>
            <p:nvPr/>
          </p:nvCxnSpPr>
          <p:spPr>
            <a:xfrm>
              <a:off x="6819900" y="850899"/>
              <a:ext cx="0" cy="663575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F53B20D-8259-063C-67AC-ACA3E6D42DC8}"/>
                </a:ext>
              </a:extLst>
            </p:cNvPr>
            <p:cNvCxnSpPr/>
            <p:nvPr/>
          </p:nvCxnSpPr>
          <p:spPr>
            <a:xfrm>
              <a:off x="3767455" y="6526847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EB7A910-28FF-6863-B3FA-293CC6AB51D7}"/>
                </a:ext>
              </a:extLst>
            </p:cNvPr>
            <p:cNvCxnSpPr/>
            <p:nvPr/>
          </p:nvCxnSpPr>
          <p:spPr>
            <a:xfrm>
              <a:off x="6871335" y="6526847"/>
              <a:ext cx="0" cy="45275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566A8475-7C31-8F4B-8545-8AD39485F935}"/>
                </a:ext>
              </a:extLst>
            </p:cNvPr>
            <p:cNvCxnSpPr/>
            <p:nvPr/>
          </p:nvCxnSpPr>
          <p:spPr>
            <a:xfrm>
              <a:off x="3895090" y="6702107"/>
              <a:ext cx="2825750" cy="1016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6646D943-6D66-164F-A6D8-31E3F2923BEC}"/>
                </a:ext>
              </a:extLst>
            </p:cNvPr>
            <p:cNvSpPr txBox="1"/>
            <p:nvPr/>
          </p:nvSpPr>
          <p:spPr>
            <a:xfrm>
              <a:off x="5031105" y="6696392"/>
              <a:ext cx="52324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size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4C4C84C-3A58-4F13-9110-5569934DBC5A}"/>
                </a:ext>
              </a:extLst>
            </p:cNvPr>
            <p:cNvSpPr txBox="1"/>
            <p:nvPr/>
          </p:nvSpPr>
          <p:spPr>
            <a:xfrm>
              <a:off x="6882133" y="5847492"/>
              <a:ext cx="5218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memcpy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(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out_content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, </a:t>
              </a:r>
              <a:r>
                <a:rPr lang="en-US" altLang="zh-CN" dirty="0" err="1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tmp_buf</a:t>
              </a:r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 + bias, size)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5A2291B-E2A9-BC21-F677-BFB5B2BF4EAB}"/>
                </a:ext>
              </a:extLst>
            </p:cNvPr>
            <p:cNvSpPr txBox="1"/>
            <p:nvPr/>
          </p:nvSpPr>
          <p:spPr>
            <a:xfrm>
              <a:off x="9194797" y="1531034"/>
              <a:ext cx="29057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up(offset + size, 512)</a:t>
              </a:r>
            </a:p>
            <a:p>
              <a:pPr algn="l"/>
              <a:r>
                <a:rPr lang="en-US" altLang="zh-CN" dirty="0">
                  <a:latin typeface="Consolas" panose="020B0609020204030204" pitchFamily="49" charset="0"/>
                  <a:ea typeface="微软雅黑 Light" panose="020B0502040204020203" charset="-122"/>
                  <a:cs typeface="Times New Roman" panose="02020603050405020304" charset="0"/>
                </a:rPr>
                <a:t>down(offset, 512)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091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432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2907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8942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1467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6" name="矩形 5"/>
          <p:cNvSpPr/>
          <p:nvPr/>
        </p:nvSpPr>
        <p:spPr>
          <a:xfrm>
            <a:off x="5201920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76670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7020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62270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0" name="矩形 9"/>
          <p:cNvSpPr/>
          <p:nvPr/>
        </p:nvSpPr>
        <p:spPr>
          <a:xfrm>
            <a:off x="754951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426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461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80986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16" name="下箭头 15"/>
          <p:cNvSpPr/>
          <p:nvPr/>
        </p:nvSpPr>
        <p:spPr>
          <a:xfrm>
            <a:off x="3522345" y="13157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37020" y="13157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18180" y="861695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offset</a:t>
            </a: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27450" y="1489075"/>
            <a:ext cx="287782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99965" y="861695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086735" y="120650"/>
            <a:ext cx="4940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int your_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write</a:t>
            </a:r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(int offset, void *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</a:t>
            </a:r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_content, int size);</a:t>
            </a:r>
          </a:p>
        </p:txBody>
      </p:sp>
      <p:sp>
        <p:nvSpPr>
          <p:cNvPr id="22" name="矩形 21"/>
          <p:cNvSpPr/>
          <p:nvPr/>
        </p:nvSpPr>
        <p:spPr>
          <a:xfrm>
            <a:off x="167957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3992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25" name="下箭头 24"/>
          <p:cNvSpPr/>
          <p:nvPr/>
        </p:nvSpPr>
        <p:spPr>
          <a:xfrm rot="10800000">
            <a:off x="2766695" y="256667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549515" y="25222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68245" y="3122295"/>
            <a:ext cx="70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down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392035" y="3122295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up</a:t>
            </a:r>
          </a:p>
        </p:txBody>
      </p:sp>
      <p:sp>
        <p:nvSpPr>
          <p:cNvPr id="30" name="矩形 29"/>
          <p:cNvSpPr/>
          <p:nvPr/>
        </p:nvSpPr>
        <p:spPr>
          <a:xfrm>
            <a:off x="2907030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81780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42130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3167380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34" name="矩形 33"/>
          <p:cNvSpPr/>
          <p:nvPr/>
        </p:nvSpPr>
        <p:spPr>
          <a:xfrm>
            <a:off x="5254625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429375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89725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514975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028305" y="3819525"/>
            <a:ext cx="136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ddriver_seek</a:t>
            </a:r>
          </a:p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ddriver_read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3422015" y="334645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②</a:t>
            </a:r>
            <a:r>
              <a:rPr lang="en-US" altLang="zh-CN" b="1"/>
              <a:t> </a:t>
            </a:r>
            <a:r>
              <a:rPr lang="zh-CN" altLang="en-US" b="1"/>
              <a:t>读出从</a:t>
            </a:r>
            <a:r>
              <a:rPr lang="en-US" altLang="zh-CN" b="1"/>
              <a:t>down</a:t>
            </a:r>
            <a:r>
              <a:rPr lang="zh-CN" altLang="en-US" b="1"/>
              <a:t>到</a:t>
            </a:r>
            <a:r>
              <a:rPr lang="en-US" altLang="zh-CN" b="1"/>
              <a:t>up</a:t>
            </a:r>
            <a:r>
              <a:rPr lang="zh-CN" altLang="en-US" b="1"/>
              <a:t>的磁盘块到内存</a:t>
            </a:r>
          </a:p>
        </p:txBody>
      </p:sp>
      <p:cxnSp>
        <p:nvCxnSpPr>
          <p:cNvPr id="56" name="直接连接符 55"/>
          <p:cNvCxnSpPr/>
          <p:nvPr/>
        </p:nvCxnSpPr>
        <p:spPr>
          <a:xfrm>
            <a:off x="3522345" y="257746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944495" y="2800985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44495" y="289242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bias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290703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009900" y="485203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bias</a:t>
            </a:r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009900" y="483616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64363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74751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771265" y="4841875"/>
            <a:ext cx="282575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7280" y="483616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3181985" y="493395"/>
            <a:ext cx="396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①</a:t>
            </a:r>
            <a:r>
              <a:rPr lang="en-US" altLang="zh-CN" b="1"/>
              <a:t> </a:t>
            </a:r>
            <a:r>
              <a:rPr lang="zh-CN" altLang="en-US" b="1"/>
              <a:t>确定要读取的下界</a:t>
            </a:r>
            <a:r>
              <a:rPr lang="en-US" altLang="zh-CN" b="1"/>
              <a:t>down</a:t>
            </a:r>
            <a:r>
              <a:rPr lang="zh-CN" altLang="en-US" b="1"/>
              <a:t>和上界</a:t>
            </a:r>
            <a:r>
              <a:rPr lang="en-US" altLang="zh-CN" b="1"/>
              <a:t>up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1981200" y="395795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</a:p>
        </p:txBody>
      </p:sp>
      <p:sp>
        <p:nvSpPr>
          <p:cNvPr id="2" name="矩形 1"/>
          <p:cNvSpPr/>
          <p:nvPr/>
        </p:nvSpPr>
        <p:spPr>
          <a:xfrm>
            <a:off x="2907030" y="570865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81780" y="5708650"/>
            <a:ext cx="117475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42130" y="58642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43" name="矩形 42"/>
          <p:cNvSpPr/>
          <p:nvPr/>
        </p:nvSpPr>
        <p:spPr>
          <a:xfrm>
            <a:off x="5254625" y="5708650"/>
            <a:ext cx="117475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429375" y="570865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514975" y="58642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512B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027670" y="5847080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memcpy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981200" y="5847080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</a:p>
        </p:txBody>
      </p:sp>
      <p:sp>
        <p:nvSpPr>
          <p:cNvPr id="61" name="矩形 60"/>
          <p:cNvSpPr/>
          <p:nvPr/>
        </p:nvSpPr>
        <p:spPr>
          <a:xfrm>
            <a:off x="3695700" y="5708650"/>
            <a:ext cx="38608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429375" y="5708650"/>
            <a:ext cx="38608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498850" y="5220335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③</a:t>
            </a:r>
            <a:r>
              <a:rPr lang="en-US" altLang="zh-CN" b="1"/>
              <a:t> </a:t>
            </a:r>
            <a:r>
              <a:rPr lang="zh-CN" altLang="en-US" b="1"/>
              <a:t>复制</a:t>
            </a:r>
            <a:r>
              <a:rPr lang="en-US" altLang="zh-CN" b="1"/>
              <a:t>in_content</a:t>
            </a:r>
            <a:r>
              <a:rPr lang="zh-CN" altLang="en-US" b="1"/>
              <a:t>的内容到</a:t>
            </a:r>
            <a:r>
              <a:rPr lang="en-US" altLang="zh-CN" b="1"/>
              <a:t>tmp</a:t>
            </a:r>
          </a:p>
        </p:txBody>
      </p:sp>
      <p:cxnSp>
        <p:nvCxnSpPr>
          <p:cNvPr id="74" name="肘形连接符 73"/>
          <p:cNvCxnSpPr/>
          <p:nvPr/>
        </p:nvCxnSpPr>
        <p:spPr>
          <a:xfrm flipV="1">
            <a:off x="9095105" y="2097405"/>
            <a:ext cx="901065" cy="3912235"/>
          </a:xfrm>
          <a:prstGeom prst="bentConnector3">
            <a:avLst>
              <a:gd name="adj1" fmla="val 150317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638665" y="6118225"/>
            <a:ext cx="229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④</a:t>
            </a:r>
            <a:r>
              <a:rPr lang="en-US" altLang="zh-CN" b="1"/>
              <a:t> </a:t>
            </a:r>
            <a:r>
              <a:rPr lang="zh-CN" altLang="en-US" b="1"/>
              <a:t>将</a:t>
            </a:r>
            <a:r>
              <a:rPr lang="en-US" altLang="zh-CN" b="1"/>
              <a:t>tmp</a:t>
            </a:r>
            <a:r>
              <a:rPr lang="zh-CN" altLang="en-US" b="1"/>
              <a:t>写回磁盘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10506710" y="3975100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ddriver_write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338445" y="266700"/>
            <a:ext cx="1385570" cy="3898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mount</a:t>
            </a:r>
          </a:p>
        </p:txBody>
      </p:sp>
      <p:sp>
        <p:nvSpPr>
          <p:cNvPr id="6" name="矩形 5"/>
          <p:cNvSpPr/>
          <p:nvPr/>
        </p:nvSpPr>
        <p:spPr>
          <a:xfrm>
            <a:off x="5352415" y="974090"/>
            <a:ext cx="1371600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打开磁盘</a:t>
            </a:r>
          </a:p>
        </p:txBody>
      </p:sp>
      <p:sp>
        <p:nvSpPr>
          <p:cNvPr id="8" name="矩形 7"/>
          <p:cNvSpPr/>
          <p:nvPr/>
        </p:nvSpPr>
        <p:spPr>
          <a:xfrm>
            <a:off x="4845685" y="1681480"/>
            <a:ext cx="2596515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从磁盘读取超级块</a:t>
            </a:r>
          </a:p>
        </p:txBody>
      </p:sp>
      <p:sp>
        <p:nvSpPr>
          <p:cNvPr id="10" name="菱形 9"/>
          <p:cNvSpPr/>
          <p:nvPr/>
        </p:nvSpPr>
        <p:spPr>
          <a:xfrm>
            <a:off x="4856480" y="2453005"/>
            <a:ext cx="2479040" cy="51752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判断幻数</a:t>
            </a:r>
          </a:p>
        </p:txBody>
      </p:sp>
      <p:sp>
        <p:nvSpPr>
          <p:cNvPr id="13" name="矩形 12"/>
          <p:cNvSpPr/>
          <p:nvPr/>
        </p:nvSpPr>
        <p:spPr>
          <a:xfrm>
            <a:off x="870585" y="3569970"/>
            <a:ext cx="3254375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直接读取填充磁盘布局信息</a:t>
            </a:r>
          </a:p>
        </p:txBody>
      </p:sp>
      <p:sp>
        <p:nvSpPr>
          <p:cNvPr id="15" name="矩形 14"/>
          <p:cNvSpPr/>
          <p:nvPr/>
        </p:nvSpPr>
        <p:spPr>
          <a:xfrm>
            <a:off x="8047990" y="3568700"/>
            <a:ext cx="3335020" cy="370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重新估算磁盘布局信息</a:t>
            </a:r>
          </a:p>
        </p:txBody>
      </p:sp>
      <p:sp>
        <p:nvSpPr>
          <p:cNvPr id="17" name="矩形 16"/>
          <p:cNvSpPr/>
          <p:nvPr/>
        </p:nvSpPr>
        <p:spPr>
          <a:xfrm>
            <a:off x="869950" y="4257675"/>
            <a:ext cx="3255645" cy="357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读取索引节点数据块位图</a:t>
            </a:r>
          </a:p>
        </p:txBody>
      </p:sp>
      <p:sp>
        <p:nvSpPr>
          <p:cNvPr id="19" name="矩形 18"/>
          <p:cNvSpPr/>
          <p:nvPr/>
        </p:nvSpPr>
        <p:spPr>
          <a:xfrm>
            <a:off x="8047355" y="4257040"/>
            <a:ext cx="3327400" cy="367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索引节点、数据块位图为空</a:t>
            </a:r>
          </a:p>
        </p:txBody>
      </p:sp>
      <p:sp>
        <p:nvSpPr>
          <p:cNvPr id="22" name="矩形 21"/>
          <p:cNvSpPr/>
          <p:nvPr/>
        </p:nvSpPr>
        <p:spPr>
          <a:xfrm>
            <a:off x="879475" y="4880610"/>
            <a:ext cx="1898015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读取根目录</a:t>
            </a:r>
            <a:r>
              <a:rPr lang="en-US" altLang="zh-CN" dirty="0"/>
              <a:t>inode</a:t>
            </a:r>
          </a:p>
        </p:txBody>
      </p:sp>
      <p:sp>
        <p:nvSpPr>
          <p:cNvPr id="24" name="矩形 23"/>
          <p:cNvSpPr/>
          <p:nvPr/>
        </p:nvSpPr>
        <p:spPr>
          <a:xfrm>
            <a:off x="9490075" y="4891405"/>
            <a:ext cx="1892935" cy="350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创建空的根</a:t>
            </a:r>
            <a:r>
              <a:rPr lang="en-US" altLang="zh-CN" dirty="0"/>
              <a:t>inode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4278630" y="3746500"/>
            <a:ext cx="614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184390" y="3746500"/>
            <a:ext cx="721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文本框 28"/>
          <p:cNvSpPr txBox="1"/>
          <p:nvPr/>
        </p:nvSpPr>
        <p:spPr>
          <a:xfrm>
            <a:off x="5216525" y="3570605"/>
            <a:ext cx="1645285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/>
              <a:t>磁盘布局信息</a:t>
            </a: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4267835" y="4432935"/>
            <a:ext cx="614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173595" y="4432935"/>
            <a:ext cx="721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文本框 31"/>
          <p:cNvSpPr txBox="1"/>
          <p:nvPr/>
        </p:nvSpPr>
        <p:spPr>
          <a:xfrm>
            <a:off x="5205730" y="4257040"/>
            <a:ext cx="1645285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/>
              <a:t>两种位图维护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272280" y="5055235"/>
            <a:ext cx="6146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178040" y="5055235"/>
            <a:ext cx="7219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文本框 34"/>
          <p:cNvSpPr txBox="1"/>
          <p:nvPr/>
        </p:nvSpPr>
        <p:spPr>
          <a:xfrm>
            <a:off x="5227320" y="4900930"/>
            <a:ext cx="1645285" cy="3683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/>
              <a:t>根目录的维护</a:t>
            </a:r>
          </a:p>
        </p:txBody>
      </p:sp>
      <p:sp>
        <p:nvSpPr>
          <p:cNvPr id="36" name="矩形 35"/>
          <p:cNvSpPr/>
          <p:nvPr/>
        </p:nvSpPr>
        <p:spPr>
          <a:xfrm>
            <a:off x="5352416" y="5933440"/>
            <a:ext cx="1371600" cy="389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sp>
        <p:nvSpPr>
          <p:cNvPr id="39" name="矩形 38"/>
          <p:cNvSpPr/>
          <p:nvPr/>
        </p:nvSpPr>
        <p:spPr>
          <a:xfrm>
            <a:off x="2851150" y="4885055"/>
            <a:ext cx="1273810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r>
              <a:rPr lang="en-US" altLang="zh-CN" dirty="0" err="1"/>
              <a:t>dentry</a:t>
            </a:r>
            <a:endParaRPr lang="en-US" altLang="zh-CN" dirty="0"/>
          </a:p>
        </p:txBody>
      </p:sp>
      <p:sp>
        <p:nvSpPr>
          <p:cNvPr id="41" name="矩形 40"/>
          <p:cNvSpPr/>
          <p:nvPr/>
        </p:nvSpPr>
        <p:spPr>
          <a:xfrm>
            <a:off x="8047355" y="4881880"/>
            <a:ext cx="1273810" cy="367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创建</a:t>
            </a:r>
            <a:r>
              <a:rPr lang="en-US" altLang="zh-CN" dirty="0" err="1"/>
              <a:t>dentry</a:t>
            </a:r>
            <a:endParaRPr lang="en-US" altLang="zh-CN" dirty="0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036310" y="6858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051550" y="13716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051550" y="212344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肘形连接符 47"/>
          <p:cNvCxnSpPr>
            <a:cxnSpLocks/>
          </p:cNvCxnSpPr>
          <p:nvPr/>
        </p:nvCxnSpPr>
        <p:spPr>
          <a:xfrm rot="10800000" flipV="1">
            <a:off x="2428240" y="2727325"/>
            <a:ext cx="2141220" cy="66167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肘形连接符 48"/>
          <p:cNvCxnSpPr/>
          <p:nvPr/>
        </p:nvCxnSpPr>
        <p:spPr>
          <a:xfrm>
            <a:off x="7642225" y="2717165"/>
            <a:ext cx="1901190" cy="59309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肘形连接符 50"/>
          <p:cNvCxnSpPr/>
          <p:nvPr/>
        </p:nvCxnSpPr>
        <p:spPr>
          <a:xfrm>
            <a:off x="2414270" y="5648960"/>
            <a:ext cx="2199005" cy="463550"/>
          </a:xfrm>
          <a:prstGeom prst="bentConnector3">
            <a:avLst>
              <a:gd name="adj1" fmla="val 28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肘形连接符 52"/>
          <p:cNvCxnSpPr/>
          <p:nvPr/>
        </p:nvCxnSpPr>
        <p:spPr>
          <a:xfrm rot="10800000" flipV="1">
            <a:off x="7576820" y="5659120"/>
            <a:ext cx="1864995" cy="474345"/>
          </a:xfrm>
          <a:prstGeom prst="bentConnector3">
            <a:avLst>
              <a:gd name="adj1" fmla="val -306"/>
            </a:avLst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4" name="文本框 53"/>
          <p:cNvSpPr txBox="1"/>
          <p:nvPr/>
        </p:nvSpPr>
        <p:spPr>
          <a:xfrm>
            <a:off x="2564765" y="2285365"/>
            <a:ext cx="15544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非第一次挂载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032115" y="2285365"/>
            <a:ext cx="13258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第一次挂载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9" name="组合 1078">
            <a:extLst>
              <a:ext uri="{FF2B5EF4-FFF2-40B4-BE49-F238E27FC236}">
                <a16:creationId xmlns:a16="http://schemas.microsoft.com/office/drawing/2014/main" id="{A566BCDF-2116-B55C-F320-05A5D8C16424}"/>
              </a:ext>
            </a:extLst>
          </p:cNvPr>
          <p:cNvGrpSpPr/>
          <p:nvPr/>
        </p:nvGrpSpPr>
        <p:grpSpPr>
          <a:xfrm>
            <a:off x="-1167646" y="-575008"/>
            <a:ext cx="13755172" cy="7059693"/>
            <a:chOff x="-1167646" y="-575008"/>
            <a:chExt cx="13755172" cy="7059693"/>
          </a:xfrm>
        </p:grpSpPr>
        <p:sp>
          <p:nvSpPr>
            <p:cNvPr id="1074" name="矩形 1073">
              <a:extLst>
                <a:ext uri="{FF2B5EF4-FFF2-40B4-BE49-F238E27FC236}">
                  <a16:creationId xmlns:a16="http://schemas.microsoft.com/office/drawing/2014/main" id="{0277C2F0-9882-AFDB-2830-4F603940BEDF}"/>
                </a:ext>
              </a:extLst>
            </p:cNvPr>
            <p:cNvSpPr/>
            <p:nvPr/>
          </p:nvSpPr>
          <p:spPr>
            <a:xfrm>
              <a:off x="2320724" y="-575008"/>
              <a:ext cx="7284720" cy="2688279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1D2D4B2-5099-7C76-513C-BAA2A7A79349}"/>
                </a:ext>
              </a:extLst>
            </p:cNvPr>
            <p:cNvSpPr txBox="1"/>
            <p:nvPr/>
          </p:nvSpPr>
          <p:spPr>
            <a:xfrm>
              <a:off x="6619256" y="2594149"/>
              <a:ext cx="41549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是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8DD7C6F-F28D-C517-7E93-6AD1260BDB01}"/>
                </a:ext>
              </a:extLst>
            </p:cNvPr>
            <p:cNvSpPr txBox="1"/>
            <p:nvPr/>
          </p:nvSpPr>
          <p:spPr>
            <a:xfrm>
              <a:off x="4533750" y="2594149"/>
              <a:ext cx="41549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accent5"/>
                  </a:solidFill>
                </a:rPr>
                <a:t>否</a:t>
              </a:r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9040E5B9-EC15-17E2-2325-964A362C69EF}"/>
                </a:ext>
              </a:extLst>
            </p:cNvPr>
            <p:cNvCxnSpPr>
              <a:cxnSpLocks/>
            </p:cNvCxnSpPr>
            <p:nvPr/>
          </p:nvCxnSpPr>
          <p:spPr>
            <a:xfrm>
              <a:off x="532950" y="4949238"/>
              <a:ext cx="10680122" cy="2617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BAED37A-0FE3-42FB-B2C8-BC4E1CADEBD6}"/>
                </a:ext>
              </a:extLst>
            </p:cNvPr>
            <p:cNvGrpSpPr/>
            <p:nvPr/>
          </p:nvGrpSpPr>
          <p:grpSpPr>
            <a:xfrm>
              <a:off x="500122" y="5286314"/>
              <a:ext cx="10680122" cy="1198371"/>
              <a:chOff x="445078" y="3092140"/>
              <a:chExt cx="10680122" cy="119837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1F1D439-5D7F-63F4-1509-1B66F19E4A22}"/>
                  </a:ext>
                </a:extLst>
              </p:cNvPr>
              <p:cNvSpPr/>
              <p:nvPr/>
            </p:nvSpPr>
            <p:spPr>
              <a:xfrm>
                <a:off x="2261594" y="3234126"/>
                <a:ext cx="8863606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5650494-06E9-836A-C985-758893AADE18}"/>
                  </a:ext>
                </a:extLst>
              </p:cNvPr>
              <p:cNvSpPr/>
              <p:nvPr/>
            </p:nvSpPr>
            <p:spPr>
              <a:xfrm>
                <a:off x="2261594" y="3234126"/>
                <a:ext cx="1101366" cy="914400"/>
              </a:xfrm>
              <a:prstGeom prst="rect">
                <a:avLst/>
              </a:prstGeom>
              <a:solidFill>
                <a:srgbClr val="4E3C6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超级块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2CFAAEE-47B5-5ECD-0611-5467926E44D1}"/>
                  </a:ext>
                </a:extLst>
              </p:cNvPr>
              <p:cNvSpPr/>
              <p:nvPr/>
            </p:nvSpPr>
            <p:spPr>
              <a:xfrm>
                <a:off x="651256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6399FA2-AC67-F750-4E11-0FFBC82C6EB2}"/>
                  </a:ext>
                </a:extLst>
              </p:cNvPr>
              <p:cNvSpPr/>
              <p:nvPr/>
            </p:nvSpPr>
            <p:spPr>
              <a:xfrm>
                <a:off x="687832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5C276F5-BAA5-A844-3D09-8B7AAA2C5BE7}"/>
                  </a:ext>
                </a:extLst>
              </p:cNvPr>
              <p:cNvSpPr/>
              <p:nvPr/>
            </p:nvSpPr>
            <p:spPr>
              <a:xfrm>
                <a:off x="724408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4B2E2FA-BD7F-9580-D627-B8336DD38BC2}"/>
                  </a:ext>
                </a:extLst>
              </p:cNvPr>
              <p:cNvSpPr/>
              <p:nvPr/>
            </p:nvSpPr>
            <p:spPr>
              <a:xfrm>
                <a:off x="760984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B12E75D-4DBE-9BEC-01F9-C95F08527FB7}"/>
                  </a:ext>
                </a:extLst>
              </p:cNvPr>
              <p:cNvSpPr/>
              <p:nvPr/>
            </p:nvSpPr>
            <p:spPr>
              <a:xfrm>
                <a:off x="79756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A811AEF5-4678-A08E-F649-21D8BCE72760}"/>
                  </a:ext>
                </a:extLst>
              </p:cNvPr>
              <p:cNvSpPr/>
              <p:nvPr/>
            </p:nvSpPr>
            <p:spPr>
              <a:xfrm>
                <a:off x="95504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44FF0AA-FAC6-28CB-AFE8-B4D71675706D}"/>
                  </a:ext>
                </a:extLst>
              </p:cNvPr>
              <p:cNvSpPr/>
              <p:nvPr/>
            </p:nvSpPr>
            <p:spPr>
              <a:xfrm>
                <a:off x="33629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21C53AD-C9FA-8642-0627-73C546798C1D}"/>
                  </a:ext>
                </a:extLst>
              </p:cNvPr>
              <p:cNvSpPr/>
              <p:nvPr/>
            </p:nvSpPr>
            <p:spPr>
              <a:xfrm>
                <a:off x="49377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</a:p>
            </p:txBody>
          </p:sp>
          <p:pic>
            <p:nvPicPr>
              <p:cNvPr id="41" name="Picture 2" descr="What Are the Differences Between SSD and Traditional Hard Disk Drives  (HDD)? - Discount Computer">
                <a:extLst>
                  <a:ext uri="{FF2B5EF4-FFF2-40B4-BE49-F238E27FC236}">
                    <a16:creationId xmlns:a16="http://schemas.microsoft.com/office/drawing/2014/main" id="{ABA8E46D-87D6-D71F-CB18-CD617D915F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078" y="3092140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E4AD565-6D96-D1EA-B637-B1F28A09D96D}"/>
                </a:ext>
              </a:extLst>
            </p:cNvPr>
            <p:cNvSpPr/>
            <p:nvPr/>
          </p:nvSpPr>
          <p:spPr>
            <a:xfrm>
              <a:off x="5229522" y="3723941"/>
              <a:ext cx="1101366" cy="914400"/>
            </a:xfrm>
            <a:prstGeom prst="rect">
              <a:avLst/>
            </a:prstGeom>
            <a:solidFill>
              <a:srgbClr val="4E3C6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超级块</a:t>
              </a: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8AB84A3-A04E-822C-85D5-011AC4DD0E92}"/>
                </a:ext>
              </a:extLst>
            </p:cNvPr>
            <p:cNvCxnSpPr>
              <a:cxnSpLocks/>
              <a:stCxn id="8" idx="0"/>
              <a:endCxn id="2" idx="2"/>
            </p:cNvCxnSpPr>
            <p:nvPr/>
          </p:nvCxnSpPr>
          <p:spPr>
            <a:xfrm flipV="1">
              <a:off x="2867321" y="4638341"/>
              <a:ext cx="2912884" cy="78995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2E284CF7-297B-AAFD-D9CC-8DDDEAB7B83C}"/>
                </a:ext>
              </a:extLst>
            </p:cNvPr>
            <p:cNvSpPr/>
            <p:nvPr/>
          </p:nvSpPr>
          <p:spPr>
            <a:xfrm>
              <a:off x="4866079" y="2531421"/>
              <a:ext cx="1828251" cy="91439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是否已初始化</a:t>
              </a:r>
              <a:r>
                <a:rPr lang="en-US" altLang="zh-CN" dirty="0"/>
                <a:t>?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E77282A-950C-2742-6975-FA2F539C6205}"/>
                </a:ext>
              </a:extLst>
            </p:cNvPr>
            <p:cNvCxnSpPr>
              <a:cxnSpLocks/>
              <a:stCxn id="2" idx="0"/>
              <a:endCxn id="10" idx="2"/>
            </p:cNvCxnSpPr>
            <p:nvPr/>
          </p:nvCxnSpPr>
          <p:spPr>
            <a:xfrm flipV="1">
              <a:off x="5780205" y="3445820"/>
              <a:ext cx="0" cy="27812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D28042-B60C-5C03-3B40-711BE4B2C8B8}"/>
                </a:ext>
              </a:extLst>
            </p:cNvPr>
            <p:cNvSpPr/>
            <p:nvPr/>
          </p:nvSpPr>
          <p:spPr>
            <a:xfrm>
              <a:off x="7012975" y="2531421"/>
              <a:ext cx="110160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直接读取</a:t>
              </a:r>
              <a:r>
                <a:rPr lang="zh-CN" altLang="en-US" dirty="0"/>
                <a:t>填充磁盘布局信息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5C98A8A-1D02-18AA-4DEC-AF06EE6D8283}"/>
                </a:ext>
              </a:extLst>
            </p:cNvPr>
            <p:cNvSpPr/>
            <p:nvPr/>
          </p:nvSpPr>
          <p:spPr>
            <a:xfrm>
              <a:off x="4754366" y="1480487"/>
              <a:ext cx="2071868" cy="5318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② 生成超级块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in-Mem 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5CC6A0A-E4DA-F298-3B53-8B16B71059FA}"/>
                </a:ext>
              </a:extLst>
            </p:cNvPr>
            <p:cNvSpPr/>
            <p:nvPr/>
          </p:nvSpPr>
          <p:spPr>
            <a:xfrm>
              <a:off x="3445834" y="2531420"/>
              <a:ext cx="110160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accent5"/>
                  </a:solidFill>
                </a:rPr>
                <a:t>重新估算</a:t>
              </a:r>
              <a:r>
                <a:rPr lang="zh-CN" altLang="en-US" dirty="0"/>
                <a:t>磁盘布局信息</a:t>
              </a:r>
            </a:p>
          </p:txBody>
        </p:sp>
        <p:cxnSp>
          <p:nvCxnSpPr>
            <p:cNvPr id="47" name="肘形连接符 47">
              <a:extLst>
                <a:ext uri="{FF2B5EF4-FFF2-40B4-BE49-F238E27FC236}">
                  <a16:creationId xmlns:a16="http://schemas.microsoft.com/office/drawing/2014/main" id="{D1356FA1-035A-E96B-7A36-BAFFE6095115}"/>
                </a:ext>
              </a:extLst>
            </p:cNvPr>
            <p:cNvCxnSpPr>
              <a:cxnSpLocks/>
              <a:stCxn id="17" idx="0"/>
              <a:endCxn id="19" idx="3"/>
            </p:cNvCxnSpPr>
            <p:nvPr/>
          </p:nvCxnSpPr>
          <p:spPr>
            <a:xfrm rot="16200000" flipV="1">
              <a:off x="6802491" y="1770136"/>
              <a:ext cx="785029" cy="737541"/>
            </a:xfrm>
            <a:prstGeom prst="bentConnector2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肘形连接符 47">
              <a:extLst>
                <a:ext uri="{FF2B5EF4-FFF2-40B4-BE49-F238E27FC236}">
                  <a16:creationId xmlns:a16="http://schemas.microsoft.com/office/drawing/2014/main" id="{2D3F610F-E23C-879D-8A00-222CED3415E7}"/>
                </a:ext>
              </a:extLst>
            </p:cNvPr>
            <p:cNvCxnSpPr>
              <a:cxnSpLocks/>
              <a:stCxn id="39" idx="0"/>
              <a:endCxn id="19" idx="1"/>
            </p:cNvCxnSpPr>
            <p:nvPr/>
          </p:nvCxnSpPr>
          <p:spPr>
            <a:xfrm rot="5400000" flipH="1" flipV="1">
              <a:off x="3982986" y="1760040"/>
              <a:ext cx="785028" cy="757732"/>
            </a:xfrm>
            <a:prstGeom prst="bentConnector2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C165E872-2930-4EB1-08C5-86B6E0419905}"/>
                </a:ext>
              </a:extLst>
            </p:cNvPr>
            <p:cNvCxnSpPr>
              <a:cxnSpLocks/>
              <a:stCxn id="10" idx="1"/>
              <a:endCxn id="39" idx="3"/>
            </p:cNvCxnSpPr>
            <p:nvPr/>
          </p:nvCxnSpPr>
          <p:spPr>
            <a:xfrm flipH="1" flipV="1">
              <a:off x="4547434" y="2988620"/>
              <a:ext cx="318645" cy="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C5978EC7-F7CC-7C33-E02E-70A9D79EAA99}"/>
                </a:ext>
              </a:extLst>
            </p:cNvPr>
            <p:cNvCxnSpPr>
              <a:cxnSpLocks/>
              <a:stCxn id="10" idx="3"/>
              <a:endCxn id="17" idx="1"/>
            </p:cNvCxnSpPr>
            <p:nvPr/>
          </p:nvCxnSpPr>
          <p:spPr>
            <a:xfrm>
              <a:off x="6694330" y="2988621"/>
              <a:ext cx="318645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AD260D03-759D-601C-8775-4712243D6D6A}"/>
                </a:ext>
              </a:extLst>
            </p:cNvPr>
            <p:cNvSpPr/>
            <p:nvPr/>
          </p:nvSpPr>
          <p:spPr>
            <a:xfrm>
              <a:off x="8503960" y="2531420"/>
              <a:ext cx="110160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读取</a:t>
              </a:r>
              <a:r>
                <a:rPr lang="zh-CN" altLang="en-US" dirty="0"/>
                <a:t>索引节点、数据块位图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48F8A8F7-838E-9CEC-46CA-B5216D080809}"/>
                </a:ext>
              </a:extLst>
            </p:cNvPr>
            <p:cNvSpPr/>
            <p:nvPr/>
          </p:nvSpPr>
          <p:spPr>
            <a:xfrm>
              <a:off x="9994944" y="2531419"/>
              <a:ext cx="110160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</a:rPr>
                <a:t>读取</a:t>
              </a:r>
              <a:r>
                <a:rPr lang="zh-CN" altLang="en-US" dirty="0"/>
                <a:t>根目录</a:t>
              </a:r>
              <a:r>
                <a:rPr lang="en-US" altLang="zh-CN" dirty="0"/>
                <a:t>inode</a:t>
              </a:r>
              <a:r>
                <a:rPr lang="zh-CN" altLang="en-US" dirty="0"/>
                <a:t>，生成层级</a:t>
              </a: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4F3BCAA0-AA1D-60ED-B926-38C5F701B92F}"/>
                </a:ext>
              </a:extLst>
            </p:cNvPr>
            <p:cNvCxnSpPr>
              <a:cxnSpLocks/>
              <a:stCxn id="17" idx="3"/>
              <a:endCxn id="75" idx="1"/>
            </p:cNvCxnSpPr>
            <p:nvPr/>
          </p:nvCxnSpPr>
          <p:spPr>
            <a:xfrm flipV="1">
              <a:off x="8114575" y="2988620"/>
              <a:ext cx="389385" cy="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546255FF-1632-9FB3-582A-3B38543EA32D}"/>
                </a:ext>
              </a:extLst>
            </p:cNvPr>
            <p:cNvCxnSpPr>
              <a:cxnSpLocks/>
              <a:stCxn id="75" idx="3"/>
              <a:endCxn id="76" idx="1"/>
            </p:cNvCxnSpPr>
            <p:nvPr/>
          </p:nvCxnSpPr>
          <p:spPr>
            <a:xfrm flipV="1">
              <a:off x="9605560" y="2988619"/>
              <a:ext cx="389384" cy="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3471E9D-2134-F6D8-1BEC-8148486C874C}"/>
                </a:ext>
              </a:extLst>
            </p:cNvPr>
            <p:cNvSpPr/>
            <p:nvPr/>
          </p:nvSpPr>
          <p:spPr>
            <a:xfrm>
              <a:off x="1954850" y="2531418"/>
              <a:ext cx="110160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accent5"/>
                  </a:solidFill>
                </a:rPr>
                <a:t>清零</a:t>
              </a:r>
              <a:r>
                <a:rPr lang="zh-CN" altLang="en-US" dirty="0"/>
                <a:t>索引节点、数据块位图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5AB654A-1C4D-12CC-F91B-1FBB1511BA1B}"/>
                </a:ext>
              </a:extLst>
            </p:cNvPr>
            <p:cNvSpPr/>
            <p:nvPr/>
          </p:nvSpPr>
          <p:spPr>
            <a:xfrm>
              <a:off x="394507" y="2531418"/>
              <a:ext cx="1101600" cy="91439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创建</a:t>
              </a:r>
              <a:r>
                <a:rPr lang="zh-CN" altLang="en-US" b="1" dirty="0">
                  <a:solidFill>
                    <a:schemeClr val="accent5"/>
                  </a:solidFill>
                </a:rPr>
                <a:t>空</a:t>
              </a:r>
              <a:r>
                <a:rPr lang="zh-CN" altLang="en-US" dirty="0"/>
                <a:t>根目</a:t>
              </a:r>
              <a:r>
                <a:rPr lang="en-US" altLang="zh-CN" dirty="0"/>
                <a:t>inode</a:t>
              </a:r>
              <a:r>
                <a:rPr lang="zh-CN" altLang="en-US" dirty="0"/>
                <a:t>及</a:t>
              </a:r>
              <a:r>
                <a:rPr lang="en-US" altLang="zh-CN" dirty="0" err="1"/>
                <a:t>dentry</a:t>
              </a:r>
              <a:endParaRPr lang="zh-CN" altLang="en-US" dirty="0"/>
            </a:p>
          </p:txBody>
        </p: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6AEFC730-C252-487F-AB53-0F684D7ED8ED}"/>
                </a:ext>
              </a:extLst>
            </p:cNvPr>
            <p:cNvCxnSpPr>
              <a:cxnSpLocks/>
              <a:stCxn id="39" idx="1"/>
              <a:endCxn id="84" idx="3"/>
            </p:cNvCxnSpPr>
            <p:nvPr/>
          </p:nvCxnSpPr>
          <p:spPr>
            <a:xfrm flipH="1" flipV="1">
              <a:off x="3056450" y="2988618"/>
              <a:ext cx="389384" cy="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9EE31633-D276-7552-B77D-A6C4079CB328}"/>
                </a:ext>
              </a:extLst>
            </p:cNvPr>
            <p:cNvCxnSpPr>
              <a:cxnSpLocks/>
              <a:stCxn id="84" idx="1"/>
              <a:endCxn id="85" idx="3"/>
            </p:cNvCxnSpPr>
            <p:nvPr/>
          </p:nvCxnSpPr>
          <p:spPr>
            <a:xfrm flipH="1">
              <a:off x="1496107" y="2988618"/>
              <a:ext cx="458743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箭头: 上 95">
              <a:extLst>
                <a:ext uri="{FF2B5EF4-FFF2-40B4-BE49-F238E27FC236}">
                  <a16:creationId xmlns:a16="http://schemas.microsoft.com/office/drawing/2014/main" id="{6F192D88-FA38-ACF5-32DC-1E734CB4C1F2}"/>
                </a:ext>
              </a:extLst>
            </p:cNvPr>
            <p:cNvSpPr/>
            <p:nvPr/>
          </p:nvSpPr>
          <p:spPr>
            <a:xfrm>
              <a:off x="7752285" y="4706594"/>
              <a:ext cx="278953" cy="516842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箭头: 上 96">
              <a:extLst>
                <a:ext uri="{FF2B5EF4-FFF2-40B4-BE49-F238E27FC236}">
                  <a16:creationId xmlns:a16="http://schemas.microsoft.com/office/drawing/2014/main" id="{BFEEB567-5369-85A4-BC4A-D1CCA31DA602}"/>
                </a:ext>
              </a:extLst>
            </p:cNvPr>
            <p:cNvSpPr/>
            <p:nvPr/>
          </p:nvSpPr>
          <p:spPr>
            <a:xfrm>
              <a:off x="9119252" y="4725657"/>
              <a:ext cx="278953" cy="516842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箭头: 上 97">
              <a:extLst>
                <a:ext uri="{FF2B5EF4-FFF2-40B4-BE49-F238E27FC236}">
                  <a16:creationId xmlns:a16="http://schemas.microsoft.com/office/drawing/2014/main" id="{83C7E06C-E612-C64F-12A5-0BB0AC2D5474}"/>
                </a:ext>
              </a:extLst>
            </p:cNvPr>
            <p:cNvSpPr/>
            <p:nvPr/>
          </p:nvSpPr>
          <p:spPr>
            <a:xfrm rot="2468234">
              <a:off x="6008586" y="4757637"/>
              <a:ext cx="278953" cy="516842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箭头: 上 98">
              <a:extLst>
                <a:ext uri="{FF2B5EF4-FFF2-40B4-BE49-F238E27FC236}">
                  <a16:creationId xmlns:a16="http://schemas.microsoft.com/office/drawing/2014/main" id="{81857B1C-1E54-72C6-C7AF-3003FAE71635}"/>
                </a:ext>
              </a:extLst>
            </p:cNvPr>
            <p:cNvSpPr/>
            <p:nvPr/>
          </p:nvSpPr>
          <p:spPr>
            <a:xfrm>
              <a:off x="10555185" y="4725657"/>
              <a:ext cx="278953" cy="516842"/>
            </a:xfrm>
            <a:prstGeom prst="up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DBE4652D-DCD4-3822-5EC0-7411A171BF82}"/>
                </a:ext>
              </a:extLst>
            </p:cNvPr>
            <p:cNvSpPr/>
            <p:nvPr/>
          </p:nvSpPr>
          <p:spPr>
            <a:xfrm>
              <a:off x="4015715" y="712313"/>
              <a:ext cx="3567141" cy="571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③ 生成数据块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索引节点位图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in-Mem 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  <p:cxnSp>
          <p:nvCxnSpPr>
            <p:cNvPr id="102" name="肘形连接符 47">
              <a:extLst>
                <a:ext uri="{FF2B5EF4-FFF2-40B4-BE49-F238E27FC236}">
                  <a16:creationId xmlns:a16="http://schemas.microsoft.com/office/drawing/2014/main" id="{0EB3E9CF-01C9-6452-968E-EB9BCFF5CBA4}"/>
                </a:ext>
              </a:extLst>
            </p:cNvPr>
            <p:cNvCxnSpPr>
              <a:cxnSpLocks/>
              <a:stCxn id="84" idx="0"/>
              <a:endCxn id="100" idx="1"/>
            </p:cNvCxnSpPr>
            <p:nvPr/>
          </p:nvCxnSpPr>
          <p:spPr>
            <a:xfrm rot="5400000" flipH="1" flipV="1">
              <a:off x="2494047" y="1009751"/>
              <a:ext cx="1533270" cy="1510065"/>
            </a:xfrm>
            <a:prstGeom prst="bentConnector2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肘形连接符 47">
              <a:extLst>
                <a:ext uri="{FF2B5EF4-FFF2-40B4-BE49-F238E27FC236}">
                  <a16:creationId xmlns:a16="http://schemas.microsoft.com/office/drawing/2014/main" id="{98F407F9-2E0D-ACEB-FAD2-D573E3AAB269}"/>
                </a:ext>
              </a:extLst>
            </p:cNvPr>
            <p:cNvCxnSpPr>
              <a:cxnSpLocks/>
              <a:stCxn id="75" idx="0"/>
              <a:endCxn id="100" idx="3"/>
            </p:cNvCxnSpPr>
            <p:nvPr/>
          </p:nvCxnSpPr>
          <p:spPr>
            <a:xfrm rot="16200000" flipV="1">
              <a:off x="7552172" y="1028832"/>
              <a:ext cx="1533272" cy="1471904"/>
            </a:xfrm>
            <a:prstGeom prst="bentConnector2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1D1F75B6-E9F0-6DB4-18E2-2E5456D65A12}"/>
                </a:ext>
              </a:extLst>
            </p:cNvPr>
            <p:cNvSpPr/>
            <p:nvPr/>
          </p:nvSpPr>
          <p:spPr>
            <a:xfrm>
              <a:off x="2505650" y="-37281"/>
              <a:ext cx="6549111" cy="5716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④ 生成构建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初始化文件层级结构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in-Mem</a:t>
              </a:r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  <p:cxnSp>
          <p:nvCxnSpPr>
            <p:cNvPr id="109" name="肘形连接符 47">
              <a:extLst>
                <a:ext uri="{FF2B5EF4-FFF2-40B4-BE49-F238E27FC236}">
                  <a16:creationId xmlns:a16="http://schemas.microsoft.com/office/drawing/2014/main" id="{BA08F61A-91E1-CF31-6656-14F79446120C}"/>
                </a:ext>
              </a:extLst>
            </p:cNvPr>
            <p:cNvCxnSpPr>
              <a:cxnSpLocks/>
              <a:stCxn id="85" idx="0"/>
              <a:endCxn id="108" idx="1"/>
            </p:cNvCxnSpPr>
            <p:nvPr/>
          </p:nvCxnSpPr>
          <p:spPr>
            <a:xfrm rot="5400000" flipH="1" flipV="1">
              <a:off x="584046" y="609815"/>
              <a:ext cx="2282864" cy="1560343"/>
            </a:xfrm>
            <a:prstGeom prst="bentConnector2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肘形连接符 47">
              <a:extLst>
                <a:ext uri="{FF2B5EF4-FFF2-40B4-BE49-F238E27FC236}">
                  <a16:creationId xmlns:a16="http://schemas.microsoft.com/office/drawing/2014/main" id="{5E50D3EF-0BDF-3F9F-8CED-01D522A31DD7}"/>
                </a:ext>
              </a:extLst>
            </p:cNvPr>
            <p:cNvCxnSpPr>
              <a:cxnSpLocks/>
              <a:stCxn id="76" idx="0"/>
              <a:endCxn id="108" idx="3"/>
            </p:cNvCxnSpPr>
            <p:nvPr/>
          </p:nvCxnSpPr>
          <p:spPr>
            <a:xfrm rot="16200000" flipV="1">
              <a:off x="8658821" y="644495"/>
              <a:ext cx="2282865" cy="1490983"/>
            </a:xfrm>
            <a:prstGeom prst="bentConnector2">
              <a:avLst/>
            </a:prstGeom>
            <a:ln>
              <a:prstDash val="dash"/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7" name="文本框 1046">
              <a:extLst>
                <a:ext uri="{FF2B5EF4-FFF2-40B4-BE49-F238E27FC236}">
                  <a16:creationId xmlns:a16="http://schemas.microsoft.com/office/drawing/2014/main" id="{5BC44D88-4331-57C9-C0AF-C828F5710990}"/>
                </a:ext>
              </a:extLst>
            </p:cNvPr>
            <p:cNvSpPr txBox="1"/>
            <p:nvPr/>
          </p:nvSpPr>
          <p:spPr>
            <a:xfrm>
              <a:off x="6748440" y="4831391"/>
              <a:ext cx="67851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读取</a:t>
              </a:r>
            </a:p>
          </p:txBody>
        </p:sp>
        <p:sp>
          <p:nvSpPr>
            <p:cNvPr id="1048" name="文本框 1047">
              <a:extLst>
                <a:ext uri="{FF2B5EF4-FFF2-40B4-BE49-F238E27FC236}">
                  <a16:creationId xmlns:a16="http://schemas.microsoft.com/office/drawing/2014/main" id="{EA9001BB-E2D9-CD8C-28E4-4F6593B9D445}"/>
                </a:ext>
              </a:extLst>
            </p:cNvPr>
            <p:cNvSpPr txBox="1"/>
            <p:nvPr/>
          </p:nvSpPr>
          <p:spPr>
            <a:xfrm>
              <a:off x="8275433" y="4831391"/>
              <a:ext cx="67851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读取</a:t>
              </a:r>
            </a:p>
          </p:txBody>
        </p:sp>
        <p:sp>
          <p:nvSpPr>
            <p:cNvPr id="1049" name="文本框 1048">
              <a:extLst>
                <a:ext uri="{FF2B5EF4-FFF2-40B4-BE49-F238E27FC236}">
                  <a16:creationId xmlns:a16="http://schemas.microsoft.com/office/drawing/2014/main" id="{CBE2BF82-9E89-1AF6-DAE1-0526A579E914}"/>
                </a:ext>
              </a:extLst>
            </p:cNvPr>
            <p:cNvSpPr txBox="1"/>
            <p:nvPr/>
          </p:nvSpPr>
          <p:spPr>
            <a:xfrm>
              <a:off x="9702706" y="4831391"/>
              <a:ext cx="678519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读取</a:t>
              </a:r>
            </a:p>
          </p:txBody>
        </p:sp>
        <p:sp>
          <p:nvSpPr>
            <p:cNvPr id="1053" name="文本框 1052">
              <a:extLst>
                <a:ext uri="{FF2B5EF4-FFF2-40B4-BE49-F238E27FC236}">
                  <a16:creationId xmlns:a16="http://schemas.microsoft.com/office/drawing/2014/main" id="{38139686-0D41-7CD4-AC99-ED44950BA47D}"/>
                </a:ext>
              </a:extLst>
            </p:cNvPr>
            <p:cNvSpPr txBox="1"/>
            <p:nvPr/>
          </p:nvSpPr>
          <p:spPr>
            <a:xfrm>
              <a:off x="3445834" y="3706022"/>
              <a:ext cx="1101366" cy="923330"/>
            </a:xfrm>
            <a:prstGeom prst="rect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参考</a:t>
              </a:r>
              <a:r>
                <a:rPr lang="en-US" altLang="zh-CN" dirty="0" err="1"/>
                <a:t>sfs_util.c</a:t>
              </a:r>
              <a:endParaRPr lang="en-US" altLang="zh-CN" dirty="0"/>
            </a:p>
            <a:p>
              <a:pPr algn="ctr"/>
              <a:r>
                <a:rPr lang="en-US" altLang="zh-CN" b="1" dirty="0">
                  <a:solidFill>
                    <a:schemeClr val="accent5"/>
                  </a:solidFill>
                </a:rPr>
                <a:t>529-546 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1054" name="文本框 1053">
              <a:extLst>
                <a:ext uri="{FF2B5EF4-FFF2-40B4-BE49-F238E27FC236}">
                  <a16:creationId xmlns:a16="http://schemas.microsoft.com/office/drawing/2014/main" id="{C23A6DE1-55A9-3F4D-4FE7-5368F5E39CE6}"/>
                </a:ext>
              </a:extLst>
            </p:cNvPr>
            <p:cNvSpPr txBox="1"/>
            <p:nvPr/>
          </p:nvSpPr>
          <p:spPr>
            <a:xfrm>
              <a:off x="1954849" y="3706022"/>
              <a:ext cx="1101601" cy="923330"/>
            </a:xfrm>
            <a:prstGeom prst="rect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参考</a:t>
              </a:r>
              <a:r>
                <a:rPr lang="en-US" altLang="zh-CN" dirty="0" err="1"/>
                <a:t>sfs_util.c</a:t>
              </a:r>
              <a:endParaRPr lang="en-US" altLang="zh-CN" dirty="0"/>
            </a:p>
            <a:p>
              <a:pPr algn="ctr"/>
              <a:r>
                <a:rPr lang="en-US" altLang="zh-CN" b="1" dirty="0">
                  <a:solidFill>
                    <a:schemeClr val="accent5"/>
                  </a:solidFill>
                </a:rPr>
                <a:t>547-552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1055" name="文本框 1054">
              <a:extLst>
                <a:ext uri="{FF2B5EF4-FFF2-40B4-BE49-F238E27FC236}">
                  <a16:creationId xmlns:a16="http://schemas.microsoft.com/office/drawing/2014/main" id="{638E91B3-FB70-0C3A-AD2A-01EEFA8B2B61}"/>
                </a:ext>
              </a:extLst>
            </p:cNvPr>
            <p:cNvSpPr txBox="1"/>
            <p:nvPr/>
          </p:nvSpPr>
          <p:spPr>
            <a:xfrm>
              <a:off x="394505" y="3706020"/>
              <a:ext cx="1101601" cy="923330"/>
            </a:xfrm>
            <a:prstGeom prst="rect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参考</a:t>
              </a:r>
              <a:r>
                <a:rPr lang="en-US" altLang="zh-CN" dirty="0" err="1"/>
                <a:t>sfs_util.c</a:t>
              </a:r>
              <a:endParaRPr lang="en-US" altLang="zh-CN" dirty="0"/>
            </a:p>
            <a:p>
              <a:pPr algn="ctr"/>
              <a:r>
                <a:rPr lang="en-US" altLang="zh-CN" b="1" dirty="0">
                  <a:solidFill>
                    <a:schemeClr val="accent5"/>
                  </a:solidFill>
                </a:rPr>
                <a:t>559-570</a:t>
              </a:r>
              <a:endParaRPr lang="zh-CN" altLang="en-US" b="1" dirty="0">
                <a:solidFill>
                  <a:schemeClr val="accent5"/>
                </a:solidFill>
              </a:endParaRPr>
            </a:p>
          </p:txBody>
        </p:sp>
        <p:sp>
          <p:nvSpPr>
            <p:cNvPr id="1056" name="文本框 1055">
              <a:extLst>
                <a:ext uri="{FF2B5EF4-FFF2-40B4-BE49-F238E27FC236}">
                  <a16:creationId xmlns:a16="http://schemas.microsoft.com/office/drawing/2014/main" id="{D12B5D7E-7C4A-8270-C75C-5237DF71F123}"/>
                </a:ext>
              </a:extLst>
            </p:cNvPr>
            <p:cNvSpPr txBox="1"/>
            <p:nvPr/>
          </p:nvSpPr>
          <p:spPr>
            <a:xfrm>
              <a:off x="9994944" y="3706020"/>
              <a:ext cx="1101366" cy="923330"/>
            </a:xfrm>
            <a:prstGeom prst="rect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参考</a:t>
              </a:r>
              <a:r>
                <a:rPr lang="en-US" altLang="zh-CN" dirty="0" err="1"/>
                <a:t>sfs_util.c</a:t>
              </a:r>
              <a:endParaRPr lang="en-US" altLang="zh-CN" dirty="0"/>
            </a:p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564-570 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57" name="文本框 1056">
              <a:extLst>
                <a:ext uri="{FF2B5EF4-FFF2-40B4-BE49-F238E27FC236}">
                  <a16:creationId xmlns:a16="http://schemas.microsoft.com/office/drawing/2014/main" id="{CD9C0221-73A1-4B09-E45B-2510EF0FE1FD}"/>
                </a:ext>
              </a:extLst>
            </p:cNvPr>
            <p:cNvSpPr txBox="1"/>
            <p:nvPr/>
          </p:nvSpPr>
          <p:spPr>
            <a:xfrm>
              <a:off x="8503959" y="3706020"/>
              <a:ext cx="1101601" cy="923330"/>
            </a:xfrm>
            <a:prstGeom prst="rect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参考</a:t>
              </a:r>
              <a:r>
                <a:rPr lang="en-US" altLang="zh-CN" dirty="0" err="1"/>
                <a:t>sfs_util.c</a:t>
              </a:r>
              <a:endParaRPr lang="en-US" altLang="zh-CN" dirty="0"/>
            </a:p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554-557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58" name="文本框 1057">
              <a:extLst>
                <a:ext uri="{FF2B5EF4-FFF2-40B4-BE49-F238E27FC236}">
                  <a16:creationId xmlns:a16="http://schemas.microsoft.com/office/drawing/2014/main" id="{5F1F173E-80FB-E382-B9E2-84C390B7458D}"/>
                </a:ext>
              </a:extLst>
            </p:cNvPr>
            <p:cNvSpPr txBox="1"/>
            <p:nvPr/>
          </p:nvSpPr>
          <p:spPr>
            <a:xfrm>
              <a:off x="7012974" y="3706018"/>
              <a:ext cx="1101601" cy="923330"/>
            </a:xfrm>
            <a:prstGeom prst="rect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参考</a:t>
              </a:r>
              <a:r>
                <a:rPr lang="en-US" altLang="zh-CN" dirty="0" err="1"/>
                <a:t>sfs_util.c</a:t>
              </a:r>
              <a:endParaRPr lang="en-US" altLang="zh-CN" dirty="0"/>
            </a:p>
            <a:p>
              <a:pPr algn="ctr"/>
              <a:r>
                <a:rPr lang="en-US" altLang="zh-CN" b="1" dirty="0">
                  <a:solidFill>
                    <a:srgbClr val="C00000"/>
                  </a:solidFill>
                </a:rPr>
                <a:t>547-552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60" name="矩形 1059">
              <a:extLst>
                <a:ext uri="{FF2B5EF4-FFF2-40B4-BE49-F238E27FC236}">
                  <a16:creationId xmlns:a16="http://schemas.microsoft.com/office/drawing/2014/main" id="{7332F47E-1F19-011A-D473-AA41638A3154}"/>
                </a:ext>
              </a:extLst>
            </p:cNvPr>
            <p:cNvSpPr/>
            <p:nvPr/>
          </p:nvSpPr>
          <p:spPr>
            <a:xfrm>
              <a:off x="-1167646" y="2531417"/>
              <a:ext cx="1101601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完成挂载</a:t>
              </a:r>
            </a:p>
          </p:txBody>
        </p:sp>
        <p:cxnSp>
          <p:nvCxnSpPr>
            <p:cNvPr id="1063" name="直接箭头连接符 1062">
              <a:extLst>
                <a:ext uri="{FF2B5EF4-FFF2-40B4-BE49-F238E27FC236}">
                  <a16:creationId xmlns:a16="http://schemas.microsoft.com/office/drawing/2014/main" id="{BB2D764F-A6C1-60C0-5689-BF5FCCFC02E0}"/>
                </a:ext>
              </a:extLst>
            </p:cNvPr>
            <p:cNvCxnSpPr>
              <a:cxnSpLocks/>
              <a:stCxn id="85" idx="1"/>
              <a:endCxn id="1060" idx="3"/>
            </p:cNvCxnSpPr>
            <p:nvPr/>
          </p:nvCxnSpPr>
          <p:spPr>
            <a:xfrm flipH="1" flipV="1">
              <a:off x="-66045" y="2988617"/>
              <a:ext cx="460552" cy="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6" name="矩形 1065">
              <a:extLst>
                <a:ext uri="{FF2B5EF4-FFF2-40B4-BE49-F238E27FC236}">
                  <a16:creationId xmlns:a16="http://schemas.microsoft.com/office/drawing/2014/main" id="{DB540C41-2813-4C22-9B79-5D5F7FBFD84E}"/>
                </a:ext>
              </a:extLst>
            </p:cNvPr>
            <p:cNvSpPr/>
            <p:nvPr/>
          </p:nvSpPr>
          <p:spPr>
            <a:xfrm>
              <a:off x="11485925" y="2531417"/>
              <a:ext cx="1101601" cy="9143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完成挂载</a:t>
              </a:r>
            </a:p>
          </p:txBody>
        </p:sp>
        <p:cxnSp>
          <p:nvCxnSpPr>
            <p:cNvPr id="1067" name="直接箭头连接符 1066">
              <a:extLst>
                <a:ext uri="{FF2B5EF4-FFF2-40B4-BE49-F238E27FC236}">
                  <a16:creationId xmlns:a16="http://schemas.microsoft.com/office/drawing/2014/main" id="{C5F8AE87-D35B-E2C4-7722-298018CFBDCB}"/>
                </a:ext>
              </a:extLst>
            </p:cNvPr>
            <p:cNvCxnSpPr>
              <a:cxnSpLocks/>
              <a:stCxn id="76" idx="3"/>
              <a:endCxn id="1066" idx="1"/>
            </p:cNvCxnSpPr>
            <p:nvPr/>
          </p:nvCxnSpPr>
          <p:spPr>
            <a:xfrm flipV="1">
              <a:off x="11096544" y="2988617"/>
              <a:ext cx="389381" cy="2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71" name="文本框 1070">
              <a:extLst>
                <a:ext uri="{FF2B5EF4-FFF2-40B4-BE49-F238E27FC236}">
                  <a16:creationId xmlns:a16="http://schemas.microsoft.com/office/drawing/2014/main" id="{B0CB24D2-C48A-FCC6-3A19-8A9B8524B445}"/>
                </a:ext>
              </a:extLst>
            </p:cNvPr>
            <p:cNvSpPr txBox="1"/>
            <p:nvPr/>
          </p:nvSpPr>
          <p:spPr>
            <a:xfrm>
              <a:off x="1783138" y="4740940"/>
              <a:ext cx="216836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① 读入超级块判断</a:t>
              </a:r>
            </a:p>
          </p:txBody>
        </p:sp>
        <p:pic>
          <p:nvPicPr>
            <p:cNvPr id="1073" name="Picture 2" descr="DDR4 DRAM Modules - Micron | Mouser">
              <a:extLst>
                <a:ext uri="{FF2B5EF4-FFF2-40B4-BE49-F238E27FC236}">
                  <a16:creationId xmlns:a16="http://schemas.microsoft.com/office/drawing/2014/main" id="{1AEE0E10-7EED-EC98-9416-AE09D70C3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087" y="855573"/>
              <a:ext cx="1876168" cy="136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5" name="文本框 1074">
              <a:extLst>
                <a:ext uri="{FF2B5EF4-FFF2-40B4-BE49-F238E27FC236}">
                  <a16:creationId xmlns:a16="http://schemas.microsoft.com/office/drawing/2014/main" id="{68E344D9-D654-9D8A-C992-F04CDAF14696}"/>
                </a:ext>
              </a:extLst>
            </p:cNvPr>
            <p:cNvSpPr txBox="1"/>
            <p:nvPr/>
          </p:nvSpPr>
          <p:spPr>
            <a:xfrm>
              <a:off x="2448157" y="-482152"/>
              <a:ext cx="42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挂载本质：初始化管理区缓存</a:t>
              </a:r>
            </a:p>
          </p:txBody>
        </p:sp>
        <p:cxnSp>
          <p:nvCxnSpPr>
            <p:cNvPr id="1077" name="直接连接符 1076">
              <a:extLst>
                <a:ext uri="{FF2B5EF4-FFF2-40B4-BE49-F238E27FC236}">
                  <a16:creationId xmlns:a16="http://schemas.microsoft.com/office/drawing/2014/main" id="{8DD289AF-F7AB-A7A1-AF36-129263A98E81}"/>
                </a:ext>
              </a:extLst>
            </p:cNvPr>
            <p:cNvCxnSpPr>
              <a:cxnSpLocks/>
            </p:cNvCxnSpPr>
            <p:nvPr/>
          </p:nvCxnSpPr>
          <p:spPr>
            <a:xfrm>
              <a:off x="-1167646" y="2315232"/>
              <a:ext cx="13755172" cy="3371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5900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3EFB4F48-4AC5-6154-A68B-40282D7C0202}"/>
              </a:ext>
            </a:extLst>
          </p:cNvPr>
          <p:cNvGrpSpPr/>
          <p:nvPr/>
        </p:nvGrpSpPr>
        <p:grpSpPr>
          <a:xfrm>
            <a:off x="258103" y="680720"/>
            <a:ext cx="10934649" cy="5102925"/>
            <a:chOff x="258103" y="680720"/>
            <a:chExt cx="10934649" cy="510292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BC0C18C-A2F1-8277-8DAA-82F5F7716772}"/>
                </a:ext>
              </a:extLst>
            </p:cNvPr>
            <p:cNvSpPr/>
            <p:nvPr/>
          </p:nvSpPr>
          <p:spPr>
            <a:xfrm>
              <a:off x="2296316" y="719044"/>
              <a:ext cx="4428573" cy="3221435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5985171C-9851-BB41-B880-FD83F35CCBF5}"/>
                </a:ext>
              </a:extLst>
            </p:cNvPr>
            <p:cNvSpPr/>
            <p:nvPr/>
          </p:nvSpPr>
          <p:spPr>
            <a:xfrm>
              <a:off x="6410959" y="680720"/>
              <a:ext cx="502085" cy="3220720"/>
            </a:xfrm>
            <a:custGeom>
              <a:avLst/>
              <a:gdLst>
                <a:gd name="connsiteX0" fmla="*/ 0 w 518160"/>
                <a:gd name="connsiteY0" fmla="*/ 955040 h 3220720"/>
                <a:gd name="connsiteX1" fmla="*/ 497840 w 518160"/>
                <a:gd name="connsiteY1" fmla="*/ 0 h 3220720"/>
                <a:gd name="connsiteX2" fmla="*/ 518160 w 518160"/>
                <a:gd name="connsiteY2" fmla="*/ 3220720 h 3220720"/>
                <a:gd name="connsiteX3" fmla="*/ 0 w 518160"/>
                <a:gd name="connsiteY3" fmla="*/ 1869440 h 3220720"/>
                <a:gd name="connsiteX4" fmla="*/ 0 w 518160"/>
                <a:gd name="connsiteY4" fmla="*/ 955040 h 322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160" h="3220720">
                  <a:moveTo>
                    <a:pt x="0" y="955040"/>
                  </a:moveTo>
                  <a:lnTo>
                    <a:pt x="497840" y="0"/>
                  </a:lnTo>
                  <a:lnTo>
                    <a:pt x="518160" y="3220720"/>
                  </a:lnTo>
                  <a:lnTo>
                    <a:pt x="0" y="1869440"/>
                  </a:lnTo>
                  <a:lnTo>
                    <a:pt x="0" y="95504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0" scaled="0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15D6C43-FD11-D7CE-35AF-D1C87B298694}"/>
                </a:ext>
              </a:extLst>
            </p:cNvPr>
            <p:cNvCxnSpPr>
              <a:cxnSpLocks/>
            </p:cNvCxnSpPr>
            <p:nvPr/>
          </p:nvCxnSpPr>
          <p:spPr>
            <a:xfrm>
              <a:off x="512630" y="4248198"/>
              <a:ext cx="10680122" cy="2617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D0383FE-4B81-61B8-8F1B-F3A19399A21E}"/>
                </a:ext>
              </a:extLst>
            </p:cNvPr>
            <p:cNvGrpSpPr/>
            <p:nvPr/>
          </p:nvGrpSpPr>
          <p:grpSpPr>
            <a:xfrm>
              <a:off x="479802" y="4585274"/>
              <a:ext cx="10680122" cy="1198371"/>
              <a:chOff x="445078" y="3092140"/>
              <a:chExt cx="10680122" cy="1198371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9CDCD079-C43A-BDB6-5419-24FF7A1D35A4}"/>
                  </a:ext>
                </a:extLst>
              </p:cNvPr>
              <p:cNvSpPr/>
              <p:nvPr/>
            </p:nvSpPr>
            <p:spPr>
              <a:xfrm>
                <a:off x="2261594" y="3234126"/>
                <a:ext cx="8863606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AF4E08A5-6383-8C15-5C02-36BF52374CB0}"/>
                  </a:ext>
                </a:extLst>
              </p:cNvPr>
              <p:cNvSpPr/>
              <p:nvPr/>
            </p:nvSpPr>
            <p:spPr>
              <a:xfrm>
                <a:off x="2261594" y="3234126"/>
                <a:ext cx="1101366" cy="914400"/>
              </a:xfrm>
              <a:prstGeom prst="rect">
                <a:avLst/>
              </a:prstGeom>
              <a:solidFill>
                <a:srgbClr val="4E3C6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超级块</a:t>
                </a: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CED41CC-74B8-4117-BC57-FCF338B6A1F3}"/>
                  </a:ext>
                </a:extLst>
              </p:cNvPr>
              <p:cNvSpPr/>
              <p:nvPr/>
            </p:nvSpPr>
            <p:spPr>
              <a:xfrm>
                <a:off x="651256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DB8D60AA-B29F-3DFA-65BC-000F6B87E4D1}"/>
                  </a:ext>
                </a:extLst>
              </p:cNvPr>
              <p:cNvSpPr/>
              <p:nvPr/>
            </p:nvSpPr>
            <p:spPr>
              <a:xfrm>
                <a:off x="687832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50C4B58C-7121-52CD-CA03-5DFA6CE697EA}"/>
                  </a:ext>
                </a:extLst>
              </p:cNvPr>
              <p:cNvSpPr/>
              <p:nvPr/>
            </p:nvSpPr>
            <p:spPr>
              <a:xfrm>
                <a:off x="724408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6CD19171-F804-1069-6D00-2263A4033080}"/>
                  </a:ext>
                </a:extLst>
              </p:cNvPr>
              <p:cNvSpPr/>
              <p:nvPr/>
            </p:nvSpPr>
            <p:spPr>
              <a:xfrm>
                <a:off x="7609840" y="3234126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6B2C22D-59B8-9301-E7B9-A10D42CE9FDD}"/>
                  </a:ext>
                </a:extLst>
              </p:cNvPr>
              <p:cNvSpPr/>
              <p:nvPr/>
            </p:nvSpPr>
            <p:spPr>
              <a:xfrm>
                <a:off x="79756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9782171-5BD2-D536-45FA-8814052215FC}"/>
                  </a:ext>
                </a:extLst>
              </p:cNvPr>
              <p:cNvSpPr/>
              <p:nvPr/>
            </p:nvSpPr>
            <p:spPr>
              <a:xfrm>
                <a:off x="9550400" y="3234126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AAC3BCB-6857-0760-3FA1-D79EED4C14F5}"/>
                  </a:ext>
                </a:extLst>
              </p:cNvPr>
              <p:cNvSpPr/>
              <p:nvPr/>
            </p:nvSpPr>
            <p:spPr>
              <a:xfrm>
                <a:off x="33629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9876F16-12B7-49C0-E799-6123B8BA2B6B}"/>
                  </a:ext>
                </a:extLst>
              </p:cNvPr>
              <p:cNvSpPr/>
              <p:nvPr/>
            </p:nvSpPr>
            <p:spPr>
              <a:xfrm>
                <a:off x="4937760" y="3234126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</a:p>
            </p:txBody>
          </p:sp>
          <p:pic>
            <p:nvPicPr>
              <p:cNvPr id="55" name="Picture 2" descr="What Are the Differences Between SSD and Traditional Hard Disk Drives  (HDD)? - Discount Computer">
                <a:extLst>
                  <a:ext uri="{FF2B5EF4-FFF2-40B4-BE49-F238E27FC236}">
                    <a16:creationId xmlns:a16="http://schemas.microsoft.com/office/drawing/2014/main" id="{AD4684FB-888B-517F-C298-E3C9FC45DA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5078" y="3092140"/>
                <a:ext cx="1578133" cy="11983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FC2CEFB-F83C-2406-37DD-F3C47496F36A}"/>
                </a:ext>
              </a:extLst>
            </p:cNvPr>
            <p:cNvSpPr/>
            <p:nvPr/>
          </p:nvSpPr>
          <p:spPr>
            <a:xfrm>
              <a:off x="2473819" y="1634377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超级块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F376DD0-1C09-7800-79F8-36CBD5B6E8B7}"/>
                </a:ext>
              </a:extLst>
            </p:cNvPr>
            <p:cNvSpPr/>
            <p:nvPr/>
          </p:nvSpPr>
          <p:spPr>
            <a:xfrm>
              <a:off x="2473820" y="2859674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索引节点位图</a:t>
              </a: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987AE53-7F89-E81B-8B24-7D582E550C44}"/>
                </a:ext>
              </a:extLst>
            </p:cNvPr>
            <p:cNvSpPr/>
            <p:nvPr/>
          </p:nvSpPr>
          <p:spPr>
            <a:xfrm>
              <a:off x="4655383" y="2855395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数据块位图</a:t>
              </a: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4CFBBA4-480C-3150-6208-2D341D923E97}"/>
                </a:ext>
              </a:extLst>
            </p:cNvPr>
            <p:cNvSpPr/>
            <p:nvPr/>
          </p:nvSpPr>
          <p:spPr>
            <a:xfrm>
              <a:off x="6891502" y="693800"/>
              <a:ext cx="4246880" cy="32203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34213718-DE65-4274-795E-21783B601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6296" y="1226182"/>
              <a:ext cx="4246456" cy="2616977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9835F1BC-711A-F85B-39C5-FC2CF559B26B}"/>
                </a:ext>
              </a:extLst>
            </p:cNvPr>
            <p:cNvSpPr txBox="1"/>
            <p:nvPr/>
          </p:nvSpPr>
          <p:spPr>
            <a:xfrm>
              <a:off x="6891502" y="719044"/>
              <a:ext cx="42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文件层级结构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4" name="Picture 2" descr="DDR4 DRAM Modules - Micron | Mouser">
              <a:extLst>
                <a:ext uri="{FF2B5EF4-FFF2-40B4-BE49-F238E27FC236}">
                  <a16:creationId xmlns:a16="http://schemas.microsoft.com/office/drawing/2014/main" id="{75D4BE58-F062-41F0-506F-9AE6D61997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103" y="1880690"/>
              <a:ext cx="1876168" cy="1363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箭头: 下 34">
              <a:extLst>
                <a:ext uri="{FF2B5EF4-FFF2-40B4-BE49-F238E27FC236}">
                  <a16:creationId xmlns:a16="http://schemas.microsoft.com/office/drawing/2014/main" id="{8FE358FE-5009-FFFA-827F-CF4F9EA15C63}"/>
                </a:ext>
              </a:extLst>
            </p:cNvPr>
            <p:cNvSpPr/>
            <p:nvPr/>
          </p:nvSpPr>
          <p:spPr>
            <a:xfrm>
              <a:off x="4089009" y="4059797"/>
              <a:ext cx="278953" cy="51684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箭头: 下 35">
              <a:extLst>
                <a:ext uri="{FF2B5EF4-FFF2-40B4-BE49-F238E27FC236}">
                  <a16:creationId xmlns:a16="http://schemas.microsoft.com/office/drawing/2014/main" id="{E36D6422-57A0-3783-D2AF-D902CD325E16}"/>
                </a:ext>
              </a:extLst>
            </p:cNvPr>
            <p:cNvSpPr/>
            <p:nvPr/>
          </p:nvSpPr>
          <p:spPr>
            <a:xfrm>
              <a:off x="9489050" y="4059797"/>
              <a:ext cx="278953" cy="51684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F79CF73-6A34-0333-1347-37DA1D17F0A4}"/>
                </a:ext>
              </a:extLst>
            </p:cNvPr>
            <p:cNvSpPr/>
            <p:nvPr/>
          </p:nvSpPr>
          <p:spPr>
            <a:xfrm>
              <a:off x="5663810" y="4059797"/>
              <a:ext cx="278953" cy="51684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98C75683-97FA-B91E-F0BA-786E1BC543F0}"/>
                </a:ext>
              </a:extLst>
            </p:cNvPr>
            <p:cNvSpPr/>
            <p:nvPr/>
          </p:nvSpPr>
          <p:spPr>
            <a:xfrm>
              <a:off x="2721471" y="4059797"/>
              <a:ext cx="278953" cy="51684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716778C-E13A-5462-2212-17F6EEFE1E0D}"/>
                </a:ext>
              </a:extLst>
            </p:cNvPr>
            <p:cNvSpPr txBox="1"/>
            <p:nvPr/>
          </p:nvSpPr>
          <p:spPr>
            <a:xfrm>
              <a:off x="2397934" y="786199"/>
              <a:ext cx="42253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管理区缓存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5C77708-9525-7C34-4638-D9F78A34B87F}"/>
                </a:ext>
              </a:extLst>
            </p:cNvPr>
            <p:cNvSpPr/>
            <p:nvPr/>
          </p:nvSpPr>
          <p:spPr>
            <a:xfrm>
              <a:off x="4655383" y="1634377"/>
              <a:ext cx="1754665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文件层级结构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（内存）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3A85DD9-464C-E04E-E35F-688909E2ED58}"/>
                </a:ext>
              </a:extLst>
            </p:cNvPr>
            <p:cNvSpPr txBox="1"/>
            <p:nvPr/>
          </p:nvSpPr>
          <p:spPr>
            <a:xfrm>
              <a:off x="596160" y="4076621"/>
              <a:ext cx="11125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刷回磁盘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677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32475" y="2891155"/>
            <a:ext cx="2690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刷回超级块</a:t>
            </a:r>
            <a:r>
              <a:rPr lang="en-US" altLang="zh-CN"/>
              <a:t>super_block_d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356350" y="38392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刷回两种位图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55105" y="47872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关闭磁盘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48400" y="1770380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刷回所有的文件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312795" y="1097915"/>
            <a:ext cx="2315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刷回索引节点</a:t>
            </a:r>
            <a:r>
              <a:rPr lang="en-US" altLang="zh-CN">
                <a:sym typeface="+mn-ea"/>
              </a:rPr>
              <a:t>inode_d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28035" y="2390140"/>
            <a:ext cx="1964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刷回文件数据</a:t>
            </a:r>
            <a:r>
              <a:rPr lang="en-US" altLang="zh-CN">
                <a:sym typeface="+mn-ea"/>
              </a:rPr>
              <a:t>data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12795" y="1734185"/>
            <a:ext cx="2171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刷回目录项</a:t>
            </a:r>
            <a:r>
              <a:rPr lang="en-US" altLang="zh-CN">
                <a:sym typeface="+mn-ea"/>
              </a:rPr>
              <a:t>dentry_d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400165" y="912495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71945" y="912495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umount</a:t>
            </a:r>
          </a:p>
        </p:txBody>
      </p:sp>
      <p:sp>
        <p:nvSpPr>
          <p:cNvPr id="13" name="矩形 12"/>
          <p:cNvSpPr/>
          <p:nvPr/>
        </p:nvSpPr>
        <p:spPr>
          <a:xfrm>
            <a:off x="6261100" y="1769745"/>
            <a:ext cx="170688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628640" y="1280795"/>
            <a:ext cx="259080" cy="1348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8035" y="1118870"/>
            <a:ext cx="229997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28035" y="238950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28035" y="176974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10225" y="2921635"/>
            <a:ext cx="2981325" cy="337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210935" y="3839210"/>
            <a:ext cx="1757045" cy="334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092950" y="1363980"/>
            <a:ext cx="0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092950" y="2268855"/>
            <a:ext cx="1270" cy="505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7091680" y="3302000"/>
            <a:ext cx="2540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10300" y="4796155"/>
            <a:ext cx="175768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7089140" y="4281170"/>
            <a:ext cx="2540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 descr="image-20211023231540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05" y="5411470"/>
            <a:ext cx="6388100" cy="664845"/>
          </a:xfrm>
          <a:prstGeom prst="rect">
            <a:avLst/>
          </a:prstGeom>
        </p:spPr>
      </p:pic>
      <p:sp>
        <p:nvSpPr>
          <p:cNvPr id="48" name="右弧形箭头 47"/>
          <p:cNvSpPr/>
          <p:nvPr/>
        </p:nvSpPr>
        <p:spPr>
          <a:xfrm>
            <a:off x="9327515" y="3194685"/>
            <a:ext cx="378460" cy="21399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52085" y="3246755"/>
            <a:ext cx="5598795" cy="61658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11170" y="2063750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刷回所有的文件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565" y="1391285"/>
            <a:ext cx="23298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</a:t>
            </a:r>
            <a:r>
              <a:rPr lang="zh-CN" altLang="en-US" b="1">
                <a:sym typeface="+mn-ea"/>
              </a:rPr>
              <a:t>索引节点</a:t>
            </a:r>
            <a:r>
              <a:rPr lang="en-US" altLang="zh-CN" b="1">
                <a:sym typeface="+mn-ea"/>
              </a:rPr>
              <a:t>inode_d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90805" y="2683510"/>
            <a:ext cx="19773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刷回文件</a:t>
            </a:r>
            <a:r>
              <a:rPr lang="zh-CN" altLang="en-US" b="1">
                <a:sym typeface="+mn-ea"/>
              </a:rPr>
              <a:t>数据</a:t>
            </a:r>
            <a:r>
              <a:rPr lang="en-US" altLang="zh-CN" b="1">
                <a:sym typeface="+mn-ea"/>
              </a:rPr>
              <a:t>data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565" y="2027555"/>
            <a:ext cx="2189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刷回</a:t>
            </a:r>
            <a:r>
              <a:rPr lang="zh-CN" altLang="en-US" b="1">
                <a:sym typeface="+mn-ea"/>
              </a:rPr>
              <a:t>目录项</a:t>
            </a:r>
            <a:r>
              <a:rPr lang="en-US" altLang="zh-CN" b="1">
                <a:sym typeface="+mn-ea"/>
              </a:rPr>
              <a:t>dentry_d</a:t>
            </a:r>
          </a:p>
        </p:txBody>
      </p:sp>
      <p:sp>
        <p:nvSpPr>
          <p:cNvPr id="13" name="矩形 12"/>
          <p:cNvSpPr/>
          <p:nvPr/>
        </p:nvSpPr>
        <p:spPr>
          <a:xfrm>
            <a:off x="3023870" y="2063115"/>
            <a:ext cx="170688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2391410" y="1574165"/>
            <a:ext cx="259080" cy="1348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0805" y="1412240"/>
            <a:ext cx="229997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0805" y="268287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0805" y="206311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249160" y="230505"/>
            <a:ext cx="1167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传入</a:t>
            </a:r>
            <a:r>
              <a:rPr lang="en-US" altLang="zh-CN"/>
              <a:t>inode</a:t>
            </a:r>
          </a:p>
        </p:txBody>
      </p:sp>
      <p:sp>
        <p:nvSpPr>
          <p:cNvPr id="32" name="矩形 31"/>
          <p:cNvSpPr/>
          <p:nvPr/>
        </p:nvSpPr>
        <p:spPr>
          <a:xfrm>
            <a:off x="6922135" y="235585"/>
            <a:ext cx="175768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845300" y="936625"/>
            <a:ext cx="2101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先刷回这个</a:t>
            </a:r>
            <a:r>
              <a:rPr lang="en-US" altLang="zh-CN" b="1" dirty="0" err="1"/>
              <a:t>inode_d</a:t>
            </a:r>
            <a:endParaRPr lang="en-US" altLang="zh-CN" b="1" dirty="0"/>
          </a:p>
        </p:txBody>
      </p:sp>
      <p:sp>
        <p:nvSpPr>
          <p:cNvPr id="34" name="矩形 33"/>
          <p:cNvSpPr/>
          <p:nvPr/>
        </p:nvSpPr>
        <p:spPr>
          <a:xfrm>
            <a:off x="6680835" y="949960"/>
            <a:ext cx="2316480" cy="342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6647815" y="1600200"/>
            <a:ext cx="2382520" cy="64706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290435" y="17405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文件类型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5422265" y="339915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刷回文件的</a:t>
            </a:r>
            <a:r>
              <a:rPr lang="zh-CN" altLang="en-US" b="1"/>
              <a:t>数据块</a:t>
            </a:r>
          </a:p>
        </p:txBody>
      </p:sp>
      <p:sp>
        <p:nvSpPr>
          <p:cNvPr id="38" name="矩形 37"/>
          <p:cNvSpPr/>
          <p:nvPr/>
        </p:nvSpPr>
        <p:spPr>
          <a:xfrm>
            <a:off x="5422265" y="3408045"/>
            <a:ext cx="2011680" cy="306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978775" y="2512695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遍历所有子文件的</a:t>
            </a:r>
            <a:r>
              <a:rPr lang="en-US" altLang="zh-CN"/>
              <a:t>dentry</a:t>
            </a:r>
          </a:p>
        </p:txBody>
      </p:sp>
      <p:sp>
        <p:nvSpPr>
          <p:cNvPr id="40" name="矩形 39"/>
          <p:cNvSpPr/>
          <p:nvPr/>
        </p:nvSpPr>
        <p:spPr>
          <a:xfrm>
            <a:off x="7978775" y="2542540"/>
            <a:ext cx="2720975" cy="299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387715" y="3390265"/>
            <a:ext cx="196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刷回每个</a:t>
            </a:r>
            <a:r>
              <a:rPr lang="en-US" altLang="zh-CN" b="1"/>
              <a:t>dentry_d</a:t>
            </a:r>
          </a:p>
        </p:txBody>
      </p:sp>
      <p:sp>
        <p:nvSpPr>
          <p:cNvPr id="42" name="矩形 41"/>
          <p:cNvSpPr/>
          <p:nvPr/>
        </p:nvSpPr>
        <p:spPr>
          <a:xfrm>
            <a:off x="7978775" y="3390265"/>
            <a:ext cx="2720975" cy="341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318500" y="4363720"/>
            <a:ext cx="2081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通过</a:t>
            </a:r>
            <a:r>
              <a:rPr lang="en-US" altLang="zh-CN"/>
              <a:t>dentry</a:t>
            </a:r>
          </a:p>
          <a:p>
            <a:pPr algn="ctr"/>
            <a:r>
              <a:rPr lang="zh-CN" altLang="en-US"/>
              <a:t>得到子文件的</a:t>
            </a:r>
            <a:r>
              <a:rPr lang="en-US" altLang="zh-CN"/>
              <a:t>inode</a:t>
            </a:r>
          </a:p>
        </p:txBody>
      </p:sp>
      <p:sp>
        <p:nvSpPr>
          <p:cNvPr id="44" name="矩形 43"/>
          <p:cNvSpPr/>
          <p:nvPr/>
        </p:nvSpPr>
        <p:spPr>
          <a:xfrm>
            <a:off x="7978775" y="4331335"/>
            <a:ext cx="2720975" cy="664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978775" y="5509260"/>
            <a:ext cx="2995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对子文件</a:t>
            </a:r>
            <a:r>
              <a:rPr lang="en-US" altLang="zh-CN"/>
              <a:t>inode</a:t>
            </a:r>
            <a:r>
              <a:rPr lang="zh-CN" altLang="en-US"/>
              <a:t>进行上述递归</a:t>
            </a:r>
          </a:p>
        </p:txBody>
      </p:sp>
      <p:sp>
        <p:nvSpPr>
          <p:cNvPr id="46" name="矩形 45"/>
          <p:cNvSpPr/>
          <p:nvPr/>
        </p:nvSpPr>
        <p:spPr>
          <a:xfrm>
            <a:off x="7978775" y="5518150"/>
            <a:ext cx="2996565" cy="383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162165" y="623316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575550" y="625475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结束</a:t>
            </a:r>
          </a:p>
        </p:txBody>
      </p:sp>
      <p:cxnSp>
        <p:nvCxnSpPr>
          <p:cNvPr id="23" name="肘形连接符 22"/>
          <p:cNvCxnSpPr>
            <a:stCxn id="35" idx="1"/>
          </p:cNvCxnSpPr>
          <p:nvPr/>
        </p:nvCxnSpPr>
        <p:spPr>
          <a:xfrm rot="10800000" flipV="1">
            <a:off x="6224905" y="1924050"/>
            <a:ext cx="422910" cy="1292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5" idx="3"/>
          </p:cNvCxnSpPr>
          <p:nvPr/>
        </p:nvCxnSpPr>
        <p:spPr>
          <a:xfrm>
            <a:off x="9030335" y="1924050"/>
            <a:ext cx="318135" cy="5372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359265" y="2893060"/>
            <a:ext cx="4445" cy="31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2"/>
          </p:cNvCxnSpPr>
          <p:nvPr/>
        </p:nvCxnSpPr>
        <p:spPr>
          <a:xfrm>
            <a:off x="7800975" y="551815"/>
            <a:ext cx="4445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4" idx="2"/>
            <a:endCxn id="35" idx="0"/>
          </p:cNvCxnSpPr>
          <p:nvPr/>
        </p:nvCxnSpPr>
        <p:spPr>
          <a:xfrm>
            <a:off x="7839075" y="1292225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363845" y="160210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普通文件</a:t>
            </a:r>
          </a:p>
          <a:p>
            <a:pPr algn="ctr"/>
            <a:r>
              <a:rPr lang="en-US" altLang="zh-CN" dirty="0"/>
              <a:t>file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9030335" y="154495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目录文件</a:t>
            </a:r>
          </a:p>
          <a:p>
            <a:pPr algn="ctr"/>
            <a:r>
              <a:rPr lang="en-US" altLang="zh-CN"/>
              <a:t>dir</a:t>
            </a: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4808855" y="763905"/>
            <a:ext cx="584200" cy="9188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4528185" y="2828290"/>
            <a:ext cx="659130" cy="31997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endCxn id="20" idx="1"/>
          </p:cNvCxnSpPr>
          <p:nvPr/>
        </p:nvCxnSpPr>
        <p:spPr>
          <a:xfrm rot="5400000" flipV="1">
            <a:off x="5450205" y="4715510"/>
            <a:ext cx="2497455" cy="9264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363710" y="3912235"/>
            <a:ext cx="3175" cy="40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366885" y="5062855"/>
            <a:ext cx="3175" cy="391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92100" y="3399155"/>
            <a:ext cx="406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这一步的本质都是在写文件数据</a:t>
            </a:r>
            <a:r>
              <a:rPr lang="en-US" altLang="zh-CN"/>
              <a:t>data</a:t>
            </a:r>
            <a:endParaRPr lang="zh-CN" altLang="en-US"/>
          </a:p>
          <a:p>
            <a:pPr algn="l"/>
            <a:r>
              <a:rPr lang="zh-CN" altLang="en-US"/>
              <a:t>一个是普通文件的，</a:t>
            </a:r>
            <a:r>
              <a:rPr lang="zh-CN" altLang="en-US">
                <a:sym typeface="+mn-ea"/>
              </a:rPr>
              <a:t>一个是目录文件的</a:t>
            </a:r>
            <a:endParaRPr lang="zh-CN" altLang="en-US"/>
          </a:p>
        </p:txBody>
      </p:sp>
      <p:cxnSp>
        <p:nvCxnSpPr>
          <p:cNvPr id="61" name="肘形连接符 60"/>
          <p:cNvCxnSpPr>
            <a:endCxn id="22" idx="3"/>
          </p:cNvCxnSpPr>
          <p:nvPr/>
        </p:nvCxnSpPr>
        <p:spPr>
          <a:xfrm rot="10800000" flipV="1">
            <a:off x="8547100" y="5908040"/>
            <a:ext cx="800735" cy="530225"/>
          </a:xfrm>
          <a:prstGeom prst="bentConnector3">
            <a:avLst>
              <a:gd name="adj1" fmla="val 14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弧形箭头 62"/>
          <p:cNvSpPr/>
          <p:nvPr/>
        </p:nvSpPr>
        <p:spPr>
          <a:xfrm rot="5400000">
            <a:off x="4477385" y="3633470"/>
            <a:ext cx="475615" cy="12966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15D6C43-FD11-D7CE-35AF-D1C87B298694}"/>
              </a:ext>
            </a:extLst>
          </p:cNvPr>
          <p:cNvCxnSpPr>
            <a:cxnSpLocks/>
          </p:cNvCxnSpPr>
          <p:nvPr/>
        </p:nvCxnSpPr>
        <p:spPr>
          <a:xfrm>
            <a:off x="512630" y="4248198"/>
            <a:ext cx="11478161" cy="281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CDCD079-C43A-BDB6-5419-24FF7A1D35A4}"/>
              </a:ext>
            </a:extLst>
          </p:cNvPr>
          <p:cNvSpPr/>
          <p:nvPr/>
        </p:nvSpPr>
        <p:spPr>
          <a:xfrm>
            <a:off x="2296317" y="4727260"/>
            <a:ext cx="9694473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F4E08A5-6383-8C15-5C02-36BF52374CB0}"/>
              </a:ext>
            </a:extLst>
          </p:cNvPr>
          <p:cNvSpPr/>
          <p:nvPr/>
        </p:nvSpPr>
        <p:spPr>
          <a:xfrm>
            <a:off x="2296317" y="4727260"/>
            <a:ext cx="1204607" cy="914400"/>
          </a:xfrm>
          <a:prstGeom prst="rect">
            <a:avLst/>
          </a:prstGeom>
          <a:solidFill>
            <a:srgbClr val="4E3C6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超级块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ED41CC-74B8-4117-BC57-FCF338B6A1F3}"/>
              </a:ext>
            </a:extLst>
          </p:cNvPr>
          <p:cNvSpPr/>
          <p:nvPr/>
        </p:nvSpPr>
        <p:spPr>
          <a:xfrm>
            <a:off x="6945765" y="4727260"/>
            <a:ext cx="400046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8D60AA-B29F-3DFA-65BC-000F6B87E4D1}"/>
              </a:ext>
            </a:extLst>
          </p:cNvPr>
          <p:cNvSpPr/>
          <p:nvPr/>
        </p:nvSpPr>
        <p:spPr>
          <a:xfrm>
            <a:off x="7345811" y="4727260"/>
            <a:ext cx="400046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0C4B58C-7121-52CD-CA03-5DFA6CE697EA}"/>
              </a:ext>
            </a:extLst>
          </p:cNvPr>
          <p:cNvSpPr/>
          <p:nvPr/>
        </p:nvSpPr>
        <p:spPr>
          <a:xfrm>
            <a:off x="7745857" y="4727260"/>
            <a:ext cx="400046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6CD19171-F804-1069-6D00-2263A4033080}"/>
              </a:ext>
            </a:extLst>
          </p:cNvPr>
          <p:cNvSpPr/>
          <p:nvPr/>
        </p:nvSpPr>
        <p:spPr>
          <a:xfrm>
            <a:off x="8145903" y="4727260"/>
            <a:ext cx="400046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6B2C22D-59B8-9301-E7B9-A10D42CE9FDD}"/>
              </a:ext>
            </a:extLst>
          </p:cNvPr>
          <p:cNvSpPr/>
          <p:nvPr/>
        </p:nvSpPr>
        <p:spPr>
          <a:xfrm>
            <a:off x="8545949" y="4727260"/>
            <a:ext cx="172242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69782171-5BD2-D536-45FA-8814052215FC}"/>
              </a:ext>
            </a:extLst>
          </p:cNvPr>
          <p:cNvSpPr/>
          <p:nvPr/>
        </p:nvSpPr>
        <p:spPr>
          <a:xfrm>
            <a:off x="10268370" y="4727260"/>
            <a:ext cx="172242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AAC3BCB-6857-0760-3FA1-D79EED4C14F5}"/>
              </a:ext>
            </a:extLst>
          </p:cNvPr>
          <p:cNvSpPr/>
          <p:nvPr/>
        </p:nvSpPr>
        <p:spPr>
          <a:xfrm>
            <a:off x="3500924" y="4727260"/>
            <a:ext cx="172242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9876F16-12B7-49C0-E799-6123B8BA2B6B}"/>
              </a:ext>
            </a:extLst>
          </p:cNvPr>
          <p:cNvSpPr/>
          <p:nvPr/>
        </p:nvSpPr>
        <p:spPr>
          <a:xfrm>
            <a:off x="5223345" y="4727260"/>
            <a:ext cx="172242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</a:p>
        </p:txBody>
      </p:sp>
      <p:pic>
        <p:nvPicPr>
          <p:cNvPr id="55" name="Picture 2" descr="What Are the Differences Between SSD and Traditional Hard Disk Drives  (HDD)? - Discount Computer">
            <a:extLst>
              <a:ext uri="{FF2B5EF4-FFF2-40B4-BE49-F238E27FC236}">
                <a16:creationId xmlns:a16="http://schemas.microsoft.com/office/drawing/2014/main" id="{AD4684FB-888B-517F-C298-E3C9FC45D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02" y="4585274"/>
            <a:ext cx="1578133" cy="119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34CFBBA4-480C-3150-6208-2D341D923E97}"/>
              </a:ext>
            </a:extLst>
          </p:cNvPr>
          <p:cNvSpPr/>
          <p:nvPr/>
        </p:nvSpPr>
        <p:spPr>
          <a:xfrm>
            <a:off x="2321944" y="-819042"/>
            <a:ext cx="6202295" cy="45765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4213718-DE65-4274-795E-21783B60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38" y="-58168"/>
            <a:ext cx="6076381" cy="3744711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9835F1BC-711A-F85B-39C5-FC2CF559B26B}"/>
              </a:ext>
            </a:extLst>
          </p:cNvPr>
          <p:cNvSpPr txBox="1"/>
          <p:nvPr/>
        </p:nvSpPr>
        <p:spPr>
          <a:xfrm>
            <a:off x="2376738" y="-653941"/>
            <a:ext cx="4225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文件层级结构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（内存）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2" descr="DDR4 DRAM Modules - Micron | Mouser">
            <a:extLst>
              <a:ext uri="{FF2B5EF4-FFF2-40B4-BE49-F238E27FC236}">
                <a16:creationId xmlns:a16="http://schemas.microsoft.com/office/drawing/2014/main" id="{75D4BE58-F062-41F0-506F-9AE6D6199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3" y="775382"/>
            <a:ext cx="1876168" cy="136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B3A85DD9-464C-E04E-E35F-688909E2ED58}"/>
              </a:ext>
            </a:extLst>
          </p:cNvPr>
          <p:cNvSpPr txBox="1"/>
          <p:nvPr/>
        </p:nvSpPr>
        <p:spPr>
          <a:xfrm>
            <a:off x="596160" y="4076621"/>
            <a:ext cx="111256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刷回磁盘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箭头: 下 62">
            <a:extLst>
              <a:ext uri="{FF2B5EF4-FFF2-40B4-BE49-F238E27FC236}">
                <a16:creationId xmlns:a16="http://schemas.microsoft.com/office/drawing/2014/main" id="{3DEDD5E5-B55C-8A83-CF64-A7C11528C42B}"/>
              </a:ext>
            </a:extLst>
          </p:cNvPr>
          <p:cNvSpPr/>
          <p:nvPr/>
        </p:nvSpPr>
        <p:spPr>
          <a:xfrm>
            <a:off x="2831076" y="4015956"/>
            <a:ext cx="278953" cy="51684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A566913-8D99-6C8D-9395-9DD981BB8F2E}"/>
              </a:ext>
            </a:extLst>
          </p:cNvPr>
          <p:cNvSpPr txBox="1"/>
          <p:nvPr/>
        </p:nvSpPr>
        <p:spPr>
          <a:xfrm>
            <a:off x="3490326" y="4028515"/>
            <a:ext cx="388388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遍历所有文件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目录并刷回所有数据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9B8B9B9D-EC97-F24B-12FF-E44185B349CF}"/>
              </a:ext>
            </a:extLst>
          </p:cNvPr>
          <p:cNvSpPr/>
          <p:nvPr/>
        </p:nvSpPr>
        <p:spPr>
          <a:xfrm>
            <a:off x="7731371" y="4028515"/>
            <a:ext cx="278953" cy="51684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3">
            <a:extLst>
              <a:ext uri="{FF2B5EF4-FFF2-40B4-BE49-F238E27FC236}">
                <a16:creationId xmlns:a16="http://schemas.microsoft.com/office/drawing/2014/main" id="{662E7D91-2B9F-0913-3011-01EC1FCC54F9}"/>
              </a:ext>
            </a:extLst>
          </p:cNvPr>
          <p:cNvSpPr/>
          <p:nvPr/>
        </p:nvSpPr>
        <p:spPr>
          <a:xfrm>
            <a:off x="9170386" y="-819042"/>
            <a:ext cx="2267585" cy="38989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</a:rPr>
              <a:t>sync(inode)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008560A-98E3-F51F-5467-6AD1CEE3497F}"/>
              </a:ext>
            </a:extLst>
          </p:cNvPr>
          <p:cNvSpPr/>
          <p:nvPr/>
        </p:nvSpPr>
        <p:spPr>
          <a:xfrm>
            <a:off x="9169541" y="-220706"/>
            <a:ext cx="2293428" cy="368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写回</a:t>
            </a:r>
            <a:r>
              <a:rPr lang="en-US" altLang="zh-CN" dirty="0">
                <a:latin typeface="Consolas" panose="020B0609020204030204" pitchFamily="49" charset="0"/>
              </a:rPr>
              <a:t>inode</a:t>
            </a:r>
            <a:r>
              <a:rPr lang="zh-CN" altLang="en-US" dirty="0"/>
              <a:t>的</a:t>
            </a:r>
            <a:r>
              <a:rPr lang="en-US" altLang="zh-CN" dirty="0" err="1"/>
              <a:t>inode_d</a:t>
            </a:r>
            <a:endParaRPr lang="zh-CN" altLang="en-US" dirty="0"/>
          </a:p>
        </p:txBody>
      </p:sp>
      <p:sp>
        <p:nvSpPr>
          <p:cNvPr id="70" name="菱形 69">
            <a:extLst>
              <a:ext uri="{FF2B5EF4-FFF2-40B4-BE49-F238E27FC236}">
                <a16:creationId xmlns:a16="http://schemas.microsoft.com/office/drawing/2014/main" id="{51A55364-2272-ACE5-EE91-6DBE56709EEB}"/>
              </a:ext>
            </a:extLst>
          </p:cNvPr>
          <p:cNvSpPr/>
          <p:nvPr/>
        </p:nvSpPr>
        <p:spPr>
          <a:xfrm>
            <a:off x="9519798" y="342691"/>
            <a:ext cx="1592913" cy="57738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文件类型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87E2032F-CF2C-EC1B-D0D0-A8401956EAF9}"/>
              </a:ext>
            </a:extLst>
          </p:cNvPr>
          <p:cNvSpPr/>
          <p:nvPr/>
        </p:nvSpPr>
        <p:spPr>
          <a:xfrm>
            <a:off x="10637995" y="1071277"/>
            <a:ext cx="1352796" cy="498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写回数据块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EAB08A8E-CE0A-4BB4-58A1-C4D724F9D961}"/>
              </a:ext>
            </a:extLst>
          </p:cNvPr>
          <p:cNvSpPr/>
          <p:nvPr/>
        </p:nvSpPr>
        <p:spPr>
          <a:xfrm>
            <a:off x="8734262" y="1068332"/>
            <a:ext cx="1352796" cy="4988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写回目录项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25E05BC-BB71-497C-EE07-C1A641B9C790}"/>
              </a:ext>
            </a:extLst>
          </p:cNvPr>
          <p:cNvSpPr/>
          <p:nvPr/>
        </p:nvSpPr>
        <p:spPr>
          <a:xfrm>
            <a:off x="8713734" y="1772770"/>
            <a:ext cx="1393852" cy="731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获取目录项指向</a:t>
            </a:r>
            <a:r>
              <a:rPr lang="en-US" altLang="zh-CN" dirty="0"/>
              <a:t>inode’</a:t>
            </a:r>
            <a:endParaRPr lang="zh-CN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F12AFE3-18D7-9525-17F8-51B5E86D7BA1}"/>
              </a:ext>
            </a:extLst>
          </p:cNvPr>
          <p:cNvSpPr/>
          <p:nvPr/>
        </p:nvSpPr>
        <p:spPr>
          <a:xfrm>
            <a:off x="8723320" y="2706863"/>
            <a:ext cx="1393853" cy="42662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sync(</a:t>
            </a:r>
            <a:r>
              <a:rPr lang="en-US" altLang="zh-CN" sz="1400" dirty="0">
                <a:solidFill>
                  <a:schemeClr val="bg1"/>
                </a:solidFill>
                <a:latin typeface="Consolas" panose="020B0609020204030204" pitchFamily="49" charset="0"/>
              </a:rPr>
              <a:t>inode’</a:t>
            </a:r>
            <a:r>
              <a:rPr lang="en-US" altLang="zh-CN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圆角矩形 3">
            <a:extLst>
              <a:ext uri="{FF2B5EF4-FFF2-40B4-BE49-F238E27FC236}">
                <a16:creationId xmlns:a16="http://schemas.microsoft.com/office/drawing/2014/main" id="{D746E2B8-6F14-0807-65A5-8588B89AA249}"/>
              </a:ext>
            </a:extLst>
          </p:cNvPr>
          <p:cNvSpPr/>
          <p:nvPr/>
        </p:nvSpPr>
        <p:spPr>
          <a:xfrm>
            <a:off x="8711912" y="3365731"/>
            <a:ext cx="1416201" cy="3898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结束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B0D58004-C460-D1FE-0C3F-82AEE00E8414}"/>
              </a:ext>
            </a:extLst>
          </p:cNvPr>
          <p:cNvCxnSpPr>
            <a:cxnSpLocks/>
            <a:stCxn id="66" idx="2"/>
            <a:endCxn id="69" idx="0"/>
          </p:cNvCxnSpPr>
          <p:nvPr/>
        </p:nvCxnSpPr>
        <p:spPr>
          <a:xfrm>
            <a:off x="10304179" y="-429152"/>
            <a:ext cx="12076" cy="208446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6EFA679-01A4-0356-0DCE-BCD13D0B1559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10316255" y="148229"/>
            <a:ext cx="0" cy="19446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A50DCDFE-783D-CF29-B711-42CB02960B1F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9410660" y="1567230"/>
            <a:ext cx="0" cy="20554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CE391300-F340-404B-747F-AEABA575B468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9410660" y="2504692"/>
            <a:ext cx="9587" cy="20217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D8A5384-B51C-076A-5CB6-779141FEC51F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 flipH="1">
            <a:off x="9420013" y="3133489"/>
            <a:ext cx="234" cy="23224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肘形连接符 47">
            <a:extLst>
              <a:ext uri="{FF2B5EF4-FFF2-40B4-BE49-F238E27FC236}">
                <a16:creationId xmlns:a16="http://schemas.microsoft.com/office/drawing/2014/main" id="{12BD6D61-5DB7-89F1-0133-71DB1F52CCF9}"/>
              </a:ext>
            </a:extLst>
          </p:cNvPr>
          <p:cNvCxnSpPr>
            <a:cxnSpLocks/>
            <a:stCxn id="70" idx="1"/>
            <a:endCxn id="79" idx="0"/>
          </p:cNvCxnSpPr>
          <p:nvPr/>
        </p:nvCxnSpPr>
        <p:spPr>
          <a:xfrm rot="10800000" flipV="1">
            <a:off x="9410660" y="631382"/>
            <a:ext cx="109138" cy="436950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肘形连接符 47">
            <a:extLst>
              <a:ext uri="{FF2B5EF4-FFF2-40B4-BE49-F238E27FC236}">
                <a16:creationId xmlns:a16="http://schemas.microsoft.com/office/drawing/2014/main" id="{8BAF7848-8E15-0AE8-EB61-7E36CEA60BBE}"/>
              </a:ext>
            </a:extLst>
          </p:cNvPr>
          <p:cNvCxnSpPr>
            <a:cxnSpLocks/>
            <a:stCxn id="70" idx="3"/>
            <a:endCxn id="71" idx="0"/>
          </p:cNvCxnSpPr>
          <p:nvPr/>
        </p:nvCxnSpPr>
        <p:spPr>
          <a:xfrm>
            <a:off x="11112711" y="631382"/>
            <a:ext cx="201682" cy="439895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肘形连接符 47">
            <a:extLst>
              <a:ext uri="{FF2B5EF4-FFF2-40B4-BE49-F238E27FC236}">
                <a16:creationId xmlns:a16="http://schemas.microsoft.com/office/drawing/2014/main" id="{75324C99-7DB4-DA13-B99D-3DC046A3B2D6}"/>
              </a:ext>
            </a:extLst>
          </p:cNvPr>
          <p:cNvCxnSpPr>
            <a:cxnSpLocks/>
            <a:stCxn id="81" idx="3"/>
            <a:endCxn id="66" idx="3"/>
          </p:cNvCxnSpPr>
          <p:nvPr/>
        </p:nvCxnSpPr>
        <p:spPr>
          <a:xfrm flipV="1">
            <a:off x="10117173" y="-624097"/>
            <a:ext cx="1320798" cy="3544273"/>
          </a:xfrm>
          <a:prstGeom prst="bentConnector3">
            <a:avLst>
              <a:gd name="adj1" fmla="val 151485"/>
            </a:avLst>
          </a:prstGeom>
          <a:ln>
            <a:solidFill>
              <a:srgbClr val="C0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DC76839-8400-9EED-37E7-018D5AEECDD5}"/>
              </a:ext>
            </a:extLst>
          </p:cNvPr>
          <p:cNvSpPr txBox="1"/>
          <p:nvPr/>
        </p:nvSpPr>
        <p:spPr>
          <a:xfrm>
            <a:off x="10390567" y="2540504"/>
            <a:ext cx="13207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递归调用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9D2AD96E-70F8-2EAC-D28F-D99A6E4AFCFA}"/>
              </a:ext>
            </a:extLst>
          </p:cNvPr>
          <p:cNvSpPr txBox="1"/>
          <p:nvPr/>
        </p:nvSpPr>
        <p:spPr>
          <a:xfrm>
            <a:off x="8857586" y="350400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DIR</a:t>
            </a: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0A3AA9D1-9590-1E07-765F-4A96B75DAF87}"/>
              </a:ext>
            </a:extLst>
          </p:cNvPr>
          <p:cNvSpPr txBox="1"/>
          <p:nvPr/>
        </p:nvSpPr>
        <p:spPr>
          <a:xfrm>
            <a:off x="11220677" y="32870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52462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80085" y="1438910"/>
            <a:ext cx="440436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0085" y="944245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User Space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0085" y="1576070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Kernel Space</a:t>
            </a:r>
          </a:p>
        </p:txBody>
      </p:sp>
      <p:sp>
        <p:nvSpPr>
          <p:cNvPr id="7" name="矩形 6"/>
          <p:cNvSpPr/>
          <p:nvPr/>
        </p:nvSpPr>
        <p:spPr>
          <a:xfrm>
            <a:off x="2212340" y="2193925"/>
            <a:ext cx="978535" cy="92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23160" y="2457450"/>
            <a:ext cx="55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VFS</a:t>
            </a:r>
          </a:p>
        </p:txBody>
      </p:sp>
      <p:sp>
        <p:nvSpPr>
          <p:cNvPr id="9" name="矩形 8"/>
          <p:cNvSpPr/>
          <p:nvPr/>
        </p:nvSpPr>
        <p:spPr>
          <a:xfrm>
            <a:off x="3674745" y="2193925"/>
            <a:ext cx="999490" cy="4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04920" y="2193925"/>
            <a:ext cx="7397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JFFS2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936240" y="1226185"/>
            <a:ext cx="10795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111500" y="2299970"/>
            <a:ext cx="6642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19320" y="2193925"/>
            <a:ext cx="1664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read</a:t>
            </a:r>
            <a:r>
              <a:rPr lang="zh-CN" altLang="en-US" sz="2000"/>
              <a:t>接口实现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423160" y="744855"/>
            <a:ext cx="1156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read</a:t>
            </a:r>
            <a:r>
              <a:rPr lang="zh-CN" altLang="en-US" sz="2000"/>
              <a:t>请求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691130" y="1247140"/>
            <a:ext cx="10160" cy="1138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26740" y="2498090"/>
            <a:ext cx="664210" cy="6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36240" y="154432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①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181985" y="190119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②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193415" y="249809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③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2289175" y="154749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④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505460" y="4566285"/>
            <a:ext cx="440436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05460" y="4071620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User Space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5460" y="4703445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Kernel Space</a:t>
            </a:r>
          </a:p>
        </p:txBody>
      </p:sp>
      <p:sp>
        <p:nvSpPr>
          <p:cNvPr id="25" name="矩形 24"/>
          <p:cNvSpPr/>
          <p:nvPr/>
        </p:nvSpPr>
        <p:spPr>
          <a:xfrm>
            <a:off x="2037715" y="5321300"/>
            <a:ext cx="978535" cy="92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248535" y="5584825"/>
            <a:ext cx="55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VFS</a:t>
            </a:r>
          </a:p>
        </p:txBody>
      </p:sp>
      <p:sp>
        <p:nvSpPr>
          <p:cNvPr id="27" name="矩形 26"/>
          <p:cNvSpPr/>
          <p:nvPr/>
        </p:nvSpPr>
        <p:spPr>
          <a:xfrm>
            <a:off x="3500120" y="5321300"/>
            <a:ext cx="999490" cy="4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630295" y="5321300"/>
            <a:ext cx="703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FUSE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2761615" y="4353560"/>
            <a:ext cx="10795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936875" y="5427345"/>
            <a:ext cx="6642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842510" y="3608070"/>
            <a:ext cx="1664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read</a:t>
            </a:r>
            <a:r>
              <a:rPr lang="zh-CN" altLang="en-US" sz="2000"/>
              <a:t>接口实现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164715" y="3785870"/>
            <a:ext cx="1156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read</a:t>
            </a:r>
            <a:r>
              <a:rPr lang="zh-CN" altLang="en-US" sz="2000"/>
              <a:t>请求</a:t>
            </a: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2516505" y="4374515"/>
            <a:ext cx="10160" cy="1138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952115" y="5625465"/>
            <a:ext cx="664210" cy="6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722245" y="465010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①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007360" y="5028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②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408680" y="4520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③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4055745" y="4520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④</a:t>
            </a:r>
          </a:p>
        </p:txBody>
      </p:sp>
      <p:sp>
        <p:nvSpPr>
          <p:cNvPr id="39" name="矩形 38"/>
          <p:cNvSpPr/>
          <p:nvPr/>
        </p:nvSpPr>
        <p:spPr>
          <a:xfrm>
            <a:off x="3545205" y="3608070"/>
            <a:ext cx="999490" cy="405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18865" y="3611245"/>
            <a:ext cx="926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NEWFS</a:t>
            </a: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808095" y="3907155"/>
            <a:ext cx="15240" cy="144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4095115" y="3907155"/>
            <a:ext cx="30480" cy="14573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059430" y="564451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⑤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2089785" y="474980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⑥</a:t>
            </a:r>
          </a:p>
        </p:txBody>
      </p:sp>
      <p:cxnSp>
        <p:nvCxnSpPr>
          <p:cNvPr id="46" name="曲线连接符 45"/>
          <p:cNvCxnSpPr/>
          <p:nvPr/>
        </p:nvCxnSpPr>
        <p:spPr>
          <a:xfrm>
            <a:off x="4615180" y="3995420"/>
            <a:ext cx="1065530" cy="708025"/>
          </a:xfrm>
          <a:prstGeom prst="curvedConnector3">
            <a:avLst>
              <a:gd name="adj1" fmla="val 5006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496560" y="4919345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000"/>
              <a:t>本实验在此</a:t>
            </a:r>
            <a:r>
              <a:rPr lang="zh-CN" altLang="en-US" sz="2000"/>
              <a:t>实现文件系统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244965" y="20891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一般文件系统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28785" y="4439920"/>
            <a:ext cx="157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FUSE</a:t>
            </a:r>
            <a:r>
              <a:rPr lang="zh-CN" altLang="en-US" b="1"/>
              <a:t>文件系统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891790" y="41529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63570" y="41529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mknod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28185" y="393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创建普通文件</a:t>
            </a:r>
          </a:p>
        </p:txBody>
      </p:sp>
      <p:sp>
        <p:nvSpPr>
          <p:cNvPr id="8" name="菱形 7"/>
          <p:cNvSpPr/>
          <p:nvPr/>
        </p:nvSpPr>
        <p:spPr>
          <a:xfrm>
            <a:off x="2458720" y="2517140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84070" y="147955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84170" y="268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判断文件类型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084070" y="153860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</a:p>
        </p:txBody>
      </p:sp>
      <p:sp>
        <p:nvSpPr>
          <p:cNvPr id="21" name="矩形 20"/>
          <p:cNvSpPr/>
          <p:nvPr/>
        </p:nvSpPr>
        <p:spPr>
          <a:xfrm>
            <a:off x="1102360" y="584327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48080" y="5907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失败</a:t>
            </a:r>
          </a:p>
        </p:txBody>
      </p:sp>
      <p:sp>
        <p:nvSpPr>
          <p:cNvPr id="23" name="矩形 22"/>
          <p:cNvSpPr/>
          <p:nvPr/>
        </p:nvSpPr>
        <p:spPr>
          <a:xfrm>
            <a:off x="2254885" y="502094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323465" y="5082540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</a:p>
        </p:txBody>
      </p:sp>
      <p:sp>
        <p:nvSpPr>
          <p:cNvPr id="25" name="矩形 24"/>
          <p:cNvSpPr/>
          <p:nvPr/>
        </p:nvSpPr>
        <p:spPr>
          <a:xfrm>
            <a:off x="2281555" y="3707765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552700" y="3798570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3218180" y="601218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263900" y="60763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成功</a:t>
            </a:r>
          </a:p>
        </p:txBody>
      </p:sp>
      <p:cxnSp>
        <p:nvCxnSpPr>
          <p:cNvPr id="29" name="肘形连接符 28"/>
          <p:cNvCxnSpPr>
            <a:stCxn id="17" idx="1"/>
            <a:endCxn id="21" idx="0"/>
          </p:cNvCxnSpPr>
          <p:nvPr/>
        </p:nvCxnSpPr>
        <p:spPr>
          <a:xfrm rot="10800000" flipV="1">
            <a:off x="1468120" y="1722755"/>
            <a:ext cx="615950" cy="4120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1468120" y="2884170"/>
            <a:ext cx="978535" cy="2933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630295" y="203327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3619500" y="850265"/>
            <a:ext cx="1079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638550" y="325818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588385" y="457263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580130" y="559054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468120" y="1013460"/>
            <a:ext cx="85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文件存在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1491615" y="2212975"/>
            <a:ext cx="93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不是普通文件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800475" y="312547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普通文件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8577580" y="41529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849360" y="41529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mkdir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0213975" y="393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创建目录文件</a:t>
            </a:r>
          </a:p>
        </p:txBody>
      </p:sp>
      <p:sp>
        <p:nvSpPr>
          <p:cNvPr id="45" name="菱形 44"/>
          <p:cNvSpPr/>
          <p:nvPr/>
        </p:nvSpPr>
        <p:spPr>
          <a:xfrm>
            <a:off x="8144510" y="2517140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769860" y="147955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569960" y="268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判断文件类型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769860" y="153860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</a:p>
        </p:txBody>
      </p:sp>
      <p:sp>
        <p:nvSpPr>
          <p:cNvPr id="49" name="矩形 48"/>
          <p:cNvSpPr/>
          <p:nvPr/>
        </p:nvSpPr>
        <p:spPr>
          <a:xfrm>
            <a:off x="6788150" y="584327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33870" y="5907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失败</a:t>
            </a:r>
          </a:p>
        </p:txBody>
      </p:sp>
      <p:cxnSp>
        <p:nvCxnSpPr>
          <p:cNvPr id="57" name="肘形连接符 56"/>
          <p:cNvCxnSpPr>
            <a:stCxn id="48" idx="1"/>
            <a:endCxn id="49" idx="0"/>
          </p:cNvCxnSpPr>
          <p:nvPr/>
        </p:nvCxnSpPr>
        <p:spPr>
          <a:xfrm rot="10800000" flipV="1">
            <a:off x="7153910" y="1722755"/>
            <a:ext cx="615950" cy="4120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0800000" flipV="1">
            <a:off x="7153910" y="2884170"/>
            <a:ext cx="978535" cy="2933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316085" y="203327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9305290" y="850265"/>
            <a:ext cx="1079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9324340" y="325818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177405" y="2212975"/>
            <a:ext cx="93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不是目录文件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9509125" y="312547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目录文件</a:t>
            </a:r>
          </a:p>
        </p:txBody>
      </p:sp>
      <p:sp>
        <p:nvSpPr>
          <p:cNvPr id="67" name="矩形 66"/>
          <p:cNvSpPr/>
          <p:nvPr/>
        </p:nvSpPr>
        <p:spPr>
          <a:xfrm>
            <a:off x="961390" y="2212975"/>
            <a:ext cx="10591800" cy="128079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824855" y="26835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不同之处</a:t>
            </a:r>
          </a:p>
        </p:txBody>
      </p:sp>
      <p:sp>
        <p:nvSpPr>
          <p:cNvPr id="2" name="矩形 1"/>
          <p:cNvSpPr/>
          <p:nvPr/>
        </p:nvSpPr>
        <p:spPr>
          <a:xfrm>
            <a:off x="7997825" y="5038090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66405" y="5099685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</a:p>
        </p:txBody>
      </p:sp>
      <p:sp>
        <p:nvSpPr>
          <p:cNvPr id="4" name="矩形 3"/>
          <p:cNvSpPr/>
          <p:nvPr/>
        </p:nvSpPr>
        <p:spPr>
          <a:xfrm>
            <a:off x="8024495" y="3724910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95640" y="3815715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970010" y="5948045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15730" y="60121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成功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331325" y="458978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331960" y="552640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800475" y="221297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文件不存在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396730" y="221297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文件不存在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46290" y="1077595"/>
            <a:ext cx="85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文件存在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39E2B417-ABA5-3B65-E376-B716F6AB7A0E}"/>
              </a:ext>
            </a:extLst>
          </p:cNvPr>
          <p:cNvGrpSpPr/>
          <p:nvPr/>
        </p:nvGrpSpPr>
        <p:grpSpPr>
          <a:xfrm>
            <a:off x="1172844" y="762000"/>
            <a:ext cx="9058276" cy="5348516"/>
            <a:chOff x="3133724" y="762000"/>
            <a:chExt cx="9058276" cy="5348516"/>
          </a:xfrm>
        </p:grpSpPr>
        <p:sp>
          <p:nvSpPr>
            <p:cNvPr id="41" name="圆角矩形 3">
              <a:extLst>
                <a:ext uri="{FF2B5EF4-FFF2-40B4-BE49-F238E27FC236}">
                  <a16:creationId xmlns:a16="http://schemas.microsoft.com/office/drawing/2014/main" id="{BA4ACBB3-93B8-6227-92A3-341D6E88D51D}"/>
                </a:ext>
              </a:extLst>
            </p:cNvPr>
            <p:cNvSpPr/>
            <p:nvPr/>
          </p:nvSpPr>
          <p:spPr>
            <a:xfrm>
              <a:off x="4984305" y="762000"/>
              <a:ext cx="2292583" cy="3898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mkdir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mknod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798D929-2AC9-0BD1-12F1-A2F6D5DDEFAB}"/>
                </a:ext>
              </a:extLst>
            </p:cNvPr>
            <p:cNvSpPr/>
            <p:nvPr/>
          </p:nvSpPr>
          <p:spPr>
            <a:xfrm>
              <a:off x="4983460" y="1403516"/>
              <a:ext cx="2293428" cy="701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路径解析，获取父目录目录项</a:t>
              </a:r>
              <a:r>
                <a:rPr lang="en-US" altLang="zh-CN" dirty="0" err="1"/>
                <a:t>last_dentry</a:t>
              </a:r>
              <a:endParaRPr lang="zh-CN" altLang="en-US" dirty="0"/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31BACFB-9439-5AEE-2AA9-4FDC199E4735}"/>
                </a:ext>
              </a:extLst>
            </p:cNvPr>
            <p:cNvCxnSpPr>
              <a:cxnSpLocks/>
              <a:stCxn id="41" idx="2"/>
              <a:endCxn id="51" idx="0"/>
            </p:cNvCxnSpPr>
            <p:nvPr/>
          </p:nvCxnSpPr>
          <p:spPr>
            <a:xfrm flipH="1">
              <a:off x="6130174" y="1151890"/>
              <a:ext cx="423" cy="251626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菱形 79">
              <a:extLst>
                <a:ext uri="{FF2B5EF4-FFF2-40B4-BE49-F238E27FC236}">
                  <a16:creationId xmlns:a16="http://schemas.microsoft.com/office/drawing/2014/main" id="{D96DBF73-ABEE-D9AB-1E06-CF9E6563FCF3}"/>
                </a:ext>
              </a:extLst>
            </p:cNvPr>
            <p:cNvSpPr/>
            <p:nvPr/>
          </p:nvSpPr>
          <p:spPr>
            <a:xfrm>
              <a:off x="4983461" y="2406787"/>
              <a:ext cx="2293428" cy="577381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文件存在</a:t>
              </a:r>
              <a:r>
                <a:rPr lang="en-US" altLang="zh-CN" dirty="0"/>
                <a:t>?</a:t>
              </a:r>
              <a:endParaRPr lang="zh-CN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AAC3F6F-F7F4-B476-AD2D-BE0E9E6B1FD6}"/>
                </a:ext>
              </a:extLst>
            </p:cNvPr>
            <p:cNvSpPr/>
            <p:nvPr/>
          </p:nvSpPr>
          <p:spPr>
            <a:xfrm>
              <a:off x="4983460" y="3323556"/>
              <a:ext cx="2293428" cy="701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创建</a:t>
              </a:r>
              <a:r>
                <a:rPr lang="en-US" altLang="zh-CN" dirty="0" err="1"/>
                <a:t>dentry</a:t>
              </a:r>
              <a:r>
                <a:rPr lang="zh-CN" altLang="en-US" dirty="0"/>
                <a:t>结构，并添加到父目录中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1D06D09-B839-8DB6-59DF-55ADB5C58672}"/>
                </a:ext>
              </a:extLst>
            </p:cNvPr>
            <p:cNvSpPr/>
            <p:nvPr/>
          </p:nvSpPr>
          <p:spPr>
            <a:xfrm>
              <a:off x="4983460" y="4826546"/>
              <a:ext cx="2293428" cy="7010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分配新的索引节点</a:t>
              </a:r>
              <a:r>
                <a:rPr lang="en-US" altLang="zh-CN" dirty="0"/>
                <a:t>inode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F1B9809-AD3D-DC5E-894D-FE0AAB2A486B}"/>
                </a:ext>
              </a:extLst>
            </p:cNvPr>
            <p:cNvSpPr txBox="1"/>
            <p:nvPr/>
          </p:nvSpPr>
          <p:spPr>
            <a:xfrm>
              <a:off x="8077800" y="1494790"/>
              <a:ext cx="4114200" cy="5232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last_dentry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  <a:t>= </a:t>
              </a:r>
              <a:r>
                <a:rPr lang="en-US" altLang="zh-CN" sz="1400" b="1" dirty="0" err="1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sfs_lookup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path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&amp;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is_find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&amp;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is_root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A27CA52C-3769-7228-B09E-D6C7C195079F}"/>
                </a:ext>
              </a:extLst>
            </p:cNvPr>
            <p:cNvCxnSpPr>
              <a:cxnSpLocks/>
              <a:stCxn id="51" idx="2"/>
              <a:endCxn id="80" idx="0"/>
            </p:cNvCxnSpPr>
            <p:nvPr/>
          </p:nvCxnSpPr>
          <p:spPr>
            <a:xfrm>
              <a:off x="6130174" y="2104556"/>
              <a:ext cx="1" cy="30223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1CA6C314-D70F-E473-8F8D-9EC35B0B4BC8}"/>
                </a:ext>
              </a:extLst>
            </p:cNvPr>
            <p:cNvCxnSpPr>
              <a:cxnSpLocks/>
              <a:stCxn id="80" idx="2"/>
              <a:endCxn id="82" idx="0"/>
            </p:cNvCxnSpPr>
            <p:nvPr/>
          </p:nvCxnSpPr>
          <p:spPr>
            <a:xfrm flipH="1">
              <a:off x="6130174" y="2984168"/>
              <a:ext cx="1" cy="33938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B4CB0B20-A096-2B37-2D74-FB52A85C842E}"/>
                </a:ext>
              </a:extLst>
            </p:cNvPr>
            <p:cNvCxnSpPr>
              <a:cxnSpLocks/>
              <a:stCxn id="82" idx="2"/>
              <a:endCxn id="83" idx="0"/>
            </p:cNvCxnSpPr>
            <p:nvPr/>
          </p:nvCxnSpPr>
          <p:spPr>
            <a:xfrm>
              <a:off x="6130174" y="4024596"/>
              <a:ext cx="0" cy="80195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20E8B719-2339-1770-24DA-546C641195BD}"/>
                </a:ext>
              </a:extLst>
            </p:cNvPr>
            <p:cNvSpPr txBox="1"/>
            <p:nvPr/>
          </p:nvSpPr>
          <p:spPr>
            <a:xfrm>
              <a:off x="8077800" y="2658413"/>
              <a:ext cx="4114200" cy="20313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1" dirty="0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S_ISREG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mode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))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dentry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1" dirty="0" err="1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new_dentry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fname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CN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else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4B69C6"/>
                  </a:solidFill>
                  <a:effectLst/>
                  <a:latin typeface="Consolas" panose="020B0609020204030204" pitchFamily="49" charset="0"/>
                </a:rPr>
                <a:t>if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1" dirty="0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S_ISDIR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mode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))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{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dentry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1" dirty="0" err="1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new_dentry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fname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dirty="0">
                  <a:solidFill>
                    <a:srgbClr val="7A3E9D"/>
                  </a:solidFill>
                  <a:latin typeface="Consolas" panose="020B0609020204030204" pitchFamily="49" charset="0"/>
                </a:rPr>
                <a:t>E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DIR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r>
                <a:rPr lang="en-US" altLang="zh-CN" sz="1400" dirty="0">
                  <a:solidFill>
                    <a:srgbClr val="777777"/>
                  </a:solidFill>
                  <a:latin typeface="Consolas" panose="020B0609020204030204" pitchFamily="49" charset="0"/>
                </a:rPr>
                <a:t>...</a:t>
              </a:r>
            </a:p>
            <a:p>
              <a:r>
                <a:rPr lang="en-US" altLang="zh-CN" sz="1400" b="1" dirty="0" err="1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sfs_alloc_dentry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last_dentry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-&gt;</a:t>
              </a:r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inode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dentry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7" name="圆角矩形 3">
              <a:extLst>
                <a:ext uri="{FF2B5EF4-FFF2-40B4-BE49-F238E27FC236}">
                  <a16:creationId xmlns:a16="http://schemas.microsoft.com/office/drawing/2014/main" id="{FE11E136-1D9B-7D1D-C3AF-E2C862DCE249}"/>
                </a:ext>
              </a:extLst>
            </p:cNvPr>
            <p:cNvSpPr/>
            <p:nvPr/>
          </p:nvSpPr>
          <p:spPr>
            <a:xfrm>
              <a:off x="8077800" y="762000"/>
              <a:ext cx="4114200" cy="3898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sfs_mkdir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/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sfs_mknod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: </a:t>
              </a:r>
              <a:r>
                <a:rPr lang="en-US" altLang="zh-CN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sfs.c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箭头: 上下 107">
              <a:extLst>
                <a:ext uri="{FF2B5EF4-FFF2-40B4-BE49-F238E27FC236}">
                  <a16:creationId xmlns:a16="http://schemas.microsoft.com/office/drawing/2014/main" id="{9E9510E9-E66A-0282-6D08-E183691B26F6}"/>
                </a:ext>
              </a:extLst>
            </p:cNvPr>
            <p:cNvSpPr/>
            <p:nvPr/>
          </p:nvSpPr>
          <p:spPr>
            <a:xfrm rot="16200000">
              <a:off x="7537868" y="1511092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箭头: 上下 108">
              <a:extLst>
                <a:ext uri="{FF2B5EF4-FFF2-40B4-BE49-F238E27FC236}">
                  <a16:creationId xmlns:a16="http://schemas.microsoft.com/office/drawing/2014/main" id="{58CB20C3-40B3-5194-B4B1-9496808F8725}"/>
                </a:ext>
              </a:extLst>
            </p:cNvPr>
            <p:cNvSpPr/>
            <p:nvPr/>
          </p:nvSpPr>
          <p:spPr>
            <a:xfrm rot="16200000">
              <a:off x="7537868" y="3367077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D86B7D02-6B15-2598-F3B9-2D60E65777FC}"/>
                </a:ext>
              </a:extLst>
            </p:cNvPr>
            <p:cNvCxnSpPr>
              <a:cxnSpLocks/>
              <a:stCxn id="107" idx="2"/>
              <a:endCxn id="85" idx="0"/>
            </p:cNvCxnSpPr>
            <p:nvPr/>
          </p:nvCxnSpPr>
          <p:spPr>
            <a:xfrm>
              <a:off x="10134900" y="1151890"/>
              <a:ext cx="0" cy="34290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4415E619-E4F5-B2EE-FD1F-A1687401FA77}"/>
                </a:ext>
              </a:extLst>
            </p:cNvPr>
            <p:cNvCxnSpPr>
              <a:cxnSpLocks/>
              <a:stCxn id="85" idx="2"/>
              <a:endCxn id="99" idx="0"/>
            </p:cNvCxnSpPr>
            <p:nvPr/>
          </p:nvCxnSpPr>
          <p:spPr>
            <a:xfrm>
              <a:off x="10134900" y="2018010"/>
              <a:ext cx="0" cy="640403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C43CC29-657A-7096-7097-8B0B03F6F175}"/>
                </a:ext>
              </a:extLst>
            </p:cNvPr>
            <p:cNvSpPr txBox="1"/>
            <p:nvPr/>
          </p:nvSpPr>
          <p:spPr>
            <a:xfrm>
              <a:off x="8077800" y="5023177"/>
              <a:ext cx="4114200" cy="30777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inode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altLang="zh-CN" sz="14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1" dirty="0" err="1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sfs_alloc_inode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altLang="zh-CN" sz="1400" b="0" dirty="0" err="1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dentry</a:t>
              </a:r>
              <a:r>
                <a:rPr lang="en-US" altLang="zh-CN" sz="14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lang="en-US" altLang="zh-CN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0" name="箭头: 上下 119">
              <a:extLst>
                <a:ext uri="{FF2B5EF4-FFF2-40B4-BE49-F238E27FC236}">
                  <a16:creationId xmlns:a16="http://schemas.microsoft.com/office/drawing/2014/main" id="{5ED01594-8491-96D4-E0F4-E7B2481079C9}"/>
                </a:ext>
              </a:extLst>
            </p:cNvPr>
            <p:cNvSpPr/>
            <p:nvPr/>
          </p:nvSpPr>
          <p:spPr>
            <a:xfrm rot="16200000">
              <a:off x="7537868" y="4924285"/>
              <a:ext cx="278953" cy="51684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圆角矩形 3">
              <a:extLst>
                <a:ext uri="{FF2B5EF4-FFF2-40B4-BE49-F238E27FC236}">
                  <a16:creationId xmlns:a16="http://schemas.microsoft.com/office/drawing/2014/main" id="{761F5CAB-7AB9-4D53-73F6-44B2DC583BBC}"/>
                </a:ext>
              </a:extLst>
            </p:cNvPr>
            <p:cNvSpPr/>
            <p:nvPr/>
          </p:nvSpPr>
          <p:spPr>
            <a:xfrm>
              <a:off x="4983460" y="5720626"/>
              <a:ext cx="2292583" cy="38989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结束</a:t>
              </a:r>
              <a:endParaRPr lang="en-US" altLang="zh-CN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1AEFEAE4-A4AD-3918-C6DF-947B06132179}"/>
                </a:ext>
              </a:extLst>
            </p:cNvPr>
            <p:cNvCxnSpPr>
              <a:cxnSpLocks/>
              <a:stCxn id="83" idx="2"/>
              <a:endCxn id="122" idx="0"/>
            </p:cNvCxnSpPr>
            <p:nvPr/>
          </p:nvCxnSpPr>
          <p:spPr>
            <a:xfrm flipH="1">
              <a:off x="6129752" y="5527586"/>
              <a:ext cx="422" cy="19304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76E04D46-FE33-4EAB-2317-C02D6BF38FF5}"/>
                </a:ext>
              </a:extLst>
            </p:cNvPr>
            <p:cNvSpPr txBox="1"/>
            <p:nvPr/>
          </p:nvSpPr>
          <p:spPr>
            <a:xfrm>
              <a:off x="6128538" y="2979737"/>
              <a:ext cx="49133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否</a:t>
              </a:r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7FBC37EA-9A99-8E91-214D-299EEA04A955}"/>
                </a:ext>
              </a:extLst>
            </p:cNvPr>
            <p:cNvCxnSpPr>
              <a:cxnSpLocks/>
              <a:stCxn id="80" idx="1"/>
              <a:endCxn id="136" idx="3"/>
            </p:cNvCxnSpPr>
            <p:nvPr/>
          </p:nvCxnSpPr>
          <p:spPr>
            <a:xfrm flipH="1" flipV="1">
              <a:off x="4455179" y="2686964"/>
              <a:ext cx="528282" cy="851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33C35A06-331C-5D6C-FDC3-CED442C1A857}"/>
                </a:ext>
              </a:extLst>
            </p:cNvPr>
            <p:cNvSpPr txBox="1"/>
            <p:nvPr/>
          </p:nvSpPr>
          <p:spPr>
            <a:xfrm>
              <a:off x="4566418" y="2317772"/>
              <a:ext cx="491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A51161A5-B76F-11B6-E941-2221120230A9}"/>
                </a:ext>
              </a:extLst>
            </p:cNvPr>
            <p:cNvSpPr/>
            <p:nvPr/>
          </p:nvSpPr>
          <p:spPr>
            <a:xfrm>
              <a:off x="3133724" y="2449195"/>
              <a:ext cx="1321455" cy="47553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自行处理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704992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8405" y="928370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</a:p>
        </p:txBody>
      </p:sp>
      <p:sp>
        <p:nvSpPr>
          <p:cNvPr id="5" name="下箭头 4"/>
          <p:cNvSpPr/>
          <p:nvPr/>
        </p:nvSpPr>
        <p:spPr>
          <a:xfrm>
            <a:off x="127317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330" y="11811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根目录</a:t>
            </a:r>
            <a:r>
              <a:rPr lang="en-US" altLang="zh-CN" b="1"/>
              <a:t>dentry</a:t>
            </a:r>
          </a:p>
        </p:txBody>
      </p:sp>
      <p:sp>
        <p:nvSpPr>
          <p:cNvPr id="7" name="矩形 6"/>
          <p:cNvSpPr/>
          <p:nvPr/>
        </p:nvSpPr>
        <p:spPr>
          <a:xfrm>
            <a:off x="1036320" y="1771650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1535" y="1350010"/>
            <a:ext cx="151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根目录</a:t>
            </a:r>
            <a:r>
              <a:rPr lang="en-US" altLang="zh-CN" b="1"/>
              <a:t>inode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1951990" y="213995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1846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2897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3949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25420" y="1350010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根目录所有子文件的</a:t>
            </a:r>
            <a:r>
              <a:rPr lang="en-US" altLang="zh-CN"/>
              <a:t>dentry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10410" y="1718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</a:p>
        </p:txBody>
      </p:sp>
      <p:sp>
        <p:nvSpPr>
          <p:cNvPr id="16" name="矩形 15"/>
          <p:cNvSpPr/>
          <p:nvPr/>
        </p:nvSpPr>
        <p:spPr>
          <a:xfrm>
            <a:off x="385000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389382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51990" y="2880995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home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89940" y="423862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</a:p>
        </p:txBody>
      </p:sp>
      <p:sp>
        <p:nvSpPr>
          <p:cNvPr id="21" name="下箭头 20"/>
          <p:cNvSpPr/>
          <p:nvPr/>
        </p:nvSpPr>
        <p:spPr>
          <a:xfrm>
            <a:off x="1304290" y="383667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2125" y="3360420"/>
            <a:ext cx="200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</a:p>
        </p:txBody>
      </p:sp>
      <p:sp>
        <p:nvSpPr>
          <p:cNvPr id="23" name="矩形 22"/>
          <p:cNvSpPr/>
          <p:nvPr/>
        </p:nvSpPr>
        <p:spPr>
          <a:xfrm>
            <a:off x="965200" y="516826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7695" y="474662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235200" y="5537835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7726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8777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9829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529840" y="4750435"/>
            <a:ext cx="323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home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293620" y="51168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</a:p>
        </p:txBody>
      </p:sp>
      <p:sp>
        <p:nvSpPr>
          <p:cNvPr id="31" name="矩形 30"/>
          <p:cNvSpPr/>
          <p:nvPr/>
        </p:nvSpPr>
        <p:spPr>
          <a:xfrm>
            <a:off x="440880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4142740" y="595376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984375" y="6452870"/>
            <a:ext cx="365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test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</a:p>
        </p:txBody>
      </p:sp>
      <p:sp>
        <p:nvSpPr>
          <p:cNvPr id="35" name="左弧形箭头 34"/>
          <p:cNvSpPr/>
          <p:nvPr/>
        </p:nvSpPr>
        <p:spPr>
          <a:xfrm>
            <a:off x="179070" y="117983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>
            <a:off x="179070" y="27285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左弧形箭头 37"/>
          <p:cNvSpPr/>
          <p:nvPr/>
        </p:nvSpPr>
        <p:spPr>
          <a:xfrm>
            <a:off x="177165" y="454977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9940" y="1280795"/>
            <a:ext cx="4718050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9940" y="3360420"/>
            <a:ext cx="4588510" cy="1206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9940" y="4627880"/>
            <a:ext cx="4469765" cy="57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497455" y="394335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497455" y="44767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84415" y="92773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</a:p>
        </p:txBody>
      </p:sp>
      <p:sp>
        <p:nvSpPr>
          <p:cNvPr id="3" name="下箭头 2"/>
          <p:cNvSpPr/>
          <p:nvPr/>
        </p:nvSpPr>
        <p:spPr>
          <a:xfrm>
            <a:off x="829246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480300" y="13779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</a:p>
        </p:txBody>
      </p:sp>
      <p:sp>
        <p:nvSpPr>
          <p:cNvPr id="36" name="矩形 35"/>
          <p:cNvSpPr/>
          <p:nvPr/>
        </p:nvSpPr>
        <p:spPr>
          <a:xfrm>
            <a:off x="7212330" y="177101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027545" y="1349375"/>
            <a:ext cx="164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055610" y="213868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0557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31608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660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812530" y="1349375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test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8114030" y="17176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</a:p>
        </p:txBody>
      </p:sp>
      <p:sp>
        <p:nvSpPr>
          <p:cNvPr id="62" name="矩形 61"/>
          <p:cNvSpPr/>
          <p:nvPr/>
        </p:nvSpPr>
        <p:spPr>
          <a:xfrm>
            <a:off x="993711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9980930" y="25012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470265" y="2992120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aaa</a:t>
            </a:r>
            <a:r>
              <a:rPr lang="zh-CN" altLang="en-US" b="1"/>
              <a:t>文件的</a:t>
            </a:r>
            <a:r>
              <a:rPr lang="en-US" altLang="zh-CN" b="1"/>
              <a:t>dentry</a:t>
            </a:r>
          </a:p>
        </p:txBody>
      </p:sp>
      <p:sp>
        <p:nvSpPr>
          <p:cNvPr id="65" name="左弧形箭头 64"/>
          <p:cNvSpPr/>
          <p:nvPr/>
        </p:nvSpPr>
        <p:spPr>
          <a:xfrm>
            <a:off x="6355080" y="11791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965950" y="1283335"/>
            <a:ext cx="4875530" cy="19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165215" y="0"/>
            <a:ext cx="32385" cy="684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480300" y="4382135"/>
            <a:ext cx="3435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B0F0"/>
                </a:solidFill>
              </a:rPr>
              <a:t>文件存在，返回</a:t>
            </a:r>
            <a:r>
              <a:rPr lang="en-US" altLang="zh-CN" b="1">
                <a:solidFill>
                  <a:srgbClr val="00B0F0"/>
                </a:solidFill>
              </a:rPr>
              <a:t>aaa</a:t>
            </a:r>
            <a:r>
              <a:rPr lang="zh-CN" altLang="en-US" b="1">
                <a:solidFill>
                  <a:srgbClr val="00B0F0"/>
                </a:solidFill>
              </a:rPr>
              <a:t>文件的</a:t>
            </a:r>
            <a:r>
              <a:rPr lang="en-US" altLang="zh-CN" b="1">
                <a:solidFill>
                  <a:srgbClr val="00B0F0"/>
                </a:solidFill>
              </a:rPr>
              <a:t>dentry</a:t>
            </a:r>
          </a:p>
        </p:txBody>
      </p:sp>
      <p:sp>
        <p:nvSpPr>
          <p:cNvPr id="69" name="左弧形箭头 68"/>
          <p:cNvSpPr/>
          <p:nvPr/>
        </p:nvSpPr>
        <p:spPr>
          <a:xfrm>
            <a:off x="6460490" y="339852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08405" y="928370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</a:p>
        </p:txBody>
      </p:sp>
      <p:sp>
        <p:nvSpPr>
          <p:cNvPr id="5" name="下箭头 4"/>
          <p:cNvSpPr/>
          <p:nvPr/>
        </p:nvSpPr>
        <p:spPr>
          <a:xfrm>
            <a:off x="127317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330" y="11811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根目录</a:t>
            </a:r>
            <a:r>
              <a:rPr lang="en-US" altLang="zh-CN" b="1"/>
              <a:t>dentry</a:t>
            </a:r>
          </a:p>
        </p:txBody>
      </p:sp>
      <p:sp>
        <p:nvSpPr>
          <p:cNvPr id="7" name="矩形 6"/>
          <p:cNvSpPr/>
          <p:nvPr/>
        </p:nvSpPr>
        <p:spPr>
          <a:xfrm>
            <a:off x="1036320" y="1771650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1535" y="1350010"/>
            <a:ext cx="151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根目录</a:t>
            </a:r>
            <a:r>
              <a:rPr lang="en-US" altLang="zh-CN" b="1"/>
              <a:t>inode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1951990" y="213995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1846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2897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3949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25420" y="1350010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根目录所有子文件的</a:t>
            </a:r>
            <a:r>
              <a:rPr lang="en-US" altLang="zh-CN"/>
              <a:t>dentry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10410" y="1718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</a:p>
        </p:txBody>
      </p:sp>
      <p:sp>
        <p:nvSpPr>
          <p:cNvPr id="16" name="矩形 15"/>
          <p:cNvSpPr/>
          <p:nvPr/>
        </p:nvSpPr>
        <p:spPr>
          <a:xfrm>
            <a:off x="385000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389382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51990" y="2880995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home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89940" y="423862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</a:p>
        </p:txBody>
      </p:sp>
      <p:sp>
        <p:nvSpPr>
          <p:cNvPr id="21" name="下箭头 20"/>
          <p:cNvSpPr/>
          <p:nvPr/>
        </p:nvSpPr>
        <p:spPr>
          <a:xfrm>
            <a:off x="1304290" y="383667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2125" y="3360420"/>
            <a:ext cx="200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</a:p>
        </p:txBody>
      </p:sp>
      <p:sp>
        <p:nvSpPr>
          <p:cNvPr id="23" name="矩形 22"/>
          <p:cNvSpPr/>
          <p:nvPr/>
        </p:nvSpPr>
        <p:spPr>
          <a:xfrm>
            <a:off x="965200" y="516826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7695" y="474662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235200" y="5537835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7726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8777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9829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529840" y="4750435"/>
            <a:ext cx="323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home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293620" y="51168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</a:p>
        </p:txBody>
      </p:sp>
      <p:sp>
        <p:nvSpPr>
          <p:cNvPr id="31" name="矩形 30"/>
          <p:cNvSpPr/>
          <p:nvPr/>
        </p:nvSpPr>
        <p:spPr>
          <a:xfrm>
            <a:off x="440880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4142740" y="595376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984375" y="6452870"/>
            <a:ext cx="365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逐一匹配，找到</a:t>
            </a:r>
            <a:r>
              <a:rPr lang="en-US" altLang="zh-CN" b="1"/>
              <a:t>test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</a:p>
        </p:txBody>
      </p:sp>
      <p:sp>
        <p:nvSpPr>
          <p:cNvPr id="35" name="左弧形箭头 34"/>
          <p:cNvSpPr/>
          <p:nvPr/>
        </p:nvSpPr>
        <p:spPr>
          <a:xfrm>
            <a:off x="179070" y="117983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>
            <a:off x="179070" y="27285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左弧形箭头 37"/>
          <p:cNvSpPr/>
          <p:nvPr/>
        </p:nvSpPr>
        <p:spPr>
          <a:xfrm>
            <a:off x="177165" y="454977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9940" y="1280795"/>
            <a:ext cx="4718050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9940" y="3360420"/>
            <a:ext cx="4588510" cy="1206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9940" y="4627880"/>
            <a:ext cx="4469765" cy="57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497455" y="394335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497455" y="44767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384415" y="92773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/home/test/aaa</a:t>
            </a:r>
          </a:p>
        </p:txBody>
      </p:sp>
      <p:sp>
        <p:nvSpPr>
          <p:cNvPr id="3" name="下箭头 2"/>
          <p:cNvSpPr/>
          <p:nvPr/>
        </p:nvSpPr>
        <p:spPr>
          <a:xfrm>
            <a:off x="829246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480300" y="13779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</a:p>
        </p:txBody>
      </p:sp>
      <p:sp>
        <p:nvSpPr>
          <p:cNvPr id="36" name="矩形 35"/>
          <p:cNvSpPr/>
          <p:nvPr/>
        </p:nvSpPr>
        <p:spPr>
          <a:xfrm>
            <a:off x="7212330" y="177101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027545" y="1349375"/>
            <a:ext cx="164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055610" y="213868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0557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31608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660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812530" y="1349375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test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8114030" y="17176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</a:t>
            </a:r>
          </a:p>
        </p:txBody>
      </p:sp>
      <p:sp>
        <p:nvSpPr>
          <p:cNvPr id="62" name="矩形 61"/>
          <p:cNvSpPr/>
          <p:nvPr/>
        </p:nvSpPr>
        <p:spPr>
          <a:xfrm>
            <a:off x="993711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1027176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470265" y="2992120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逐一匹配，</a:t>
            </a:r>
            <a:r>
              <a:rPr lang="zh-CN" altLang="en-US" b="1">
                <a:solidFill>
                  <a:srgbClr val="FF0000"/>
                </a:solidFill>
              </a:rPr>
              <a:t>未</a:t>
            </a:r>
            <a:r>
              <a:rPr lang="zh-CN" altLang="en-US"/>
              <a:t>找到</a:t>
            </a:r>
            <a:r>
              <a:rPr lang="en-US" altLang="zh-CN" b="1"/>
              <a:t>aaa</a:t>
            </a:r>
            <a:r>
              <a:rPr lang="zh-CN" altLang="en-US" b="1"/>
              <a:t>文件的</a:t>
            </a:r>
            <a:r>
              <a:rPr lang="en-US" altLang="zh-CN" b="1"/>
              <a:t>dentry</a:t>
            </a:r>
          </a:p>
        </p:txBody>
      </p:sp>
      <p:sp>
        <p:nvSpPr>
          <p:cNvPr id="65" name="左弧形箭头 64"/>
          <p:cNvSpPr/>
          <p:nvPr/>
        </p:nvSpPr>
        <p:spPr>
          <a:xfrm>
            <a:off x="6355080" y="11791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965950" y="1283335"/>
            <a:ext cx="4875530" cy="19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165215" y="0"/>
            <a:ext cx="32385" cy="684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480300" y="4382135"/>
            <a:ext cx="3912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文件不存在，返回</a:t>
            </a:r>
            <a:r>
              <a:rPr lang="zh-CN" b="1">
                <a:solidFill>
                  <a:srgbClr val="FF0000"/>
                </a:solidFill>
              </a:rPr>
              <a:t>父目录</a:t>
            </a:r>
            <a:r>
              <a:rPr lang="en-US" altLang="zh-CN" b="1">
                <a:solidFill>
                  <a:srgbClr val="FF0000"/>
                </a:solidFill>
              </a:rPr>
              <a:t>test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dentry</a:t>
            </a:r>
          </a:p>
        </p:txBody>
      </p:sp>
      <p:sp>
        <p:nvSpPr>
          <p:cNvPr id="69" name="左弧形箭头 68"/>
          <p:cNvSpPr/>
          <p:nvPr/>
        </p:nvSpPr>
        <p:spPr>
          <a:xfrm>
            <a:off x="6460490" y="339852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7755" y="138430"/>
            <a:ext cx="1730375" cy="32575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47CF22CF-F896-EEDC-FF74-00772E98065F}"/>
              </a:ext>
            </a:extLst>
          </p:cNvPr>
          <p:cNvGrpSpPr/>
          <p:nvPr/>
        </p:nvGrpSpPr>
        <p:grpSpPr>
          <a:xfrm>
            <a:off x="125355" y="-529297"/>
            <a:ext cx="11958872" cy="7828793"/>
            <a:chOff x="125355" y="-529297"/>
            <a:chExt cx="11958872" cy="7828793"/>
          </a:xfrm>
        </p:grpSpPr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6C661E2D-E69C-DA43-5539-182863BE5C32}"/>
                </a:ext>
              </a:extLst>
            </p:cNvPr>
            <p:cNvGrpSpPr/>
            <p:nvPr/>
          </p:nvGrpSpPr>
          <p:grpSpPr>
            <a:xfrm>
              <a:off x="125355" y="-529297"/>
              <a:ext cx="11958872" cy="7828793"/>
              <a:chOff x="125355" y="-529297"/>
              <a:chExt cx="11958872" cy="7828793"/>
            </a:xfrm>
          </p:grpSpPr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717A8710-E8E2-F161-A2AB-4096EC55466F}"/>
                  </a:ext>
                </a:extLst>
              </p:cNvPr>
              <p:cNvGrpSpPr/>
              <p:nvPr/>
            </p:nvGrpSpPr>
            <p:grpSpPr>
              <a:xfrm>
                <a:off x="125355" y="0"/>
                <a:ext cx="4608372" cy="7257257"/>
                <a:chOff x="0" y="0"/>
                <a:chExt cx="4608372" cy="7257257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A20A583D-2EC4-8603-BBCD-6840956FED71}"/>
                    </a:ext>
                  </a:extLst>
                </p:cNvPr>
                <p:cNvSpPr/>
                <p:nvPr/>
              </p:nvSpPr>
              <p:spPr>
                <a:xfrm>
                  <a:off x="111479" y="0"/>
                  <a:ext cx="4389765" cy="21576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CF7B04C4-EC24-3666-8316-D5BA93AEB065}"/>
                    </a:ext>
                  </a:extLst>
                </p:cNvPr>
                <p:cNvSpPr/>
                <p:nvPr/>
              </p:nvSpPr>
              <p:spPr>
                <a:xfrm>
                  <a:off x="378594" y="338554"/>
                  <a:ext cx="1724888" cy="1400023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...</a:t>
                  </a:r>
                </a:p>
                <a:p>
                  <a:r>
                    <a:rPr lang="en-US" altLang="zh-CN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ftype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 DIR</a:t>
                  </a: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pointer[0]:</a:t>
                  </a: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...</a:t>
                  </a:r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F2A7CE9B-C8CD-80B1-FB1F-6F2D6B585B3A}"/>
                    </a:ext>
                  </a:extLst>
                </p:cNvPr>
                <p:cNvSpPr/>
                <p:nvPr/>
              </p:nvSpPr>
              <p:spPr>
                <a:xfrm>
                  <a:off x="2776357" y="338559"/>
                  <a:ext cx="1410267" cy="1400023"/>
                </a:xfrm>
                <a:prstGeom prst="rect">
                  <a:avLst/>
                </a:prstGeom>
                <a:solidFill>
                  <a:srgbClr val="70569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FAEADA7A-AE64-B0CC-A43E-3AD1239444E3}"/>
                    </a:ext>
                  </a:extLst>
                </p:cNvPr>
                <p:cNvSpPr/>
                <p:nvPr/>
              </p:nvSpPr>
              <p:spPr>
                <a:xfrm rot="16200000">
                  <a:off x="2300829" y="814086"/>
                  <a:ext cx="1400024" cy="448970"/>
                </a:xfrm>
                <a:prstGeom prst="rect">
                  <a:avLst/>
                </a:prstGeom>
                <a:solidFill>
                  <a:srgbClr val="EFF0F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dentry</a:t>
                  </a:r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020307B-8043-14E1-A4E9-9A95E95F3860}"/>
                    </a:ext>
                  </a:extLst>
                </p:cNvPr>
                <p:cNvSpPr/>
                <p:nvPr/>
              </p:nvSpPr>
              <p:spPr>
                <a:xfrm rot="16200000">
                  <a:off x="2749800" y="814081"/>
                  <a:ext cx="1400024" cy="448970"/>
                </a:xfrm>
                <a:prstGeom prst="rect">
                  <a:avLst/>
                </a:prstGeom>
                <a:solidFill>
                  <a:srgbClr val="EFF0F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dentry</a:t>
                  </a:r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68C95EA4-EEBF-E93E-F22F-AA0F15A649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0226" y="1183841"/>
                  <a:ext cx="793496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B3EA02A-E1F6-1C6C-16C1-76854A2E6B72}"/>
                    </a:ext>
                  </a:extLst>
                </p:cNvPr>
                <p:cNvSpPr txBox="1"/>
                <p:nvPr/>
              </p:nvSpPr>
              <p:spPr>
                <a:xfrm>
                  <a:off x="378593" y="0"/>
                  <a:ext cx="1724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i="1" dirty="0"/>
                    <a:t>根目录索引节点</a:t>
                  </a: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E75E09F-CC5A-2387-CC7A-EF08FD242414}"/>
                    </a:ext>
                  </a:extLst>
                </p:cNvPr>
                <p:cNvSpPr txBox="1"/>
                <p:nvPr/>
              </p:nvSpPr>
              <p:spPr>
                <a:xfrm>
                  <a:off x="266445" y="1788365"/>
                  <a:ext cx="18370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/>
                    <a:t>根目录</a:t>
                  </a:r>
                  <a:r>
                    <a:rPr lang="en-US" altLang="zh-CN" b="1" dirty="0"/>
                    <a:t>“/”</a:t>
                  </a:r>
                  <a:r>
                    <a:rPr lang="zh-CN" altLang="en-US" b="1" dirty="0"/>
                    <a:t>结构</a:t>
                  </a: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0F3BA2B-33DD-E361-C12D-55F6920072B2}"/>
                    </a:ext>
                  </a:extLst>
                </p:cNvPr>
                <p:cNvSpPr txBox="1"/>
                <p:nvPr/>
              </p:nvSpPr>
              <p:spPr>
                <a:xfrm>
                  <a:off x="2776356" y="0"/>
                  <a:ext cx="1724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i="1" dirty="0"/>
                    <a:t>根目录数据块</a:t>
                  </a:r>
                </a:p>
              </p:txBody>
            </p:sp>
            <p:grpSp>
              <p:nvGrpSpPr>
                <p:cNvPr id="127" name="组合 126">
                  <a:extLst>
                    <a:ext uri="{FF2B5EF4-FFF2-40B4-BE49-F238E27FC236}">
                      <a16:creationId xmlns:a16="http://schemas.microsoft.com/office/drawing/2014/main" id="{A9BE2DF7-4E50-44A0-6E8F-D78BF2065C63}"/>
                    </a:ext>
                  </a:extLst>
                </p:cNvPr>
                <p:cNvGrpSpPr/>
                <p:nvPr/>
              </p:nvGrpSpPr>
              <p:grpSpPr>
                <a:xfrm>
                  <a:off x="2509089" y="2785883"/>
                  <a:ext cx="2099283" cy="1769970"/>
                  <a:chOff x="7705697" y="3648507"/>
                  <a:chExt cx="2099283" cy="1769970"/>
                </a:xfrm>
              </p:grpSpPr>
              <p:grpSp>
                <p:nvGrpSpPr>
                  <p:cNvPr id="101" name="组合 100">
                    <a:extLst>
                      <a:ext uri="{FF2B5EF4-FFF2-40B4-BE49-F238E27FC236}">
                        <a16:creationId xmlns:a16="http://schemas.microsoft.com/office/drawing/2014/main" id="{DC7F0B0C-03BC-05FC-3C16-7C7AA8534191}"/>
                      </a:ext>
                    </a:extLst>
                  </p:cNvPr>
                  <p:cNvGrpSpPr/>
                  <p:nvPr/>
                </p:nvGrpSpPr>
                <p:grpSpPr>
                  <a:xfrm>
                    <a:off x="7705697" y="3648507"/>
                    <a:ext cx="2099283" cy="1769970"/>
                    <a:chOff x="5500027" y="4196396"/>
                    <a:chExt cx="2099283" cy="1769970"/>
                  </a:xfrm>
                </p:grpSpPr>
                <p:sp>
                  <p:nvSpPr>
                    <p:cNvPr id="102" name="矩形 101">
                      <a:extLst>
                        <a:ext uri="{FF2B5EF4-FFF2-40B4-BE49-F238E27FC236}">
                          <a16:creationId xmlns:a16="http://schemas.microsoft.com/office/drawing/2014/main" id="{CEA6BB33-853B-7E0F-65C3-81273F079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0391" y="4196396"/>
                      <a:ext cx="1862522" cy="176997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prstDash val="dash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3" name="矩形 102">
                      <a:extLst>
                        <a:ext uri="{FF2B5EF4-FFF2-40B4-BE49-F238E27FC236}">
                          <a16:creationId xmlns:a16="http://schemas.microsoft.com/office/drawing/2014/main" id="{9431589C-FD2D-3D24-0802-6D308928B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32499" y="4721965"/>
                      <a:ext cx="482504" cy="509488"/>
                    </a:xfrm>
                    <a:prstGeom prst="rect">
                      <a:avLst/>
                    </a:prstGeom>
                    <a:solidFill>
                      <a:srgbClr val="C4B7D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105" name="文本框 104">
                      <a:extLst>
                        <a:ext uri="{FF2B5EF4-FFF2-40B4-BE49-F238E27FC236}">
                          <a16:creationId xmlns:a16="http://schemas.microsoft.com/office/drawing/2014/main" id="{21A2BF71-F554-1AF5-C8E4-162613376B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0027" y="4242751"/>
                      <a:ext cx="209928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/hunt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目录结构</a:t>
                      </a:r>
                      <a:endPara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06" name="矩形 105">
                      <a:extLst>
                        <a:ext uri="{FF2B5EF4-FFF2-40B4-BE49-F238E27FC236}">
                          <a16:creationId xmlns:a16="http://schemas.microsoft.com/office/drawing/2014/main" id="{E5D6E163-E066-6D40-DD54-17F6590E86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2321" y="4998845"/>
                      <a:ext cx="591799" cy="488307"/>
                    </a:xfrm>
                    <a:prstGeom prst="rect">
                      <a:avLst/>
                    </a:prstGeom>
                    <a:solidFill>
                      <a:srgbClr val="70569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08" name="直接箭头连接符 107">
                      <a:extLst>
                        <a:ext uri="{FF2B5EF4-FFF2-40B4-BE49-F238E27FC236}">
                          <a16:creationId xmlns:a16="http://schemas.microsoft.com/office/drawing/2014/main" id="{DC25EED8-27E2-9081-0F57-56483C792AFC}"/>
                        </a:ext>
                      </a:extLst>
                    </p:cNvPr>
                    <p:cNvCxnSpPr>
                      <a:cxnSpLocks/>
                      <a:stCxn id="103" idx="3"/>
                      <a:endCxn id="106" idx="1"/>
                    </p:cNvCxnSpPr>
                    <p:nvPr/>
                  </p:nvCxnSpPr>
                  <p:spPr>
                    <a:xfrm>
                      <a:off x="6315003" y="4976709"/>
                      <a:ext cx="397318" cy="26629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headEnd type="oval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5" name="矩形 114">
                    <a:extLst>
                      <a:ext uri="{FF2B5EF4-FFF2-40B4-BE49-F238E27FC236}">
                        <a16:creationId xmlns:a16="http://schemas.microsoft.com/office/drawing/2014/main" id="{33F6F9C4-333D-15D3-D7BB-8DDCE3A18FD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776130" y="4615824"/>
                    <a:ext cx="467757" cy="164685"/>
                  </a:xfrm>
                  <a:prstGeom prst="rect">
                    <a:avLst/>
                  </a:prstGeom>
                  <a:solidFill>
                    <a:srgbClr val="EFF0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597DBFCE-32A1-CFC5-2766-ED56EA24EC4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57850" y="4615824"/>
                    <a:ext cx="467757" cy="164685"/>
                  </a:xfrm>
                  <a:prstGeom prst="rect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6887468C-15D2-F71B-15BC-384144B3E19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132706" y="4615824"/>
                    <a:ext cx="467757" cy="164685"/>
                  </a:xfrm>
                  <a:prstGeom prst="rect">
                    <a:avLst/>
                  </a:prstGeom>
                  <a:solidFill>
                    <a:srgbClr val="EFF0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F1D28C4C-C1DB-44F0-D565-BA30401292C6}"/>
                    </a:ext>
                  </a:extLst>
                </p:cNvPr>
                <p:cNvGrpSpPr/>
                <p:nvPr/>
              </p:nvGrpSpPr>
              <p:grpSpPr>
                <a:xfrm>
                  <a:off x="0" y="5477311"/>
                  <a:ext cx="2099283" cy="1769970"/>
                  <a:chOff x="5466003" y="4196396"/>
                  <a:chExt cx="2099283" cy="1769970"/>
                </a:xfrm>
              </p:grpSpPr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9CD9935E-C0CF-9D79-5034-36B4C103BF8F}"/>
                      </a:ext>
                    </a:extLst>
                  </p:cNvPr>
                  <p:cNvSpPr/>
                  <p:nvPr/>
                </p:nvSpPr>
                <p:spPr>
                  <a:xfrm>
                    <a:off x="5620391" y="4196396"/>
                    <a:ext cx="1862522" cy="176997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1" name="矩形 120">
                    <a:extLst>
                      <a:ext uri="{FF2B5EF4-FFF2-40B4-BE49-F238E27FC236}">
                        <a16:creationId xmlns:a16="http://schemas.microsoft.com/office/drawing/2014/main" id="{96D68FDC-DDB8-1709-0478-D35B5436F28E}"/>
                      </a:ext>
                    </a:extLst>
                  </p:cNvPr>
                  <p:cNvSpPr/>
                  <p:nvPr/>
                </p:nvSpPr>
                <p:spPr>
                  <a:xfrm>
                    <a:off x="5832499" y="4721965"/>
                    <a:ext cx="482504" cy="509488"/>
                  </a:xfrm>
                  <a:prstGeom prst="rect">
                    <a:avLst/>
                  </a:prstGeom>
                  <a:solidFill>
                    <a:srgbClr val="C4B7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23" name="文本框 122">
                    <a:extLst>
                      <a:ext uri="{FF2B5EF4-FFF2-40B4-BE49-F238E27FC236}">
                        <a16:creationId xmlns:a16="http://schemas.microsoft.com/office/drawing/2014/main" id="{EE3C4788-2207-4B81-7EFD-F935EA0FE5D3}"/>
                      </a:ext>
                    </a:extLst>
                  </p:cNvPr>
                  <p:cNvSpPr txBox="1"/>
                  <p:nvPr/>
                </p:nvSpPr>
                <p:spPr>
                  <a:xfrm>
                    <a:off x="5466003" y="5537601"/>
                    <a:ext cx="20992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/hunt/test.sh</a:t>
                    </a:r>
                  </a:p>
                </p:txBody>
              </p:sp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9AE87B05-2F18-3266-EE5A-E2FA294310F4}"/>
                      </a:ext>
                    </a:extLst>
                  </p:cNvPr>
                  <p:cNvSpPr/>
                  <p:nvPr/>
                </p:nvSpPr>
                <p:spPr>
                  <a:xfrm>
                    <a:off x="6712322" y="499884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6" name="直接箭头连接符 125">
                    <a:extLst>
                      <a:ext uri="{FF2B5EF4-FFF2-40B4-BE49-F238E27FC236}">
                        <a16:creationId xmlns:a16="http://schemas.microsoft.com/office/drawing/2014/main" id="{12DE5CF1-9F4E-A1FC-DB53-E9F2BD34A9F9}"/>
                      </a:ext>
                    </a:extLst>
                  </p:cNvPr>
                  <p:cNvCxnSpPr>
                    <a:cxnSpLocks/>
                    <a:stCxn id="121" idx="3"/>
                    <a:endCxn id="124" idx="1"/>
                  </p:cNvCxnSpPr>
                  <p:nvPr/>
                </p:nvCxnSpPr>
                <p:spPr>
                  <a:xfrm>
                    <a:off x="6315003" y="4976709"/>
                    <a:ext cx="397319" cy="26629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2" name="直接箭头连接符 111">
                  <a:extLst>
                    <a:ext uri="{FF2B5EF4-FFF2-40B4-BE49-F238E27FC236}">
                      <a16:creationId xmlns:a16="http://schemas.microsoft.com/office/drawing/2014/main" id="{81056E40-0571-31C8-9473-639727241192}"/>
                    </a:ext>
                  </a:extLst>
                </p:cNvPr>
                <p:cNvCxnSpPr>
                  <a:cxnSpLocks/>
                  <a:stCxn id="13" idx="1"/>
                  <a:endCxn id="103" idx="0"/>
                </p:cNvCxnSpPr>
                <p:nvPr/>
              </p:nvCxnSpPr>
              <p:spPr>
                <a:xfrm flipH="1">
                  <a:off x="3082813" y="1738578"/>
                  <a:ext cx="366999" cy="1572874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9894B4AC-6651-1C74-8D97-FACAD89A05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3479" y="4069421"/>
                  <a:ext cx="3149534" cy="1933459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170E5E7E-8023-08DC-D1A0-6DC7CBB615A3}"/>
                    </a:ext>
                  </a:extLst>
                </p:cNvPr>
                <p:cNvGrpSpPr/>
                <p:nvPr/>
              </p:nvGrpSpPr>
              <p:grpSpPr>
                <a:xfrm>
                  <a:off x="2473082" y="5487287"/>
                  <a:ext cx="2099283" cy="1769970"/>
                  <a:chOff x="5466003" y="4196396"/>
                  <a:chExt cx="2099283" cy="1769970"/>
                </a:xfrm>
              </p:grpSpPr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83FF0E06-BF74-0C24-F3B2-C00CFDE68CEA}"/>
                      </a:ext>
                    </a:extLst>
                  </p:cNvPr>
                  <p:cNvSpPr/>
                  <p:nvPr/>
                </p:nvSpPr>
                <p:spPr>
                  <a:xfrm>
                    <a:off x="5620391" y="4196396"/>
                    <a:ext cx="1862522" cy="176997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9D1F225A-322B-E0A6-4175-2E3F9D7F5BCC}"/>
                      </a:ext>
                    </a:extLst>
                  </p:cNvPr>
                  <p:cNvSpPr/>
                  <p:nvPr/>
                </p:nvSpPr>
                <p:spPr>
                  <a:xfrm>
                    <a:off x="5832499" y="4721965"/>
                    <a:ext cx="482504" cy="509488"/>
                  </a:xfrm>
                  <a:prstGeom prst="rect">
                    <a:avLst/>
                  </a:prstGeom>
                  <a:solidFill>
                    <a:srgbClr val="C4B7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A636B4E0-8C20-7249-42D7-938530B86C50}"/>
                      </a:ext>
                    </a:extLst>
                  </p:cNvPr>
                  <p:cNvSpPr txBox="1"/>
                  <p:nvPr/>
                </p:nvSpPr>
                <p:spPr>
                  <a:xfrm>
                    <a:off x="5466003" y="5537601"/>
                    <a:ext cx="20992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/hunt/</a:t>
                    </a:r>
                    <a:r>
                      <a:rPr lang="en-US" altLang="zh-CN" b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bin.o</a:t>
                    </a:r>
                    <a:endPara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24948C04-46F6-EF3C-8D26-2A8956C06BBB}"/>
                      </a:ext>
                    </a:extLst>
                  </p:cNvPr>
                  <p:cNvSpPr/>
                  <p:nvPr/>
                </p:nvSpPr>
                <p:spPr>
                  <a:xfrm>
                    <a:off x="6712322" y="499884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5" name="直接箭头连接符 34">
                    <a:extLst>
                      <a:ext uri="{FF2B5EF4-FFF2-40B4-BE49-F238E27FC236}">
                        <a16:creationId xmlns:a16="http://schemas.microsoft.com/office/drawing/2014/main" id="{991E7FE0-6060-EB8C-5A06-F182FFBC37C4}"/>
                      </a:ext>
                    </a:extLst>
                  </p:cNvPr>
                  <p:cNvCxnSpPr>
                    <a:cxnSpLocks/>
                    <a:stCxn id="31" idx="3"/>
                    <a:endCxn id="34" idx="1"/>
                  </p:cNvCxnSpPr>
                  <p:nvPr/>
                </p:nvCxnSpPr>
                <p:spPr>
                  <a:xfrm>
                    <a:off x="6315003" y="4976709"/>
                    <a:ext cx="397319" cy="26629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13F19255-9EA7-582E-8610-30DB4519E440}"/>
                      </a:ext>
                    </a:extLst>
                  </p:cNvPr>
                  <p:cNvSpPr/>
                  <p:nvPr/>
                </p:nvSpPr>
                <p:spPr>
                  <a:xfrm>
                    <a:off x="6712322" y="4326792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7" name="直接箭头连接符 36">
                    <a:extLst>
                      <a:ext uri="{FF2B5EF4-FFF2-40B4-BE49-F238E27FC236}">
                        <a16:creationId xmlns:a16="http://schemas.microsoft.com/office/drawing/2014/main" id="{84D8A92C-3BF9-0540-1EE0-F9B8E169EFCB}"/>
                      </a:ext>
                    </a:extLst>
                  </p:cNvPr>
                  <p:cNvCxnSpPr>
                    <a:cxnSpLocks/>
                    <a:stCxn id="31" idx="3"/>
                    <a:endCxn id="36" idx="1"/>
                  </p:cNvCxnSpPr>
                  <p:nvPr/>
                </p:nvCxnSpPr>
                <p:spPr>
                  <a:xfrm flipV="1">
                    <a:off x="6315003" y="4570946"/>
                    <a:ext cx="397319" cy="405763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直接箭头连接符 41">
                  <a:extLst>
                    <a:ext uri="{FF2B5EF4-FFF2-40B4-BE49-F238E27FC236}">
                      <a16:creationId xmlns:a16="http://schemas.microsoft.com/office/drawing/2014/main" id="{DFD66516-053C-971C-C734-6AB8A0C30437}"/>
                    </a:ext>
                  </a:extLst>
                </p:cNvPr>
                <p:cNvCxnSpPr>
                  <a:cxnSpLocks/>
                  <a:stCxn id="41" idx="1"/>
                  <a:endCxn id="31" idx="0"/>
                </p:cNvCxnSpPr>
                <p:nvPr/>
              </p:nvCxnSpPr>
              <p:spPr>
                <a:xfrm flipH="1">
                  <a:off x="3080830" y="4069421"/>
                  <a:ext cx="914291" cy="1943435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" name="组合 1">
                  <a:extLst>
                    <a:ext uri="{FF2B5EF4-FFF2-40B4-BE49-F238E27FC236}">
                      <a16:creationId xmlns:a16="http://schemas.microsoft.com/office/drawing/2014/main" id="{EF87A7C7-C7B1-FD19-285C-123B7C84C9DA}"/>
                    </a:ext>
                  </a:extLst>
                </p:cNvPr>
                <p:cNvGrpSpPr/>
                <p:nvPr/>
              </p:nvGrpSpPr>
              <p:grpSpPr>
                <a:xfrm>
                  <a:off x="0" y="2772305"/>
                  <a:ext cx="2099283" cy="1769970"/>
                  <a:chOff x="5466003" y="4196396"/>
                  <a:chExt cx="2099283" cy="1769970"/>
                </a:xfrm>
              </p:grpSpPr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DE10D061-A711-FD52-EEBE-48FC494B0664}"/>
                      </a:ext>
                    </a:extLst>
                  </p:cNvPr>
                  <p:cNvSpPr/>
                  <p:nvPr/>
                </p:nvSpPr>
                <p:spPr>
                  <a:xfrm>
                    <a:off x="5620391" y="4196396"/>
                    <a:ext cx="1862522" cy="176997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0A88A311-0485-0B87-4D93-BD1E4A18A194}"/>
                      </a:ext>
                    </a:extLst>
                  </p:cNvPr>
                  <p:cNvSpPr/>
                  <p:nvPr/>
                </p:nvSpPr>
                <p:spPr>
                  <a:xfrm>
                    <a:off x="5832499" y="4721965"/>
                    <a:ext cx="482504" cy="509488"/>
                  </a:xfrm>
                  <a:prstGeom prst="rect">
                    <a:avLst/>
                  </a:prstGeom>
                  <a:solidFill>
                    <a:srgbClr val="C4B7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7" name="矩形 6">
                    <a:extLst>
                      <a:ext uri="{FF2B5EF4-FFF2-40B4-BE49-F238E27FC236}">
                        <a16:creationId xmlns:a16="http://schemas.microsoft.com/office/drawing/2014/main" id="{C2C39E8C-E5CC-58C7-C9C9-637D851FA9D4}"/>
                      </a:ext>
                    </a:extLst>
                  </p:cNvPr>
                  <p:cNvSpPr/>
                  <p:nvPr/>
                </p:nvSpPr>
                <p:spPr>
                  <a:xfrm>
                    <a:off x="6712322" y="427035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218D8332-0EEA-35F1-1C81-FEB2DDCC29D2}"/>
                      </a:ext>
                    </a:extLst>
                  </p:cNvPr>
                  <p:cNvSpPr txBox="1"/>
                  <p:nvPr/>
                </p:nvSpPr>
                <p:spPr>
                  <a:xfrm>
                    <a:off x="5466003" y="5537601"/>
                    <a:ext cx="20992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/demo</a:t>
                    </a:r>
                    <a:r>
                      <a: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文件结构</a:t>
                    </a:r>
                    <a:endPara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87F9B509-563C-FCAA-51B2-A161B7267E01}"/>
                      </a:ext>
                    </a:extLst>
                  </p:cNvPr>
                  <p:cNvSpPr/>
                  <p:nvPr/>
                </p:nvSpPr>
                <p:spPr>
                  <a:xfrm>
                    <a:off x="6712322" y="499884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0" name="直接箭头连接符 9">
                    <a:extLst>
                      <a:ext uri="{FF2B5EF4-FFF2-40B4-BE49-F238E27FC236}">
                        <a16:creationId xmlns:a16="http://schemas.microsoft.com/office/drawing/2014/main" id="{C416E560-917C-30B6-2D20-A2F8AE0C6D87}"/>
                      </a:ext>
                    </a:extLst>
                  </p:cNvPr>
                  <p:cNvCxnSpPr>
                    <a:cxnSpLocks/>
                    <a:stCxn id="5" idx="3"/>
                    <a:endCxn id="7" idx="1"/>
                  </p:cNvCxnSpPr>
                  <p:nvPr/>
                </p:nvCxnSpPr>
                <p:spPr>
                  <a:xfrm flipV="1">
                    <a:off x="6315003" y="4514509"/>
                    <a:ext cx="397319" cy="46220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接箭头连接符 15">
                    <a:extLst>
                      <a:ext uri="{FF2B5EF4-FFF2-40B4-BE49-F238E27FC236}">
                        <a16:creationId xmlns:a16="http://schemas.microsoft.com/office/drawing/2014/main" id="{AD8BC5E6-5A59-A139-8CC1-CECDBD7F5663}"/>
                      </a:ext>
                    </a:extLst>
                  </p:cNvPr>
                  <p:cNvCxnSpPr>
                    <a:cxnSpLocks/>
                    <a:stCxn id="5" idx="3"/>
                    <a:endCxn id="9" idx="1"/>
                  </p:cNvCxnSpPr>
                  <p:nvPr/>
                </p:nvCxnSpPr>
                <p:spPr>
                  <a:xfrm>
                    <a:off x="6315003" y="4976709"/>
                    <a:ext cx="397319" cy="26629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25C8AAEE-E472-B456-AEFF-FF8C887BF0E5}"/>
                    </a:ext>
                  </a:extLst>
                </p:cNvPr>
                <p:cNvCxnSpPr>
                  <a:cxnSpLocks/>
                  <a:stCxn id="12" idx="1"/>
                  <a:endCxn id="5" idx="0"/>
                </p:cNvCxnSpPr>
                <p:nvPr/>
              </p:nvCxnSpPr>
              <p:spPr>
                <a:xfrm flipH="1">
                  <a:off x="607748" y="1738583"/>
                  <a:ext cx="2393093" cy="1559291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998876F2-71D9-3577-E247-94442B267DCC}"/>
                    </a:ext>
                  </a:extLst>
                </p:cNvPr>
                <p:cNvCxnSpPr>
                  <a:cxnSpLocks/>
                  <a:stCxn id="47" idx="1"/>
                </p:cNvCxnSpPr>
                <p:nvPr/>
              </p:nvCxnSpPr>
              <p:spPr>
                <a:xfrm>
                  <a:off x="4169977" y="4069421"/>
                  <a:ext cx="402388" cy="1245437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92BA6790-EB77-841D-5C55-425F5499EE4B}"/>
                  </a:ext>
                </a:extLst>
              </p:cNvPr>
              <p:cNvGrpSpPr/>
              <p:nvPr/>
            </p:nvGrpSpPr>
            <p:grpSpPr>
              <a:xfrm>
                <a:off x="6326788" y="42239"/>
                <a:ext cx="4608372" cy="7257257"/>
                <a:chOff x="0" y="0"/>
                <a:chExt cx="4608372" cy="7257257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7562FE87-7914-3E07-2CCC-9216C3BA1906}"/>
                    </a:ext>
                  </a:extLst>
                </p:cNvPr>
                <p:cNvSpPr/>
                <p:nvPr/>
              </p:nvSpPr>
              <p:spPr>
                <a:xfrm>
                  <a:off x="111479" y="0"/>
                  <a:ext cx="4389765" cy="21576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prstDash val="dash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40742037-281A-E102-A492-FD467C3F9F42}"/>
                    </a:ext>
                  </a:extLst>
                </p:cNvPr>
                <p:cNvSpPr/>
                <p:nvPr/>
              </p:nvSpPr>
              <p:spPr>
                <a:xfrm>
                  <a:off x="378594" y="338554"/>
                  <a:ext cx="1724888" cy="1400023"/>
                </a:xfrm>
                <a:prstGeom prst="rect">
                  <a:avLst/>
                </a:prstGeom>
                <a:solidFill>
                  <a:srgbClr val="C4B7D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...</a:t>
                  </a:r>
                </a:p>
                <a:p>
                  <a:r>
                    <a:rPr lang="en-US" altLang="zh-CN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ftype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: DIR</a:t>
                  </a: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pointer[0]:</a:t>
                  </a: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...</a:t>
                  </a:r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E56EDBDE-4DE2-D353-D683-A3C82EBCBFCF}"/>
                    </a:ext>
                  </a:extLst>
                </p:cNvPr>
                <p:cNvSpPr/>
                <p:nvPr/>
              </p:nvSpPr>
              <p:spPr>
                <a:xfrm>
                  <a:off x="2776357" y="338559"/>
                  <a:ext cx="1410267" cy="1400023"/>
                </a:xfrm>
                <a:prstGeom prst="rect">
                  <a:avLst/>
                </a:prstGeom>
                <a:solidFill>
                  <a:srgbClr val="70569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409A6F48-A5B1-4360-74CE-F9BDD987F9C3}"/>
                    </a:ext>
                  </a:extLst>
                </p:cNvPr>
                <p:cNvSpPr/>
                <p:nvPr/>
              </p:nvSpPr>
              <p:spPr>
                <a:xfrm rot="16200000">
                  <a:off x="2300829" y="814086"/>
                  <a:ext cx="1400024" cy="448970"/>
                </a:xfrm>
                <a:prstGeom prst="rect">
                  <a:avLst/>
                </a:prstGeom>
                <a:solidFill>
                  <a:srgbClr val="EFF0F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dentry</a:t>
                  </a:r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94BDBDBB-19CD-0228-432C-33452DE9E6F2}"/>
                    </a:ext>
                  </a:extLst>
                </p:cNvPr>
                <p:cNvSpPr/>
                <p:nvPr/>
              </p:nvSpPr>
              <p:spPr>
                <a:xfrm rot="16200000">
                  <a:off x="2749800" y="814081"/>
                  <a:ext cx="1400024" cy="4489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dentry</a:t>
                  </a:r>
                  <a:endParaRPr lang="zh-CN" altLang="en-US" dirty="0">
                    <a:solidFill>
                      <a:schemeClr val="bg1"/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80" name="直接箭头连接符 79">
                  <a:extLst>
                    <a:ext uri="{FF2B5EF4-FFF2-40B4-BE49-F238E27FC236}">
                      <a16:creationId xmlns:a16="http://schemas.microsoft.com/office/drawing/2014/main" id="{E2638B9C-420B-504D-CEFC-78249C3B4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0226" y="1183841"/>
                  <a:ext cx="793496" cy="0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092AA1C6-AFB6-FB79-19E9-CD60626C469F}"/>
                    </a:ext>
                  </a:extLst>
                </p:cNvPr>
                <p:cNvSpPr txBox="1"/>
                <p:nvPr/>
              </p:nvSpPr>
              <p:spPr>
                <a:xfrm>
                  <a:off x="378593" y="0"/>
                  <a:ext cx="1724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i="1" dirty="0"/>
                    <a:t>根目录索引节点</a:t>
                  </a:r>
                </a:p>
              </p:txBody>
            </p:sp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60ABB726-B40A-53B1-20FB-560FC0994961}"/>
                    </a:ext>
                  </a:extLst>
                </p:cNvPr>
                <p:cNvSpPr txBox="1"/>
                <p:nvPr/>
              </p:nvSpPr>
              <p:spPr>
                <a:xfrm>
                  <a:off x="266445" y="1788365"/>
                  <a:ext cx="18370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 dirty="0"/>
                    <a:t>根目录</a:t>
                  </a:r>
                  <a:r>
                    <a:rPr lang="en-US" altLang="zh-CN" b="1" dirty="0"/>
                    <a:t>“/”</a:t>
                  </a:r>
                  <a:r>
                    <a:rPr lang="zh-CN" altLang="en-US" b="1" dirty="0"/>
                    <a:t>结构</a:t>
                  </a:r>
                </a:p>
              </p:txBody>
            </p:sp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66985435-CA29-D999-A492-8F8812804AC8}"/>
                    </a:ext>
                  </a:extLst>
                </p:cNvPr>
                <p:cNvSpPr txBox="1"/>
                <p:nvPr/>
              </p:nvSpPr>
              <p:spPr>
                <a:xfrm>
                  <a:off x="2776356" y="0"/>
                  <a:ext cx="172488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600" i="1" dirty="0"/>
                    <a:t>根目录数据块</a:t>
                  </a:r>
                </a:p>
              </p:txBody>
            </p:sp>
            <p:grpSp>
              <p:nvGrpSpPr>
                <p:cNvPr id="85" name="组合 84">
                  <a:extLst>
                    <a:ext uri="{FF2B5EF4-FFF2-40B4-BE49-F238E27FC236}">
                      <a16:creationId xmlns:a16="http://schemas.microsoft.com/office/drawing/2014/main" id="{33B9A12C-C4A4-6F51-EC16-66FCE35A4700}"/>
                    </a:ext>
                  </a:extLst>
                </p:cNvPr>
                <p:cNvGrpSpPr/>
                <p:nvPr/>
              </p:nvGrpSpPr>
              <p:grpSpPr>
                <a:xfrm>
                  <a:off x="2509089" y="2785883"/>
                  <a:ext cx="2099283" cy="1769970"/>
                  <a:chOff x="7705697" y="3648507"/>
                  <a:chExt cx="2099283" cy="1769970"/>
                </a:xfrm>
              </p:grpSpPr>
              <p:grpSp>
                <p:nvGrpSpPr>
                  <p:cNvPr id="129" name="组合 128">
                    <a:extLst>
                      <a:ext uri="{FF2B5EF4-FFF2-40B4-BE49-F238E27FC236}">
                        <a16:creationId xmlns:a16="http://schemas.microsoft.com/office/drawing/2014/main" id="{D4493BE3-D847-A3D3-D272-342E58AB999A}"/>
                      </a:ext>
                    </a:extLst>
                  </p:cNvPr>
                  <p:cNvGrpSpPr/>
                  <p:nvPr/>
                </p:nvGrpSpPr>
                <p:grpSpPr>
                  <a:xfrm>
                    <a:off x="7705697" y="3648507"/>
                    <a:ext cx="2099283" cy="1769970"/>
                    <a:chOff x="5500027" y="4196396"/>
                    <a:chExt cx="2099283" cy="1769970"/>
                  </a:xfrm>
                </p:grpSpPr>
                <p:sp>
                  <p:nvSpPr>
                    <p:cNvPr id="133" name="矩形 132">
                      <a:extLst>
                        <a:ext uri="{FF2B5EF4-FFF2-40B4-BE49-F238E27FC236}">
                          <a16:creationId xmlns:a16="http://schemas.microsoft.com/office/drawing/2014/main" id="{016597C4-92A9-6C34-6505-2FEF5274B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0391" y="4196396"/>
                      <a:ext cx="1862522" cy="176997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prstDash val="dash"/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4" name="矩形 133">
                      <a:extLst>
                        <a:ext uri="{FF2B5EF4-FFF2-40B4-BE49-F238E27FC236}">
                          <a16:creationId xmlns:a16="http://schemas.microsoft.com/office/drawing/2014/main" id="{96FD08D1-4C7F-2DD7-5148-2F07B5009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32499" y="4721965"/>
                      <a:ext cx="482504" cy="509488"/>
                    </a:xfrm>
                    <a:prstGeom prst="rect">
                      <a:avLst/>
                    </a:prstGeom>
                    <a:solidFill>
                      <a:srgbClr val="C4B7D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p:txBody>
                </p:sp>
                <p:sp>
                  <p:nvSpPr>
                    <p:cNvPr id="135" name="文本框 134">
                      <a:extLst>
                        <a:ext uri="{FF2B5EF4-FFF2-40B4-BE49-F238E27FC236}">
                          <a16:creationId xmlns:a16="http://schemas.microsoft.com/office/drawing/2014/main" id="{BDCE742B-8CCE-9166-464D-DB9B652EE4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0027" y="4242751"/>
                      <a:ext cx="209928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/hunt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目录结构</a:t>
                      </a:r>
                      <a:endPara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36" name="矩形 135">
                      <a:extLst>
                        <a:ext uri="{FF2B5EF4-FFF2-40B4-BE49-F238E27FC236}">
                          <a16:creationId xmlns:a16="http://schemas.microsoft.com/office/drawing/2014/main" id="{AB0B2B24-6E8F-58D7-927F-28711937E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2321" y="4998845"/>
                      <a:ext cx="591799" cy="488307"/>
                    </a:xfrm>
                    <a:prstGeom prst="rect">
                      <a:avLst/>
                    </a:prstGeom>
                    <a:solidFill>
                      <a:srgbClr val="705697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37" name="直接箭头连接符 136">
                      <a:extLst>
                        <a:ext uri="{FF2B5EF4-FFF2-40B4-BE49-F238E27FC236}">
                          <a16:creationId xmlns:a16="http://schemas.microsoft.com/office/drawing/2014/main" id="{A8944DC6-9EAB-BC4F-0A41-4AA7C7CE1C79}"/>
                        </a:ext>
                      </a:extLst>
                    </p:cNvPr>
                    <p:cNvCxnSpPr>
                      <a:cxnSpLocks/>
                      <a:stCxn id="134" idx="3"/>
                      <a:endCxn id="136" idx="1"/>
                    </p:cNvCxnSpPr>
                    <p:nvPr/>
                  </p:nvCxnSpPr>
                  <p:spPr>
                    <a:xfrm>
                      <a:off x="6315003" y="4976709"/>
                      <a:ext cx="397318" cy="266290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headEnd type="oval" w="med" len="med"/>
                      <a:tailEnd type="triangle" w="med" len="med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0" name="矩形 129">
                    <a:extLst>
                      <a:ext uri="{FF2B5EF4-FFF2-40B4-BE49-F238E27FC236}">
                        <a16:creationId xmlns:a16="http://schemas.microsoft.com/office/drawing/2014/main" id="{39A54E47-5C4F-8E3D-078B-A0D1100CA68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776130" y="4615824"/>
                    <a:ext cx="467757" cy="164685"/>
                  </a:xfrm>
                  <a:prstGeom prst="rect">
                    <a:avLst/>
                  </a:prstGeom>
                  <a:solidFill>
                    <a:srgbClr val="EFF0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31" name="矩形 130">
                    <a:extLst>
                      <a:ext uri="{FF2B5EF4-FFF2-40B4-BE49-F238E27FC236}">
                        <a16:creationId xmlns:a16="http://schemas.microsoft.com/office/drawing/2014/main" id="{455F03A9-5979-7A9D-EA39-135F675B7B2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57850" y="4615824"/>
                    <a:ext cx="467757" cy="164685"/>
                  </a:xfrm>
                  <a:prstGeom prst="rect">
                    <a:avLst/>
                  </a:prstGeom>
                  <a:solidFill>
                    <a:srgbClr val="EFF0F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rgbClr val="EFF0F1"/>
                      </a:solidFill>
                      <a:latin typeface="Consolas" panose="020B0609020204030204" pitchFamily="49" charset="0"/>
                    </a:endParaRPr>
                  </a:p>
                </p:txBody>
              </p:sp>
            </p:grpSp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873ABF73-10D0-37EB-5C01-9F5D1D3B1DD7}"/>
                    </a:ext>
                  </a:extLst>
                </p:cNvPr>
                <p:cNvGrpSpPr/>
                <p:nvPr/>
              </p:nvGrpSpPr>
              <p:grpSpPr>
                <a:xfrm>
                  <a:off x="0" y="5477311"/>
                  <a:ext cx="2099283" cy="1769970"/>
                  <a:chOff x="5466003" y="4196396"/>
                  <a:chExt cx="2099283" cy="1769970"/>
                </a:xfrm>
              </p:grpSpPr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04B0F02F-1899-ACF6-464E-26025B254EA7}"/>
                      </a:ext>
                    </a:extLst>
                  </p:cNvPr>
                  <p:cNvSpPr/>
                  <p:nvPr/>
                </p:nvSpPr>
                <p:spPr>
                  <a:xfrm>
                    <a:off x="5620391" y="4196396"/>
                    <a:ext cx="1862522" cy="176997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8" name="矩形 117">
                    <a:extLst>
                      <a:ext uri="{FF2B5EF4-FFF2-40B4-BE49-F238E27FC236}">
                        <a16:creationId xmlns:a16="http://schemas.microsoft.com/office/drawing/2014/main" id="{AC23F469-ECF8-B566-306A-DE817D1151FD}"/>
                      </a:ext>
                    </a:extLst>
                  </p:cNvPr>
                  <p:cNvSpPr/>
                  <p:nvPr/>
                </p:nvSpPr>
                <p:spPr>
                  <a:xfrm>
                    <a:off x="5832499" y="4721965"/>
                    <a:ext cx="482504" cy="509488"/>
                  </a:xfrm>
                  <a:prstGeom prst="rect">
                    <a:avLst/>
                  </a:prstGeom>
                  <a:solidFill>
                    <a:srgbClr val="C4B7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22" name="文本框 121">
                    <a:extLst>
                      <a:ext uri="{FF2B5EF4-FFF2-40B4-BE49-F238E27FC236}">
                        <a16:creationId xmlns:a16="http://schemas.microsoft.com/office/drawing/2014/main" id="{7F3B6FBC-BAE0-6C71-A8AC-93E24EF2B5B3}"/>
                      </a:ext>
                    </a:extLst>
                  </p:cNvPr>
                  <p:cNvSpPr txBox="1"/>
                  <p:nvPr/>
                </p:nvSpPr>
                <p:spPr>
                  <a:xfrm>
                    <a:off x="5466003" y="5537601"/>
                    <a:ext cx="20992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/hunt/test.sh</a:t>
                    </a:r>
                  </a:p>
                </p:txBody>
              </p:sp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B46017A6-64F9-5D21-3203-296575285142}"/>
                      </a:ext>
                    </a:extLst>
                  </p:cNvPr>
                  <p:cNvSpPr/>
                  <p:nvPr/>
                </p:nvSpPr>
                <p:spPr>
                  <a:xfrm>
                    <a:off x="6712322" y="499884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28" name="直接箭头连接符 127">
                    <a:extLst>
                      <a:ext uri="{FF2B5EF4-FFF2-40B4-BE49-F238E27FC236}">
                        <a16:creationId xmlns:a16="http://schemas.microsoft.com/office/drawing/2014/main" id="{BDA70974-0775-495F-3EE0-B7EA5B4B8391}"/>
                      </a:ext>
                    </a:extLst>
                  </p:cNvPr>
                  <p:cNvCxnSpPr>
                    <a:cxnSpLocks/>
                    <a:stCxn id="118" idx="3"/>
                    <a:endCxn id="125" idx="1"/>
                  </p:cNvCxnSpPr>
                  <p:nvPr/>
                </p:nvCxnSpPr>
                <p:spPr>
                  <a:xfrm>
                    <a:off x="6315003" y="4976709"/>
                    <a:ext cx="397319" cy="26629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直接箭头连接符 86">
                  <a:extLst>
                    <a:ext uri="{FF2B5EF4-FFF2-40B4-BE49-F238E27FC236}">
                      <a16:creationId xmlns:a16="http://schemas.microsoft.com/office/drawing/2014/main" id="{5DAF312D-4229-249F-87F3-908FF308F26C}"/>
                    </a:ext>
                  </a:extLst>
                </p:cNvPr>
                <p:cNvCxnSpPr>
                  <a:cxnSpLocks/>
                  <a:stCxn id="79" idx="1"/>
                  <a:endCxn id="134" idx="0"/>
                </p:cNvCxnSpPr>
                <p:nvPr/>
              </p:nvCxnSpPr>
              <p:spPr>
                <a:xfrm flipH="1">
                  <a:off x="3082813" y="1738578"/>
                  <a:ext cx="366999" cy="1572874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箭头连接符 87">
                  <a:extLst>
                    <a:ext uri="{FF2B5EF4-FFF2-40B4-BE49-F238E27FC236}">
                      <a16:creationId xmlns:a16="http://schemas.microsoft.com/office/drawing/2014/main" id="{AAF2515F-76C6-52E5-3824-D41665BA9D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3479" y="4069421"/>
                  <a:ext cx="3149534" cy="1933459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89" name="组合 88">
                  <a:extLst>
                    <a:ext uri="{FF2B5EF4-FFF2-40B4-BE49-F238E27FC236}">
                      <a16:creationId xmlns:a16="http://schemas.microsoft.com/office/drawing/2014/main" id="{0B31EC0C-B10D-401E-FEBB-CCF8E19C5456}"/>
                    </a:ext>
                  </a:extLst>
                </p:cNvPr>
                <p:cNvGrpSpPr/>
                <p:nvPr/>
              </p:nvGrpSpPr>
              <p:grpSpPr>
                <a:xfrm>
                  <a:off x="2473082" y="5487287"/>
                  <a:ext cx="2099283" cy="1769970"/>
                  <a:chOff x="5466003" y="4196396"/>
                  <a:chExt cx="2099283" cy="1769970"/>
                </a:xfrm>
              </p:grpSpPr>
              <p:sp>
                <p:nvSpPr>
                  <p:cNvPr id="104" name="矩形 103">
                    <a:extLst>
                      <a:ext uri="{FF2B5EF4-FFF2-40B4-BE49-F238E27FC236}">
                        <a16:creationId xmlns:a16="http://schemas.microsoft.com/office/drawing/2014/main" id="{33082AE7-E554-6A30-DE5F-CA124B4D6BCA}"/>
                      </a:ext>
                    </a:extLst>
                  </p:cNvPr>
                  <p:cNvSpPr/>
                  <p:nvPr/>
                </p:nvSpPr>
                <p:spPr>
                  <a:xfrm>
                    <a:off x="5620391" y="4196396"/>
                    <a:ext cx="1862522" cy="176997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7" name="矩形 106">
                    <a:extLst>
                      <a:ext uri="{FF2B5EF4-FFF2-40B4-BE49-F238E27FC236}">
                        <a16:creationId xmlns:a16="http://schemas.microsoft.com/office/drawing/2014/main" id="{1770C80C-B3B8-0717-130A-A84B321A4D60}"/>
                      </a:ext>
                    </a:extLst>
                  </p:cNvPr>
                  <p:cNvSpPr/>
                  <p:nvPr/>
                </p:nvSpPr>
                <p:spPr>
                  <a:xfrm>
                    <a:off x="5832499" y="4721965"/>
                    <a:ext cx="482504" cy="509488"/>
                  </a:xfrm>
                  <a:prstGeom prst="rect">
                    <a:avLst/>
                  </a:prstGeom>
                  <a:solidFill>
                    <a:srgbClr val="C4B7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110" name="文本框 109">
                    <a:extLst>
                      <a:ext uri="{FF2B5EF4-FFF2-40B4-BE49-F238E27FC236}">
                        <a16:creationId xmlns:a16="http://schemas.microsoft.com/office/drawing/2014/main" id="{60ED4596-72F1-5F12-D1CB-8102F7C02B1A}"/>
                      </a:ext>
                    </a:extLst>
                  </p:cNvPr>
                  <p:cNvSpPr txBox="1"/>
                  <p:nvPr/>
                </p:nvSpPr>
                <p:spPr>
                  <a:xfrm>
                    <a:off x="5466003" y="5537601"/>
                    <a:ext cx="20992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/hunt/</a:t>
                    </a:r>
                    <a:r>
                      <a:rPr lang="en-US" altLang="zh-CN" b="1" dirty="0" err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bin.o</a:t>
                    </a:r>
                    <a:endPara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" name="矩形 110">
                    <a:extLst>
                      <a:ext uri="{FF2B5EF4-FFF2-40B4-BE49-F238E27FC236}">
                        <a16:creationId xmlns:a16="http://schemas.microsoft.com/office/drawing/2014/main" id="{649A55C3-45DB-1AA4-B1E2-59CF03655DBD}"/>
                      </a:ext>
                    </a:extLst>
                  </p:cNvPr>
                  <p:cNvSpPr/>
                  <p:nvPr/>
                </p:nvSpPr>
                <p:spPr>
                  <a:xfrm>
                    <a:off x="6712322" y="499884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13" name="直接箭头连接符 112">
                    <a:extLst>
                      <a:ext uri="{FF2B5EF4-FFF2-40B4-BE49-F238E27FC236}">
                        <a16:creationId xmlns:a16="http://schemas.microsoft.com/office/drawing/2014/main" id="{76D59E88-974A-A252-4FC7-67D835008041}"/>
                      </a:ext>
                    </a:extLst>
                  </p:cNvPr>
                  <p:cNvCxnSpPr>
                    <a:cxnSpLocks/>
                    <a:stCxn id="107" idx="3"/>
                    <a:endCxn id="111" idx="1"/>
                  </p:cNvCxnSpPr>
                  <p:nvPr/>
                </p:nvCxnSpPr>
                <p:spPr>
                  <a:xfrm>
                    <a:off x="6315003" y="4976709"/>
                    <a:ext cx="397319" cy="26629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矩形 113">
                    <a:extLst>
                      <a:ext uri="{FF2B5EF4-FFF2-40B4-BE49-F238E27FC236}">
                        <a16:creationId xmlns:a16="http://schemas.microsoft.com/office/drawing/2014/main" id="{DFD1A773-A186-643E-5E47-F7F02C3EA6B8}"/>
                      </a:ext>
                    </a:extLst>
                  </p:cNvPr>
                  <p:cNvSpPr/>
                  <p:nvPr/>
                </p:nvSpPr>
                <p:spPr>
                  <a:xfrm>
                    <a:off x="6712322" y="4326792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16" name="直接箭头连接符 115">
                    <a:extLst>
                      <a:ext uri="{FF2B5EF4-FFF2-40B4-BE49-F238E27FC236}">
                        <a16:creationId xmlns:a16="http://schemas.microsoft.com/office/drawing/2014/main" id="{63050CAE-C295-BFDD-273D-4B8674BAECEE}"/>
                      </a:ext>
                    </a:extLst>
                  </p:cNvPr>
                  <p:cNvCxnSpPr>
                    <a:cxnSpLocks/>
                    <a:stCxn id="107" idx="3"/>
                    <a:endCxn id="114" idx="1"/>
                  </p:cNvCxnSpPr>
                  <p:nvPr/>
                </p:nvCxnSpPr>
                <p:spPr>
                  <a:xfrm flipV="1">
                    <a:off x="6315003" y="4570946"/>
                    <a:ext cx="397319" cy="405763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0" name="直接箭头连接符 89">
                  <a:extLst>
                    <a:ext uri="{FF2B5EF4-FFF2-40B4-BE49-F238E27FC236}">
                      <a16:creationId xmlns:a16="http://schemas.microsoft.com/office/drawing/2014/main" id="{180A41BE-4F7E-DE55-362F-DB83C95901D2}"/>
                    </a:ext>
                  </a:extLst>
                </p:cNvPr>
                <p:cNvCxnSpPr>
                  <a:cxnSpLocks/>
                  <a:stCxn id="131" idx="1"/>
                  <a:endCxn id="107" idx="0"/>
                </p:cNvCxnSpPr>
                <p:nvPr/>
              </p:nvCxnSpPr>
              <p:spPr>
                <a:xfrm flipH="1">
                  <a:off x="3080830" y="4069421"/>
                  <a:ext cx="914291" cy="1943435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47D0CBBB-7478-136E-1E63-81BF05A2F1A8}"/>
                    </a:ext>
                  </a:extLst>
                </p:cNvPr>
                <p:cNvGrpSpPr/>
                <p:nvPr/>
              </p:nvGrpSpPr>
              <p:grpSpPr>
                <a:xfrm>
                  <a:off x="0" y="2772305"/>
                  <a:ext cx="2099283" cy="1769970"/>
                  <a:chOff x="5466003" y="4196396"/>
                  <a:chExt cx="2099283" cy="1769970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90A9A48-9CD9-23FD-174F-6AD4C4C1D3D8}"/>
                      </a:ext>
                    </a:extLst>
                  </p:cNvPr>
                  <p:cNvSpPr/>
                  <p:nvPr/>
                </p:nvSpPr>
                <p:spPr>
                  <a:xfrm>
                    <a:off x="5620391" y="4196396"/>
                    <a:ext cx="1862522" cy="1769970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prstDash val="dash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45DE53F6-FD51-7DDF-D89A-0AB6647BD770}"/>
                      </a:ext>
                    </a:extLst>
                  </p:cNvPr>
                  <p:cNvSpPr/>
                  <p:nvPr/>
                </p:nvSpPr>
                <p:spPr>
                  <a:xfrm>
                    <a:off x="5832499" y="4721965"/>
                    <a:ext cx="482504" cy="509488"/>
                  </a:xfrm>
                  <a:prstGeom prst="rect">
                    <a:avLst/>
                  </a:prstGeom>
                  <a:solidFill>
                    <a:srgbClr val="C4B7D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zh-CN" alt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7AEA794F-88CF-F5B7-044C-475D4CEA0C82}"/>
                      </a:ext>
                    </a:extLst>
                  </p:cNvPr>
                  <p:cNvSpPr/>
                  <p:nvPr/>
                </p:nvSpPr>
                <p:spPr>
                  <a:xfrm>
                    <a:off x="6712322" y="427035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C3B32D1F-0A35-CD01-3BB9-39E981A00173}"/>
                      </a:ext>
                    </a:extLst>
                  </p:cNvPr>
                  <p:cNvSpPr txBox="1"/>
                  <p:nvPr/>
                </p:nvSpPr>
                <p:spPr>
                  <a:xfrm>
                    <a:off x="5466003" y="5537601"/>
                    <a:ext cx="209928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/demo</a:t>
                    </a:r>
                    <a:r>
                      <a: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文件结构</a:t>
                    </a:r>
                    <a:endParaRPr lang="en-US" altLang="zh-CN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" name="矩形 97">
                    <a:extLst>
                      <a:ext uri="{FF2B5EF4-FFF2-40B4-BE49-F238E27FC236}">
                        <a16:creationId xmlns:a16="http://schemas.microsoft.com/office/drawing/2014/main" id="{2B6134CF-1F7D-BB3E-77FC-9A9E17B10E50}"/>
                      </a:ext>
                    </a:extLst>
                  </p:cNvPr>
                  <p:cNvSpPr/>
                  <p:nvPr/>
                </p:nvSpPr>
                <p:spPr>
                  <a:xfrm>
                    <a:off x="6712322" y="4998845"/>
                    <a:ext cx="482504" cy="488307"/>
                  </a:xfrm>
                  <a:prstGeom prst="rect">
                    <a:avLst/>
                  </a:prstGeom>
                  <a:solidFill>
                    <a:srgbClr val="705697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99" name="直接箭头连接符 98">
                    <a:extLst>
                      <a:ext uri="{FF2B5EF4-FFF2-40B4-BE49-F238E27FC236}">
                        <a16:creationId xmlns:a16="http://schemas.microsoft.com/office/drawing/2014/main" id="{D6F9FC71-9A36-95A3-8172-2104BB3A1B6D}"/>
                      </a:ext>
                    </a:extLst>
                  </p:cNvPr>
                  <p:cNvCxnSpPr>
                    <a:cxnSpLocks/>
                    <a:stCxn id="95" idx="3"/>
                    <a:endCxn id="96" idx="1"/>
                  </p:cNvCxnSpPr>
                  <p:nvPr/>
                </p:nvCxnSpPr>
                <p:spPr>
                  <a:xfrm flipV="1">
                    <a:off x="6315003" y="4514509"/>
                    <a:ext cx="397319" cy="46220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直接箭头连接符 99">
                    <a:extLst>
                      <a:ext uri="{FF2B5EF4-FFF2-40B4-BE49-F238E27FC236}">
                        <a16:creationId xmlns:a16="http://schemas.microsoft.com/office/drawing/2014/main" id="{58A8A44F-4144-09D2-AC32-B1D42E133DA6}"/>
                      </a:ext>
                    </a:extLst>
                  </p:cNvPr>
                  <p:cNvCxnSpPr>
                    <a:cxnSpLocks/>
                    <a:stCxn id="95" idx="3"/>
                    <a:endCxn id="98" idx="1"/>
                  </p:cNvCxnSpPr>
                  <p:nvPr/>
                </p:nvCxnSpPr>
                <p:spPr>
                  <a:xfrm>
                    <a:off x="6315003" y="4976709"/>
                    <a:ext cx="397319" cy="266290"/>
                  </a:xfrm>
                  <a:prstGeom prst="straightConnector1">
                    <a:avLst/>
                  </a:prstGeom>
                  <a:ln>
                    <a:headEnd type="oval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2" name="直接箭头连接符 91">
                  <a:extLst>
                    <a:ext uri="{FF2B5EF4-FFF2-40B4-BE49-F238E27FC236}">
                      <a16:creationId xmlns:a16="http://schemas.microsoft.com/office/drawing/2014/main" id="{228A81BE-36C8-8466-F9CE-E430FDFF89CB}"/>
                    </a:ext>
                  </a:extLst>
                </p:cNvPr>
                <p:cNvCxnSpPr>
                  <a:cxnSpLocks/>
                  <a:stCxn id="75" idx="1"/>
                  <a:endCxn id="95" idx="0"/>
                </p:cNvCxnSpPr>
                <p:nvPr/>
              </p:nvCxnSpPr>
              <p:spPr>
                <a:xfrm flipH="1">
                  <a:off x="607748" y="1738583"/>
                  <a:ext cx="2393093" cy="1559291"/>
                </a:xfrm>
                <a:prstGeom prst="straightConnector1">
                  <a:avLst/>
                </a:prstGeom>
                <a:ln w="19050">
                  <a:prstDash val="dashDot"/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FDCE5443-C613-E076-C340-06A22EB5D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57475" y="-451413"/>
                <a:ext cx="18914" cy="771637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DDC5D4AF-8FA3-4E04-3F92-49014AFAA0FA}"/>
                  </a:ext>
                </a:extLst>
              </p:cNvPr>
              <p:cNvSpPr txBox="1"/>
              <p:nvPr/>
            </p:nvSpPr>
            <p:spPr>
              <a:xfrm>
                <a:off x="255747" y="-529297"/>
                <a:ext cx="43217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lookup(/hunt/</a:t>
                </a:r>
                <a:r>
                  <a:rPr lang="en-US" altLang="zh-CN" b="1" dirty="0" err="1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bin.o</a:t>
                </a:r>
                <a:r>
                  <a:rPr lang="en-US" altLang="zh-CN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)</a:t>
                </a:r>
                <a:endParaRPr lang="zh-CN" alt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89C67FBB-AD18-0937-9620-3B137BB33F00}"/>
                  </a:ext>
                </a:extLst>
              </p:cNvPr>
              <p:cNvSpPr txBox="1"/>
              <p:nvPr/>
            </p:nvSpPr>
            <p:spPr>
              <a:xfrm>
                <a:off x="6438267" y="-518159"/>
                <a:ext cx="432177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lookup(/hunt/YBYB,YBBB)</a:t>
                </a:r>
                <a:endParaRPr lang="zh-CN" alt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3BEAEA47-AE34-8CAE-FAFF-8AD6F5FB463C}"/>
                  </a:ext>
                </a:extLst>
              </p:cNvPr>
              <p:cNvSpPr txBox="1"/>
              <p:nvPr/>
            </p:nvSpPr>
            <p:spPr>
              <a:xfrm>
                <a:off x="4303130" y="2306669"/>
                <a:ext cx="136158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找到并返回</a:t>
                </a:r>
              </a:p>
            </p:txBody>
          </p:sp>
          <p:cxnSp>
            <p:nvCxnSpPr>
              <p:cNvPr id="147" name="肘形连接符 47">
                <a:extLst>
                  <a:ext uri="{FF2B5EF4-FFF2-40B4-BE49-F238E27FC236}">
                    <a16:creationId xmlns:a16="http://schemas.microsoft.com/office/drawing/2014/main" id="{12A05345-B064-075B-0400-ADEDDF27DBC5}"/>
                  </a:ext>
                </a:extLst>
              </p:cNvPr>
              <p:cNvCxnSpPr>
                <a:cxnSpLocks/>
                <a:stCxn id="146" idx="2"/>
                <a:endCxn id="41" idx="2"/>
              </p:cNvCxnSpPr>
              <p:nvPr/>
            </p:nvCxnSpPr>
            <p:spPr>
              <a:xfrm rot="5400000">
                <a:off x="4013601" y="2865218"/>
                <a:ext cx="1159541" cy="781106"/>
              </a:xfrm>
              <a:prstGeom prst="bentConnector2">
                <a:avLst/>
              </a:prstGeom>
              <a:ln>
                <a:solidFill>
                  <a:srgbClr val="C00000"/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E4289249-AA63-FADE-A585-0B120272E218}"/>
                  </a:ext>
                </a:extLst>
              </p:cNvPr>
              <p:cNvSpPr txBox="1"/>
              <p:nvPr/>
            </p:nvSpPr>
            <p:spPr>
              <a:xfrm>
                <a:off x="11030871" y="3662600"/>
                <a:ext cx="101154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未找到</a:t>
                </a:r>
              </a:p>
            </p:txBody>
          </p:sp>
          <p:cxnSp>
            <p:nvCxnSpPr>
              <p:cNvPr id="159" name="连接符: 曲线 158">
                <a:extLst>
                  <a:ext uri="{FF2B5EF4-FFF2-40B4-BE49-F238E27FC236}">
                    <a16:creationId xmlns:a16="http://schemas.microsoft.com/office/drawing/2014/main" id="{364A416A-37E7-6FBB-5341-8CC7E09920FC}"/>
                  </a:ext>
                </a:extLst>
              </p:cNvPr>
              <p:cNvCxnSpPr>
                <a:stCxn id="79" idx="2"/>
              </p:cNvCxnSpPr>
              <p:nvPr/>
            </p:nvCxnSpPr>
            <p:spPr>
              <a:xfrm flipV="1">
                <a:off x="10001085" y="42239"/>
                <a:ext cx="1029786" cy="1038566"/>
              </a:xfrm>
              <a:prstGeom prst="curvedConnector2">
                <a:avLst/>
              </a:prstGeom>
              <a:ln>
                <a:solidFill>
                  <a:srgbClr val="C00000"/>
                </a:solidFill>
                <a:prstDash val="dash"/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8E1B64A4-6B27-C667-8E60-38BA7BA0F19D}"/>
                  </a:ext>
                </a:extLst>
              </p:cNvPr>
              <p:cNvSpPr txBox="1"/>
              <p:nvPr/>
            </p:nvSpPr>
            <p:spPr>
              <a:xfrm>
                <a:off x="10879026" y="764415"/>
                <a:ext cx="1205201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返回</a:t>
                </a:r>
                <a:r>
                  <a:rPr lang="en-US" altLang="zh-CN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/hunt</a:t>
                </a:r>
                <a:r>
                  <a:rPr lang="zh-CN" altLang="en-US" b="1" dirty="0">
                    <a:solidFill>
                      <a:srgbClr val="C00000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的目录项</a:t>
                </a:r>
              </a:p>
            </p:txBody>
          </p:sp>
        </p:grp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FF462B61-E07C-F545-6CBA-399771AB6BC2}"/>
                </a:ext>
              </a:extLst>
            </p:cNvPr>
            <p:cNvSpPr txBox="1"/>
            <p:nvPr/>
          </p:nvSpPr>
          <p:spPr>
            <a:xfrm>
              <a:off x="2305318" y="762575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①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5D8A2659-5A02-6B55-D3BC-9DCE739679C3}"/>
                </a:ext>
              </a:extLst>
            </p:cNvPr>
            <p:cNvSpPr txBox="1"/>
            <p:nvPr/>
          </p:nvSpPr>
          <p:spPr>
            <a:xfrm>
              <a:off x="2992870" y="2248202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②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4B6974B3-D6E8-7419-2E67-511673611F95}"/>
                </a:ext>
              </a:extLst>
            </p:cNvPr>
            <p:cNvSpPr txBox="1"/>
            <p:nvPr/>
          </p:nvSpPr>
          <p:spPr>
            <a:xfrm>
              <a:off x="3489154" y="3307062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③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18A54326-EC1B-DD64-E97A-5F2D1242493D}"/>
                </a:ext>
              </a:extLst>
            </p:cNvPr>
            <p:cNvSpPr txBox="1"/>
            <p:nvPr/>
          </p:nvSpPr>
          <p:spPr>
            <a:xfrm>
              <a:off x="5010567" y="3604103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④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77319F04-4D5C-C826-7F8C-57A5E161FD66}"/>
                </a:ext>
              </a:extLst>
            </p:cNvPr>
            <p:cNvSpPr txBox="1"/>
            <p:nvPr/>
          </p:nvSpPr>
          <p:spPr>
            <a:xfrm>
              <a:off x="8520102" y="779318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①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5632396C-F45B-1BA4-1823-D9382D01FBDA}"/>
                </a:ext>
              </a:extLst>
            </p:cNvPr>
            <p:cNvSpPr txBox="1"/>
            <p:nvPr/>
          </p:nvSpPr>
          <p:spPr>
            <a:xfrm>
              <a:off x="9207654" y="2264945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②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1978D995-5766-1D3D-4D6A-492164314582}"/>
                </a:ext>
              </a:extLst>
            </p:cNvPr>
            <p:cNvSpPr txBox="1"/>
            <p:nvPr/>
          </p:nvSpPr>
          <p:spPr>
            <a:xfrm>
              <a:off x="9703938" y="3323805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③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1D776090-33D7-57D8-12C9-E51D8ADF60D8}"/>
                </a:ext>
              </a:extLst>
            </p:cNvPr>
            <p:cNvSpPr txBox="1"/>
            <p:nvPr/>
          </p:nvSpPr>
          <p:spPr>
            <a:xfrm>
              <a:off x="11255518" y="409986"/>
              <a:ext cx="381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④</a:t>
              </a:r>
              <a:r>
                <a:rPr lang="en-US" altLang="zh-CN" b="1" dirty="0">
                  <a:solidFill>
                    <a:srgbClr val="C00000"/>
                  </a:solidFill>
                </a:rPr>
                <a:t> 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972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/>
        </p:nvSpPr>
        <p:spPr>
          <a:xfrm>
            <a:off x="1244600" y="3116580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244600" y="3169920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</a:p>
        </p:txBody>
      </p:sp>
      <p:sp>
        <p:nvSpPr>
          <p:cNvPr id="4" name="矩形 3"/>
          <p:cNvSpPr/>
          <p:nvPr/>
        </p:nvSpPr>
        <p:spPr>
          <a:xfrm>
            <a:off x="6341110" y="715010"/>
            <a:ext cx="3299460" cy="51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23355" y="789305"/>
            <a:ext cx="2934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获取</a:t>
            </a:r>
            <a:r>
              <a:rPr lang="en-US" altLang="zh-CN"/>
              <a:t>dentry</a:t>
            </a:r>
            <a:r>
              <a:rPr lang="zh-CN" altLang="en-US"/>
              <a:t>维护的</a:t>
            </a:r>
            <a:r>
              <a:rPr lang="en-US" altLang="zh-CN" b="1"/>
              <a:t>inode</a:t>
            </a:r>
            <a:r>
              <a:rPr lang="zh-CN" altLang="en-US" b="1"/>
              <a:t>编号</a:t>
            </a:r>
          </a:p>
        </p:txBody>
      </p:sp>
      <p:sp>
        <p:nvSpPr>
          <p:cNvPr id="8" name="菱形 7"/>
          <p:cNvSpPr/>
          <p:nvPr/>
        </p:nvSpPr>
        <p:spPr>
          <a:xfrm>
            <a:off x="6795770" y="2629535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21220" y="27959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判断文件类型</a:t>
            </a:r>
          </a:p>
        </p:txBody>
      </p:sp>
      <p:sp>
        <p:nvSpPr>
          <p:cNvPr id="7" name="矩形 6"/>
          <p:cNvSpPr/>
          <p:nvPr/>
        </p:nvSpPr>
        <p:spPr>
          <a:xfrm>
            <a:off x="6341110" y="1726565"/>
            <a:ext cx="3299460" cy="49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41110" y="1792605"/>
            <a:ext cx="3314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由</a:t>
            </a:r>
            <a:r>
              <a:rPr lang="en-US" altLang="zh-CN"/>
              <a:t>inode</a:t>
            </a:r>
            <a:r>
              <a:rPr lang="zh-CN" altLang="en-US"/>
              <a:t>编号从磁盘</a:t>
            </a:r>
            <a:r>
              <a:rPr lang="zh-CN" altLang="en-US" b="1"/>
              <a:t>读取</a:t>
            </a:r>
            <a:r>
              <a:rPr lang="en-US" altLang="zh-CN" b="1"/>
              <a:t>inode_d</a:t>
            </a:r>
          </a:p>
        </p:txBody>
      </p:sp>
      <p:sp>
        <p:nvSpPr>
          <p:cNvPr id="12" name="矩形 11"/>
          <p:cNvSpPr/>
          <p:nvPr/>
        </p:nvSpPr>
        <p:spPr>
          <a:xfrm>
            <a:off x="4792345" y="3651250"/>
            <a:ext cx="2697480" cy="52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92345" y="371729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从磁盘读取目录文件内容</a:t>
            </a:r>
            <a:endParaRPr lang="en-US" altLang="zh-CN" b="1"/>
          </a:p>
        </p:txBody>
      </p:sp>
      <p:sp>
        <p:nvSpPr>
          <p:cNvPr id="14" name="矩形 13"/>
          <p:cNvSpPr/>
          <p:nvPr/>
        </p:nvSpPr>
        <p:spPr>
          <a:xfrm>
            <a:off x="4792345" y="465836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92345" y="4724400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维护所有子文件的</a:t>
            </a:r>
            <a:r>
              <a:rPr lang="en-US" altLang="zh-CN"/>
              <a:t>dentry</a:t>
            </a:r>
            <a:endParaRPr lang="en-US" altLang="zh-CN" b="1"/>
          </a:p>
        </p:txBody>
      </p:sp>
      <p:sp>
        <p:nvSpPr>
          <p:cNvPr id="17" name="矩形 16"/>
          <p:cNvSpPr/>
          <p:nvPr/>
        </p:nvSpPr>
        <p:spPr>
          <a:xfrm>
            <a:off x="8356600" y="3637915"/>
            <a:ext cx="2697480" cy="52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56600" y="370395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从磁盘读取普通文件内容</a:t>
            </a:r>
            <a:endParaRPr lang="en-US" altLang="zh-CN" b="1"/>
          </a:p>
        </p:txBody>
      </p:sp>
      <p:sp>
        <p:nvSpPr>
          <p:cNvPr id="19" name="矩形 18"/>
          <p:cNvSpPr/>
          <p:nvPr/>
        </p:nvSpPr>
        <p:spPr>
          <a:xfrm>
            <a:off x="6020435" y="3603625"/>
            <a:ext cx="1395095" cy="61595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148455" y="2657475"/>
            <a:ext cx="2000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就是所有子文件的</a:t>
            </a:r>
            <a:r>
              <a:rPr lang="en-US" altLang="zh-CN"/>
              <a:t>dentry_d</a:t>
            </a:r>
            <a:r>
              <a:rPr lang="zh-CN" altLang="en-US"/>
              <a:t>结构体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5751830" y="3308350"/>
            <a:ext cx="181610" cy="2444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632700" y="563499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678420" y="56991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结束</a:t>
            </a:r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7993380" y="1262380"/>
            <a:ext cx="10795" cy="42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014970" y="2232660"/>
            <a:ext cx="44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7590" y="4281805"/>
            <a:ext cx="44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1"/>
          </p:cNvCxnSpPr>
          <p:nvPr/>
        </p:nvCxnSpPr>
        <p:spPr>
          <a:xfrm rot="10800000" flipV="1">
            <a:off x="6149340" y="2979420"/>
            <a:ext cx="646430" cy="669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3"/>
            <a:endCxn id="17" idx="0"/>
          </p:cNvCxnSpPr>
          <p:nvPr/>
        </p:nvCxnSpPr>
        <p:spPr>
          <a:xfrm>
            <a:off x="9200515" y="2980055"/>
            <a:ext cx="504825" cy="657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4" idx="2"/>
            <a:endCxn id="55" idx="1"/>
          </p:cNvCxnSpPr>
          <p:nvPr/>
        </p:nvCxnSpPr>
        <p:spPr>
          <a:xfrm rot="5400000" flipV="1">
            <a:off x="6510655" y="4760595"/>
            <a:ext cx="752475" cy="14916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7" idx="2"/>
            <a:endCxn id="55" idx="3"/>
          </p:cNvCxnSpPr>
          <p:nvPr/>
        </p:nvCxnSpPr>
        <p:spPr>
          <a:xfrm rot="5400000">
            <a:off x="8172450" y="4349750"/>
            <a:ext cx="1725295" cy="1341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705860" y="1458595"/>
            <a:ext cx="831850" cy="10915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705860" y="4119880"/>
            <a:ext cx="1351915" cy="16052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12495" y="292354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2495" y="2989580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维护所有子文件的</a:t>
            </a:r>
            <a:r>
              <a:rPr lang="en-US" altLang="zh-CN"/>
              <a:t>dentry</a:t>
            </a:r>
            <a:endParaRPr lang="en-US" altLang="zh-CN" b="1"/>
          </a:p>
        </p:txBody>
      </p:sp>
      <p:sp>
        <p:nvSpPr>
          <p:cNvPr id="2" name="矩形 1"/>
          <p:cNvSpPr/>
          <p:nvPr/>
        </p:nvSpPr>
        <p:spPr>
          <a:xfrm>
            <a:off x="5546725" y="1726565"/>
            <a:ext cx="1199515" cy="78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46725" y="1224915"/>
            <a:ext cx="139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父目录</a:t>
            </a:r>
            <a:r>
              <a:rPr lang="en-US" altLang="zh-CN"/>
              <a:t>inode</a:t>
            </a:r>
          </a:p>
        </p:txBody>
      </p:sp>
      <p:sp>
        <p:nvSpPr>
          <p:cNvPr id="11" name="矩形 10"/>
          <p:cNvSpPr/>
          <p:nvPr/>
        </p:nvSpPr>
        <p:spPr>
          <a:xfrm>
            <a:off x="5546725" y="34880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5622290" y="2580640"/>
            <a:ext cx="1079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35955" y="2591435"/>
            <a:ext cx="178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指向第一个子文件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5805805" y="38233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508115" y="35045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70675" y="4234815"/>
            <a:ext cx="1536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指向兄弟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6818630" y="38233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20940" y="35045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831455" y="380682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533765" y="34880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34610" y="4363085"/>
            <a:ext cx="127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第一个子文件</a:t>
            </a:r>
            <a:r>
              <a:rPr lang="en-US" altLang="zh-CN" dirty="0" err="1"/>
              <a:t>dentry</a:t>
            </a:r>
            <a:endParaRPr lang="en-US" altLang="zh-CN" dirty="0"/>
          </a:p>
        </p:txBody>
      </p:sp>
      <p:sp>
        <p:nvSpPr>
          <p:cNvPr id="26" name="文本框 25"/>
          <p:cNvSpPr txBox="1"/>
          <p:nvPr/>
        </p:nvSpPr>
        <p:spPr>
          <a:xfrm>
            <a:off x="8437245" y="4363085"/>
            <a:ext cx="150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最后一个子文件的</a:t>
            </a:r>
            <a:r>
              <a:rPr lang="en-US" altLang="zh-CN"/>
              <a:t>dentry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624580" y="1835150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588385" y="3861435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8C8DEDD2-730C-80D7-D278-9FB2C1462381}"/>
              </a:ext>
            </a:extLst>
          </p:cNvPr>
          <p:cNvGrpSpPr/>
          <p:nvPr/>
        </p:nvGrpSpPr>
        <p:grpSpPr>
          <a:xfrm>
            <a:off x="105096" y="1990326"/>
            <a:ext cx="11123612" cy="3695147"/>
            <a:chOff x="105096" y="1990326"/>
            <a:chExt cx="11123612" cy="369514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1B020D2B-3763-3E3E-E7D9-F28DA7AA8F3C}"/>
                </a:ext>
              </a:extLst>
            </p:cNvPr>
            <p:cNvGrpSpPr/>
            <p:nvPr/>
          </p:nvGrpSpPr>
          <p:grpSpPr>
            <a:xfrm>
              <a:off x="105096" y="2124709"/>
              <a:ext cx="3907151" cy="2536947"/>
              <a:chOff x="1527496" y="2124709"/>
              <a:chExt cx="3907151" cy="2536947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691447" y="2124709"/>
                <a:ext cx="1199515" cy="78930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目录</a:t>
                </a:r>
                <a:r>
                  <a:rPr lang="en-US" altLang="zh-CN" dirty="0"/>
                  <a:t>inode</a:t>
                </a:r>
              </a:p>
              <a:p>
                <a:pPr algn="ctr"/>
                <a:r>
                  <a:rPr lang="zh-CN" altLang="en-US" dirty="0"/>
                  <a:t>（内存）</a:t>
                </a:r>
                <a:endParaRPr lang="en-US" altLang="zh-CN" dirty="0"/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09925" y="3488055"/>
                <a:ext cx="162560" cy="637540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890963" y="3488055"/>
                <a:ext cx="162560" cy="637540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581525" y="3488055"/>
                <a:ext cx="162560" cy="637540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272087" y="3488055"/>
                <a:ext cx="162560" cy="637540"/>
              </a:xfrm>
              <a:prstGeom prst="rect">
                <a:avLst/>
              </a:prstGeom>
              <a:solidFill>
                <a:srgbClr val="C4B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3F3837F7-BF7A-B269-C7A9-A368803C1CA2}"/>
                  </a:ext>
                </a:extLst>
              </p:cNvPr>
              <p:cNvCxnSpPr>
                <a:cxnSpLocks/>
                <a:stCxn id="2" idx="2"/>
                <a:endCxn id="11" idx="0"/>
              </p:cNvCxnSpPr>
              <p:nvPr/>
            </p:nvCxnSpPr>
            <p:spPr>
              <a:xfrm>
                <a:off x="3291205" y="2914014"/>
                <a:ext cx="0" cy="574041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5EB20DD6-A15D-EC11-E8F2-6C1393DFCD42}"/>
                  </a:ext>
                </a:extLst>
              </p:cNvPr>
              <p:cNvCxnSpPr>
                <a:cxnSpLocks/>
                <a:stCxn id="11" idx="3"/>
                <a:endCxn id="7" idx="1"/>
              </p:cNvCxnSpPr>
              <p:nvPr/>
            </p:nvCxnSpPr>
            <p:spPr>
              <a:xfrm>
                <a:off x="3372485" y="3806825"/>
                <a:ext cx="51847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41758ECF-CF60-2541-7C2C-DD2ED7B46277}"/>
                  </a:ext>
                </a:extLst>
              </p:cNvPr>
              <p:cNvCxnSpPr>
                <a:cxnSpLocks/>
                <a:stCxn id="7" idx="3"/>
                <a:endCxn id="10" idx="1"/>
              </p:cNvCxnSpPr>
              <p:nvPr/>
            </p:nvCxnSpPr>
            <p:spPr>
              <a:xfrm>
                <a:off x="4053523" y="3806825"/>
                <a:ext cx="5280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94DDDA43-94BE-1FCE-9122-8B4C247EAF6A}"/>
                  </a:ext>
                </a:extLst>
              </p:cNvPr>
              <p:cNvCxnSpPr>
                <a:cxnSpLocks/>
                <a:stCxn id="10" idx="3"/>
                <a:endCxn id="17" idx="1"/>
              </p:cNvCxnSpPr>
              <p:nvPr/>
            </p:nvCxnSpPr>
            <p:spPr>
              <a:xfrm>
                <a:off x="4744085" y="3806825"/>
                <a:ext cx="5280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979F25C-6662-FFA5-50FE-14341F18C6CB}"/>
                  </a:ext>
                </a:extLst>
              </p:cNvPr>
              <p:cNvSpPr txBox="1"/>
              <p:nvPr/>
            </p:nvSpPr>
            <p:spPr>
              <a:xfrm>
                <a:off x="1527496" y="3016368"/>
                <a:ext cx="15849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 err="1">
                    <a:latin typeface="Consolas" panose="020B0609020204030204" pitchFamily="49" charset="0"/>
                  </a:rPr>
                  <a:t>first_child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6B02797-4F85-7B34-8588-E18733A0FD35}"/>
                  </a:ext>
                </a:extLst>
              </p:cNvPr>
              <p:cNvSpPr txBox="1"/>
              <p:nvPr/>
            </p:nvSpPr>
            <p:spPr>
              <a:xfrm>
                <a:off x="3708004" y="4292324"/>
                <a:ext cx="1219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Consolas" panose="020B0609020204030204" pitchFamily="49" charset="0"/>
                  </a:rPr>
                  <a:t>brother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2BFCDB8-5A27-1F68-6A46-C941642F6786}"/>
                </a:ext>
              </a:extLst>
            </p:cNvPr>
            <p:cNvSpPr/>
            <p:nvPr/>
          </p:nvSpPr>
          <p:spPr>
            <a:xfrm>
              <a:off x="5263835" y="2124709"/>
              <a:ext cx="1199515" cy="7893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目录</a:t>
              </a:r>
              <a:r>
                <a:rPr lang="en-US" altLang="zh-CN" dirty="0"/>
                <a:t>inode</a:t>
              </a:r>
            </a:p>
            <a:p>
              <a:pPr algn="ctr"/>
              <a:r>
                <a:rPr lang="zh-CN" altLang="en-US" dirty="0"/>
                <a:t>（内存）</a:t>
              </a:r>
              <a:endParaRPr lang="en-US" altLang="zh-CN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C074F08-C703-427C-349E-A6FDA9C09292}"/>
                </a:ext>
              </a:extLst>
            </p:cNvPr>
            <p:cNvSpPr/>
            <p:nvPr/>
          </p:nvSpPr>
          <p:spPr>
            <a:xfrm>
              <a:off x="5782313" y="3488055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39163F5-D193-926D-823E-B1B14A21840C}"/>
                </a:ext>
              </a:extLst>
            </p:cNvPr>
            <p:cNvSpPr/>
            <p:nvPr/>
          </p:nvSpPr>
          <p:spPr>
            <a:xfrm>
              <a:off x="6463351" y="3488055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2742DE8-605A-577A-ABB4-93B23473E0D6}"/>
                </a:ext>
              </a:extLst>
            </p:cNvPr>
            <p:cNvSpPr/>
            <p:nvPr/>
          </p:nvSpPr>
          <p:spPr>
            <a:xfrm>
              <a:off x="7153913" y="3488055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6C79414-94A0-42FB-33D3-36264D97E431}"/>
                </a:ext>
              </a:extLst>
            </p:cNvPr>
            <p:cNvSpPr/>
            <p:nvPr/>
          </p:nvSpPr>
          <p:spPr>
            <a:xfrm>
              <a:off x="7844475" y="3488055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FF05AAAA-E52B-C07D-D7FE-9F87892CD80F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>
              <a:off x="5863593" y="2914014"/>
              <a:ext cx="0" cy="57404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EB33FFC4-CFBA-A403-99D7-AFA4436C478B}"/>
                </a:ext>
              </a:extLst>
            </p:cNvPr>
            <p:cNvCxnSpPr>
              <a:cxnSpLocks/>
              <a:stCxn id="46" idx="3"/>
              <a:endCxn id="47" idx="1"/>
            </p:cNvCxnSpPr>
            <p:nvPr/>
          </p:nvCxnSpPr>
          <p:spPr>
            <a:xfrm>
              <a:off x="5944873" y="3806825"/>
              <a:ext cx="5184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038C77DA-79C2-7EB1-6902-C00D98BC6DB4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6625911" y="3806825"/>
              <a:ext cx="5280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40C44F6-04C4-6B84-DBC2-66EBE533D8CD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>
              <a:off x="7316473" y="3806825"/>
              <a:ext cx="5280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DCD3731-4224-AEC0-E7F5-DDD4EB6C3364}"/>
                </a:ext>
              </a:extLst>
            </p:cNvPr>
            <p:cNvSpPr/>
            <p:nvPr/>
          </p:nvSpPr>
          <p:spPr>
            <a:xfrm>
              <a:off x="5782313" y="4311253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9F1C21D-1A6C-F5DC-2295-1133D23B12E9}"/>
                </a:ext>
              </a:extLst>
            </p:cNvPr>
            <p:cNvSpPr/>
            <p:nvPr/>
          </p:nvSpPr>
          <p:spPr>
            <a:xfrm>
              <a:off x="6463351" y="4311253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FC08E21-C4AB-BB07-F589-FE0FAFDA7339}"/>
                </a:ext>
              </a:extLst>
            </p:cNvPr>
            <p:cNvSpPr/>
            <p:nvPr/>
          </p:nvSpPr>
          <p:spPr>
            <a:xfrm>
              <a:off x="7153913" y="4311253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A1F0471-9CEF-9E1D-0B84-D7D0191F0441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5944873" y="4630023"/>
              <a:ext cx="51847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6BDE96EF-5479-5D69-B025-9E20759CCA33}"/>
                </a:ext>
              </a:extLst>
            </p:cNvPr>
            <p:cNvCxnSpPr>
              <a:cxnSpLocks/>
              <a:stCxn id="57" idx="3"/>
              <a:endCxn id="58" idx="1"/>
            </p:cNvCxnSpPr>
            <p:nvPr/>
          </p:nvCxnSpPr>
          <p:spPr>
            <a:xfrm>
              <a:off x="6625911" y="4630023"/>
              <a:ext cx="52800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AD604E23-7428-2081-D0A8-2B9B27BE08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649" y="1990326"/>
              <a:ext cx="0" cy="312015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1A3230EB-3246-4715-60D3-A3CB14B97DF1}"/>
                </a:ext>
              </a:extLst>
            </p:cNvPr>
            <p:cNvSpPr/>
            <p:nvPr/>
          </p:nvSpPr>
          <p:spPr>
            <a:xfrm>
              <a:off x="9204960" y="2124709"/>
              <a:ext cx="1199515" cy="7893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目录</a:t>
              </a:r>
              <a:r>
                <a:rPr lang="en-US" altLang="zh-CN" dirty="0"/>
                <a:t>inode</a:t>
              </a:r>
            </a:p>
            <a:p>
              <a:pPr algn="ctr"/>
              <a:r>
                <a:rPr lang="zh-CN" altLang="en-US" dirty="0"/>
                <a:t>（内存）</a:t>
              </a:r>
              <a:endParaRPr lang="en-US" altLang="zh-CN" dirty="0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73F0D9A4-9F91-BE77-F281-7B3E1332A57C}"/>
                </a:ext>
              </a:extLst>
            </p:cNvPr>
            <p:cNvSpPr/>
            <p:nvPr/>
          </p:nvSpPr>
          <p:spPr>
            <a:xfrm>
              <a:off x="9723438" y="3488055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5AB4D1F-9D64-C786-07E4-F0AD9EB37C4D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>
            <a:xfrm>
              <a:off x="9804718" y="2914014"/>
              <a:ext cx="0" cy="574041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DEE8CDFF-BDC2-7B02-C01D-C08D5CE9D5F9}"/>
                </a:ext>
              </a:extLst>
            </p:cNvPr>
            <p:cNvCxnSpPr>
              <a:cxnSpLocks/>
              <a:stCxn id="76" idx="3"/>
              <a:endCxn id="85" idx="1"/>
            </p:cNvCxnSpPr>
            <p:nvPr/>
          </p:nvCxnSpPr>
          <p:spPr>
            <a:xfrm>
              <a:off x="9885998" y="3806825"/>
              <a:ext cx="518478" cy="82319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2FB671C-77AF-8570-3432-30FCB4DE2A98}"/>
                </a:ext>
              </a:extLst>
            </p:cNvPr>
            <p:cNvSpPr/>
            <p:nvPr/>
          </p:nvSpPr>
          <p:spPr>
            <a:xfrm>
              <a:off x="9203610" y="4311253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849BEF9-3E4F-9FAC-7CB9-15E6529866A7}"/>
                </a:ext>
              </a:extLst>
            </p:cNvPr>
            <p:cNvSpPr/>
            <p:nvPr/>
          </p:nvSpPr>
          <p:spPr>
            <a:xfrm>
              <a:off x="10404476" y="4311253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4CBEBBC2-6860-64BE-E670-7ACF32CB17FC}"/>
                </a:ext>
              </a:extLst>
            </p:cNvPr>
            <p:cNvSpPr/>
            <p:nvPr/>
          </p:nvSpPr>
          <p:spPr>
            <a:xfrm>
              <a:off x="11066148" y="4311253"/>
              <a:ext cx="162560" cy="637540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C6C8E90D-C754-2364-6001-158B8545B913}"/>
                </a:ext>
              </a:extLst>
            </p:cNvPr>
            <p:cNvCxnSpPr>
              <a:cxnSpLocks/>
              <a:stCxn id="76" idx="1"/>
              <a:endCxn id="84" idx="0"/>
            </p:cNvCxnSpPr>
            <p:nvPr/>
          </p:nvCxnSpPr>
          <p:spPr>
            <a:xfrm flipH="1">
              <a:off x="9284890" y="3806825"/>
              <a:ext cx="438548" cy="504428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F4139FC5-917C-CEF1-BF13-859A6D013F03}"/>
                </a:ext>
              </a:extLst>
            </p:cNvPr>
            <p:cNvCxnSpPr>
              <a:cxnSpLocks/>
              <a:stCxn id="85" idx="3"/>
              <a:endCxn id="86" idx="1"/>
            </p:cNvCxnSpPr>
            <p:nvPr/>
          </p:nvCxnSpPr>
          <p:spPr>
            <a:xfrm>
              <a:off x="10567036" y="4630023"/>
              <a:ext cx="4991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4C69BB57-245D-7CCC-06E0-ABC680FCC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2889" y="2037951"/>
              <a:ext cx="0" cy="312015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7937CBE-1713-3BE7-A829-BE35CA48E6F7}"/>
                </a:ext>
              </a:extLst>
            </p:cNvPr>
            <p:cNvSpPr txBox="1"/>
            <p:nvPr/>
          </p:nvSpPr>
          <p:spPr>
            <a:xfrm>
              <a:off x="1047899" y="5316141"/>
              <a:ext cx="28413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链表型（</a:t>
              </a:r>
              <a:r>
                <a:rPr lang="en-US" altLang="zh-CN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SimpleFS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实现）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97E7D1B-7B41-04DB-F0FB-9F6398DC18B2}"/>
                </a:ext>
              </a:extLst>
            </p:cNvPr>
            <p:cNvSpPr txBox="1"/>
            <p:nvPr/>
          </p:nvSpPr>
          <p:spPr>
            <a:xfrm>
              <a:off x="5165710" y="5316141"/>
              <a:ext cx="284132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哈希表型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1249FC4-7354-CC91-4B25-D4AEB81152DC}"/>
                </a:ext>
              </a:extLst>
            </p:cNvPr>
            <p:cNvSpPr txBox="1"/>
            <p:nvPr/>
          </p:nvSpPr>
          <p:spPr>
            <a:xfrm>
              <a:off x="9133029" y="5316141"/>
              <a:ext cx="20956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树状索引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8123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12495" y="292354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5025" y="2972435"/>
            <a:ext cx="2852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添加子文件</a:t>
            </a:r>
            <a:r>
              <a:rPr lang="en-US" altLang="zh-CN"/>
              <a:t>dentry</a:t>
            </a:r>
            <a:r>
              <a:rPr lang="zh-CN" altLang="en-US"/>
              <a:t>到父目录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6376670" y="1586865"/>
            <a:ext cx="1199515" cy="78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76670" y="1085215"/>
            <a:ext cx="139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父目录</a:t>
            </a:r>
            <a:r>
              <a:rPr lang="en-US" altLang="zh-CN"/>
              <a:t>inode</a:t>
            </a:r>
          </a:p>
        </p:txBody>
      </p:sp>
      <p:sp>
        <p:nvSpPr>
          <p:cNvPr id="11" name="矩形 10"/>
          <p:cNvSpPr/>
          <p:nvPr/>
        </p:nvSpPr>
        <p:spPr>
          <a:xfrm>
            <a:off x="6376670" y="33483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6452235" y="2440940"/>
            <a:ext cx="1079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565900" y="2451735"/>
            <a:ext cx="178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指向第一个子文件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6635750" y="36836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338060" y="33648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00620" y="4095115"/>
            <a:ext cx="1536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指向兄弟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</a:p>
        </p:txBody>
      </p:sp>
      <p:cxnSp>
        <p:nvCxnSpPr>
          <p:cNvPr id="9" name="直接箭头连接符 8"/>
          <p:cNvCxnSpPr/>
          <p:nvPr/>
        </p:nvCxnSpPr>
        <p:spPr>
          <a:xfrm>
            <a:off x="7648575" y="36836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350885" y="33648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661400" y="366712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63710" y="33483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387975" y="3364865"/>
            <a:ext cx="162560" cy="6375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565775" y="2440940"/>
            <a:ext cx="680085" cy="70231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674360" y="3683635"/>
            <a:ext cx="605790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964555" y="4223385"/>
            <a:ext cx="127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第一个子文件</a:t>
            </a:r>
            <a:r>
              <a:rPr lang="en-US" altLang="zh-CN"/>
              <a:t>dentry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947285" y="4224020"/>
            <a:ext cx="1017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新增的</a:t>
            </a:r>
            <a:r>
              <a:rPr lang="en-US" altLang="zh-CN">
                <a:solidFill>
                  <a:srgbClr val="FF0000"/>
                </a:solidFill>
              </a:rPr>
              <a:t>dentry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9267190" y="4223385"/>
            <a:ext cx="150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最后一个子文件的</a:t>
            </a:r>
            <a:r>
              <a:rPr lang="en-US" altLang="zh-CN"/>
              <a:t>dentry</a:t>
            </a:r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624580" y="1835150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588385" y="3861435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1015365" y="296227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83945" y="3023870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</a:p>
        </p:txBody>
      </p:sp>
      <p:sp>
        <p:nvSpPr>
          <p:cNvPr id="5" name="矩形 4"/>
          <p:cNvSpPr/>
          <p:nvPr/>
        </p:nvSpPr>
        <p:spPr>
          <a:xfrm>
            <a:off x="6732905" y="774700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41490" y="855345"/>
            <a:ext cx="1938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传入目录项</a:t>
            </a:r>
            <a:r>
              <a:rPr lang="en-US" altLang="zh-CN"/>
              <a:t>dentry</a:t>
            </a:r>
          </a:p>
        </p:txBody>
      </p:sp>
      <p:sp>
        <p:nvSpPr>
          <p:cNvPr id="7" name="矩形 6"/>
          <p:cNvSpPr/>
          <p:nvPr/>
        </p:nvSpPr>
        <p:spPr>
          <a:xfrm>
            <a:off x="6800215" y="2101215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08800" y="218757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查找索引节点位图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428105" y="4760595"/>
            <a:ext cx="292735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36690" y="4841240"/>
            <a:ext cx="2818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创建新的</a:t>
            </a:r>
            <a:r>
              <a:rPr lang="en-US" altLang="zh-CN"/>
              <a:t>inode</a:t>
            </a:r>
            <a:r>
              <a:rPr lang="zh-CN" altLang="en-US"/>
              <a:t>，填写编号</a:t>
            </a:r>
            <a:r>
              <a:rPr lang="en-US" altLang="zh-CN"/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6464935" y="5970905"/>
            <a:ext cx="2927350" cy="572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44945" y="607250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目录项</a:t>
            </a:r>
            <a:r>
              <a:rPr lang="en-US" altLang="zh-CN"/>
              <a:t>dentry</a:t>
            </a:r>
            <a:r>
              <a:rPr lang="zh-CN" altLang="en-US"/>
              <a:t>绑定该</a:t>
            </a:r>
            <a:r>
              <a:rPr lang="en-US" altLang="zh-CN"/>
              <a:t>inode</a:t>
            </a:r>
          </a:p>
        </p:txBody>
      </p:sp>
      <p:sp>
        <p:nvSpPr>
          <p:cNvPr id="13" name="矩形 12"/>
          <p:cNvSpPr/>
          <p:nvPr/>
        </p:nvSpPr>
        <p:spPr>
          <a:xfrm>
            <a:off x="4303395" y="1941830"/>
            <a:ext cx="7176770" cy="19170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76470" y="278320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88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79035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7619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84140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8955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86705" y="277812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8386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32145" y="278892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3755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34710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3186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981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443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331585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2874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024620" y="277876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3003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227185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32434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43229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52690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4060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72121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557395" y="3593465"/>
            <a:ext cx="97155" cy="75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04560" y="358711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73625" y="3447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非空闲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6341745" y="3447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空闲</a:t>
            </a:r>
          </a:p>
        </p:txBody>
      </p:sp>
      <p:sp>
        <p:nvSpPr>
          <p:cNvPr id="65" name="矩形 64"/>
          <p:cNvSpPr/>
          <p:nvPr/>
        </p:nvSpPr>
        <p:spPr>
          <a:xfrm>
            <a:off x="9972040" y="278574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07745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174605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27176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37971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47432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571480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66863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892675" y="2434590"/>
            <a:ext cx="75565" cy="3244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 rot="5400000">
            <a:off x="7713980" y="20955"/>
            <a:ext cx="114300" cy="5988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610100" y="19519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查找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5892165" y="2101215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B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7697470" y="263398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86" name="右大括号 85"/>
          <p:cNvSpPr/>
          <p:nvPr/>
        </p:nvSpPr>
        <p:spPr>
          <a:xfrm rot="16200000">
            <a:off x="6077585" y="2210435"/>
            <a:ext cx="103505" cy="794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696710" y="3164840"/>
            <a:ext cx="2223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</a:t>
            </a:r>
            <a:r>
              <a:rPr lang="zh-CN" altLang="en-US"/>
              <a:t>索引节点位图</a:t>
            </a:r>
            <a:r>
              <a:rPr lang="en-US" altLang="zh-CN"/>
              <a:t>)</a:t>
            </a:r>
          </a:p>
        </p:txBody>
      </p:sp>
      <p:cxnSp>
        <p:nvCxnSpPr>
          <p:cNvPr id="88" name="直接箭头连接符 87"/>
          <p:cNvCxnSpPr/>
          <p:nvPr/>
        </p:nvCxnSpPr>
        <p:spPr>
          <a:xfrm flipH="1">
            <a:off x="7805420" y="1406525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7768590" y="39928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7774305" y="53771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2880995" y="2101215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3026410" y="3966210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81D19DEC-FFDF-7A5C-F6F4-17ED79BA6604}"/>
              </a:ext>
            </a:extLst>
          </p:cNvPr>
          <p:cNvGrpSpPr/>
          <p:nvPr/>
        </p:nvGrpSpPr>
        <p:grpSpPr>
          <a:xfrm>
            <a:off x="0" y="2459708"/>
            <a:ext cx="11660484" cy="3170388"/>
            <a:chOff x="0" y="2459708"/>
            <a:chExt cx="11660484" cy="317038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D57B436-9C8B-97FE-01E6-6DE039110943}"/>
                </a:ext>
              </a:extLst>
            </p:cNvPr>
            <p:cNvSpPr/>
            <p:nvPr/>
          </p:nvSpPr>
          <p:spPr>
            <a:xfrm>
              <a:off x="3181269" y="4460674"/>
              <a:ext cx="978535" cy="385188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EXT2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接连接符 3"/>
            <p:cNvCxnSpPr>
              <a:cxnSpLocks/>
            </p:cNvCxnSpPr>
            <p:nvPr/>
          </p:nvCxnSpPr>
          <p:spPr>
            <a:xfrm>
              <a:off x="117627" y="3830573"/>
              <a:ext cx="4907122" cy="1202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0" y="3316438"/>
              <a:ext cx="12255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User Space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0" y="3948263"/>
              <a:ext cx="139890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Kernel Space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401444" y="4460674"/>
              <a:ext cx="978535" cy="38518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VFS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H="1">
              <a:off x="2010410" y="3253282"/>
              <a:ext cx="10795" cy="114871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2473879" y="4560364"/>
              <a:ext cx="664210" cy="63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134257" y="4003217"/>
              <a:ext cx="166497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read</a:t>
              </a:r>
              <a:r>
                <a:rPr lang="zh-CN" altLang="en-US" sz="2000" dirty="0"/>
                <a:t>接口实现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70012" y="2659467"/>
              <a:ext cx="1170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/>
                <a:t>read</a:t>
              </a:r>
              <a:r>
                <a:rPr lang="zh-CN" altLang="en-US" sz="2000" dirty="0"/>
                <a:t>请求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1765300" y="3191687"/>
              <a:ext cx="10160" cy="113855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cxnSpLocks/>
            </p:cNvCxnSpPr>
            <p:nvPr/>
          </p:nvCxnSpPr>
          <p:spPr>
            <a:xfrm flipH="1">
              <a:off x="2432445" y="4758484"/>
              <a:ext cx="664210" cy="63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2010410" y="3419472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①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572939" y="4168870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②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571866" y="4777539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③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363345" y="3805989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④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398905" y="526076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内核文件系统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CDB5D97E-D130-AEF5-D5FF-0AB16EDC818E}"/>
                </a:ext>
              </a:extLst>
            </p:cNvPr>
            <p:cNvSpPr/>
            <p:nvPr/>
          </p:nvSpPr>
          <p:spPr>
            <a:xfrm>
              <a:off x="9038192" y="4460674"/>
              <a:ext cx="978535" cy="385188"/>
            </a:xfrm>
            <a:prstGeom prst="rect">
              <a:avLst/>
            </a:prstGeom>
            <a:solidFill>
              <a:srgbClr val="EFF0F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FUSE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6DDEDC93-C5D4-6C2B-535E-205517049007}"/>
                </a:ext>
              </a:extLst>
            </p:cNvPr>
            <p:cNvCxnSpPr>
              <a:cxnSpLocks/>
            </p:cNvCxnSpPr>
            <p:nvPr/>
          </p:nvCxnSpPr>
          <p:spPr>
            <a:xfrm>
              <a:off x="5974550" y="3830573"/>
              <a:ext cx="4907122" cy="1202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3F86152-4C6C-F1DA-C475-00B653A72EF2}"/>
                </a:ext>
              </a:extLst>
            </p:cNvPr>
            <p:cNvSpPr txBox="1"/>
            <p:nvPr/>
          </p:nvSpPr>
          <p:spPr>
            <a:xfrm>
              <a:off x="5856923" y="3316438"/>
              <a:ext cx="12255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User Space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D4B80A9-28B6-8E03-A89E-1328B2C4437F}"/>
                </a:ext>
              </a:extLst>
            </p:cNvPr>
            <p:cNvSpPr txBox="1"/>
            <p:nvPr/>
          </p:nvSpPr>
          <p:spPr>
            <a:xfrm>
              <a:off x="5856923" y="3948263"/>
              <a:ext cx="139890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Kernel Space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646BAF9-4ED4-BFC8-9E80-377D89CA0FFA}"/>
                </a:ext>
              </a:extLst>
            </p:cNvPr>
            <p:cNvSpPr/>
            <p:nvPr/>
          </p:nvSpPr>
          <p:spPr>
            <a:xfrm>
              <a:off x="7258367" y="4460674"/>
              <a:ext cx="978535" cy="385188"/>
            </a:xfrm>
            <a:prstGeom prst="rect">
              <a:avLst/>
            </a:prstGeom>
            <a:solidFill>
              <a:srgbClr val="C4B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VFS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3F8BDC9-E2DD-7D9A-1BB0-126397E17B0D}"/>
                </a:ext>
              </a:extLst>
            </p:cNvPr>
            <p:cNvCxnSpPr/>
            <p:nvPr/>
          </p:nvCxnSpPr>
          <p:spPr>
            <a:xfrm flipH="1">
              <a:off x="7867333" y="3253282"/>
              <a:ext cx="10795" cy="114871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29715D31-B264-601A-176D-C33D3141CC3B}"/>
                </a:ext>
              </a:extLst>
            </p:cNvPr>
            <p:cNvCxnSpPr/>
            <p:nvPr/>
          </p:nvCxnSpPr>
          <p:spPr>
            <a:xfrm>
              <a:off x="8330802" y="4560364"/>
              <a:ext cx="664210" cy="63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519C473-4797-AF3C-27FA-D04AC61C38FE}"/>
                </a:ext>
              </a:extLst>
            </p:cNvPr>
            <p:cNvSpPr txBox="1"/>
            <p:nvPr/>
          </p:nvSpPr>
          <p:spPr>
            <a:xfrm>
              <a:off x="9977203" y="2459708"/>
              <a:ext cx="168328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read</a:t>
              </a:r>
              <a:r>
                <a:rPr lang="zh-CN" altLang="en-US" sz="2000" dirty="0"/>
                <a:t>接口实现</a:t>
              </a:r>
              <a:endParaRPr lang="en-US" altLang="zh-CN" sz="2000" dirty="0"/>
            </a:p>
            <a:p>
              <a:pPr algn="ctr"/>
              <a:r>
                <a:rPr lang="en-US" altLang="zh-CN" sz="2000" dirty="0"/>
                <a:t>(</a:t>
              </a:r>
              <a:r>
                <a:rPr lang="zh-CN" altLang="en-US" sz="2000" dirty="0"/>
                <a:t>本次实验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0BF3126F-8937-68E1-1DB4-A3AC64B980C3}"/>
                </a:ext>
              </a:extLst>
            </p:cNvPr>
            <p:cNvSpPr txBox="1"/>
            <p:nvPr/>
          </p:nvSpPr>
          <p:spPr>
            <a:xfrm>
              <a:off x="7226935" y="2659467"/>
              <a:ext cx="11703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dirty="0"/>
                <a:t>read</a:t>
              </a:r>
              <a:r>
                <a:rPr lang="zh-CN" altLang="en-US" sz="2000" dirty="0"/>
                <a:t>请求</a:t>
              </a: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AC0228D7-52E2-C937-5BA3-6C278C73E46A}"/>
                </a:ext>
              </a:extLst>
            </p:cNvPr>
            <p:cNvCxnSpPr/>
            <p:nvPr/>
          </p:nvCxnSpPr>
          <p:spPr>
            <a:xfrm flipV="1">
              <a:off x="7622223" y="3191687"/>
              <a:ext cx="10160" cy="113855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6E032119-5580-AA78-0001-C5760CA83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9368" y="4758484"/>
              <a:ext cx="664210" cy="63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5922FFA-1DD2-B427-20F4-60EE1091A3EB}"/>
                </a:ext>
              </a:extLst>
            </p:cNvPr>
            <p:cNvSpPr txBox="1"/>
            <p:nvPr/>
          </p:nvSpPr>
          <p:spPr>
            <a:xfrm>
              <a:off x="7867333" y="3419472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/>
                <a:t>①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BA41115-FED3-2FE5-14EA-3C2AFA29DF92}"/>
                </a:ext>
              </a:extLst>
            </p:cNvPr>
            <p:cNvSpPr txBox="1"/>
            <p:nvPr/>
          </p:nvSpPr>
          <p:spPr>
            <a:xfrm>
              <a:off x="8429862" y="4168870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②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A6EABCE-C361-A487-7B9E-AA045D0B14FF}"/>
                </a:ext>
              </a:extLst>
            </p:cNvPr>
            <p:cNvSpPr txBox="1"/>
            <p:nvPr/>
          </p:nvSpPr>
          <p:spPr>
            <a:xfrm>
              <a:off x="8428789" y="477753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⑤</a:t>
              </a:r>
              <a:endParaRPr lang="zh-CN" sz="2000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9FF31FF-5E50-B61A-73D7-B98277942517}"/>
                </a:ext>
              </a:extLst>
            </p:cNvPr>
            <p:cNvSpPr txBox="1"/>
            <p:nvPr/>
          </p:nvSpPr>
          <p:spPr>
            <a:xfrm>
              <a:off x="7220268" y="3805989"/>
              <a:ext cx="437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⑥</a:t>
              </a:r>
              <a:endParaRPr lang="zh-CN" sz="2000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21E306E-99D5-4F3F-8314-E7A391E989F2}"/>
                </a:ext>
              </a:extLst>
            </p:cNvPr>
            <p:cNvSpPr txBox="1"/>
            <p:nvPr/>
          </p:nvSpPr>
          <p:spPr>
            <a:xfrm>
              <a:off x="7825939" y="5260764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FUSE</a:t>
              </a:r>
              <a:r>
                <a:rPr lang="zh-CN" altLang="en-US" b="1" dirty="0"/>
                <a:t>文件系统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91D8F5DC-4EEF-E6A0-C30A-A390AF97685F}"/>
                </a:ext>
              </a:extLst>
            </p:cNvPr>
            <p:cNvSpPr/>
            <p:nvPr/>
          </p:nvSpPr>
          <p:spPr>
            <a:xfrm>
              <a:off x="8998668" y="2674389"/>
              <a:ext cx="978535" cy="38518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Young</a:t>
              </a:r>
            </a:p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EXT2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C3208D1-9B2B-1430-713B-DFF95F0A67FF}"/>
                </a:ext>
              </a:extLst>
            </p:cNvPr>
            <p:cNvCxnSpPr/>
            <p:nvPr/>
          </p:nvCxnSpPr>
          <p:spPr>
            <a:xfrm flipH="1">
              <a:off x="9597379" y="3253282"/>
              <a:ext cx="10795" cy="114871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E6C4A647-2DBC-DB48-8209-DF85CA73B8E4}"/>
                </a:ext>
              </a:extLst>
            </p:cNvPr>
            <p:cNvCxnSpPr/>
            <p:nvPr/>
          </p:nvCxnSpPr>
          <p:spPr>
            <a:xfrm flipV="1">
              <a:off x="9352269" y="3191687"/>
              <a:ext cx="10160" cy="1138555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970B7A19-8BDA-D5B5-8224-A9798221EB38}"/>
                </a:ext>
              </a:extLst>
            </p:cNvPr>
            <p:cNvSpPr txBox="1"/>
            <p:nvPr/>
          </p:nvSpPr>
          <p:spPr>
            <a:xfrm>
              <a:off x="8953578" y="3818252"/>
              <a:ext cx="436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sz="2000" dirty="0"/>
                <a:t>③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17AE4BE7-4892-2904-47CC-54D777C75EAA}"/>
                </a:ext>
              </a:extLst>
            </p:cNvPr>
            <p:cNvSpPr txBox="1"/>
            <p:nvPr/>
          </p:nvSpPr>
          <p:spPr>
            <a:xfrm>
              <a:off x="9596892" y="340720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④</a:t>
              </a:r>
              <a:endParaRPr 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44644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83903FB7-6D41-8CC1-6D32-5878C7D6B159}"/>
              </a:ext>
            </a:extLst>
          </p:cNvPr>
          <p:cNvGrpSpPr/>
          <p:nvPr/>
        </p:nvGrpSpPr>
        <p:grpSpPr>
          <a:xfrm>
            <a:off x="-463079" y="1219971"/>
            <a:ext cx="12894290" cy="4801314"/>
            <a:chOff x="-463079" y="1219971"/>
            <a:chExt cx="12894290" cy="4801314"/>
          </a:xfrm>
        </p:grpSpPr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0ACBE0AC-D113-347F-769D-8F7D983BBD36}"/>
                </a:ext>
              </a:extLst>
            </p:cNvPr>
            <p:cNvGrpSpPr/>
            <p:nvPr/>
          </p:nvGrpSpPr>
          <p:grpSpPr>
            <a:xfrm>
              <a:off x="-463079" y="1219971"/>
              <a:ext cx="12894289" cy="4801314"/>
              <a:chOff x="-463079" y="1219971"/>
              <a:chExt cx="12894289" cy="4801314"/>
            </a:xfrm>
          </p:grpSpPr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D4BEA304-0107-6B0C-1EBC-74CE9CF4A64F}"/>
                  </a:ext>
                </a:extLst>
              </p:cNvPr>
              <p:cNvSpPr/>
              <p:nvPr/>
            </p:nvSpPr>
            <p:spPr>
              <a:xfrm>
                <a:off x="-463079" y="1219971"/>
                <a:ext cx="4845768" cy="4801314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4D9608DD-0D01-94EE-17EC-A38FC1D945D2}"/>
                  </a:ext>
                </a:extLst>
              </p:cNvPr>
              <p:cNvSpPr txBox="1"/>
              <p:nvPr/>
            </p:nvSpPr>
            <p:spPr>
              <a:xfrm>
                <a:off x="-448637" y="2325752"/>
                <a:ext cx="96495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Byte Cursor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175A4C0-5212-B666-14A7-B85AE80E2C19}"/>
                  </a:ext>
                </a:extLst>
              </p:cNvPr>
              <p:cNvSpPr txBox="1"/>
              <p:nvPr/>
            </p:nvSpPr>
            <p:spPr>
              <a:xfrm>
                <a:off x="-279400" y="3191048"/>
                <a:ext cx="8221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Byte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26DD01E5-5C6B-0D78-F905-E5F740B6E4A3}"/>
                  </a:ext>
                </a:extLst>
              </p:cNvPr>
              <p:cNvSpPr txBox="1"/>
              <p:nvPr/>
            </p:nvSpPr>
            <p:spPr>
              <a:xfrm>
                <a:off x="-279400" y="3942888"/>
                <a:ext cx="8221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Byte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1B49CF3E-2E80-1EB1-34BE-A7080D7F3194}"/>
                  </a:ext>
                </a:extLst>
              </p:cNvPr>
              <p:cNvSpPr txBox="1"/>
              <p:nvPr/>
            </p:nvSpPr>
            <p:spPr>
              <a:xfrm>
                <a:off x="-279400" y="4694728"/>
                <a:ext cx="8221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Byte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639FCD39-A088-2642-5F44-C885BC32FB08}"/>
                  </a:ext>
                </a:extLst>
              </p:cNvPr>
              <p:cNvSpPr txBox="1"/>
              <p:nvPr/>
            </p:nvSpPr>
            <p:spPr>
              <a:xfrm>
                <a:off x="-279400" y="5394278"/>
                <a:ext cx="8221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Byte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A287B9DE-998B-E0D6-DB55-202D28E9CDBE}"/>
                  </a:ext>
                </a:extLst>
              </p:cNvPr>
              <p:cNvGrpSpPr/>
              <p:nvPr/>
            </p:nvGrpSpPr>
            <p:grpSpPr>
              <a:xfrm>
                <a:off x="685554" y="2439208"/>
                <a:ext cx="3161080" cy="419420"/>
                <a:chOff x="1443825" y="3219290"/>
                <a:chExt cx="3161080" cy="419420"/>
              </a:xfrm>
              <a:solidFill>
                <a:srgbClr val="C4B7D7"/>
              </a:solidFill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13C285EE-33BB-EF2B-3E48-58F15E95A732}"/>
                    </a:ext>
                  </a:extLst>
                </p:cNvPr>
                <p:cNvSpPr/>
                <p:nvPr/>
              </p:nvSpPr>
              <p:spPr>
                <a:xfrm>
                  <a:off x="1443825" y="3219290"/>
                  <a:ext cx="395135" cy="419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EC2F771E-E2A0-B4C1-E1BE-EA7512DC67E8}"/>
                    </a:ext>
                  </a:extLst>
                </p:cNvPr>
                <p:cNvSpPr/>
                <p:nvPr/>
              </p:nvSpPr>
              <p:spPr>
                <a:xfrm>
                  <a:off x="1838960" y="3219290"/>
                  <a:ext cx="395135" cy="419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E3F0620-2F05-3F18-5BC0-4678D49E0D5C}"/>
                    </a:ext>
                  </a:extLst>
                </p:cNvPr>
                <p:cNvSpPr/>
                <p:nvPr/>
              </p:nvSpPr>
              <p:spPr>
                <a:xfrm>
                  <a:off x="2234095" y="3219290"/>
                  <a:ext cx="395135" cy="419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72F2FEBD-11E2-1FA4-9C40-248704C4C6B4}"/>
                    </a:ext>
                  </a:extLst>
                </p:cNvPr>
                <p:cNvSpPr/>
                <p:nvPr/>
              </p:nvSpPr>
              <p:spPr>
                <a:xfrm>
                  <a:off x="2629230" y="3219290"/>
                  <a:ext cx="395135" cy="419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9A086FC-246B-AAF9-CE88-DFD3A08D0161}"/>
                    </a:ext>
                  </a:extLst>
                </p:cNvPr>
                <p:cNvSpPr/>
                <p:nvPr/>
              </p:nvSpPr>
              <p:spPr>
                <a:xfrm>
                  <a:off x="3024365" y="3219290"/>
                  <a:ext cx="395135" cy="419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4DE5EBE7-AD1D-642B-0DBC-5BBE7F20E6AB}"/>
                    </a:ext>
                  </a:extLst>
                </p:cNvPr>
                <p:cNvSpPr/>
                <p:nvPr/>
              </p:nvSpPr>
              <p:spPr>
                <a:xfrm>
                  <a:off x="3419500" y="3219290"/>
                  <a:ext cx="395135" cy="419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9042D653-FF79-A0EF-0DF8-925416D35288}"/>
                    </a:ext>
                  </a:extLst>
                </p:cNvPr>
                <p:cNvSpPr/>
                <p:nvPr/>
              </p:nvSpPr>
              <p:spPr>
                <a:xfrm>
                  <a:off x="3814635" y="3219290"/>
                  <a:ext cx="395135" cy="419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26EA45E-9E2C-B5FB-1C57-BCF5955C6060}"/>
                    </a:ext>
                  </a:extLst>
                </p:cNvPr>
                <p:cNvSpPr/>
                <p:nvPr/>
              </p:nvSpPr>
              <p:spPr>
                <a:xfrm>
                  <a:off x="4209770" y="3219290"/>
                  <a:ext cx="395135" cy="419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5" name="组合 94">
                <a:extLst>
                  <a:ext uri="{FF2B5EF4-FFF2-40B4-BE49-F238E27FC236}">
                    <a16:creationId xmlns:a16="http://schemas.microsoft.com/office/drawing/2014/main" id="{67B9FA9E-252D-0DB6-B80F-E2455F1C40E0}"/>
                  </a:ext>
                </a:extLst>
              </p:cNvPr>
              <p:cNvGrpSpPr/>
              <p:nvPr/>
            </p:nvGrpSpPr>
            <p:grpSpPr>
              <a:xfrm>
                <a:off x="685554" y="3191048"/>
                <a:ext cx="3161080" cy="419420"/>
                <a:chOff x="1443825" y="3798410"/>
                <a:chExt cx="3161080" cy="419420"/>
              </a:xfrm>
              <a:solidFill>
                <a:srgbClr val="C4B7D7"/>
              </a:solidFill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44FA5C9-9CEB-39AE-A83A-561E212814F1}"/>
                    </a:ext>
                  </a:extLst>
                </p:cNvPr>
                <p:cNvSpPr/>
                <p:nvPr/>
              </p:nvSpPr>
              <p:spPr>
                <a:xfrm>
                  <a:off x="1443825" y="3798410"/>
                  <a:ext cx="395135" cy="419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48DE81C-4B7B-82BA-314D-442E8F02DE1C}"/>
                    </a:ext>
                  </a:extLst>
                </p:cNvPr>
                <p:cNvSpPr/>
                <p:nvPr/>
              </p:nvSpPr>
              <p:spPr>
                <a:xfrm>
                  <a:off x="1838960" y="3798410"/>
                  <a:ext cx="395135" cy="419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7DA32958-C718-1D19-33CF-66326693F9CC}"/>
                    </a:ext>
                  </a:extLst>
                </p:cNvPr>
                <p:cNvSpPr/>
                <p:nvPr/>
              </p:nvSpPr>
              <p:spPr>
                <a:xfrm>
                  <a:off x="2234095" y="3798410"/>
                  <a:ext cx="395135" cy="419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96A2DB7B-D6F7-2694-DC9F-2872486484B0}"/>
                    </a:ext>
                  </a:extLst>
                </p:cNvPr>
                <p:cNvSpPr/>
                <p:nvPr/>
              </p:nvSpPr>
              <p:spPr>
                <a:xfrm>
                  <a:off x="2629230" y="3798410"/>
                  <a:ext cx="395135" cy="419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7A58C052-CAC5-6CFC-B3A6-CFAD71366E73}"/>
                    </a:ext>
                  </a:extLst>
                </p:cNvPr>
                <p:cNvSpPr/>
                <p:nvPr/>
              </p:nvSpPr>
              <p:spPr>
                <a:xfrm>
                  <a:off x="3024365" y="3798410"/>
                  <a:ext cx="395135" cy="419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CD095BB1-48EA-8D3F-DA09-446A7865976C}"/>
                    </a:ext>
                  </a:extLst>
                </p:cNvPr>
                <p:cNvSpPr/>
                <p:nvPr/>
              </p:nvSpPr>
              <p:spPr>
                <a:xfrm>
                  <a:off x="3419500" y="3798410"/>
                  <a:ext cx="395135" cy="419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960124AF-E604-8390-F992-47D86FA0C208}"/>
                    </a:ext>
                  </a:extLst>
                </p:cNvPr>
                <p:cNvSpPr/>
                <p:nvPr/>
              </p:nvSpPr>
              <p:spPr>
                <a:xfrm>
                  <a:off x="3814635" y="3798410"/>
                  <a:ext cx="395135" cy="419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14A06273-50DA-FCE7-FF2A-D4179839B5EA}"/>
                    </a:ext>
                  </a:extLst>
                </p:cNvPr>
                <p:cNvSpPr/>
                <p:nvPr/>
              </p:nvSpPr>
              <p:spPr>
                <a:xfrm>
                  <a:off x="4209770" y="3798410"/>
                  <a:ext cx="395135" cy="419420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EFB4A322-2C1A-C773-7EE1-66ACB77D7CC7}"/>
                  </a:ext>
                </a:extLst>
              </p:cNvPr>
              <p:cNvGrpSpPr/>
              <p:nvPr/>
            </p:nvGrpSpPr>
            <p:grpSpPr>
              <a:xfrm>
                <a:off x="685554" y="3942888"/>
                <a:ext cx="3161080" cy="419420"/>
                <a:chOff x="1443825" y="4377530"/>
                <a:chExt cx="3161080" cy="419420"/>
              </a:xfrm>
            </p:grpSpPr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77F0D17E-FA2A-65F0-C4CC-CFDFDB00194B}"/>
                    </a:ext>
                  </a:extLst>
                </p:cNvPr>
                <p:cNvSpPr/>
                <p:nvPr/>
              </p:nvSpPr>
              <p:spPr>
                <a:xfrm>
                  <a:off x="1443825" y="4377530"/>
                  <a:ext cx="395135" cy="419420"/>
                </a:xfrm>
                <a:prstGeom prst="rect">
                  <a:avLst/>
                </a:prstGeom>
                <a:solidFill>
                  <a:srgbClr val="C4B7D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45AA7F69-3826-A918-0103-2B1537EF590C}"/>
                    </a:ext>
                  </a:extLst>
                </p:cNvPr>
                <p:cNvSpPr/>
                <p:nvPr/>
              </p:nvSpPr>
              <p:spPr>
                <a:xfrm>
                  <a:off x="1838960" y="437753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F922A707-9C77-7C38-CE59-F89D8C30F990}"/>
                    </a:ext>
                  </a:extLst>
                </p:cNvPr>
                <p:cNvSpPr/>
                <p:nvPr/>
              </p:nvSpPr>
              <p:spPr>
                <a:xfrm>
                  <a:off x="2234095" y="4377530"/>
                  <a:ext cx="395135" cy="419420"/>
                </a:xfrm>
                <a:prstGeom prst="rect">
                  <a:avLst/>
                </a:prstGeom>
                <a:solidFill>
                  <a:srgbClr val="C4B7D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2A77BA08-E7DD-6D3F-219C-737ECA7B80B3}"/>
                    </a:ext>
                  </a:extLst>
                </p:cNvPr>
                <p:cNvSpPr/>
                <p:nvPr/>
              </p:nvSpPr>
              <p:spPr>
                <a:xfrm>
                  <a:off x="2629230" y="4377530"/>
                  <a:ext cx="395135" cy="419420"/>
                </a:xfrm>
                <a:prstGeom prst="rect">
                  <a:avLst/>
                </a:prstGeom>
                <a:solidFill>
                  <a:srgbClr val="C4B7D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51FF210F-A9D8-FD58-415C-7AED38CA45C2}"/>
                    </a:ext>
                  </a:extLst>
                </p:cNvPr>
                <p:cNvSpPr/>
                <p:nvPr/>
              </p:nvSpPr>
              <p:spPr>
                <a:xfrm>
                  <a:off x="3024365" y="437753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751FDA77-9F90-2420-8D24-FE496777B042}"/>
                    </a:ext>
                  </a:extLst>
                </p:cNvPr>
                <p:cNvSpPr/>
                <p:nvPr/>
              </p:nvSpPr>
              <p:spPr>
                <a:xfrm>
                  <a:off x="3419500" y="4377530"/>
                  <a:ext cx="395135" cy="419420"/>
                </a:xfrm>
                <a:prstGeom prst="rect">
                  <a:avLst/>
                </a:prstGeom>
                <a:solidFill>
                  <a:srgbClr val="C4B7D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34C23E11-7804-5A86-EC66-0D2928E0DFB1}"/>
                    </a:ext>
                  </a:extLst>
                </p:cNvPr>
                <p:cNvSpPr/>
                <p:nvPr/>
              </p:nvSpPr>
              <p:spPr>
                <a:xfrm>
                  <a:off x="3814635" y="437753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500A8789-959A-5623-9888-E7B07F0AD249}"/>
                    </a:ext>
                  </a:extLst>
                </p:cNvPr>
                <p:cNvSpPr/>
                <p:nvPr/>
              </p:nvSpPr>
              <p:spPr>
                <a:xfrm>
                  <a:off x="4209770" y="4377530"/>
                  <a:ext cx="395135" cy="419420"/>
                </a:xfrm>
                <a:prstGeom prst="rect">
                  <a:avLst/>
                </a:prstGeom>
                <a:solidFill>
                  <a:srgbClr val="C4B7D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3C253876-6FF6-62AD-7C34-C3D105C16118}"/>
                  </a:ext>
                </a:extLst>
              </p:cNvPr>
              <p:cNvGrpSpPr/>
              <p:nvPr/>
            </p:nvGrpSpPr>
            <p:grpSpPr>
              <a:xfrm>
                <a:off x="685554" y="4694728"/>
                <a:ext cx="3161080" cy="419420"/>
                <a:chOff x="1443825" y="5474810"/>
                <a:chExt cx="3161080" cy="419420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6216294-A129-2355-5933-FE6B06DF1337}"/>
                    </a:ext>
                  </a:extLst>
                </p:cNvPr>
                <p:cNvSpPr/>
                <p:nvPr/>
              </p:nvSpPr>
              <p:spPr>
                <a:xfrm>
                  <a:off x="1443825" y="547481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0B3359DE-938C-787F-9404-65F8EF963ADA}"/>
                    </a:ext>
                  </a:extLst>
                </p:cNvPr>
                <p:cNvSpPr/>
                <p:nvPr/>
              </p:nvSpPr>
              <p:spPr>
                <a:xfrm>
                  <a:off x="1838960" y="547481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4DD7A8C7-D82C-9C6A-4FA0-B4697B7262AE}"/>
                    </a:ext>
                  </a:extLst>
                </p:cNvPr>
                <p:cNvSpPr/>
                <p:nvPr/>
              </p:nvSpPr>
              <p:spPr>
                <a:xfrm>
                  <a:off x="2234095" y="547481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FCAE4A09-6FCE-D876-7CBE-FDEF7CA23948}"/>
                    </a:ext>
                  </a:extLst>
                </p:cNvPr>
                <p:cNvSpPr/>
                <p:nvPr/>
              </p:nvSpPr>
              <p:spPr>
                <a:xfrm>
                  <a:off x="2629230" y="547481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C4B4A0B0-C019-F225-45B5-8AD76D04DB1F}"/>
                    </a:ext>
                  </a:extLst>
                </p:cNvPr>
                <p:cNvSpPr/>
                <p:nvPr/>
              </p:nvSpPr>
              <p:spPr>
                <a:xfrm>
                  <a:off x="3024365" y="547481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197E53A-CF37-FE20-AA05-56AF18504584}"/>
                    </a:ext>
                  </a:extLst>
                </p:cNvPr>
                <p:cNvSpPr/>
                <p:nvPr/>
              </p:nvSpPr>
              <p:spPr>
                <a:xfrm>
                  <a:off x="3419500" y="547481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8E734A26-3BAC-99E7-EA8C-F1CA9E30F0DA}"/>
                    </a:ext>
                  </a:extLst>
                </p:cNvPr>
                <p:cNvSpPr/>
                <p:nvPr/>
              </p:nvSpPr>
              <p:spPr>
                <a:xfrm>
                  <a:off x="3814635" y="547481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14C03F7E-0293-0850-8970-99E27DE9DF36}"/>
                    </a:ext>
                  </a:extLst>
                </p:cNvPr>
                <p:cNvSpPr/>
                <p:nvPr/>
              </p:nvSpPr>
              <p:spPr>
                <a:xfrm>
                  <a:off x="4209770" y="547481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98" name="连接符: 曲线 97">
                <a:extLst>
                  <a:ext uri="{FF2B5EF4-FFF2-40B4-BE49-F238E27FC236}">
                    <a16:creationId xmlns:a16="http://schemas.microsoft.com/office/drawing/2014/main" id="{387F10C8-CB78-96DD-A486-D530497C4E65}"/>
                  </a:ext>
                </a:extLst>
              </p:cNvPr>
              <p:cNvCxnSpPr>
                <a:stCxn id="18" idx="3"/>
                <a:endCxn id="29" idx="1"/>
              </p:cNvCxnSpPr>
              <p:nvPr/>
            </p:nvCxnSpPr>
            <p:spPr>
              <a:xfrm flipH="1">
                <a:off x="685554" y="2648918"/>
                <a:ext cx="3161080" cy="751840"/>
              </a:xfrm>
              <a:prstGeom prst="curvedConnector5">
                <a:avLst>
                  <a:gd name="adj1" fmla="val -7232"/>
                  <a:gd name="adj2" fmla="val 50000"/>
                  <a:gd name="adj3" fmla="val 10723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连接符: 曲线 98">
                <a:extLst>
                  <a:ext uri="{FF2B5EF4-FFF2-40B4-BE49-F238E27FC236}">
                    <a16:creationId xmlns:a16="http://schemas.microsoft.com/office/drawing/2014/main" id="{CCD9E59D-CD91-6CAE-9EDD-972BA996F635}"/>
                  </a:ext>
                </a:extLst>
              </p:cNvPr>
              <p:cNvCxnSpPr>
                <a:cxnSpLocks/>
                <a:stCxn id="36" idx="3"/>
                <a:endCxn id="37" idx="1"/>
              </p:cNvCxnSpPr>
              <p:nvPr/>
            </p:nvCxnSpPr>
            <p:spPr>
              <a:xfrm flipH="1">
                <a:off x="685554" y="3400758"/>
                <a:ext cx="3161080" cy="751840"/>
              </a:xfrm>
              <a:prstGeom prst="curvedConnector5">
                <a:avLst>
                  <a:gd name="adj1" fmla="val -7232"/>
                  <a:gd name="adj2" fmla="val 50000"/>
                  <a:gd name="adj3" fmla="val 10723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FB413407-076E-9CFC-39B1-D7C1D14974AF}"/>
                  </a:ext>
                </a:extLst>
              </p:cNvPr>
              <p:cNvGrpSpPr/>
              <p:nvPr/>
            </p:nvGrpSpPr>
            <p:grpSpPr>
              <a:xfrm>
                <a:off x="685554" y="1366242"/>
                <a:ext cx="2819573" cy="419420"/>
                <a:chOff x="1192629" y="6318090"/>
                <a:chExt cx="2819573" cy="419420"/>
              </a:xfrm>
            </p:grpSpPr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8002E919-F63B-DB59-F5F9-EB5EA1D5CFA3}"/>
                    </a:ext>
                  </a:extLst>
                </p:cNvPr>
                <p:cNvSpPr/>
                <p:nvPr/>
              </p:nvSpPr>
              <p:spPr>
                <a:xfrm>
                  <a:off x="1192629" y="631809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10B65E43-0B47-21E4-05AD-93A94461C6BA}"/>
                    </a:ext>
                  </a:extLst>
                </p:cNvPr>
                <p:cNvSpPr/>
                <p:nvPr/>
              </p:nvSpPr>
              <p:spPr>
                <a:xfrm>
                  <a:off x="2629230" y="6318090"/>
                  <a:ext cx="395135" cy="419420"/>
                </a:xfrm>
                <a:prstGeom prst="rect">
                  <a:avLst/>
                </a:prstGeom>
                <a:solidFill>
                  <a:srgbClr val="C4B7D7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09313829-08F9-640A-6E7F-2252B05F366A}"/>
                    </a:ext>
                  </a:extLst>
                </p:cNvPr>
                <p:cNvSpPr txBox="1"/>
                <p:nvPr/>
              </p:nvSpPr>
              <p:spPr>
                <a:xfrm>
                  <a:off x="1587764" y="6333330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空闲</a:t>
                  </a:r>
                </a:p>
              </p:txBody>
            </p:sp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68F0FA2C-4486-1E6F-CB45-808A5810E486}"/>
                    </a:ext>
                  </a:extLst>
                </p:cNvPr>
                <p:cNvSpPr txBox="1"/>
                <p:nvPr/>
              </p:nvSpPr>
              <p:spPr>
                <a:xfrm>
                  <a:off x="3132794" y="6333330"/>
                  <a:ext cx="879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/>
                    <a:t>非空闲</a:t>
                  </a:r>
                </a:p>
              </p:txBody>
            </p:sp>
          </p:grp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5FD88A37-5C40-ED4C-AB5C-9491BBEB052B}"/>
                  </a:ext>
                </a:extLst>
              </p:cNvPr>
              <p:cNvSpPr txBox="1"/>
              <p:nvPr/>
            </p:nvSpPr>
            <p:spPr>
              <a:xfrm>
                <a:off x="4668273" y="1219971"/>
                <a:ext cx="7762937" cy="48013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b="0" dirty="0">
                    <a:solidFill>
                      <a:srgbClr val="4B69C6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zh-CN" b="0" dirty="0" err="1">
                    <a:solidFill>
                      <a:srgbClr val="7A3E9D"/>
                    </a:solidFill>
                    <a:effectLst/>
                    <a:latin typeface="Consolas" panose="020B0609020204030204" pitchFamily="49" charset="0"/>
                  </a:rPr>
                  <a:t>byte_cursor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9C5D27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;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 err="1">
                    <a:solidFill>
                      <a:srgbClr val="7A3E9D"/>
                    </a:solidFill>
                    <a:effectLst/>
                    <a:latin typeface="Consolas" panose="020B0609020204030204" pitchFamily="49" charset="0"/>
                  </a:rPr>
                  <a:t>byte_cursor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&lt;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1" dirty="0">
                    <a:solidFill>
                      <a:srgbClr val="AA3731"/>
                    </a:solidFill>
                    <a:effectLst/>
                    <a:latin typeface="Consolas" panose="020B0609020204030204" pitchFamily="49" charset="0"/>
                  </a:rPr>
                  <a:t>BLKS_SZ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zh-CN" b="0" dirty="0" err="1">
                    <a:solidFill>
                      <a:srgbClr val="7A3E9D"/>
                    </a:solidFill>
                    <a:effectLst/>
                    <a:latin typeface="Consolas" panose="020B0609020204030204" pitchFamily="49" charset="0"/>
                  </a:rPr>
                  <a:t>map_inode_blks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     </a:t>
                </a:r>
                <a:r>
                  <a:rPr lang="en-US" altLang="zh-CN" b="0" dirty="0" err="1">
                    <a:solidFill>
                      <a:srgbClr val="7A3E9D"/>
                    </a:solidFill>
                    <a:effectLst/>
                    <a:latin typeface="Consolas" panose="020B0609020204030204" pitchFamily="49" charset="0"/>
                  </a:rPr>
                  <a:t>byte_cursor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++)</a:t>
                </a:r>
                <a:endPara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endPara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altLang="zh-CN" b="0" dirty="0">
                    <a:solidFill>
                      <a:srgbClr val="4B69C6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zh-CN" b="0" dirty="0" err="1">
                    <a:solidFill>
                      <a:srgbClr val="7A3E9D"/>
                    </a:solidFill>
                    <a:effectLst/>
                    <a:latin typeface="Consolas" panose="020B0609020204030204" pitchFamily="49" charset="0"/>
                  </a:rPr>
                  <a:t>bit_cursor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9C5D27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;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 err="1">
                    <a:solidFill>
                      <a:srgbClr val="7A3E9D"/>
                    </a:solidFill>
                    <a:effectLst/>
                    <a:latin typeface="Consolas" panose="020B0609020204030204" pitchFamily="49" charset="0"/>
                  </a:rPr>
                  <a:t>bit_cursor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&lt;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1" dirty="0">
                    <a:solidFill>
                      <a:srgbClr val="AA3731"/>
                    </a:solidFill>
                    <a:effectLst/>
                    <a:latin typeface="Consolas" panose="020B0609020204030204" pitchFamily="49" charset="0"/>
                  </a:rPr>
                  <a:t>8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;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 err="1">
                    <a:solidFill>
                      <a:srgbClr val="7A3E9D"/>
                    </a:solidFill>
                    <a:effectLst/>
                    <a:latin typeface="Consolas" panose="020B0609020204030204" pitchFamily="49" charset="0"/>
                  </a:rPr>
                  <a:t>bit_cursor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++)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altLang="zh-CN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endPara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en-US" altLang="zh-CN" b="0" dirty="0">
                    <a:solidFill>
                      <a:srgbClr val="4B69C6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((</a:t>
                </a:r>
                <a:r>
                  <a:rPr lang="en-US" altLang="zh-CN" b="0" dirty="0" err="1">
                    <a:solidFill>
                      <a:srgbClr val="7A3E9D"/>
                    </a:solidFill>
                    <a:effectLst/>
                    <a:latin typeface="Consolas" panose="020B0609020204030204" pitchFamily="49" charset="0"/>
                  </a:rPr>
                  <a:t>sfs_map_inode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zh-CN" b="0" dirty="0" err="1">
                    <a:solidFill>
                      <a:srgbClr val="7A3E9D"/>
                    </a:solidFill>
                    <a:effectLst/>
                    <a:latin typeface="Consolas" panose="020B0609020204030204" pitchFamily="49" charset="0"/>
                  </a:rPr>
                  <a:t>byte_cursor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]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&amp;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zh-CN" b="0" dirty="0">
                    <a:solidFill>
                      <a:srgbClr val="4B69C6"/>
                    </a:solidFill>
                    <a:effectLst/>
                    <a:latin typeface="Consolas" panose="020B0609020204030204" pitchFamily="49" charset="0"/>
                  </a:rPr>
                  <a:t>0x</a:t>
                </a:r>
                <a:r>
                  <a:rPr lang="en-US" altLang="zh-CN" b="0" dirty="0">
                    <a:solidFill>
                      <a:srgbClr val="9C5D27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&lt;&lt;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 err="1">
                    <a:solidFill>
                      <a:srgbClr val="7A3E9D"/>
                    </a:solidFill>
                    <a:effectLst/>
                    <a:latin typeface="Consolas" panose="020B0609020204030204" pitchFamily="49" charset="0"/>
                  </a:rPr>
                  <a:t>bit_cursor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))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altLang="zh-CN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9C5D27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)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altLang="zh-CN" dirty="0">
                    <a:solidFill>
                      <a:srgbClr val="333333"/>
                    </a:solidFill>
                    <a:latin typeface="Consolas" panose="020B0609020204030204" pitchFamily="49" charset="0"/>
                  </a:rPr>
                  <a:t>       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   </a:t>
                </a:r>
              </a:p>
              <a:p>
                <a:r>
                  <a:rPr lang="zh-CN" altLang="en-US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            </a:t>
                </a:r>
                <a:r>
                  <a:rPr lang="en-US" altLang="zh-CN" b="0" dirty="0" err="1">
                    <a:solidFill>
                      <a:srgbClr val="7A3E9D"/>
                    </a:solidFill>
                    <a:effectLst/>
                    <a:latin typeface="Consolas" panose="020B0609020204030204" pitchFamily="49" charset="0"/>
                  </a:rPr>
                  <a:t>map_inode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altLang="zh-CN" b="0" dirty="0" err="1">
                    <a:solidFill>
                      <a:srgbClr val="7A3E9D"/>
                    </a:solidFill>
                    <a:effectLst/>
                    <a:latin typeface="Consolas" panose="020B0609020204030204" pitchFamily="49" charset="0"/>
                  </a:rPr>
                  <a:t>byte_cursor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]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|=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zh-CN" b="0" dirty="0">
                    <a:solidFill>
                      <a:srgbClr val="4B69C6"/>
                    </a:solidFill>
                    <a:effectLst/>
                    <a:latin typeface="Consolas" panose="020B0609020204030204" pitchFamily="49" charset="0"/>
                  </a:rPr>
                  <a:t>0x</a:t>
                </a:r>
                <a:r>
                  <a:rPr lang="en-US" altLang="zh-CN" b="0" dirty="0">
                    <a:solidFill>
                      <a:srgbClr val="9C5D27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&lt;&lt;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 err="1">
                    <a:solidFill>
                      <a:srgbClr val="7A3E9D"/>
                    </a:solidFill>
                    <a:effectLst/>
                    <a:latin typeface="Consolas" panose="020B0609020204030204" pitchFamily="49" charset="0"/>
                  </a:rPr>
                  <a:t>bit_cursor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  <a:endPara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            </a:t>
                </a:r>
                <a:r>
                  <a:rPr lang="en-US" altLang="zh-CN" b="0" dirty="0" err="1">
                    <a:solidFill>
                      <a:srgbClr val="7A3E9D"/>
                    </a:solidFill>
                    <a:effectLst/>
                    <a:latin typeface="Consolas" panose="020B0609020204030204" pitchFamily="49" charset="0"/>
                  </a:rPr>
                  <a:t>is_find_free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1" dirty="0">
                    <a:solidFill>
                      <a:srgbClr val="AA3731"/>
                    </a:solidFill>
                    <a:effectLst/>
                    <a:latin typeface="Consolas" panose="020B0609020204030204" pitchFamily="49" charset="0"/>
                  </a:rPr>
                  <a:t>TRUE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;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          </a:t>
                </a:r>
              </a:p>
              <a:p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            </a:t>
                </a:r>
                <a:r>
                  <a:rPr lang="en-US" altLang="zh-CN" b="0" dirty="0">
                    <a:solidFill>
                      <a:srgbClr val="4B69C6"/>
                    </a:solidFill>
                    <a:effectLst/>
                    <a:latin typeface="Consolas" panose="020B0609020204030204" pitchFamily="49" charset="0"/>
                  </a:rPr>
                  <a:t>break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;</a:t>
                </a:r>
                <a:endPara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altLang="zh-CN" b="0" dirty="0">
                    <a:solidFill>
                      <a:srgbClr val="4B69C6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altLang="zh-CN" b="0" dirty="0" err="1">
                    <a:solidFill>
                      <a:srgbClr val="7A3E9D"/>
                    </a:solidFill>
                    <a:effectLst/>
                    <a:latin typeface="Consolas" panose="020B0609020204030204" pitchFamily="49" charset="0"/>
                  </a:rPr>
                  <a:t>is_find_free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)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{</a:t>
                </a:r>
                <a:endPara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en-US" altLang="zh-CN" b="0" dirty="0">
                    <a:solidFill>
                      <a:srgbClr val="4B69C6"/>
                    </a:solidFill>
                    <a:effectLst/>
                    <a:latin typeface="Consolas" panose="020B0609020204030204" pitchFamily="49" charset="0"/>
                  </a:rPr>
                  <a:t>break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;</a:t>
                </a:r>
                <a:endPara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endParaRPr>
              </a:p>
              <a:p>
                <a:r>
                  <a:rPr lang="en-US" altLang="zh-CN" b="0" dirty="0">
                    <a:solidFill>
                      <a:srgbClr val="777777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lang="en-US" altLang="zh-CN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C85C0004-EB6C-F850-E46D-1D3B3CCE1B78}"/>
                  </a:ext>
                </a:extLst>
              </p:cNvPr>
              <p:cNvGrpSpPr/>
              <p:nvPr/>
            </p:nvGrpSpPr>
            <p:grpSpPr>
              <a:xfrm>
                <a:off x="685554" y="5394278"/>
                <a:ext cx="3161080" cy="419420"/>
                <a:chOff x="1443825" y="5474810"/>
                <a:chExt cx="3161080" cy="419420"/>
              </a:xfrm>
            </p:grpSpPr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5F1943F9-B28A-CED4-C3CD-997C6C43E80A}"/>
                    </a:ext>
                  </a:extLst>
                </p:cNvPr>
                <p:cNvSpPr/>
                <p:nvPr/>
              </p:nvSpPr>
              <p:spPr>
                <a:xfrm>
                  <a:off x="1443825" y="547481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15DAFFC7-8FC8-4AF4-023E-B06382730C45}"/>
                    </a:ext>
                  </a:extLst>
                </p:cNvPr>
                <p:cNvSpPr/>
                <p:nvPr/>
              </p:nvSpPr>
              <p:spPr>
                <a:xfrm>
                  <a:off x="1838960" y="547481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3A5A93AC-324D-8C88-0435-2C38DFEFAF03}"/>
                    </a:ext>
                  </a:extLst>
                </p:cNvPr>
                <p:cNvSpPr/>
                <p:nvPr/>
              </p:nvSpPr>
              <p:spPr>
                <a:xfrm>
                  <a:off x="2234095" y="547481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1EC0B7C1-A77C-0B0C-8193-8C670B6EFB3D}"/>
                    </a:ext>
                  </a:extLst>
                </p:cNvPr>
                <p:cNvSpPr/>
                <p:nvPr/>
              </p:nvSpPr>
              <p:spPr>
                <a:xfrm>
                  <a:off x="2629230" y="547481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B11AC6A0-C28E-C3A9-0B4B-AAF6889F78D5}"/>
                    </a:ext>
                  </a:extLst>
                </p:cNvPr>
                <p:cNvSpPr/>
                <p:nvPr/>
              </p:nvSpPr>
              <p:spPr>
                <a:xfrm>
                  <a:off x="3024365" y="547481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80DA5B08-3607-3199-F132-D309A198FCF7}"/>
                    </a:ext>
                  </a:extLst>
                </p:cNvPr>
                <p:cNvSpPr/>
                <p:nvPr/>
              </p:nvSpPr>
              <p:spPr>
                <a:xfrm>
                  <a:off x="3419500" y="547481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DFEC2F36-3B73-2A82-05CA-8A40D54A06C1}"/>
                    </a:ext>
                  </a:extLst>
                </p:cNvPr>
                <p:cNvSpPr/>
                <p:nvPr/>
              </p:nvSpPr>
              <p:spPr>
                <a:xfrm>
                  <a:off x="3814635" y="547481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2ABFE9AB-14ED-32DA-5B0B-352D8D2C0634}"/>
                    </a:ext>
                  </a:extLst>
                </p:cNvPr>
                <p:cNvSpPr/>
                <p:nvPr/>
              </p:nvSpPr>
              <p:spPr>
                <a:xfrm>
                  <a:off x="4209770" y="5474810"/>
                  <a:ext cx="395135" cy="419420"/>
                </a:xfrm>
                <a:prstGeom prst="rect">
                  <a:avLst/>
                </a:prstGeom>
                <a:solidFill>
                  <a:srgbClr val="EFF0F1"/>
                </a:solidFill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25" name="连接符: 曲线 124">
                <a:extLst>
                  <a:ext uri="{FF2B5EF4-FFF2-40B4-BE49-F238E27FC236}">
                    <a16:creationId xmlns:a16="http://schemas.microsoft.com/office/drawing/2014/main" id="{96833847-C7B0-74EF-6814-1A4AD98196F4}"/>
                  </a:ext>
                </a:extLst>
              </p:cNvPr>
              <p:cNvCxnSpPr>
                <a:cxnSpLocks/>
                <a:stCxn id="44" idx="3"/>
                <a:endCxn id="75" idx="1"/>
              </p:cNvCxnSpPr>
              <p:nvPr/>
            </p:nvCxnSpPr>
            <p:spPr>
              <a:xfrm flipH="1">
                <a:off x="685554" y="4152598"/>
                <a:ext cx="3161080" cy="751840"/>
              </a:xfrm>
              <a:prstGeom prst="curvedConnector5">
                <a:avLst>
                  <a:gd name="adj1" fmla="val -7232"/>
                  <a:gd name="adj2" fmla="val 50000"/>
                  <a:gd name="adj3" fmla="val 10723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连接符: 曲线 127">
                <a:extLst>
                  <a:ext uri="{FF2B5EF4-FFF2-40B4-BE49-F238E27FC236}">
                    <a16:creationId xmlns:a16="http://schemas.microsoft.com/office/drawing/2014/main" id="{A83BB172-99FB-8366-6B40-DBC37A31DB0C}"/>
                  </a:ext>
                </a:extLst>
              </p:cNvPr>
              <p:cNvCxnSpPr>
                <a:cxnSpLocks/>
                <a:stCxn id="82" idx="3"/>
                <a:endCxn id="116" idx="1"/>
              </p:cNvCxnSpPr>
              <p:nvPr/>
            </p:nvCxnSpPr>
            <p:spPr>
              <a:xfrm flipH="1">
                <a:off x="685554" y="4904438"/>
                <a:ext cx="3161080" cy="699550"/>
              </a:xfrm>
              <a:prstGeom prst="curvedConnector5">
                <a:avLst>
                  <a:gd name="adj1" fmla="val -7232"/>
                  <a:gd name="adj2" fmla="val 50000"/>
                  <a:gd name="adj3" fmla="val 10723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8D30D8FA-1185-BA19-F1C6-B27BB415E8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080" y="2648918"/>
                <a:ext cx="299474" cy="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C70B67B1-2711-6858-3A29-9C40124B72F7}"/>
                  </a:ext>
                </a:extLst>
              </p:cNvPr>
              <p:cNvSpPr txBox="1"/>
              <p:nvPr/>
            </p:nvSpPr>
            <p:spPr>
              <a:xfrm>
                <a:off x="732585" y="1750814"/>
                <a:ext cx="18816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 Cursor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3161354B-20C5-5AAD-4BB1-67C8A3CB866A}"/>
                  </a:ext>
                </a:extLst>
              </p:cNvPr>
              <p:cNvCxnSpPr>
                <a:cxnSpLocks/>
                <a:stCxn id="135" idx="2"/>
                <a:endCxn id="4" idx="0"/>
              </p:cNvCxnSpPr>
              <p:nvPr/>
            </p:nvCxnSpPr>
            <p:spPr>
              <a:xfrm>
                <a:off x="1673391" y="2120146"/>
                <a:ext cx="1" cy="319062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62F6A4D4-2E67-C0F6-2597-C5B54E0D2D82}"/>
                </a:ext>
              </a:extLst>
            </p:cNvPr>
            <p:cNvSpPr txBox="1"/>
            <p:nvPr/>
          </p:nvSpPr>
          <p:spPr>
            <a:xfrm>
              <a:off x="9753601" y="5603988"/>
              <a:ext cx="2677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参考</a:t>
              </a:r>
              <a:r>
                <a:rPr lang="en-US" altLang="zh-CN" b="1" dirty="0" err="1"/>
                <a:t>sfs_utils.c</a:t>
              </a:r>
              <a:r>
                <a:rPr lang="en-US" altLang="zh-CN" b="1" dirty="0"/>
                <a:t>: 161-176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4427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54660" y="259143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72465" y="265049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分配一个新的</a:t>
            </a:r>
            <a:r>
              <a:rPr lang="zh-CN"/>
              <a:t>数据块</a:t>
            </a:r>
          </a:p>
        </p:txBody>
      </p:sp>
      <p:sp>
        <p:nvSpPr>
          <p:cNvPr id="7" name="矩形 6"/>
          <p:cNvSpPr/>
          <p:nvPr/>
        </p:nvSpPr>
        <p:spPr>
          <a:xfrm>
            <a:off x="6800215" y="2101215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81825" y="218694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查找数据块位图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344920" y="4598670"/>
            <a:ext cx="292735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44920" y="4685030"/>
            <a:ext cx="297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找到空闲数据块</a:t>
            </a:r>
            <a:r>
              <a:rPr lang="zh-CN" altLang="en-US"/>
              <a:t>，返回编号</a:t>
            </a:r>
            <a:r>
              <a:rPr lang="en-US" altLang="zh-CN"/>
              <a:t> </a:t>
            </a:r>
          </a:p>
        </p:txBody>
      </p:sp>
      <p:sp>
        <p:nvSpPr>
          <p:cNvPr id="13" name="矩形 12"/>
          <p:cNvSpPr/>
          <p:nvPr/>
        </p:nvSpPr>
        <p:spPr>
          <a:xfrm>
            <a:off x="4303395" y="1941830"/>
            <a:ext cx="7176770" cy="19170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76470" y="278320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88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79035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7619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84140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8955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86705" y="277812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8386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32145" y="278892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3755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34710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3186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981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443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331585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2874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024620" y="277876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3003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227185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32434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43229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52690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4060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72121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557395" y="3593465"/>
            <a:ext cx="97155" cy="75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04560" y="358711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73625" y="3447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非空闲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6341745" y="3447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空闲</a:t>
            </a:r>
          </a:p>
        </p:txBody>
      </p:sp>
      <p:sp>
        <p:nvSpPr>
          <p:cNvPr id="65" name="矩形 64"/>
          <p:cNvSpPr/>
          <p:nvPr/>
        </p:nvSpPr>
        <p:spPr>
          <a:xfrm>
            <a:off x="9972040" y="278574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07745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174605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27176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37971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47432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571480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66863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892675" y="2434590"/>
            <a:ext cx="75565" cy="3244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 rot="5400000">
            <a:off x="7713980" y="20955"/>
            <a:ext cx="114300" cy="5988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610100" y="19519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查找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5892165" y="2101215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 B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7697470" y="263398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sp>
        <p:nvSpPr>
          <p:cNvPr id="86" name="右大括号 85"/>
          <p:cNvSpPr/>
          <p:nvPr/>
        </p:nvSpPr>
        <p:spPr>
          <a:xfrm rot="16200000">
            <a:off x="6077585" y="2210435"/>
            <a:ext cx="103505" cy="794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696710" y="3164840"/>
            <a:ext cx="1995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sizeof(</a:t>
            </a:r>
            <a:r>
              <a:rPr lang="zh-CN" altLang="en-US"/>
              <a:t>数据块位图</a:t>
            </a:r>
            <a:r>
              <a:rPr lang="en-US" altLang="zh-CN"/>
              <a:t>)</a:t>
            </a:r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7768590" y="39928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2867025" y="2124075"/>
            <a:ext cx="959485" cy="2800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2867025" y="3344545"/>
            <a:ext cx="1131570" cy="6553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872990" y="2678430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路径解析，得到对应的</a:t>
            </a:r>
            <a:r>
              <a:rPr lang="en-US" altLang="zh-CN"/>
              <a:t>dentry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13705" y="3775710"/>
            <a:ext cx="1669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填充</a:t>
            </a:r>
            <a:r>
              <a:rPr lang="en-US" altLang="zh-CN"/>
              <a:t>stat</a:t>
            </a:r>
            <a:r>
              <a:rPr lang="zh-CN" altLang="en-US"/>
              <a:t>结构体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655945" y="158115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27725" y="158115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getattr</a:t>
            </a:r>
          </a:p>
        </p:txBody>
      </p:sp>
      <p:sp>
        <p:nvSpPr>
          <p:cNvPr id="6" name="矩形 5"/>
          <p:cNvSpPr/>
          <p:nvPr/>
        </p:nvSpPr>
        <p:spPr>
          <a:xfrm>
            <a:off x="4872990" y="2595245"/>
            <a:ext cx="3081020" cy="51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72990" y="3696335"/>
            <a:ext cx="3081020" cy="501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6345555" y="2056765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339840" y="314579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16120" y="2292350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路径解析，得到目录的</a:t>
            </a:r>
            <a:r>
              <a:rPr lang="en-US" altLang="zh-CN"/>
              <a:t>dentry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94860" y="3442335"/>
            <a:ext cx="300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根据偏移</a:t>
            </a:r>
            <a:r>
              <a:rPr lang="en-US" altLang="zh-CN"/>
              <a:t>offset</a:t>
            </a:r>
            <a:r>
              <a:rPr lang="zh-CN"/>
              <a:t>得到子文件名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48530" y="4549140"/>
            <a:ext cx="2661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用</a:t>
            </a:r>
            <a:r>
              <a:rPr lang="en-US" altLang="zh-CN"/>
              <a:t>filler</a:t>
            </a:r>
            <a:r>
              <a:rPr lang="zh-CN"/>
              <a:t>装填结果到缓冲区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53565" y="30778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303520" y="133350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75300" y="133350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readdir</a:t>
            </a:r>
          </a:p>
        </p:txBody>
      </p:sp>
      <p:sp>
        <p:nvSpPr>
          <p:cNvPr id="8" name="矩形 7"/>
          <p:cNvSpPr/>
          <p:nvPr/>
        </p:nvSpPr>
        <p:spPr>
          <a:xfrm>
            <a:off x="4516120" y="2209165"/>
            <a:ext cx="3081655" cy="54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14850" y="3359150"/>
            <a:ext cx="3082290" cy="567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1550" y="4465955"/>
            <a:ext cx="2628900" cy="535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5995035" y="180340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993130" y="289433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975985" y="403352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875395" y="454977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直接调用</a:t>
            </a:r>
          </a:p>
        </p:txBody>
      </p:sp>
      <p:sp>
        <p:nvSpPr>
          <p:cNvPr id="14" name="矩形 13"/>
          <p:cNvSpPr/>
          <p:nvPr/>
        </p:nvSpPr>
        <p:spPr>
          <a:xfrm>
            <a:off x="8875395" y="4465320"/>
            <a:ext cx="1101090" cy="5365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AE26C68F-DE41-4365-8B6A-A9F4BB2C2166}"/>
              </a:ext>
            </a:extLst>
          </p:cNvPr>
          <p:cNvSpPr/>
          <p:nvPr/>
        </p:nvSpPr>
        <p:spPr>
          <a:xfrm>
            <a:off x="1489434" y="3223966"/>
            <a:ext cx="8863606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CD4CD47-AB42-4099-B969-1E096A4DCBF6}"/>
              </a:ext>
            </a:extLst>
          </p:cNvPr>
          <p:cNvSpPr/>
          <p:nvPr/>
        </p:nvSpPr>
        <p:spPr>
          <a:xfrm>
            <a:off x="1489434" y="3223966"/>
            <a:ext cx="1101366" cy="914400"/>
          </a:xfrm>
          <a:prstGeom prst="rect">
            <a:avLst/>
          </a:prstGeom>
          <a:solidFill>
            <a:srgbClr val="4E3C6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超级块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A25249-C455-411C-BC76-8156F5A69E12}"/>
              </a:ext>
            </a:extLst>
          </p:cNvPr>
          <p:cNvSpPr/>
          <p:nvPr/>
        </p:nvSpPr>
        <p:spPr>
          <a:xfrm>
            <a:off x="5740400" y="3223966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483830-4009-4429-B89E-9593054EBA2B}"/>
              </a:ext>
            </a:extLst>
          </p:cNvPr>
          <p:cNvSpPr/>
          <p:nvPr/>
        </p:nvSpPr>
        <p:spPr>
          <a:xfrm>
            <a:off x="6106160" y="3223966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4F4C3C9-015B-4AD4-840B-55B4D757E5B5}"/>
              </a:ext>
            </a:extLst>
          </p:cNvPr>
          <p:cNvSpPr/>
          <p:nvPr/>
        </p:nvSpPr>
        <p:spPr>
          <a:xfrm>
            <a:off x="6471920" y="3223966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DB5D45-FB86-46DF-AC8E-67CE84708B7C}"/>
              </a:ext>
            </a:extLst>
          </p:cNvPr>
          <p:cNvSpPr/>
          <p:nvPr/>
        </p:nvSpPr>
        <p:spPr>
          <a:xfrm>
            <a:off x="6837680" y="3223966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1B4E76-E964-4208-B49C-08C33A8C7946}"/>
              </a:ext>
            </a:extLst>
          </p:cNvPr>
          <p:cNvSpPr/>
          <p:nvPr/>
        </p:nvSpPr>
        <p:spPr>
          <a:xfrm>
            <a:off x="7203440" y="3223966"/>
            <a:ext cx="157480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287455A-7C0D-4062-9F39-EB3A366AA9FE}"/>
              </a:ext>
            </a:extLst>
          </p:cNvPr>
          <p:cNvSpPr/>
          <p:nvPr/>
        </p:nvSpPr>
        <p:spPr>
          <a:xfrm>
            <a:off x="8778240" y="3223966"/>
            <a:ext cx="157480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3DED43E-0126-4B81-A91A-84E64F1A41D2}"/>
              </a:ext>
            </a:extLst>
          </p:cNvPr>
          <p:cNvSpPr/>
          <p:nvPr/>
        </p:nvSpPr>
        <p:spPr>
          <a:xfrm>
            <a:off x="2590800" y="3223966"/>
            <a:ext cx="157480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9B13759-AD3C-413A-8176-5F2A81352F04}"/>
              </a:ext>
            </a:extLst>
          </p:cNvPr>
          <p:cNvSpPr/>
          <p:nvPr/>
        </p:nvSpPr>
        <p:spPr>
          <a:xfrm>
            <a:off x="4165600" y="3223966"/>
            <a:ext cx="157480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</a:p>
        </p:txBody>
      </p:sp>
    </p:spTree>
    <p:extLst>
      <p:ext uri="{BB962C8B-B14F-4D97-AF65-F5344CB8AC3E}">
        <p14:creationId xmlns:p14="http://schemas.microsoft.com/office/powerpoint/2010/main" val="2646899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AE26C68F-DE41-4365-8B6A-A9F4BB2C2166}"/>
              </a:ext>
            </a:extLst>
          </p:cNvPr>
          <p:cNvSpPr/>
          <p:nvPr/>
        </p:nvSpPr>
        <p:spPr>
          <a:xfrm>
            <a:off x="1443135" y="1406741"/>
            <a:ext cx="8863606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CD4CD47-AB42-4099-B969-1E096A4DCBF6}"/>
              </a:ext>
            </a:extLst>
          </p:cNvPr>
          <p:cNvSpPr/>
          <p:nvPr/>
        </p:nvSpPr>
        <p:spPr>
          <a:xfrm>
            <a:off x="1443135" y="1406741"/>
            <a:ext cx="1101366" cy="914400"/>
          </a:xfrm>
          <a:prstGeom prst="rect">
            <a:avLst/>
          </a:prstGeom>
          <a:solidFill>
            <a:srgbClr val="4E3C6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超级块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2A25249-C455-411C-BC76-8156F5A69E12}"/>
              </a:ext>
            </a:extLst>
          </p:cNvPr>
          <p:cNvSpPr/>
          <p:nvPr/>
        </p:nvSpPr>
        <p:spPr>
          <a:xfrm>
            <a:off x="5694101" y="1406741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E483830-4009-4429-B89E-9593054EBA2B}"/>
              </a:ext>
            </a:extLst>
          </p:cNvPr>
          <p:cNvSpPr/>
          <p:nvPr/>
        </p:nvSpPr>
        <p:spPr>
          <a:xfrm>
            <a:off x="6059861" y="1406741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4F4C3C9-015B-4AD4-840B-55B4D757E5B5}"/>
              </a:ext>
            </a:extLst>
          </p:cNvPr>
          <p:cNvSpPr/>
          <p:nvPr/>
        </p:nvSpPr>
        <p:spPr>
          <a:xfrm>
            <a:off x="6425621" y="1406741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DB5D45-FB86-46DF-AC8E-67CE84708B7C}"/>
              </a:ext>
            </a:extLst>
          </p:cNvPr>
          <p:cNvSpPr/>
          <p:nvPr/>
        </p:nvSpPr>
        <p:spPr>
          <a:xfrm>
            <a:off x="6791381" y="1406741"/>
            <a:ext cx="365760" cy="914400"/>
          </a:xfrm>
          <a:prstGeom prst="rect">
            <a:avLst/>
          </a:prstGeom>
          <a:solidFill>
            <a:srgbClr val="C4B7D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1B4E76-E964-4208-B49C-08C33A8C7946}"/>
              </a:ext>
            </a:extLst>
          </p:cNvPr>
          <p:cNvSpPr/>
          <p:nvPr/>
        </p:nvSpPr>
        <p:spPr>
          <a:xfrm>
            <a:off x="7157141" y="1406741"/>
            <a:ext cx="157480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287455A-7C0D-4062-9F39-EB3A366AA9FE}"/>
              </a:ext>
            </a:extLst>
          </p:cNvPr>
          <p:cNvSpPr/>
          <p:nvPr/>
        </p:nvSpPr>
        <p:spPr>
          <a:xfrm>
            <a:off x="8731941" y="1406741"/>
            <a:ext cx="1574800" cy="914400"/>
          </a:xfrm>
          <a:prstGeom prst="rect">
            <a:avLst/>
          </a:prstGeom>
          <a:solidFill>
            <a:srgbClr val="705697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3DED43E-0126-4B81-A91A-84E64F1A41D2}"/>
              </a:ext>
            </a:extLst>
          </p:cNvPr>
          <p:cNvSpPr/>
          <p:nvPr/>
        </p:nvSpPr>
        <p:spPr>
          <a:xfrm>
            <a:off x="2544501" y="1406741"/>
            <a:ext cx="157480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索引节点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9B13759-AD3C-413A-8176-5F2A81352F04}"/>
              </a:ext>
            </a:extLst>
          </p:cNvPr>
          <p:cNvSpPr/>
          <p:nvPr/>
        </p:nvSpPr>
        <p:spPr>
          <a:xfrm>
            <a:off x="4119301" y="1406741"/>
            <a:ext cx="1574800" cy="914400"/>
          </a:xfrm>
          <a:prstGeom prst="rect">
            <a:avLst/>
          </a:prstGeom>
          <a:solidFill>
            <a:srgbClr val="EFF0F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数据块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位图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4559EC0-EA1C-4303-822A-CA63C3FDD154}"/>
              </a:ext>
            </a:extLst>
          </p:cNvPr>
          <p:cNvSpPr/>
          <p:nvPr/>
        </p:nvSpPr>
        <p:spPr>
          <a:xfrm>
            <a:off x="3192039" y="2847371"/>
            <a:ext cx="2316224" cy="3565003"/>
          </a:xfrm>
          <a:prstGeom prst="rect">
            <a:avLst/>
          </a:prstGeom>
          <a:solidFill>
            <a:srgbClr val="C4B7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10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size: 1500B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link: 1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FILE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dir_cnt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0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[0]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[2]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[3]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[4]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[5]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22412B7E-B5F7-430F-99FA-D0E59C720977}"/>
              </a:ext>
            </a:extLst>
          </p:cNvPr>
          <p:cNvCxnSpPr>
            <a:stCxn id="23" idx="2"/>
            <a:endCxn id="2" idx="0"/>
          </p:cNvCxnSpPr>
          <p:nvPr/>
        </p:nvCxnSpPr>
        <p:spPr>
          <a:xfrm rot="5400000">
            <a:off x="4850451" y="1820841"/>
            <a:ext cx="526230" cy="15268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03DFD7F-3A96-4E4F-9D3A-32BFAD813009}"/>
              </a:ext>
            </a:extLst>
          </p:cNvPr>
          <p:cNvSpPr/>
          <p:nvPr/>
        </p:nvSpPr>
        <p:spPr>
          <a:xfrm>
            <a:off x="7157141" y="2847371"/>
            <a:ext cx="1574800" cy="1542874"/>
          </a:xfrm>
          <a:prstGeom prst="rect">
            <a:avLst/>
          </a:prstGeom>
          <a:solidFill>
            <a:srgbClr val="705697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F5FB97-AB0E-4EFD-8C2C-028E9B8EDBE9}"/>
              </a:ext>
            </a:extLst>
          </p:cNvPr>
          <p:cNvSpPr/>
          <p:nvPr/>
        </p:nvSpPr>
        <p:spPr>
          <a:xfrm>
            <a:off x="8731941" y="4866058"/>
            <a:ext cx="1574800" cy="1542874"/>
          </a:xfrm>
          <a:prstGeom prst="rect">
            <a:avLst/>
          </a:prstGeom>
          <a:solidFill>
            <a:srgbClr val="705697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87453F5-E73E-4FEA-A318-0D13FD92858E}"/>
              </a:ext>
            </a:extLst>
          </p:cNvPr>
          <p:cNvCxnSpPr>
            <a:stCxn id="27" idx="2"/>
            <a:endCxn id="15" idx="0"/>
          </p:cNvCxnSpPr>
          <p:nvPr/>
        </p:nvCxnSpPr>
        <p:spPr>
          <a:xfrm>
            <a:off x="7944541" y="2321141"/>
            <a:ext cx="0" cy="52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80D19BC-FA3B-4D85-9FF1-788599A3A7FA}"/>
              </a:ext>
            </a:extLst>
          </p:cNvPr>
          <p:cNvCxnSpPr>
            <a:cxnSpLocks/>
            <a:stCxn id="28" idx="2"/>
            <a:endCxn id="16" idx="0"/>
          </p:cNvCxnSpPr>
          <p:nvPr/>
        </p:nvCxnSpPr>
        <p:spPr>
          <a:xfrm>
            <a:off x="9519341" y="2321141"/>
            <a:ext cx="0" cy="254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98C98114-85ED-422D-9388-8145D2EA08F8}"/>
              </a:ext>
            </a:extLst>
          </p:cNvPr>
          <p:cNvSpPr/>
          <p:nvPr/>
        </p:nvSpPr>
        <p:spPr>
          <a:xfrm>
            <a:off x="3192038" y="4479403"/>
            <a:ext cx="2316223" cy="170147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AEA2226-DEB8-4271-95BD-D126EA71980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349240" y="3618808"/>
            <a:ext cx="1807901" cy="102177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06E7F7D-5F93-4BE4-B637-5AF0DC15DC9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349240" y="4922520"/>
            <a:ext cx="3382701" cy="714975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601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10B0804-613B-4848-DBD1-CF125290EB73}"/>
              </a:ext>
            </a:extLst>
          </p:cNvPr>
          <p:cNvGrpSpPr/>
          <p:nvPr/>
        </p:nvGrpSpPr>
        <p:grpSpPr>
          <a:xfrm>
            <a:off x="1443135" y="1406741"/>
            <a:ext cx="8868242" cy="914400"/>
            <a:chOff x="1443135" y="1406741"/>
            <a:chExt cx="8868242" cy="9144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E26C68F-DE41-4365-8B6A-A9F4BB2C2166}"/>
                </a:ext>
              </a:extLst>
            </p:cNvPr>
            <p:cNvSpPr/>
            <p:nvPr/>
          </p:nvSpPr>
          <p:spPr>
            <a:xfrm>
              <a:off x="1443135" y="1406741"/>
              <a:ext cx="8863606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CD4CD47-AB42-4099-B969-1E096A4DCBF6}"/>
                </a:ext>
              </a:extLst>
            </p:cNvPr>
            <p:cNvSpPr/>
            <p:nvPr/>
          </p:nvSpPr>
          <p:spPr>
            <a:xfrm>
              <a:off x="1443135" y="1406741"/>
              <a:ext cx="1101366" cy="914400"/>
            </a:xfrm>
            <a:prstGeom prst="rect">
              <a:avLst/>
            </a:prstGeom>
            <a:solidFill>
              <a:srgbClr val="4E3C6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超级块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2A25249-C455-411C-BC76-8156F5A69E12}"/>
                </a:ext>
              </a:extLst>
            </p:cNvPr>
            <p:cNvSpPr/>
            <p:nvPr/>
          </p:nvSpPr>
          <p:spPr>
            <a:xfrm>
              <a:off x="4119301" y="1406741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E483830-4009-4429-B89E-9593054EBA2B}"/>
                </a:ext>
              </a:extLst>
            </p:cNvPr>
            <p:cNvSpPr/>
            <p:nvPr/>
          </p:nvSpPr>
          <p:spPr>
            <a:xfrm>
              <a:off x="6041319" y="1406741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DDB5D45-FB86-46DF-AC8E-67CE84708B7C}"/>
                </a:ext>
              </a:extLst>
            </p:cNvPr>
            <p:cNvSpPr/>
            <p:nvPr/>
          </p:nvSpPr>
          <p:spPr>
            <a:xfrm>
              <a:off x="8000421" y="1406741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E1B4E76-E964-4208-B49C-08C33A8C7946}"/>
                </a:ext>
              </a:extLst>
            </p:cNvPr>
            <p:cNvSpPr/>
            <p:nvPr/>
          </p:nvSpPr>
          <p:spPr>
            <a:xfrm>
              <a:off x="4466519" y="1406741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287455A-7C0D-4062-9F39-EB3A366AA9FE}"/>
                </a:ext>
              </a:extLst>
            </p:cNvPr>
            <p:cNvSpPr/>
            <p:nvPr/>
          </p:nvSpPr>
          <p:spPr>
            <a:xfrm>
              <a:off x="6416350" y="1406741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3DED43E-0126-4B81-A91A-84E64F1A41D2}"/>
                </a:ext>
              </a:extLst>
            </p:cNvPr>
            <p:cNvSpPr/>
            <p:nvPr/>
          </p:nvSpPr>
          <p:spPr>
            <a:xfrm>
              <a:off x="2544501" y="1406741"/>
              <a:ext cx="157480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位图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1DC27E5-F9AF-C906-9870-1EE5062D33B4}"/>
                </a:ext>
              </a:extLst>
            </p:cNvPr>
            <p:cNvSpPr/>
            <p:nvPr/>
          </p:nvSpPr>
          <p:spPr>
            <a:xfrm>
              <a:off x="8366181" y="1406741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20580A-DBB5-222A-1A88-A5880F86A9D9}"/>
                </a:ext>
              </a:extLst>
            </p:cNvPr>
            <p:cNvSpPr/>
            <p:nvPr/>
          </p:nvSpPr>
          <p:spPr>
            <a:xfrm>
              <a:off x="9945617" y="1406741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692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9C51D1B-7276-4A72-AE0C-9FDA8994F5D3}"/>
              </a:ext>
            </a:extLst>
          </p:cNvPr>
          <p:cNvSpPr/>
          <p:nvPr/>
        </p:nvSpPr>
        <p:spPr>
          <a:xfrm>
            <a:off x="1048792" y="581177"/>
            <a:ext cx="2487401" cy="3565003"/>
          </a:xfrm>
          <a:prstGeom prst="rect">
            <a:avLst/>
          </a:prstGeom>
          <a:solidFill>
            <a:srgbClr val="C4B7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size: 2 ×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dentry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link: 2 (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规定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DIR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dir_cnt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2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[0]:2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[2]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[3]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[4]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[5]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7113ED0-2154-4BCB-A4ED-B3A1E006334D}"/>
              </a:ext>
            </a:extLst>
          </p:cNvPr>
          <p:cNvSpPr/>
          <p:nvPr/>
        </p:nvSpPr>
        <p:spPr>
          <a:xfrm>
            <a:off x="4972613" y="583620"/>
            <a:ext cx="1574800" cy="1542874"/>
          </a:xfrm>
          <a:prstGeom prst="rect">
            <a:avLst/>
          </a:prstGeom>
          <a:solidFill>
            <a:srgbClr val="705697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F4A664-54C5-412C-9B4D-0CDD1C7AD7BB}"/>
              </a:ext>
            </a:extLst>
          </p:cNvPr>
          <p:cNvSpPr/>
          <p:nvPr/>
        </p:nvSpPr>
        <p:spPr>
          <a:xfrm>
            <a:off x="4972613" y="581177"/>
            <a:ext cx="1574800" cy="448970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dentry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6C5D51-D6F9-4943-8E0C-4DB0313D7AD8}"/>
              </a:ext>
            </a:extLst>
          </p:cNvPr>
          <p:cNvSpPr/>
          <p:nvPr/>
        </p:nvSpPr>
        <p:spPr>
          <a:xfrm>
            <a:off x="4972613" y="1030147"/>
            <a:ext cx="1574800" cy="448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dentry</a:t>
            </a:r>
            <a:endParaRPr lang="zh-CN" altLang="en-US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19D9C7-C2EC-4FA6-8E47-CAFDC5D5BBB1}"/>
              </a:ext>
            </a:extLst>
          </p:cNvPr>
          <p:cNvSpPr/>
          <p:nvPr/>
        </p:nvSpPr>
        <p:spPr>
          <a:xfrm>
            <a:off x="4972613" y="1476674"/>
            <a:ext cx="1574800" cy="448970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dentry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0ACE875-53C8-42FA-899E-9BFBAC85F88D}"/>
              </a:ext>
            </a:extLst>
          </p:cNvPr>
          <p:cNvCxnSpPr>
            <a:cxnSpLocks/>
          </p:cNvCxnSpPr>
          <p:nvPr/>
        </p:nvCxnSpPr>
        <p:spPr>
          <a:xfrm flipV="1">
            <a:off x="3536193" y="581180"/>
            <a:ext cx="1436420" cy="1782498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F40B5D2-64D1-4B22-892E-54BCFCA794EB}"/>
              </a:ext>
            </a:extLst>
          </p:cNvPr>
          <p:cNvSpPr txBox="1"/>
          <p:nvPr/>
        </p:nvSpPr>
        <p:spPr>
          <a:xfrm>
            <a:off x="5050397" y="2363678"/>
            <a:ext cx="141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Block: 2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0EE2E32-276C-45DE-B3C9-2914107236D8}"/>
              </a:ext>
            </a:extLst>
          </p:cNvPr>
          <p:cNvSpPr txBox="1"/>
          <p:nvPr/>
        </p:nvSpPr>
        <p:spPr>
          <a:xfrm>
            <a:off x="1242850" y="4389249"/>
            <a:ext cx="209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根目录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7624C27-90AB-4811-83E2-491BF1A15923}"/>
              </a:ext>
            </a:extLst>
          </p:cNvPr>
          <p:cNvSpPr/>
          <p:nvPr/>
        </p:nvSpPr>
        <p:spPr>
          <a:xfrm>
            <a:off x="9704599" y="581177"/>
            <a:ext cx="2487401" cy="3565003"/>
          </a:xfrm>
          <a:prstGeom prst="rect">
            <a:avLst/>
          </a:prstGeom>
          <a:solidFill>
            <a:srgbClr val="C4B7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110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size: 1 × </a:t>
            </a:r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dentry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link: 1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DIR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dir_cnt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1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[0]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[2]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[3]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[4]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[5]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230A7EB-D6B2-44F0-B29D-42091BEF8C7D}"/>
              </a:ext>
            </a:extLst>
          </p:cNvPr>
          <p:cNvSpPr/>
          <p:nvPr/>
        </p:nvSpPr>
        <p:spPr>
          <a:xfrm>
            <a:off x="7342399" y="581177"/>
            <a:ext cx="1574800" cy="1542874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demo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DIR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110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valid: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B7C810D-20AE-422F-8C1C-F0FD3B940FC1}"/>
              </a:ext>
            </a:extLst>
          </p:cNvPr>
          <p:cNvSpPr/>
          <p:nvPr/>
        </p:nvSpPr>
        <p:spPr>
          <a:xfrm>
            <a:off x="7342399" y="2603306"/>
            <a:ext cx="1574800" cy="1542874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JINX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FILE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2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valid: 0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E9E886-42EF-4089-A0DD-FF25ABE3F10E}"/>
              </a:ext>
            </a:extLst>
          </p:cNvPr>
          <p:cNvSpPr/>
          <p:nvPr/>
        </p:nvSpPr>
        <p:spPr>
          <a:xfrm>
            <a:off x="7342399" y="4625435"/>
            <a:ext cx="1574800" cy="1542874"/>
          </a:xfrm>
          <a:prstGeom prst="rect">
            <a:avLst/>
          </a:prstGeom>
          <a:solidFill>
            <a:srgbClr val="EFF0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fname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fuse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FILE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111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valid: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37D3F20-B593-4ED7-8060-04FB8A74AA25}"/>
              </a:ext>
            </a:extLst>
          </p:cNvPr>
          <p:cNvSpPr/>
          <p:nvPr/>
        </p:nvSpPr>
        <p:spPr>
          <a:xfrm>
            <a:off x="4516312" y="6916614"/>
            <a:ext cx="2487401" cy="3565003"/>
          </a:xfrm>
          <a:prstGeom prst="rect">
            <a:avLst/>
          </a:prstGeom>
          <a:solidFill>
            <a:srgbClr val="C4B7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ino: 111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size: 1500B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link: 1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ftype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FILE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dir_cnt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: 0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[0]:8 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[1]:6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[2]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[3]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[4]</a:t>
            </a:r>
          </a:p>
          <a:p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block_pointer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[5]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D774613-81BC-4515-8A93-C15865C5E28D}"/>
              </a:ext>
            </a:extLst>
          </p:cNvPr>
          <p:cNvSpPr/>
          <p:nvPr/>
        </p:nvSpPr>
        <p:spPr>
          <a:xfrm>
            <a:off x="1048792" y="7902245"/>
            <a:ext cx="1574800" cy="1593740"/>
          </a:xfrm>
          <a:prstGeom prst="rect">
            <a:avLst/>
          </a:prstGeom>
          <a:solidFill>
            <a:srgbClr val="705697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359C365-3FB1-4DF2-8022-202168FF3E8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547413" y="805662"/>
            <a:ext cx="78740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C15FA80-55AE-4CB8-8D9B-7D2F5D94CEFD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6547413" y="1254632"/>
            <a:ext cx="794986" cy="212011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F67797D-2199-42AF-91B3-B5058401E852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6547413" y="1701159"/>
            <a:ext cx="794986" cy="369571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5EB48CAE-EA3B-4D6A-9539-DE9C34026315}"/>
              </a:ext>
            </a:extLst>
          </p:cNvPr>
          <p:cNvCxnSpPr>
            <a:stCxn id="28" idx="2"/>
            <a:endCxn id="29" idx="3"/>
          </p:cNvCxnSpPr>
          <p:nvPr/>
        </p:nvCxnSpPr>
        <p:spPr>
          <a:xfrm rot="5400000">
            <a:off x="6301353" y="6870669"/>
            <a:ext cx="2530807" cy="1126086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C4DECB6-1907-496D-9191-01B2CA8DF836}"/>
              </a:ext>
            </a:extLst>
          </p:cNvPr>
          <p:cNvCxnSpPr>
            <a:cxnSpLocks/>
            <a:stCxn id="29" idx="1"/>
            <a:endCxn id="30" idx="3"/>
          </p:cNvCxnSpPr>
          <p:nvPr/>
        </p:nvCxnSpPr>
        <p:spPr>
          <a:xfrm flipH="1" flipV="1">
            <a:off x="2623592" y="8699115"/>
            <a:ext cx="1892720" cy="1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F344690B-25A5-4199-B2F3-236759721CC3}"/>
              </a:ext>
            </a:extLst>
          </p:cNvPr>
          <p:cNvSpPr txBox="1"/>
          <p:nvPr/>
        </p:nvSpPr>
        <p:spPr>
          <a:xfrm>
            <a:off x="1130290" y="9633158"/>
            <a:ext cx="141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Block: 8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52898B3-5F46-423F-9B86-C559EF3B53FD}"/>
              </a:ext>
            </a:extLst>
          </p:cNvPr>
          <p:cNvSpPr txBox="1"/>
          <p:nvPr/>
        </p:nvSpPr>
        <p:spPr>
          <a:xfrm>
            <a:off x="9850332" y="4389249"/>
            <a:ext cx="219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/demo/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目录的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1051582-8A8C-4416-A2F5-2C4BCA3A6F0F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8917199" y="1352614"/>
            <a:ext cx="787400" cy="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A9B249D-5FDF-4094-A4B9-FC559F383A1D}"/>
              </a:ext>
            </a:extLst>
          </p:cNvPr>
          <p:cNvSpPr txBox="1"/>
          <p:nvPr/>
        </p:nvSpPr>
        <p:spPr>
          <a:xfrm>
            <a:off x="4710370" y="10684540"/>
            <a:ext cx="209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/fuse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文件的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inode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C6893CB-47DF-4429-AA95-847F6E462F80}"/>
              </a:ext>
            </a:extLst>
          </p:cNvPr>
          <p:cNvSpPr/>
          <p:nvPr/>
        </p:nvSpPr>
        <p:spPr>
          <a:xfrm>
            <a:off x="1048792" y="10139663"/>
            <a:ext cx="1574800" cy="1593740"/>
          </a:xfrm>
          <a:prstGeom prst="rect">
            <a:avLst/>
          </a:prstGeom>
          <a:solidFill>
            <a:srgbClr val="705697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 sit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consectetur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0A644DF-AD19-4FAF-A11C-0F54EDE08959}"/>
              </a:ext>
            </a:extLst>
          </p:cNvPr>
          <p:cNvSpPr txBox="1"/>
          <p:nvPr/>
        </p:nvSpPr>
        <p:spPr>
          <a:xfrm>
            <a:off x="1130290" y="11870576"/>
            <a:ext cx="1419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Block: 6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9FF822E-64A0-44A9-AB62-D7570E613A6F}"/>
              </a:ext>
            </a:extLst>
          </p:cNvPr>
          <p:cNvCxnSpPr>
            <a:cxnSpLocks/>
            <a:endCxn id="55" idx="3"/>
          </p:cNvCxnSpPr>
          <p:nvPr/>
        </p:nvCxnSpPr>
        <p:spPr>
          <a:xfrm flipH="1">
            <a:off x="2623592" y="8981440"/>
            <a:ext cx="1892720" cy="1955093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5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529080" y="3704590"/>
            <a:ext cx="8255635" cy="317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29080" y="3209925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User Space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29080" y="3841750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Kernel Space</a:t>
            </a:r>
          </a:p>
        </p:txBody>
      </p:sp>
      <p:sp>
        <p:nvSpPr>
          <p:cNvPr id="39" name="矩形 38"/>
          <p:cNvSpPr/>
          <p:nvPr/>
        </p:nvSpPr>
        <p:spPr>
          <a:xfrm>
            <a:off x="5361940" y="2657475"/>
            <a:ext cx="1230630" cy="5524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15610" y="2183765"/>
            <a:ext cx="923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ddriver</a:t>
            </a:r>
          </a:p>
        </p:txBody>
      </p:sp>
      <p:sp>
        <p:nvSpPr>
          <p:cNvPr id="23" name="矩形 22"/>
          <p:cNvSpPr/>
          <p:nvPr/>
        </p:nvSpPr>
        <p:spPr>
          <a:xfrm>
            <a:off x="7870825" y="2657475"/>
            <a:ext cx="1230630" cy="55245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191500" y="2183765"/>
            <a:ext cx="58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disk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870825" y="32150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普通文件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250815" y="325818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模拟驱动库</a:t>
            </a:r>
          </a:p>
        </p:txBody>
      </p:sp>
      <p:sp>
        <p:nvSpPr>
          <p:cNvPr id="27" name="上下箭头 26"/>
          <p:cNvSpPr/>
          <p:nvPr/>
        </p:nvSpPr>
        <p:spPr>
          <a:xfrm rot="5400000">
            <a:off x="7176135" y="252095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大括号 29"/>
          <p:cNvSpPr/>
          <p:nvPr/>
        </p:nvSpPr>
        <p:spPr>
          <a:xfrm>
            <a:off x="4965065" y="2152015"/>
            <a:ext cx="170180" cy="1425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192905" y="1903730"/>
            <a:ext cx="772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open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close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seek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read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write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ioctl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6683375" y="24498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读写操作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201150" y="2821305"/>
            <a:ext cx="61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4MB</a:t>
            </a:r>
          </a:p>
        </p:txBody>
      </p:sp>
      <p:sp>
        <p:nvSpPr>
          <p:cNvPr id="2" name="上下箭头 1"/>
          <p:cNvSpPr/>
          <p:nvPr/>
        </p:nvSpPr>
        <p:spPr>
          <a:xfrm rot="5400000">
            <a:off x="3700780" y="2497455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24455" y="2988945"/>
            <a:ext cx="156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一次读写</a:t>
            </a:r>
            <a:r>
              <a:rPr lang="en-US" altLang="zh-CN"/>
              <a:t>512B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986405" y="24047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/>
              <a:t>调用驱动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85165" y="5544185"/>
            <a:ext cx="1862455" cy="64770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8320" y="1371600"/>
            <a:ext cx="6605270" cy="690245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65450" y="3045460"/>
            <a:ext cx="3072765" cy="195072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06420" y="3270885"/>
            <a:ext cx="1790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mkdir</a:t>
            </a:r>
            <a:r>
              <a:rPr lang="zh-CN" altLang="en-US" sz="2000"/>
              <a:t>接口实现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34670" y="3744595"/>
            <a:ext cx="1282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mkdir</a:t>
            </a:r>
            <a:r>
              <a:rPr lang="zh-CN" altLang="en-US" sz="2000" dirty="0"/>
              <a:t>请求</a:t>
            </a:r>
          </a:p>
        </p:txBody>
      </p:sp>
      <p:sp>
        <p:nvSpPr>
          <p:cNvPr id="39" name="矩形 38"/>
          <p:cNvSpPr/>
          <p:nvPr/>
        </p:nvSpPr>
        <p:spPr>
          <a:xfrm>
            <a:off x="3439160" y="3839845"/>
            <a:ext cx="999490" cy="405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2820" y="3843020"/>
            <a:ext cx="926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NEWFS</a:t>
            </a:r>
          </a:p>
        </p:txBody>
      </p:sp>
      <p:sp>
        <p:nvSpPr>
          <p:cNvPr id="2" name="矩形 1"/>
          <p:cNvSpPr/>
          <p:nvPr/>
        </p:nvSpPr>
        <p:spPr>
          <a:xfrm>
            <a:off x="7429500" y="3744595"/>
            <a:ext cx="1230630" cy="5524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83170" y="3270885"/>
            <a:ext cx="923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ddriver</a:t>
            </a:r>
          </a:p>
        </p:txBody>
      </p:sp>
      <p:sp>
        <p:nvSpPr>
          <p:cNvPr id="3" name="矩形 2"/>
          <p:cNvSpPr/>
          <p:nvPr/>
        </p:nvSpPr>
        <p:spPr>
          <a:xfrm>
            <a:off x="9938385" y="3744595"/>
            <a:ext cx="1230630" cy="55245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259060" y="3270885"/>
            <a:ext cx="58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disk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9970135" y="430339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普通文件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7318375" y="434530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模拟驱动库</a:t>
            </a:r>
          </a:p>
        </p:txBody>
      </p:sp>
      <p:sp>
        <p:nvSpPr>
          <p:cNvPr id="50" name="上下箭头 49"/>
          <p:cNvSpPr/>
          <p:nvPr/>
        </p:nvSpPr>
        <p:spPr>
          <a:xfrm rot="5400000">
            <a:off x="9243695" y="360807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771255" y="3509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读写操作</a:t>
            </a:r>
          </a:p>
        </p:txBody>
      </p:sp>
      <p:sp>
        <p:nvSpPr>
          <p:cNvPr id="52" name="右大括号 51"/>
          <p:cNvSpPr/>
          <p:nvPr/>
        </p:nvSpPr>
        <p:spPr>
          <a:xfrm>
            <a:off x="7032625" y="3239135"/>
            <a:ext cx="170180" cy="1425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260465" y="2990850"/>
            <a:ext cx="772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open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close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seek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read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write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ioctl</a:t>
            </a:r>
          </a:p>
        </p:txBody>
      </p:sp>
      <p:sp>
        <p:nvSpPr>
          <p:cNvPr id="54" name="上下箭头 53"/>
          <p:cNvSpPr/>
          <p:nvPr/>
        </p:nvSpPr>
        <p:spPr>
          <a:xfrm rot="5400000">
            <a:off x="5294630" y="359156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862820" y="4076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模拟磁盘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032625" y="4076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模拟驱动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025650" y="1586230"/>
            <a:ext cx="2696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B0F0"/>
                </a:solidFill>
              </a:rPr>
              <a:t>3. </a:t>
            </a:r>
            <a:r>
              <a:rPr lang="zh-CN" altLang="en-US" b="1">
                <a:solidFill>
                  <a:srgbClr val="00B0F0"/>
                </a:solidFill>
              </a:rPr>
              <a:t>实现文件系统各种接口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6175375" y="1586230"/>
            <a:ext cx="2011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00B0F0"/>
                </a:solidFill>
              </a:rPr>
              <a:t>2. </a:t>
            </a:r>
            <a:r>
              <a:rPr lang="zh-CN" altLang="en-US" b="1">
                <a:solidFill>
                  <a:srgbClr val="00B0F0"/>
                </a:solidFill>
              </a:rPr>
              <a:t>和模拟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磁盘交互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147060" y="4483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文件系统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65175" y="5693410"/>
            <a:ext cx="1782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>
                <a:solidFill>
                  <a:srgbClr val="00B0F0"/>
                </a:solidFill>
              </a:rPr>
              <a:t>1. 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磁盘布局设计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89665" y="3820160"/>
            <a:ext cx="61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4MB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08220" y="3509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调用驱动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572635" y="4138930"/>
            <a:ext cx="156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一次读写</a:t>
            </a:r>
            <a:r>
              <a:rPr lang="en-US" altLang="zh-CN"/>
              <a:t>512B</a:t>
            </a:r>
          </a:p>
        </p:txBody>
      </p:sp>
      <p:sp>
        <p:nvSpPr>
          <p:cNvPr id="11" name="矩形 10"/>
          <p:cNvSpPr/>
          <p:nvPr/>
        </p:nvSpPr>
        <p:spPr>
          <a:xfrm>
            <a:off x="6141085" y="3045460"/>
            <a:ext cx="5767070" cy="1950720"/>
          </a:xfrm>
          <a:prstGeom prst="rect">
            <a:avLst/>
          </a:prstGeom>
          <a:solidFill>
            <a:schemeClr val="accent3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5093970"/>
            <a:ext cx="4587875" cy="15278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426325" y="267716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灰色部分我们做了封装，无需关心</a:t>
            </a: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87845" y="4312285"/>
            <a:ext cx="3115310" cy="1142365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1177905" y="4366260"/>
            <a:ext cx="0" cy="108839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31" idx="1"/>
          </p:cNvCxnSpPr>
          <p:nvPr/>
        </p:nvCxnSpPr>
        <p:spPr>
          <a:xfrm rot="10800000">
            <a:off x="2360295" y="2145665"/>
            <a:ext cx="746125" cy="13246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16200000">
            <a:off x="5609590" y="1877060"/>
            <a:ext cx="1339850" cy="18459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798320" y="10033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浅红色部分是同学关心的内容</a:t>
            </a: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839335" y="5034280"/>
            <a:ext cx="1584960" cy="7442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箭头 67"/>
          <p:cNvSpPr/>
          <p:nvPr/>
        </p:nvSpPr>
        <p:spPr>
          <a:xfrm>
            <a:off x="1924685" y="3887470"/>
            <a:ext cx="894715" cy="129540"/>
          </a:xfrm>
          <a:prstGeom prst="rightArrow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765300" y="35191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最终调用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3147060" y="458406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每个逻辑块存什么内容</a:t>
            </a:r>
          </a:p>
        </p:txBody>
      </p:sp>
      <p:cxnSp>
        <p:nvCxnSpPr>
          <p:cNvPr id="8" name="曲线连接符 7"/>
          <p:cNvCxnSpPr>
            <a:stCxn id="18" idx="2"/>
          </p:cNvCxnSpPr>
          <p:nvPr/>
        </p:nvCxnSpPr>
        <p:spPr>
          <a:xfrm rot="5400000">
            <a:off x="3155315" y="4548505"/>
            <a:ext cx="899795" cy="17945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组合 86">
            <a:extLst>
              <a:ext uri="{FF2B5EF4-FFF2-40B4-BE49-F238E27FC236}">
                <a16:creationId xmlns:a16="http://schemas.microsoft.com/office/drawing/2014/main" id="{BF72EF6D-EB23-14C7-FF8E-005287E2CB04}"/>
              </a:ext>
            </a:extLst>
          </p:cNvPr>
          <p:cNvGrpSpPr/>
          <p:nvPr/>
        </p:nvGrpSpPr>
        <p:grpSpPr>
          <a:xfrm>
            <a:off x="748863" y="392584"/>
            <a:ext cx="8892848" cy="6236814"/>
            <a:chOff x="748863" y="392584"/>
            <a:chExt cx="8892848" cy="6236814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70EE8B1-B872-C986-7883-B5F321C1FCA8}"/>
                </a:ext>
              </a:extLst>
            </p:cNvPr>
            <p:cNvSpPr/>
            <p:nvPr/>
          </p:nvSpPr>
          <p:spPr>
            <a:xfrm>
              <a:off x="2026226" y="3802894"/>
              <a:ext cx="7615483" cy="448502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磁盘驱动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8ACBC90-33CA-A070-5168-A4BFFEC10C7C}"/>
                </a:ext>
              </a:extLst>
            </p:cNvPr>
            <p:cNvCxnSpPr>
              <a:cxnSpLocks/>
            </p:cNvCxnSpPr>
            <p:nvPr/>
          </p:nvCxnSpPr>
          <p:spPr>
            <a:xfrm>
              <a:off x="824879" y="4513935"/>
              <a:ext cx="881683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C2965EE-5BBF-5EF5-705A-ED19AE778B5C}"/>
                </a:ext>
              </a:extLst>
            </p:cNvPr>
            <p:cNvSpPr txBox="1"/>
            <p:nvPr/>
          </p:nvSpPr>
          <p:spPr>
            <a:xfrm>
              <a:off x="748863" y="4620622"/>
              <a:ext cx="1602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模拟磁盘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0A2931F-413C-F661-E9FA-5FD92E97019E}"/>
                </a:ext>
              </a:extLst>
            </p:cNvPr>
            <p:cNvSpPr txBox="1"/>
            <p:nvPr/>
          </p:nvSpPr>
          <p:spPr>
            <a:xfrm>
              <a:off x="748863" y="385325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模拟驱动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CE796AD-D442-DAD0-E709-9213C7A3B66E}"/>
                </a:ext>
              </a:extLst>
            </p:cNvPr>
            <p:cNvSpPr/>
            <p:nvPr/>
          </p:nvSpPr>
          <p:spPr>
            <a:xfrm>
              <a:off x="1473831" y="1243312"/>
              <a:ext cx="8167880" cy="1949255"/>
            </a:xfrm>
            <a:prstGeom prst="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9BBB673-D73E-666B-6208-43C4F6406893}"/>
                </a:ext>
              </a:extLst>
            </p:cNvPr>
            <p:cNvSpPr/>
            <p:nvPr/>
          </p:nvSpPr>
          <p:spPr>
            <a:xfrm>
              <a:off x="1750724" y="2125767"/>
              <a:ext cx="2286818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管理区部分</a:t>
              </a:r>
              <a:endPara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B3C29DA-52CD-41CA-81A2-18D6C6D2CFA8}"/>
                </a:ext>
              </a:extLst>
            </p:cNvPr>
            <p:cNvSpPr/>
            <p:nvPr/>
          </p:nvSpPr>
          <p:spPr>
            <a:xfrm>
              <a:off x="7134455" y="2125767"/>
              <a:ext cx="2286816" cy="914400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</a:t>
              </a:r>
              <a:r>
                <a:rPr lang="zh-CN" altLang="en-US" b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区部分</a:t>
              </a:r>
              <a:endParaRPr lang="en-US" altLang="zh-CN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缓存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37ED5D9-A251-D47C-CCF2-F58D35397AA5}"/>
                </a:ext>
              </a:extLst>
            </p:cNvPr>
            <p:cNvSpPr/>
            <p:nvPr/>
          </p:nvSpPr>
          <p:spPr>
            <a:xfrm>
              <a:off x="4442589" y="2118253"/>
              <a:ext cx="2286816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I/O</a:t>
              </a:r>
              <a:r>
                <a:rPr lang="zh-CN" altLang="en-US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交互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9E54240-D140-5F9D-754D-29B09E2B4E5A}"/>
                </a:ext>
              </a:extLst>
            </p:cNvPr>
            <p:cNvSpPr/>
            <p:nvPr/>
          </p:nvSpPr>
          <p:spPr>
            <a:xfrm>
              <a:off x="1750724" y="1448102"/>
              <a:ext cx="7670547" cy="448502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用户接口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2185D5-1087-4750-62AB-CC81DFAEC7F4}"/>
                </a:ext>
              </a:extLst>
            </p:cNvPr>
            <p:cNvSpPr txBox="1"/>
            <p:nvPr/>
          </p:nvSpPr>
          <p:spPr>
            <a:xfrm rot="16200000">
              <a:off x="-174103" y="2033273"/>
              <a:ext cx="2270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青春版</a:t>
              </a:r>
              <a:r>
                <a:rPr lang="en-US" altLang="zh-CN" b="1" dirty="0"/>
                <a:t>EXT2</a:t>
              </a:r>
              <a:r>
                <a:rPr lang="zh-CN" altLang="en-US" b="1" dirty="0"/>
                <a:t>文件系统</a:t>
              </a: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025FF813-E4D4-1075-0744-80B86CAB4F07}"/>
                </a:ext>
              </a:extLst>
            </p:cNvPr>
            <p:cNvGrpSpPr/>
            <p:nvPr/>
          </p:nvGrpSpPr>
          <p:grpSpPr>
            <a:xfrm>
              <a:off x="3179618" y="5151580"/>
              <a:ext cx="6462089" cy="914400"/>
              <a:chOff x="2143050" y="3245700"/>
              <a:chExt cx="9016874" cy="914400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C2C9EFC-C1DA-C97D-3CBF-0B721816E176}"/>
                  </a:ext>
                </a:extLst>
              </p:cNvPr>
              <p:cNvSpPr/>
              <p:nvPr/>
            </p:nvSpPr>
            <p:spPr>
              <a:xfrm>
                <a:off x="2143050" y="3245700"/>
                <a:ext cx="1254634" cy="914400"/>
              </a:xfrm>
              <a:prstGeom prst="rect">
                <a:avLst/>
              </a:prstGeom>
              <a:solidFill>
                <a:srgbClr val="4E3C69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超级块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25DD57D-6FF5-7A85-B48E-D80F4C51729F}"/>
                  </a:ext>
                </a:extLst>
              </p:cNvPr>
              <p:cNvSpPr/>
              <p:nvPr/>
            </p:nvSpPr>
            <p:spPr>
              <a:xfrm>
                <a:off x="6547284" y="3245700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97695B1-9741-732C-80DB-A3BB633F899A}"/>
                  </a:ext>
                </a:extLst>
              </p:cNvPr>
              <p:cNvSpPr/>
              <p:nvPr/>
            </p:nvSpPr>
            <p:spPr>
              <a:xfrm>
                <a:off x="6913044" y="3245700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B1AC771-A57A-4128-2A62-6C374522AFE1}"/>
                  </a:ext>
                </a:extLst>
              </p:cNvPr>
              <p:cNvSpPr/>
              <p:nvPr/>
            </p:nvSpPr>
            <p:spPr>
              <a:xfrm>
                <a:off x="7278804" y="3245700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33CE350-443C-EE00-E4DA-6249A521E904}"/>
                  </a:ext>
                </a:extLst>
              </p:cNvPr>
              <p:cNvSpPr/>
              <p:nvPr/>
            </p:nvSpPr>
            <p:spPr>
              <a:xfrm>
                <a:off x="7644564" y="3245700"/>
                <a:ext cx="365760" cy="914400"/>
              </a:xfrm>
              <a:prstGeom prst="rect">
                <a:avLst/>
              </a:prstGeom>
              <a:solidFill>
                <a:srgbClr val="C4B7D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6DB92BED-1529-48DD-2F77-86E4BEB044F0}"/>
                  </a:ext>
                </a:extLst>
              </p:cNvPr>
              <p:cNvSpPr/>
              <p:nvPr/>
            </p:nvSpPr>
            <p:spPr>
              <a:xfrm>
                <a:off x="8010324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52B8394-55D7-0FE8-D4AD-1C6F2B080677}"/>
                  </a:ext>
                </a:extLst>
              </p:cNvPr>
              <p:cNvSpPr/>
              <p:nvPr/>
            </p:nvSpPr>
            <p:spPr>
              <a:xfrm>
                <a:off x="9585124" y="3245700"/>
                <a:ext cx="1574800" cy="914400"/>
              </a:xfrm>
              <a:prstGeom prst="rect">
                <a:avLst/>
              </a:prstGeom>
              <a:solidFill>
                <a:srgbClr val="705697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3B3E83B-8B67-4187-5565-3CFCA54EB1B8}"/>
                  </a:ext>
                </a:extLst>
              </p:cNvPr>
              <p:cNvSpPr/>
              <p:nvPr/>
            </p:nvSpPr>
            <p:spPr>
              <a:xfrm>
                <a:off x="3397684" y="3245700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索引节点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610BCAFE-312A-CE5A-A6F4-A3853B9E2EB2}"/>
                  </a:ext>
                </a:extLst>
              </p:cNvPr>
              <p:cNvSpPr/>
              <p:nvPr/>
            </p:nvSpPr>
            <p:spPr>
              <a:xfrm>
                <a:off x="4972484" y="3245700"/>
                <a:ext cx="1574800" cy="914400"/>
              </a:xfrm>
              <a:prstGeom prst="rect">
                <a:avLst/>
              </a:prstGeom>
              <a:solidFill>
                <a:srgbClr val="EFF0F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数据块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位图</a:t>
                </a:r>
              </a:p>
            </p:txBody>
          </p:sp>
        </p:grpSp>
        <p:pic>
          <p:nvPicPr>
            <p:cNvPr id="69" name="Picture 2" descr="What Are the Differences Between SSD and Traditional Hard Disk Drives  (HDD)? - Discount Computer">
              <a:extLst>
                <a:ext uri="{FF2B5EF4-FFF2-40B4-BE49-F238E27FC236}">
                  <a16:creationId xmlns:a16="http://schemas.microsoft.com/office/drawing/2014/main" id="{57C67C82-29B5-B8ED-B4D9-9E71B5D431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307" y="5096641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箭头: 上下 70">
              <a:extLst>
                <a:ext uri="{FF2B5EF4-FFF2-40B4-BE49-F238E27FC236}">
                  <a16:creationId xmlns:a16="http://schemas.microsoft.com/office/drawing/2014/main" id="{FDA4A946-178A-CBA7-AB43-27216BF48800}"/>
                </a:ext>
              </a:extLst>
            </p:cNvPr>
            <p:cNvSpPr/>
            <p:nvPr/>
          </p:nvSpPr>
          <p:spPr>
            <a:xfrm>
              <a:off x="5436877" y="4325856"/>
              <a:ext cx="278953" cy="36933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箭头: 上下 72">
              <a:extLst>
                <a:ext uri="{FF2B5EF4-FFF2-40B4-BE49-F238E27FC236}">
                  <a16:creationId xmlns:a16="http://schemas.microsoft.com/office/drawing/2014/main" id="{27E3FE92-1883-4442-DFF4-7C8BFE15B2E2}"/>
                </a:ext>
              </a:extLst>
            </p:cNvPr>
            <p:cNvSpPr/>
            <p:nvPr/>
          </p:nvSpPr>
          <p:spPr>
            <a:xfrm>
              <a:off x="5436877" y="3332255"/>
              <a:ext cx="278953" cy="369332"/>
            </a:xfrm>
            <a:prstGeom prst="up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3B2CA34-9EE2-1311-DA63-90051DD6F96D}"/>
                </a:ext>
              </a:extLst>
            </p:cNvPr>
            <p:cNvSpPr/>
            <p:nvPr/>
          </p:nvSpPr>
          <p:spPr>
            <a:xfrm>
              <a:off x="3179618" y="6210300"/>
              <a:ext cx="6462089" cy="4190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1. </a:t>
              </a:r>
              <a:r>
                <a:rPr lang="zh-CN" altLang="en-US" dirty="0">
                  <a:solidFill>
                    <a:schemeClr val="bg1"/>
                  </a:solidFill>
                </a:rPr>
                <a:t>每个</a:t>
              </a:r>
              <a:r>
                <a:rPr lang="en-US" altLang="zh-CN" dirty="0">
                  <a:solidFill>
                    <a:schemeClr val="bg1"/>
                  </a:solidFill>
                </a:rPr>
                <a:t>1024B</a:t>
              </a:r>
              <a:r>
                <a:rPr lang="zh-CN" altLang="en-US" dirty="0">
                  <a:solidFill>
                    <a:schemeClr val="bg1"/>
                  </a:solidFill>
                </a:rPr>
                <a:t>逻辑块存什么内容</a:t>
              </a:r>
              <a:r>
                <a:rPr lang="en-US" altLang="zh-CN" dirty="0">
                  <a:solidFill>
                    <a:schemeClr val="bg1"/>
                  </a:solidFill>
                </a:rPr>
                <a:t>?</a:t>
              </a:r>
              <a:r>
                <a:rPr lang="zh-CN" altLang="en-US" b="1" dirty="0">
                  <a:solidFill>
                    <a:schemeClr val="bg1"/>
                  </a:solidFill>
                </a:rPr>
                <a:t>磁盘布局设计！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8184DAE-3C67-DB70-8F05-E9C318665B80}"/>
                </a:ext>
              </a:extLst>
            </p:cNvPr>
            <p:cNvSpPr/>
            <p:nvPr/>
          </p:nvSpPr>
          <p:spPr>
            <a:xfrm>
              <a:off x="5801390" y="3287010"/>
              <a:ext cx="3840318" cy="4190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2. </a:t>
              </a:r>
              <a:r>
                <a:rPr lang="zh-CN" altLang="en-US" dirty="0">
                  <a:solidFill>
                    <a:schemeClr val="bg1"/>
                  </a:solidFill>
                </a:rPr>
                <a:t>如何与驱动交互</a:t>
              </a:r>
              <a:r>
                <a:rPr lang="en-US" altLang="zh-CN" dirty="0">
                  <a:solidFill>
                    <a:schemeClr val="bg1"/>
                  </a:solidFill>
                </a:rPr>
                <a:t>?</a:t>
              </a:r>
              <a:r>
                <a:rPr lang="zh-CN" altLang="en-US" b="1" dirty="0">
                  <a:solidFill>
                    <a:schemeClr val="bg1"/>
                  </a:solidFill>
                </a:rPr>
                <a:t>实现</a:t>
              </a:r>
              <a:r>
                <a:rPr lang="en-US" altLang="zh-CN" b="1" dirty="0">
                  <a:solidFill>
                    <a:schemeClr val="bg1"/>
                  </a:solidFill>
                </a:rPr>
                <a:t>I/O</a:t>
              </a:r>
              <a:r>
                <a:rPr lang="zh-CN" altLang="en-US" b="1" dirty="0">
                  <a:solidFill>
                    <a:schemeClr val="bg1"/>
                  </a:solidFill>
                </a:rPr>
                <a:t>交互！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4BED80A7-ABFD-0D46-A5D7-887BCA988EF8}"/>
                </a:ext>
              </a:extLst>
            </p:cNvPr>
            <p:cNvSpPr/>
            <p:nvPr/>
          </p:nvSpPr>
          <p:spPr>
            <a:xfrm>
              <a:off x="1473831" y="3281753"/>
              <a:ext cx="3877487" cy="41909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3. </a:t>
              </a:r>
              <a:r>
                <a:rPr lang="zh-CN" altLang="en-US" dirty="0">
                  <a:solidFill>
                    <a:schemeClr val="bg1"/>
                  </a:solidFill>
                </a:rPr>
                <a:t>如何与用户交互</a:t>
              </a:r>
              <a:r>
                <a:rPr lang="en-US" altLang="zh-CN" dirty="0">
                  <a:solidFill>
                    <a:schemeClr val="bg1"/>
                  </a:solidFill>
                </a:rPr>
                <a:t>?</a:t>
              </a:r>
              <a:r>
                <a:rPr lang="zh-CN" altLang="en-US" b="1" dirty="0">
                  <a:solidFill>
                    <a:schemeClr val="bg1"/>
                  </a:solidFill>
                </a:rPr>
                <a:t>合理组织管理区！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7081A10-8089-5EBF-38B4-B6E47D8D4C91}"/>
                </a:ext>
              </a:extLst>
            </p:cNvPr>
            <p:cNvSpPr txBox="1"/>
            <p:nvPr/>
          </p:nvSpPr>
          <p:spPr>
            <a:xfrm>
              <a:off x="1473831" y="392584"/>
              <a:ext cx="81678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/>
                <a:t>mkdir</a:t>
              </a:r>
              <a:r>
                <a:rPr lang="en-US" altLang="zh-CN" sz="2000" dirty="0"/>
                <a:t>/ls/</a:t>
              </a:r>
              <a:r>
                <a:rPr lang="en-US" altLang="zh-CN" sz="2000" dirty="0" err="1"/>
                <a:t>mknod</a:t>
              </a:r>
              <a:r>
                <a:rPr lang="en-US" altLang="zh-CN" sz="2000" dirty="0"/>
                <a:t>/mount/</a:t>
              </a:r>
              <a:r>
                <a:rPr lang="en-US" altLang="zh-CN" sz="2000" dirty="0" err="1"/>
                <a:t>umount</a:t>
              </a:r>
              <a:r>
                <a:rPr lang="zh-CN" altLang="en-US" sz="2000" dirty="0"/>
                <a:t>请求</a:t>
              </a: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3AAECBDC-8F1F-2461-9131-2DA2A034D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7334" y="824652"/>
              <a:ext cx="3984" cy="607908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B0051037-CC6E-07F2-DBDF-2F49DDB9D4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3967" y="758106"/>
              <a:ext cx="3984" cy="607908"/>
            </a:xfrm>
            <a:prstGeom prst="straightConnector1">
              <a:avLst/>
            </a:prstGeom>
            <a:ln w="12700">
              <a:headEnd type="oval" w="med" len="med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2B01E867-447E-6299-2AB2-917CFD2A6502}"/>
                </a:ext>
              </a:extLst>
            </p:cNvPr>
            <p:cNvSpPr txBox="1"/>
            <p:nvPr/>
          </p:nvSpPr>
          <p:spPr>
            <a:xfrm>
              <a:off x="1420634" y="816231"/>
              <a:ext cx="3272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rgbClr val="C00000"/>
                  </a:solidFill>
                </a:rPr>
                <a:t>红色</a:t>
              </a:r>
              <a:r>
                <a:rPr lang="en-US" altLang="zh-CN" b="1" dirty="0">
                  <a:solidFill>
                    <a:srgbClr val="C00000"/>
                  </a:solidFill>
                </a:rPr>
                <a:t>HINT</a:t>
              </a:r>
              <a:r>
                <a:rPr lang="zh-CN" altLang="en-US" b="1" dirty="0">
                  <a:solidFill>
                    <a:srgbClr val="C00000"/>
                  </a:solidFill>
                </a:rPr>
                <a:t>是本次实验主要内容</a:t>
              </a:r>
              <a:r>
                <a:rPr lang="en-US" altLang="zh-CN" b="1" dirty="0">
                  <a:solidFill>
                    <a:srgbClr val="C00000"/>
                  </a:solidFill>
                </a:rPr>
                <a:t>!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1645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image-20211023231540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90" y="2934970"/>
            <a:ext cx="9499600" cy="988695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 rot="16200000">
            <a:off x="4122420" y="1144270"/>
            <a:ext cx="130175" cy="6045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8909685" y="2477770"/>
            <a:ext cx="130175" cy="337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52850" y="44107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管理区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540750" y="44107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数据区</a:t>
            </a:r>
          </a:p>
        </p:txBody>
      </p:sp>
      <p:sp>
        <p:nvSpPr>
          <p:cNvPr id="11" name="左大括号 10"/>
          <p:cNvSpPr/>
          <p:nvPr/>
        </p:nvSpPr>
        <p:spPr>
          <a:xfrm rot="16200000" flipH="1">
            <a:off x="5875655" y="-1991360"/>
            <a:ext cx="76200" cy="9418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65750" y="2079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磁盘布局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D401EC8-6283-4738-E182-8B610A7CCAFA}"/>
              </a:ext>
            </a:extLst>
          </p:cNvPr>
          <p:cNvGrpSpPr/>
          <p:nvPr/>
        </p:nvGrpSpPr>
        <p:grpSpPr>
          <a:xfrm>
            <a:off x="479802" y="2368198"/>
            <a:ext cx="10680124" cy="2658843"/>
            <a:chOff x="445078" y="2356624"/>
            <a:chExt cx="10680124" cy="265884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BABE207-95FC-480A-FB82-E95ED018421B}"/>
                </a:ext>
              </a:extLst>
            </p:cNvPr>
            <p:cNvSpPr/>
            <p:nvPr/>
          </p:nvSpPr>
          <p:spPr>
            <a:xfrm>
              <a:off x="2261594" y="3234126"/>
              <a:ext cx="8863606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BD19233-EDED-97DC-2ED3-A0749588A25A}"/>
                </a:ext>
              </a:extLst>
            </p:cNvPr>
            <p:cNvSpPr/>
            <p:nvPr/>
          </p:nvSpPr>
          <p:spPr>
            <a:xfrm>
              <a:off x="2261594" y="3234126"/>
              <a:ext cx="1101366" cy="914400"/>
            </a:xfrm>
            <a:prstGeom prst="rect">
              <a:avLst/>
            </a:prstGeom>
            <a:solidFill>
              <a:srgbClr val="4E3C6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超级块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46DC20-EEC5-C59E-7D8E-5C08E6A4728D}"/>
                </a:ext>
              </a:extLst>
            </p:cNvPr>
            <p:cNvSpPr/>
            <p:nvPr/>
          </p:nvSpPr>
          <p:spPr>
            <a:xfrm>
              <a:off x="6512560" y="3234126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CB8B1E7-6C99-9541-9FF7-CA1C27C1436F}"/>
                </a:ext>
              </a:extLst>
            </p:cNvPr>
            <p:cNvSpPr/>
            <p:nvPr/>
          </p:nvSpPr>
          <p:spPr>
            <a:xfrm>
              <a:off x="6878320" y="3234126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897A25C-9C87-E56A-DE06-42E6630BACAC}"/>
                </a:ext>
              </a:extLst>
            </p:cNvPr>
            <p:cNvSpPr/>
            <p:nvPr/>
          </p:nvSpPr>
          <p:spPr>
            <a:xfrm>
              <a:off x="7244080" y="3234126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F15862-25C1-38B7-98B2-D004CF6A38BD}"/>
                </a:ext>
              </a:extLst>
            </p:cNvPr>
            <p:cNvSpPr/>
            <p:nvPr/>
          </p:nvSpPr>
          <p:spPr>
            <a:xfrm>
              <a:off x="7609840" y="3234126"/>
              <a:ext cx="365760" cy="914400"/>
            </a:xfrm>
            <a:prstGeom prst="rect">
              <a:avLst/>
            </a:prstGeom>
            <a:solidFill>
              <a:srgbClr val="C4B7D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87CB052-A9F0-7F4F-14C2-E9E02670ED4F}"/>
                </a:ext>
              </a:extLst>
            </p:cNvPr>
            <p:cNvSpPr/>
            <p:nvPr/>
          </p:nvSpPr>
          <p:spPr>
            <a:xfrm>
              <a:off x="7975600" y="3234126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C7A71BB-C3C2-0483-820B-85A143FAE364}"/>
                </a:ext>
              </a:extLst>
            </p:cNvPr>
            <p:cNvSpPr/>
            <p:nvPr/>
          </p:nvSpPr>
          <p:spPr>
            <a:xfrm>
              <a:off x="9550400" y="3234126"/>
              <a:ext cx="1574800" cy="914400"/>
            </a:xfrm>
            <a:prstGeom prst="rect">
              <a:avLst/>
            </a:prstGeom>
            <a:solidFill>
              <a:srgbClr val="705697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3D49141-D151-19BC-9708-99874E81A0C3}"/>
                </a:ext>
              </a:extLst>
            </p:cNvPr>
            <p:cNvSpPr/>
            <p:nvPr/>
          </p:nvSpPr>
          <p:spPr>
            <a:xfrm>
              <a:off x="3362960" y="3234126"/>
              <a:ext cx="157480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索引节点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位图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3681383-C975-9E90-2D4D-3411405C1331}"/>
                </a:ext>
              </a:extLst>
            </p:cNvPr>
            <p:cNvSpPr/>
            <p:nvPr/>
          </p:nvSpPr>
          <p:spPr>
            <a:xfrm>
              <a:off x="4937760" y="3234126"/>
              <a:ext cx="1574800" cy="914400"/>
            </a:xfrm>
            <a:prstGeom prst="rect">
              <a:avLst/>
            </a:prstGeom>
            <a:solidFill>
              <a:srgbClr val="EFF0F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数据块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位图</a:t>
              </a:r>
            </a:p>
          </p:txBody>
        </p:sp>
        <p:sp>
          <p:nvSpPr>
            <p:cNvPr id="19" name="右大括号 18">
              <a:extLst>
                <a:ext uri="{FF2B5EF4-FFF2-40B4-BE49-F238E27FC236}">
                  <a16:creationId xmlns:a16="http://schemas.microsoft.com/office/drawing/2014/main" id="{4361382D-EB80-9BDA-14E7-42BC59D400BA}"/>
                </a:ext>
              </a:extLst>
            </p:cNvPr>
            <p:cNvSpPr/>
            <p:nvPr/>
          </p:nvSpPr>
          <p:spPr>
            <a:xfrm rot="16200000">
              <a:off x="6581320" y="-1499786"/>
              <a:ext cx="224155" cy="8863607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1A5552E-F03E-378E-CE08-D6900AA28CB2}"/>
                </a:ext>
              </a:extLst>
            </p:cNvPr>
            <p:cNvSpPr txBox="1"/>
            <p:nvPr/>
          </p:nvSpPr>
          <p:spPr>
            <a:xfrm>
              <a:off x="6146800" y="2356624"/>
              <a:ext cx="10972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磁盘布局</a:t>
              </a:r>
            </a:p>
          </p:txBody>
        </p:sp>
        <p:pic>
          <p:nvPicPr>
            <p:cNvPr id="21" name="Picture 2" descr="What Are the Differences Between SSD and Traditional Hard Disk Drives  (HDD)? - Discount Computer">
              <a:extLst>
                <a:ext uri="{FF2B5EF4-FFF2-40B4-BE49-F238E27FC236}">
                  <a16:creationId xmlns:a16="http://schemas.microsoft.com/office/drawing/2014/main" id="{9F971B95-E6D0-1203-9F95-A66EA44F1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078" y="3092140"/>
              <a:ext cx="1578133" cy="1198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C458FFA-10A4-6D02-013F-99E08FE6696A}"/>
                </a:ext>
              </a:extLst>
            </p:cNvPr>
            <p:cNvSpPr txBox="1"/>
            <p:nvPr/>
          </p:nvSpPr>
          <p:spPr>
            <a:xfrm>
              <a:off x="4684257" y="4647167"/>
              <a:ext cx="868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管理区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2468CAD-B08C-902B-A98E-E35342F2B3D5}"/>
                </a:ext>
              </a:extLst>
            </p:cNvPr>
            <p:cNvSpPr txBox="1"/>
            <p:nvPr/>
          </p:nvSpPr>
          <p:spPr>
            <a:xfrm>
              <a:off x="9116060" y="4647167"/>
              <a:ext cx="8686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/>
                <a:t>数据区</a:t>
              </a:r>
            </a:p>
          </p:txBody>
        </p:sp>
        <p:sp>
          <p:nvSpPr>
            <p:cNvPr id="27" name="右大括号 26">
              <a:extLst>
                <a:ext uri="{FF2B5EF4-FFF2-40B4-BE49-F238E27FC236}">
                  <a16:creationId xmlns:a16="http://schemas.microsoft.com/office/drawing/2014/main" id="{622EBD17-8C05-12C7-0449-D1831BC09935}"/>
                </a:ext>
              </a:extLst>
            </p:cNvPr>
            <p:cNvSpPr/>
            <p:nvPr/>
          </p:nvSpPr>
          <p:spPr>
            <a:xfrm rot="5400000" flipV="1">
              <a:off x="5006520" y="1593632"/>
              <a:ext cx="224155" cy="5714006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右大括号 27">
              <a:extLst>
                <a:ext uri="{FF2B5EF4-FFF2-40B4-BE49-F238E27FC236}">
                  <a16:creationId xmlns:a16="http://schemas.microsoft.com/office/drawing/2014/main" id="{2600C4F2-37CE-6E05-34B1-5390029DD3F7}"/>
                </a:ext>
              </a:extLst>
            </p:cNvPr>
            <p:cNvSpPr/>
            <p:nvPr/>
          </p:nvSpPr>
          <p:spPr>
            <a:xfrm rot="5400000" flipV="1">
              <a:off x="9438324" y="2875836"/>
              <a:ext cx="224155" cy="3149601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78460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hlZTIzZDUxMzUwZTI0N2ZhYWE4NzUxNjY0MzMwM2YifQ=="/>
  <p:tag name="KSO_WPP_MARK_KEY" val="735eb9cc-b54c-4e72-a236-0deb2990315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2848</Words>
  <Application>Microsoft Office PowerPoint</Application>
  <PresentationFormat>宽屏</PresentationFormat>
  <Paragraphs>868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等线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杨大荣</dc:creator>
  <cp:lastModifiedBy>Wilson Wade</cp:lastModifiedBy>
  <cp:revision>815</cp:revision>
  <dcterms:created xsi:type="dcterms:W3CDTF">2023-11-02T09:02:00Z</dcterms:created>
  <dcterms:modified xsi:type="dcterms:W3CDTF">2023-11-08T09:41:53Z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1DF99DA1169848D7A82C838822C398E4</vt:lpwstr>
  </property>
  <property fmtid="{D5CDD505-2E9C-101B-9397-08002B2CF9AE}" pid="3" name="KSOProductBuildVer">
    <vt:lpwstr>2052-11.1.0.11744</vt:lpwstr>
  </property>
</Properties>
</file>