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9" r:id="rId3"/>
    <p:sldId id="300" r:id="rId4"/>
    <p:sldId id="258" r:id="rId5"/>
    <p:sldId id="301" r:id="rId6"/>
    <p:sldId id="259" r:id="rId7"/>
    <p:sldId id="260" r:id="rId8"/>
    <p:sldId id="305" r:id="rId9"/>
    <p:sldId id="261" r:id="rId11"/>
    <p:sldId id="302" r:id="rId12"/>
    <p:sldId id="262" r:id="rId13"/>
    <p:sldId id="263" r:id="rId14"/>
    <p:sldId id="264" r:id="rId15"/>
    <p:sldId id="303" r:id="rId16"/>
    <p:sldId id="265" r:id="rId17"/>
    <p:sldId id="304" r:id="rId18"/>
    <p:sldId id="266" r:id="rId19"/>
    <p:sldId id="307" r:id="rId20"/>
    <p:sldId id="306" r:id="rId21"/>
    <p:sldId id="267" r:id="rId22"/>
    <p:sldId id="268" r:id="rId23"/>
    <p:sldId id="269" r:id="rId24"/>
    <p:sldId id="308" r:id="rId25"/>
    <p:sldId id="270" r:id="rId26"/>
    <p:sldId id="271" r:id="rId27"/>
    <p:sldId id="311" r:id="rId28"/>
    <p:sldId id="309" r:id="rId29"/>
    <p:sldId id="272" r:id="rId30"/>
    <p:sldId id="273" r:id="rId31"/>
    <p:sldId id="312" r:id="rId32"/>
    <p:sldId id="290" r:id="rId33"/>
    <p:sldId id="313" r:id="rId34"/>
    <p:sldId id="275" r:id="rId35"/>
    <p:sldId id="294" r:id="rId36"/>
    <p:sldId id="314" r:id="rId37"/>
    <p:sldId id="278" r:id="rId38"/>
    <p:sldId id="280" r:id="rId39"/>
    <p:sldId id="315" r:id="rId40"/>
    <p:sldId id="284" r:id="rId41"/>
    <p:sldId id="276" r:id="rId42"/>
    <p:sldId id="316" r:id="rId43"/>
    <p:sldId id="283" r:id="rId44"/>
    <p:sldId id="288" r:id="rId45"/>
    <p:sldId id="289" r:id="rId46"/>
    <p:sldId id="295" r:id="rId47"/>
    <p:sldId id="296" r:id="rId48"/>
    <p:sldId id="297" r:id="rId49"/>
    <p:sldId id="298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" id="{56DCA661-E815-4293-8A49-86F359B0CF73}">
          <p14:sldIdLst>
            <p14:sldId id="299"/>
            <p14:sldId id="300"/>
            <p14:sldId id="258"/>
            <p14:sldId id="301"/>
            <p14:sldId id="259"/>
            <p14:sldId id="260"/>
            <p14:sldId id="305"/>
            <p14:sldId id="261"/>
            <p14:sldId id="302"/>
            <p14:sldId id="262"/>
            <p14:sldId id="263"/>
            <p14:sldId id="264"/>
            <p14:sldId id="303"/>
            <p14:sldId id="265"/>
            <p14:sldId id="304"/>
            <p14:sldId id="266"/>
            <p14:sldId id="307"/>
            <p14:sldId id="306"/>
            <p14:sldId id="267"/>
            <p14:sldId id="268"/>
            <p14:sldId id="269"/>
            <p14:sldId id="308"/>
            <p14:sldId id="270"/>
            <p14:sldId id="271"/>
          </p14:sldIdLst>
        </p14:section>
        <p14:section name="无标题节" id="{121CC4F7-4082-4A4A-B783-1E69A27612D1}">
          <p14:sldIdLst>
            <p14:sldId id="311"/>
            <p14:sldId id="309"/>
            <p14:sldId id="272"/>
            <p14:sldId id="273"/>
            <p14:sldId id="312"/>
            <p14:sldId id="290"/>
            <p14:sldId id="313"/>
            <p14:sldId id="275"/>
            <p14:sldId id="294"/>
            <p14:sldId id="314"/>
            <p14:sldId id="278"/>
            <p14:sldId id="280"/>
            <p14:sldId id="315"/>
            <p14:sldId id="284"/>
            <p14:sldId id="276"/>
            <p14:sldId id="316"/>
            <p14:sldId id="283"/>
            <p14:sldId id="288"/>
            <p14:sldId id="289"/>
          </p14:sldIdLst>
        </p14:section>
        <p14:section name="Ref-F-Tutorials" id="{BEE5D67F-311B-4054-BC0E-848787A2F0A9}">
          <p14:sldIdLst>
            <p14:sldId id="295"/>
            <p14:sldId id="296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EFF0F1"/>
    <a:srgbClr val="4E3C69"/>
    <a:srgbClr val="000000"/>
    <a:srgbClr val="7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1694" y="97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27CA-30E1-4A78-A49B-005D640D99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1382-80C3-4B89-9DFB-E8AAF5E8FE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1382-80C3-4B89-9DFB-E8AAF5E8FE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/>
          <p:cNvGrpSpPr/>
          <p:nvPr/>
        </p:nvGrpSpPr>
        <p:grpSpPr>
          <a:xfrm>
            <a:off x="1289526" y="333607"/>
            <a:ext cx="9307354" cy="4844073"/>
            <a:chOff x="1289526" y="1282731"/>
            <a:chExt cx="9307354" cy="4844073"/>
          </a:xfrm>
        </p:grpSpPr>
        <p:pic>
          <p:nvPicPr>
            <p:cNvPr id="1026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1498536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209925" y="1718945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磁盘空间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7315200" y="2171382"/>
              <a:ext cx="1303584" cy="31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392034" y="17038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如何存储？</a:t>
              </a:r>
              <a:endParaRPr lang="zh-CN" altLang="en-US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8872783" y="1282731"/>
              <a:ext cx="1201019" cy="1777302"/>
              <a:chOff x="7219628" y="1376998"/>
              <a:chExt cx="1266686" cy="1777302"/>
            </a:xfrm>
            <a:solidFill>
              <a:srgbClr val="705697"/>
            </a:solidFill>
          </p:grpSpPr>
          <p:sp>
            <p:nvSpPr>
              <p:cNvPr id="39" name="折角形 13"/>
              <p:cNvSpPr/>
              <p:nvPr/>
            </p:nvSpPr>
            <p:spPr>
              <a:xfrm>
                <a:off x="7219628" y="1376998"/>
                <a:ext cx="711834" cy="768032"/>
              </a:xfrm>
              <a:prstGeom prst="foldedCorner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折角形 13"/>
              <p:cNvSpPr/>
              <p:nvPr/>
            </p:nvSpPr>
            <p:spPr>
              <a:xfrm>
                <a:off x="7452872" y="1826079"/>
                <a:ext cx="711834" cy="768032"/>
              </a:xfrm>
              <a:prstGeom prst="foldedCorner">
                <a:avLst/>
              </a:prstGeom>
              <a:solidFill>
                <a:srgbClr val="4E3C6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折角形 13"/>
              <p:cNvSpPr/>
              <p:nvPr/>
            </p:nvSpPr>
            <p:spPr>
              <a:xfrm>
                <a:off x="7774480" y="2386268"/>
                <a:ext cx="711834" cy="768032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3610015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矩形 53"/>
            <p:cNvSpPr/>
            <p:nvPr/>
          </p:nvSpPr>
          <p:spPr>
            <a:xfrm>
              <a:off x="3209925" y="3830424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315199" y="3513801"/>
              <a:ext cx="3281681" cy="129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b="1" dirty="0"/>
                <a:t>最直接的想法</a:t>
              </a:r>
              <a:endParaRPr lang="zh-CN" altLang="en-US" b="1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依次存储各个文件</a:t>
              </a:r>
              <a:endParaRPr lang="en-US" altLang="zh-CN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ym typeface="+mn-ea"/>
                </a:rPr>
                <a:t>磁盘全部空间用于数据存储</a:t>
              </a:r>
              <a:endParaRPr lang="en-US" altLang="zh-CN" dirty="0"/>
            </a:p>
          </p:txBody>
        </p:sp>
        <p:sp>
          <p:nvSpPr>
            <p:cNvPr id="63" name="箭头: 下 62"/>
            <p:cNvSpPr/>
            <p:nvPr/>
          </p:nvSpPr>
          <p:spPr>
            <a:xfrm>
              <a:off x="5942837" y="2900597"/>
              <a:ext cx="484632" cy="67854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折角形 13"/>
            <p:cNvSpPr/>
            <p:nvPr/>
          </p:nvSpPr>
          <p:spPr>
            <a:xfrm>
              <a:off x="3209925" y="3830424"/>
              <a:ext cx="770109" cy="914400"/>
            </a:xfrm>
            <a:prstGeom prst="foldedCorner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5" name="折角形 13"/>
            <p:cNvSpPr/>
            <p:nvPr/>
          </p:nvSpPr>
          <p:spPr>
            <a:xfrm>
              <a:off x="3984833" y="3830424"/>
              <a:ext cx="770109" cy="914400"/>
            </a:xfrm>
            <a:prstGeom prst="foldedCorner">
              <a:avLst/>
            </a:prstGeom>
            <a:solidFill>
              <a:srgbClr val="4E3C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7" name="折角形 13"/>
            <p:cNvSpPr/>
            <p:nvPr/>
          </p:nvSpPr>
          <p:spPr>
            <a:xfrm>
              <a:off x="4754942" y="3830424"/>
              <a:ext cx="770109" cy="914400"/>
            </a:xfrm>
            <a:prstGeom prst="foldedCorner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9" name="文本框 1028"/>
            <p:cNvSpPr txBox="1"/>
            <p:nvPr/>
          </p:nvSpPr>
          <p:spPr>
            <a:xfrm>
              <a:off x="1289526" y="5203474"/>
              <a:ext cx="9307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然而</a:t>
              </a:r>
              <a:r>
                <a:rPr lang="en-US" altLang="zh-CN" dirty="0"/>
                <a:t>, </a:t>
              </a:r>
              <a:r>
                <a:rPr lang="zh-CN" altLang="en-US" dirty="0"/>
                <a:t>如何支持层级目录？如何支持文件动态扩容？如何支持文件删除？</a:t>
              </a:r>
              <a:endParaRPr lang="en-US" altLang="zh-CN" dirty="0"/>
            </a:p>
            <a:p>
              <a:pPr algn="ctr"/>
              <a:endParaRPr lang="en-US" altLang="zh-CN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直接顺序存储面临诸多维护与管理挑战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标识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子文件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/>
          <p:cNvGrpSpPr/>
          <p:nvPr/>
        </p:nvGrpSpPr>
        <p:grpSpPr>
          <a:xfrm>
            <a:off x="7683" y="186857"/>
            <a:ext cx="12050849" cy="7375919"/>
            <a:chOff x="7683" y="186857"/>
            <a:chExt cx="12050849" cy="7375919"/>
          </a:xfrm>
        </p:grpSpPr>
        <p:sp>
          <p:nvSpPr>
            <p:cNvPr id="49" name="矩形 48"/>
            <p:cNvSpPr/>
            <p:nvPr/>
          </p:nvSpPr>
          <p:spPr>
            <a:xfrm>
              <a:off x="56261" y="2972740"/>
              <a:ext cx="4713859" cy="4479620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46430" y="186857"/>
              <a:ext cx="4713859" cy="2157697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13545" y="525411"/>
              <a:ext cx="1724888" cy="140002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DIR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11308" y="525416"/>
              <a:ext cx="1724888" cy="1400023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4735780" y="1000943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5184751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6200000">
              <a:off x="5633722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4395177" y="1370698"/>
              <a:ext cx="79349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2813544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索引节点</a:t>
              </a:r>
              <a:endParaRPr lang="zh-CN" altLang="en-US" sz="16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701396" y="197522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根目录</a:t>
              </a:r>
              <a:r>
                <a:rPr lang="en-US" altLang="zh-CN" b="1" dirty="0"/>
                <a:t>“/”</a:t>
              </a:r>
              <a:r>
                <a:rPr lang="zh-CN" altLang="en-US" b="1" dirty="0"/>
                <a:t>结构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11307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数据块</a:t>
              </a:r>
              <a:endParaRPr lang="zh-CN" altLang="en-US" sz="16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12" idx="1"/>
              <a:endCxn id="25" idx="0"/>
            </p:cNvCxnSpPr>
            <p:nvPr/>
          </p:nvCxnSpPr>
          <p:spPr>
            <a:xfrm flipH="1">
              <a:off x="3675988" y="1925440"/>
              <a:ext cx="1759804" cy="186892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2813544" y="3794365"/>
              <a:ext cx="1724888" cy="182135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ino: 111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FILE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pointer[0]:8 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pointer[1]:6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69925" y="3399526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>
              <a:endCxn id="26" idx="3"/>
            </p:cNvCxnSpPr>
            <p:nvPr/>
          </p:nvCxnSpPr>
          <p:spPr>
            <a:xfrm flipH="1" flipV="1">
              <a:off x="1844725" y="4196396"/>
              <a:ext cx="968819" cy="6362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425493" y="6994557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719415" y="7042590"/>
              <a:ext cx="209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文件结构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9925" y="5400817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/>
            <p:cNvCxnSpPr>
              <a:endCxn id="30" idx="3"/>
            </p:cNvCxnSpPr>
            <p:nvPr/>
          </p:nvCxnSpPr>
          <p:spPr>
            <a:xfrm flipH="1">
              <a:off x="1844725" y="5184397"/>
              <a:ext cx="978288" cy="10132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425493" y="5004701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8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626347" y="5664168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683" y="2991975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946817" y="2972740"/>
              <a:ext cx="2099283" cy="1769970"/>
              <a:chOff x="5466003" y="4196396"/>
              <a:chExt cx="2099283" cy="176997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712322" y="427035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/demo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文件结构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/>
              <p:cNvCxnSpPr>
                <a:stCxn id="58" idx="3"/>
                <a:endCxn id="59" idx="1"/>
              </p:cNvCxnSpPr>
              <p:nvPr/>
            </p:nvCxnSpPr>
            <p:spPr>
              <a:xfrm flipV="1">
                <a:off x="6315003" y="4514509"/>
                <a:ext cx="397319" cy="4622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stCxn id="58" idx="3"/>
                <a:endCxn id="61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08"/>
            <p:cNvCxnSpPr>
              <a:stCxn id="13" idx="1"/>
              <a:endCxn id="58" idx="0"/>
            </p:cNvCxnSpPr>
            <p:nvPr/>
          </p:nvCxnSpPr>
          <p:spPr>
            <a:xfrm flipH="1">
              <a:off x="5554565" y="1925435"/>
              <a:ext cx="330198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7455906" y="2972740"/>
              <a:ext cx="2099283" cy="1769970"/>
              <a:chOff x="7705697" y="3648507"/>
              <a:chExt cx="2099283" cy="1769970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7705697" y="3648507"/>
                <a:ext cx="2099283" cy="1769970"/>
                <a:chOff x="5500027" y="4196396"/>
                <a:chExt cx="2099283" cy="1769970"/>
              </a:xfrm>
            </p:grpSpPr>
            <p:sp>
              <p:nvSpPr>
                <p:cNvPr id="102" name="矩形 101"/>
                <p:cNvSpPr/>
                <p:nvPr/>
              </p:nvSpPr>
              <p:spPr>
                <a:xfrm>
                  <a:off x="5620391" y="4196396"/>
                  <a:ext cx="1862522" cy="176997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/>
                <p:cNvSpPr/>
                <p:nvPr/>
              </p:nvSpPr>
              <p:spPr>
                <a:xfrm>
                  <a:off x="5832499" y="4721965"/>
                  <a:ext cx="482504" cy="509488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5" name="文本框 104"/>
                <p:cNvSpPr txBox="1"/>
                <p:nvPr/>
              </p:nvSpPr>
              <p:spPr>
                <a:xfrm>
                  <a:off x="5500027" y="4242751"/>
                  <a:ext cx="2099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/hunt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目录结构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6712321" y="4998845"/>
                  <a:ext cx="591799" cy="488307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/>
                <p:cNvCxnSpPr>
                  <a:stCxn id="103" idx="3"/>
                  <a:endCxn id="106" idx="1"/>
                </p:cNvCxnSpPr>
                <p:nvPr/>
              </p:nvCxnSpPr>
              <p:spPr>
                <a:xfrm>
                  <a:off x="6315003" y="4976709"/>
                  <a:ext cx="397318" cy="26629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矩形 114"/>
              <p:cNvSpPr/>
              <p:nvPr/>
            </p:nvSpPr>
            <p:spPr>
              <a:xfrm rot="16200000">
                <a:off x="877613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rot="16200000">
                <a:off x="895785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 rot="16200000">
                <a:off x="9132706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946817" y="5664168"/>
              <a:ext cx="2099283" cy="1769970"/>
              <a:chOff x="5466003" y="4196396"/>
              <a:chExt cx="2099283" cy="1769970"/>
            </a:xfrm>
          </p:grpSpPr>
          <p:sp>
            <p:nvSpPr>
              <p:cNvPr id="120" name="矩形 119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/hunt/test.sh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/>
              <p:cNvCxnSpPr>
                <a:stCxn id="121" idx="3"/>
                <a:endCxn id="12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4" idx="1"/>
              <a:endCxn id="103" idx="0"/>
            </p:cNvCxnSpPr>
            <p:nvPr/>
          </p:nvCxnSpPr>
          <p:spPr>
            <a:xfrm>
              <a:off x="6333734" y="1925435"/>
              <a:ext cx="1695896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5580296" y="4256278"/>
              <a:ext cx="3149534" cy="1933459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7419899" y="5674144"/>
              <a:ext cx="2099283" cy="1769970"/>
              <a:chOff x="5466003" y="4196396"/>
              <a:chExt cx="2099283" cy="176997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bin.o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/>
              <p:cNvCxnSpPr>
                <a:stCxn id="31" idx="3"/>
                <a:endCxn id="3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1" idx="3"/>
                <a:endCxn id="36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/>
            <p:cNvCxnSpPr>
              <a:stCxn id="41" idx="1"/>
              <a:endCxn id="31" idx="0"/>
            </p:cNvCxnSpPr>
            <p:nvPr/>
          </p:nvCxnSpPr>
          <p:spPr>
            <a:xfrm flipH="1">
              <a:off x="8027647" y="4256278"/>
              <a:ext cx="914291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9806065" y="5674144"/>
              <a:ext cx="2099283" cy="1769970"/>
              <a:chOff x="5466003" y="4196396"/>
              <a:chExt cx="2099283" cy="1769970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/hunt/secret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/>
              <p:cNvCxnSpPr>
                <a:stCxn id="52" idx="3"/>
                <a:endCxn id="63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/>
            <p:cNvCxnSpPr>
              <a:stCxn id="47" idx="1"/>
              <a:endCxn id="52" idx="0"/>
            </p:cNvCxnSpPr>
            <p:nvPr/>
          </p:nvCxnSpPr>
          <p:spPr>
            <a:xfrm>
              <a:off x="9116794" y="4256278"/>
              <a:ext cx="1297019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 rot="16200000">
              <a:off x="10921650" y="5967068"/>
              <a:ext cx="467757" cy="164685"/>
            </a:xfrm>
            <a:prstGeom prst="rect">
              <a:avLst/>
            </a:prstGeom>
            <a:solidFill>
              <a:srgbClr val="EF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直接箭头连接符 70"/>
            <p:cNvCxnSpPr>
              <a:stCxn id="69" idx="1"/>
            </p:cNvCxnSpPr>
            <p:nvPr/>
          </p:nvCxnSpPr>
          <p:spPr>
            <a:xfrm>
              <a:off x="11155529" y="6283289"/>
              <a:ext cx="903003" cy="1279487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431399" y="460487"/>
              <a:ext cx="563740" cy="0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263629" y="627597"/>
              <a:ext cx="190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dentry</a:t>
              </a:r>
              <a:r>
                <a:rPr lang="en-US" altLang="zh-CN" b="1" dirty="0"/>
                <a:t>-inode</a:t>
              </a:r>
              <a:r>
                <a:rPr lang="zh-CN" altLang="en-US" b="1" dirty="0"/>
                <a:t>指针</a:t>
              </a:r>
              <a:endParaRPr lang="zh-CN" altLang="en-US" b="1" dirty="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494038" y="1607672"/>
              <a:ext cx="56374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26269" y="177478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数据块索引指针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数据块位图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组合 1039"/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1029" name="矩形 1028"/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任意多边形: 形状 1037"/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矩形 47"/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箭头: 上下 126"/>
            <p:cNvSpPr/>
            <p:nvPr/>
          </p:nvSpPr>
          <p:spPr>
            <a:xfrm>
              <a:off x="4089009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箭头: 上下 1023"/>
            <p:cNvSpPr/>
            <p:nvPr/>
          </p:nvSpPr>
          <p:spPr>
            <a:xfrm>
              <a:off x="948905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箭头: 上下 1024"/>
            <p:cNvSpPr/>
            <p:nvPr/>
          </p:nvSpPr>
          <p:spPr>
            <a:xfrm rot="18687966">
              <a:off x="6813130" y="3989776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箭头: 上下 1026"/>
            <p:cNvSpPr/>
            <p:nvPr/>
          </p:nvSpPr>
          <p:spPr>
            <a:xfrm>
              <a:off x="566381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箭头: 上下 1027"/>
            <p:cNvSpPr/>
            <p:nvPr/>
          </p:nvSpPr>
          <p:spPr>
            <a:xfrm>
              <a:off x="2721471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文本框 1029"/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1" name="矩形 1030"/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文本框 1038"/>
            <p:cNvSpPr txBox="1"/>
            <p:nvPr/>
          </p:nvSpPr>
          <p:spPr>
            <a:xfrm>
              <a:off x="596159" y="3926331"/>
              <a:ext cx="120174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读入内存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simplefs</a:t>
            </a:r>
            <a:endParaRPr lang="en-US" altLang="zh-CN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数据块位图引入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索引节点和数据的分离</a:t>
            </a:r>
            <a:endParaRPr lang="zh-CN" altLang="en-US" dirty="0"/>
          </a:p>
          <a:p>
            <a:r>
              <a:rPr lang="zh-CN" altLang="en-US" dirty="0"/>
              <a:t>形成索引节点区和数据块区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74320" y="2174218"/>
            <a:ext cx="11267440" cy="4368822"/>
            <a:chOff x="274320" y="2174218"/>
            <a:chExt cx="11267440" cy="4368822"/>
          </a:xfrm>
        </p:grpSpPr>
        <p:sp>
          <p:nvSpPr>
            <p:cNvPr id="45" name="矩形 44"/>
            <p:cNvSpPr/>
            <p:nvPr/>
          </p:nvSpPr>
          <p:spPr>
            <a:xfrm>
              <a:off x="274320" y="2174218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74320" y="4618569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79802" y="5004904"/>
              <a:ext cx="10680122" cy="1198371"/>
              <a:chOff x="445078" y="3092140"/>
              <a:chExt cx="10680122" cy="119837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4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479801" y="2537269"/>
              <a:ext cx="10680122" cy="1198371"/>
              <a:chOff x="479801" y="2537269"/>
              <a:chExt cx="10680122" cy="119837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96318" y="2679255"/>
                <a:ext cx="8863605" cy="914400"/>
                <a:chOff x="2296318" y="2679255"/>
                <a:chExt cx="8863605" cy="91440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2296318" y="2679255"/>
                  <a:ext cx="1101366" cy="914400"/>
                </a:xfrm>
                <a:prstGeom prst="rect">
                  <a:avLst/>
                </a:prstGeom>
                <a:solidFill>
                  <a:srgbClr val="4E3C6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超级块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397684" y="2679255"/>
                  <a:ext cx="1574800" cy="91440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位图</a:t>
                  </a:r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970440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5359581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7032876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7422018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095313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484454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39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1" y="2537269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文本框 40"/>
            <p:cNvSpPr txBox="1"/>
            <p:nvPr/>
          </p:nvSpPr>
          <p:spPr>
            <a:xfrm>
              <a:off x="5524465" y="2197505"/>
              <a:ext cx="1143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SimpleFS</a:t>
              </a:r>
              <a:endParaRPr lang="en-US" altLang="zh-CN" sz="2000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496560" y="4646725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本次实验</a:t>
              </a:r>
              <a:endParaRPr lang="zh-CN" altLang="en-US" sz="20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68344" y="6162675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/>
                <a:t>数据块位图引入</a:t>
              </a:r>
              <a:endParaRPr lang="zh-CN" altLang="en-US" i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547284" y="6148070"/>
              <a:ext cx="46126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i="1" dirty="0"/>
                <a:t>索引节点和数据的分离</a:t>
              </a:r>
              <a:endParaRPr lang="zh-CN" altLang="en-US" i="1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79802" y="2530864"/>
            <a:ext cx="10680123" cy="2497209"/>
            <a:chOff x="479802" y="2530864"/>
            <a:chExt cx="10680123" cy="2497209"/>
          </a:xfrm>
        </p:grpSpPr>
        <p:grpSp>
          <p:nvGrpSpPr>
            <p:cNvPr id="26" name="组合 25"/>
            <p:cNvGrpSpPr/>
            <p:nvPr/>
          </p:nvGrpSpPr>
          <p:grpSpPr>
            <a:xfrm>
              <a:off x="479802" y="3103714"/>
              <a:ext cx="10680123" cy="1924359"/>
              <a:chOff x="479802" y="3103714"/>
              <a:chExt cx="10680123" cy="192435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296318" y="3245700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963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711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2" y="3103714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5759884" y="4658741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任务一设定布局</a:t>
                </a:r>
                <a:endParaRPr lang="zh-CN" altLang="en-US" b="1" dirty="0"/>
              </a:p>
            </p:txBody>
          </p:sp>
          <p:sp>
            <p:nvSpPr>
              <p:cNvPr id="20" name="右大括号 19"/>
              <p:cNvSpPr/>
              <p:nvPr/>
            </p:nvSpPr>
            <p:spPr>
              <a:xfrm rot="5400000" flipV="1">
                <a:off x="6616044" y="30408"/>
                <a:ext cx="224155" cy="8863607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445917" y="3245700"/>
                <a:ext cx="189237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913090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913090" y="3244916"/>
                <a:ext cx="23838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338290" y="324491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直接箭头连接符 26"/>
            <p:cNvCxnSpPr>
              <a:stCxn id="30" idx="2"/>
              <a:endCxn id="24" idx="0"/>
            </p:cNvCxnSpPr>
            <p:nvPr/>
          </p:nvCxnSpPr>
          <p:spPr>
            <a:xfrm>
              <a:off x="9032281" y="2900196"/>
              <a:ext cx="1" cy="344720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7251473" y="2530864"/>
              <a:ext cx="356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指定一个名为</a:t>
              </a:r>
              <a:r>
                <a:rPr lang="en-US" altLang="zh-CN" b="1" dirty="0"/>
                <a:t>&lt;filename&gt;</a:t>
              </a:r>
              <a:r>
                <a:rPr lang="zh-CN" altLang="en-US" b="1" dirty="0"/>
                <a:t>的</a:t>
              </a:r>
              <a:r>
                <a:rPr lang="en-US" altLang="zh-CN" b="1" dirty="0" err="1"/>
                <a:t>dentry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1250066" y="1317313"/>
            <a:ext cx="5646827" cy="1949255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What Are the Differences Between SSD and Traditional Hard Disk Drives  (HDD)? - Discount Compu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1" y="4774662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247908" y="4774662"/>
            <a:ext cx="2648984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数据区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16386" y="4774662"/>
            <a:ext cx="1431523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右大括号 28"/>
          <p:cNvSpPr/>
          <p:nvPr/>
        </p:nvSpPr>
        <p:spPr>
          <a:xfrm rot="5400000">
            <a:off x="4744560" y="3907466"/>
            <a:ext cx="224155" cy="408050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007646" y="624331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磁盘布局设计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441495" y="3836270"/>
            <a:ext cx="5455397" cy="448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磁盘驱动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801416" y="4513935"/>
            <a:ext cx="60954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48863" y="459051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硬件</a:t>
            </a:r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748863" y="4030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1441495" y="2199768"/>
            <a:ext cx="158098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63513" y="2199768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302504" y="2192254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箭头: 上下 53"/>
          <p:cNvSpPr/>
          <p:nvPr/>
        </p:nvSpPr>
        <p:spPr>
          <a:xfrm>
            <a:off x="3953517" y="433204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上下 54"/>
          <p:cNvSpPr/>
          <p:nvPr/>
        </p:nvSpPr>
        <p:spPr>
          <a:xfrm>
            <a:off x="3953516" y="338115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441495" y="1522103"/>
            <a:ext cx="5302998" cy="448502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用户接口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 rot="16200000">
            <a:off x="435961" y="2120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文件系统</a:t>
            </a:r>
            <a:endParaRPr lang="zh-CN" altLang="en-US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7519076" y="1276892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init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mkdir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getattr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readdir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mknod</a:t>
            </a:r>
            <a:endParaRPr lang="zh-CN" altLang="en-US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read</a:t>
            </a:r>
            <a:endParaRPr lang="en-US" altLang="zh-CN" dirty="0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...</a:t>
            </a:r>
            <a:endParaRPr lang="en-US" altLang="zh-CN" dirty="0">
              <a:latin typeface="+mn-ea"/>
              <a:cs typeface="+mn-lt"/>
            </a:endParaRPr>
          </a:p>
        </p:txBody>
      </p:sp>
      <p:sp>
        <p:nvSpPr>
          <p:cNvPr id="60" name="右大括号 59"/>
          <p:cNvSpPr/>
          <p:nvPr/>
        </p:nvSpPr>
        <p:spPr>
          <a:xfrm>
            <a:off x="7095907" y="1317313"/>
            <a:ext cx="224155" cy="194925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 descr="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52" y="2100486"/>
            <a:ext cx="2541905" cy="3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箭头: 下 61"/>
          <p:cNvSpPr/>
          <p:nvPr/>
        </p:nvSpPr>
        <p:spPr>
          <a:xfrm rot="16200000">
            <a:off x="8928334" y="2095760"/>
            <a:ext cx="333292" cy="39235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7519074" y="3570791"/>
            <a:ext cx="451104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/>
              <a:t>文件系统思想</a:t>
            </a:r>
            <a:endParaRPr lang="zh-CN" altLang="en-US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硬件</a:t>
            </a:r>
            <a:r>
              <a:rPr lang="zh-CN" altLang="en-US" dirty="0">
                <a:sym typeface="+mn-ea"/>
              </a:rPr>
              <a:t>：重新设计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磁盘布局</a:t>
            </a:r>
            <a:r>
              <a:rPr lang="zh-CN" altLang="en-US" dirty="0">
                <a:sym typeface="+mn-ea"/>
              </a:rPr>
              <a:t>，引入管理区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软件</a:t>
            </a:r>
            <a:r>
              <a:rPr lang="zh-CN" altLang="en-US" dirty="0">
                <a:sym typeface="+mn-ea"/>
              </a:rPr>
              <a:t>：和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</a:t>
            </a:r>
            <a:r>
              <a:rPr lang="zh-CN" altLang="en-US" dirty="0">
                <a:sym typeface="+mn-ea"/>
              </a:rPr>
              <a:t>进行交互读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写数据，封装实现统一用户接口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包括对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文件增删改查</a:t>
            </a:r>
            <a:endParaRPr lang="en-US" altLang="zh-CN" dirty="0"/>
          </a:p>
        </p:txBody>
      </p:sp>
      <p:sp>
        <p:nvSpPr>
          <p:cNvPr id="65" name="文本框 64"/>
          <p:cNvSpPr txBox="1"/>
          <p:nvPr/>
        </p:nvSpPr>
        <p:spPr>
          <a:xfrm>
            <a:off x="7519074" y="5522243"/>
            <a:ext cx="4408766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便于维护和管理磁盘空间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提高从设备查找文件效率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int your_read(int offset, void *out_content, int size);</a:t>
            </a:r>
            <a:endParaRPr lang="zh-CN" altLang="en-US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ddriver_seek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ddriver_read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memcpy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out_content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-372629" y="150813"/>
            <a:ext cx="12473188" cy="6913879"/>
            <a:chOff x="-372629" y="150813"/>
            <a:chExt cx="12473188" cy="6913879"/>
          </a:xfrm>
        </p:grpSpPr>
        <p:sp>
          <p:nvSpPr>
            <p:cNvPr id="40" name="矩形 39"/>
            <p:cNvSpPr/>
            <p:nvPr/>
          </p:nvSpPr>
          <p:spPr>
            <a:xfrm>
              <a:off x="374904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5120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07965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8081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085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0560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7845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5320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3720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119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8480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5955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3239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624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723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9755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990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4515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9274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09010" y="495300"/>
              <a:ext cx="716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offset</a:t>
              </a:r>
              <a:endParaRPr lang="en-US" altLang="zh-CN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10330" y="1224280"/>
              <a:ext cx="28778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004753" y="718185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size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28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51125" y="2857500"/>
              <a:ext cx="70548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down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74915" y="2857500"/>
              <a:ext cx="4229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up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6595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9120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1355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63880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56572" y="3544310"/>
              <a:ext cx="394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ddriver_seek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(down)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for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blk </a:t>
              </a:r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in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range(up-down)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ddriver_read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, blk)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81480" y="3277870"/>
              <a:ext cx="38690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②</a:t>
              </a:r>
              <a:r>
                <a:rPr lang="en-US" altLang="zh-CN" b="1" dirty="0"/>
                <a:t> </a:t>
              </a:r>
              <a:r>
                <a:rPr lang="zh-CN" altLang="en-US" b="1" dirty="0"/>
                <a:t>读出从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到</a:t>
              </a:r>
              <a:r>
                <a:rPr lang="en-US" altLang="zh-CN" b="1" dirty="0"/>
                <a:t>up</a:t>
              </a:r>
              <a:r>
                <a:rPr lang="zh-CN" altLang="en-US" b="1" dirty="0"/>
                <a:t>的磁盘块到内存</a:t>
              </a:r>
              <a:endParaRPr lang="zh-CN" altLang="en-US" b="1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95470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68315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  <a:endParaRPr lang="en-US" altLang="zh-CN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705225" y="2312670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127375" y="253619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127375" y="2627630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308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133725" y="4783455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  <a:endParaRPr lang="en-US" altLang="zh-CN"/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3133725" y="476758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674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87133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3895090" y="4773295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031105" y="4767580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87194" y="150813"/>
              <a:ext cx="3968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</a:t>
              </a:r>
              <a:r>
                <a:rPr lang="en-US" altLang="zh-CN" b="1" dirty="0"/>
                <a:t> </a:t>
              </a:r>
              <a:r>
                <a:rPr lang="zh-CN" altLang="en-US" b="1" dirty="0"/>
                <a:t>确定要读取的下界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和上界</a:t>
              </a:r>
              <a:r>
                <a:rPr lang="en-US" altLang="zh-CN" b="1" dirty="0"/>
                <a:t>up</a:t>
              </a:r>
              <a:endParaRPr lang="en-US" altLang="zh-CN" b="1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681479" y="5279390"/>
              <a:ext cx="487807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③</a:t>
              </a:r>
              <a:r>
                <a:rPr lang="en-US" altLang="zh-CN" b="1" dirty="0"/>
                <a:t> </a:t>
              </a:r>
              <a:r>
                <a:rPr lang="zh-CN" altLang="en-US" b="1" dirty="0"/>
                <a:t>从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zh-CN" altLang="en-US" b="1" dirty="0"/>
                <a:t>拷贝指定内容然后返回</a:t>
              </a:r>
              <a:endParaRPr lang="zh-CN" altLang="en-US" b="1" dirty="0"/>
            </a:p>
          </p:txBody>
        </p:sp>
        <p:pic>
          <p:nvPicPr>
            <p:cNvPr id="2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254" y="1337819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3593145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5520181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箭头连接符 44"/>
            <p:cNvCxnSpPr/>
            <p:nvPr/>
          </p:nvCxnSpPr>
          <p:spPr>
            <a:xfrm flipV="1">
              <a:off x="3037205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7741920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3867150" y="850900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6819900" y="850899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376745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87133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3895090" y="6702107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5031105" y="6696392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882133" y="5847492"/>
              <a:ext cx="521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memcpy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out_content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 + bias, size)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194797" y="1531034"/>
              <a:ext cx="2905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up(offset + size, 512)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pitchFamily="18" charset="0"/>
                </a:rPr>
                <a:t>down(offset, 512)</a:t>
              </a:r>
              <a:endParaRPr lang="en-US" altLang="zh-CN" dirty="0">
                <a:latin typeface="Consolas" panose="020B0609020204030204" pitchFamily="49" charset="0"/>
                <a:ea typeface="微软雅黑 Light" panose="020B0502040204020203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int your_</a:t>
            </a:r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write</a:t>
            </a:r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(int offset, void *</a:t>
            </a:r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in</a:t>
            </a:r>
            <a:r>
              <a:rPr lang="zh-CN" altLang="en-US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_content, int size);</a:t>
            </a:r>
            <a:endParaRPr lang="zh-CN" altLang="en-US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ddriver_seek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ddriver_read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memcpy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tmp</a:t>
            </a:r>
            <a:endParaRPr lang="en-US" altLang="zh-CN" b="1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微软雅黑 Light" panose="020B0502040204020203" charset="-122"/>
                <a:cs typeface="Times New Roman" panose="02020603050405020304" pitchFamily="18" charset="0"/>
              </a:rPr>
              <a:t>ddriver_write</a:t>
            </a:r>
            <a:endParaRPr lang="en-US" altLang="zh-CN">
              <a:latin typeface="Times New Roman" panose="02020603050405020304" pitchFamily="18" charset="0"/>
              <a:ea typeface="微软雅黑 Light" panose="020B0502040204020203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打开磁盘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从磁盘读取超级块</a:t>
            </a:r>
            <a:endParaRPr lang="zh-CN" altLang="en-US" dirty="0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判断幻数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直接读取填充磁盘布局信息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重新估算磁盘布局信息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读取索引节点数据块位图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索引节点、数据块位图为空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读取根目录</a:t>
            </a:r>
            <a:r>
              <a:rPr lang="en-US" altLang="zh-CN" dirty="0"/>
              <a:t>inode</a:t>
            </a:r>
            <a:endParaRPr lang="en-US" altLang="zh-CN" dirty="0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创建空的根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5352416" y="5933440"/>
            <a:ext cx="137160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非第一次挂载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组合 1078"/>
          <p:cNvGrpSpPr/>
          <p:nvPr/>
        </p:nvGrpSpPr>
        <p:grpSpPr>
          <a:xfrm>
            <a:off x="-1167646" y="-575008"/>
            <a:ext cx="13755172" cy="7059693"/>
            <a:chOff x="-1167646" y="-575008"/>
            <a:chExt cx="13755172" cy="7059693"/>
          </a:xfrm>
        </p:grpSpPr>
        <p:sp>
          <p:nvSpPr>
            <p:cNvPr id="1074" name="矩形 1073"/>
            <p:cNvSpPr/>
            <p:nvPr/>
          </p:nvSpPr>
          <p:spPr>
            <a:xfrm>
              <a:off x="2320724" y="-575008"/>
              <a:ext cx="7284720" cy="2688279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6619256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是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33750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</a:rPr>
                <a:t>否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532950" y="494923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500122" y="528631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矩形 1"/>
            <p:cNvSpPr/>
            <p:nvPr/>
          </p:nvSpPr>
          <p:spPr>
            <a:xfrm>
              <a:off x="5229522" y="37239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/>
            <p:cNvCxnSpPr>
              <a:stCxn id="8" idx="0"/>
              <a:endCxn id="2" idx="2"/>
            </p:cNvCxnSpPr>
            <p:nvPr/>
          </p:nvCxnSpPr>
          <p:spPr>
            <a:xfrm flipV="1">
              <a:off x="2867321" y="4638341"/>
              <a:ext cx="2912884" cy="78995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菱形 9"/>
            <p:cNvSpPr/>
            <p:nvPr/>
          </p:nvSpPr>
          <p:spPr>
            <a:xfrm>
              <a:off x="4866079" y="2531421"/>
              <a:ext cx="1828251" cy="91439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是否已初始化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0"/>
              <a:endCxn id="10" idx="2"/>
            </p:cNvCxnSpPr>
            <p:nvPr/>
          </p:nvCxnSpPr>
          <p:spPr>
            <a:xfrm flipV="1">
              <a:off x="5780205" y="3445820"/>
              <a:ext cx="0" cy="2781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7012975" y="2531421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直接读取</a:t>
              </a:r>
              <a:r>
                <a:rPr lang="zh-CN" altLang="en-US" dirty="0"/>
                <a:t>填充磁盘布局信息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54366" y="1480487"/>
              <a:ext cx="2071868" cy="531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 生成超级块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45834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重新估算</a:t>
              </a:r>
              <a:r>
                <a:rPr lang="zh-CN" altLang="en-US" dirty="0"/>
                <a:t>磁盘布局信息</a:t>
              </a:r>
              <a:endParaRPr lang="zh-CN" altLang="en-US" dirty="0"/>
            </a:p>
          </p:txBody>
        </p:sp>
        <p:cxnSp>
          <p:nvCxnSpPr>
            <p:cNvPr id="47" name="肘形连接符 47"/>
            <p:cNvCxnSpPr>
              <a:stCxn id="17" idx="0"/>
              <a:endCxn id="19" idx="3"/>
            </p:cNvCxnSpPr>
            <p:nvPr/>
          </p:nvCxnSpPr>
          <p:spPr>
            <a:xfrm rot="16200000" flipV="1">
              <a:off x="6802491" y="1770136"/>
              <a:ext cx="785029" cy="737541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47"/>
            <p:cNvCxnSpPr>
              <a:stCxn id="39" idx="0"/>
              <a:endCxn id="19" idx="1"/>
            </p:cNvCxnSpPr>
            <p:nvPr/>
          </p:nvCxnSpPr>
          <p:spPr>
            <a:xfrm rot="5400000" flipH="1" flipV="1">
              <a:off x="3982986" y="1760040"/>
              <a:ext cx="785028" cy="757732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0" idx="1"/>
              <a:endCxn id="39" idx="3"/>
            </p:cNvCxnSpPr>
            <p:nvPr/>
          </p:nvCxnSpPr>
          <p:spPr>
            <a:xfrm flipH="1" flipV="1">
              <a:off x="4547434" y="2988620"/>
              <a:ext cx="31864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10" idx="3"/>
              <a:endCxn id="17" idx="1"/>
            </p:cNvCxnSpPr>
            <p:nvPr/>
          </p:nvCxnSpPr>
          <p:spPr>
            <a:xfrm>
              <a:off x="6694330" y="2988621"/>
              <a:ext cx="318645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8503960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索引节点、数据块位图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9994944" y="2531419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根目录</a:t>
              </a:r>
              <a:r>
                <a:rPr lang="en-US" altLang="zh-CN" dirty="0"/>
                <a:t>inode</a:t>
              </a:r>
              <a:r>
                <a:rPr lang="zh-CN" altLang="en-US" dirty="0"/>
                <a:t>，生成层级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>
              <a:stCxn id="17" idx="3"/>
              <a:endCxn id="75" idx="1"/>
            </p:cNvCxnSpPr>
            <p:nvPr/>
          </p:nvCxnSpPr>
          <p:spPr>
            <a:xfrm flipV="1">
              <a:off x="8114575" y="2988620"/>
              <a:ext cx="38938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75" idx="3"/>
              <a:endCxn id="76" idx="1"/>
            </p:cNvCxnSpPr>
            <p:nvPr/>
          </p:nvCxnSpPr>
          <p:spPr>
            <a:xfrm flipV="1">
              <a:off x="9605560" y="2988619"/>
              <a:ext cx="389384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1954850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清零</a:t>
              </a:r>
              <a:r>
                <a:rPr lang="zh-CN" altLang="en-US" dirty="0"/>
                <a:t>索引节点、数据块位图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>
            <a:xfrm>
              <a:off x="394507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zh-CN" altLang="en-US" b="1" dirty="0">
                  <a:solidFill>
                    <a:schemeClr val="accent5"/>
                  </a:solidFill>
                </a:rPr>
                <a:t>空</a:t>
              </a:r>
              <a:r>
                <a:rPr lang="zh-CN" altLang="en-US" dirty="0"/>
                <a:t>根目</a:t>
              </a:r>
              <a:r>
                <a:rPr lang="en-US" altLang="zh-CN" dirty="0"/>
                <a:t>inode</a:t>
              </a:r>
              <a:r>
                <a:rPr lang="zh-CN" altLang="en-US" dirty="0"/>
                <a:t>及</a:t>
              </a:r>
              <a:r>
                <a:rPr lang="en-US" altLang="zh-CN" dirty="0" err="1"/>
                <a:t>dentry</a:t>
              </a:r>
              <a:endParaRPr lang="zh-CN" altLang="en-US" dirty="0"/>
            </a:p>
          </p:txBody>
        </p:sp>
        <p:cxnSp>
          <p:nvCxnSpPr>
            <p:cNvPr id="90" name="直接箭头连接符 89"/>
            <p:cNvCxnSpPr>
              <a:stCxn id="39" idx="1"/>
              <a:endCxn id="84" idx="3"/>
            </p:cNvCxnSpPr>
            <p:nvPr/>
          </p:nvCxnSpPr>
          <p:spPr>
            <a:xfrm flipH="1" flipV="1">
              <a:off x="3056450" y="2988618"/>
              <a:ext cx="389384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84" idx="1"/>
              <a:endCxn id="85" idx="3"/>
            </p:cNvCxnSpPr>
            <p:nvPr/>
          </p:nvCxnSpPr>
          <p:spPr>
            <a:xfrm flipH="1">
              <a:off x="1496107" y="2988618"/>
              <a:ext cx="458743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箭头: 上 95"/>
            <p:cNvSpPr/>
            <p:nvPr/>
          </p:nvSpPr>
          <p:spPr>
            <a:xfrm>
              <a:off x="7752285" y="4706594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上 96"/>
            <p:cNvSpPr/>
            <p:nvPr/>
          </p:nvSpPr>
          <p:spPr>
            <a:xfrm>
              <a:off x="9119252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上 97"/>
            <p:cNvSpPr/>
            <p:nvPr/>
          </p:nvSpPr>
          <p:spPr>
            <a:xfrm rot="2468234">
              <a:off x="6008586" y="475763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箭头: 上 98"/>
            <p:cNvSpPr/>
            <p:nvPr/>
          </p:nvSpPr>
          <p:spPr>
            <a:xfrm>
              <a:off x="10555185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015715" y="712313"/>
              <a:ext cx="356714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 生成数据块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肘形连接符 47"/>
            <p:cNvCxnSpPr>
              <a:stCxn id="84" idx="0"/>
              <a:endCxn id="100" idx="1"/>
            </p:cNvCxnSpPr>
            <p:nvPr/>
          </p:nvCxnSpPr>
          <p:spPr>
            <a:xfrm rot="5400000" flipH="1" flipV="1">
              <a:off x="2494047" y="1009751"/>
              <a:ext cx="1533270" cy="1510065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肘形连接符 47"/>
            <p:cNvCxnSpPr>
              <a:stCxn id="75" idx="0"/>
              <a:endCxn id="100" idx="3"/>
            </p:cNvCxnSpPr>
            <p:nvPr/>
          </p:nvCxnSpPr>
          <p:spPr>
            <a:xfrm rot="16200000" flipV="1">
              <a:off x="7552172" y="1028832"/>
              <a:ext cx="1533272" cy="1471904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2505650" y="-37281"/>
              <a:ext cx="654911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 生成构建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in-Mem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肘形连接符 47"/>
            <p:cNvCxnSpPr>
              <a:stCxn id="85" idx="0"/>
              <a:endCxn id="108" idx="1"/>
            </p:cNvCxnSpPr>
            <p:nvPr/>
          </p:nvCxnSpPr>
          <p:spPr>
            <a:xfrm rot="5400000" flipH="1" flipV="1">
              <a:off x="584046" y="609815"/>
              <a:ext cx="2282864" cy="156034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肘形连接符 47"/>
            <p:cNvCxnSpPr>
              <a:stCxn id="76" idx="0"/>
              <a:endCxn id="108" idx="3"/>
            </p:cNvCxnSpPr>
            <p:nvPr/>
          </p:nvCxnSpPr>
          <p:spPr>
            <a:xfrm rot="16200000" flipV="1">
              <a:off x="8658821" y="644495"/>
              <a:ext cx="2282865" cy="149098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7" name="文本框 1046"/>
            <p:cNvSpPr txBox="1"/>
            <p:nvPr/>
          </p:nvSpPr>
          <p:spPr>
            <a:xfrm>
              <a:off x="6748440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48" name="文本框 1047"/>
            <p:cNvSpPr txBox="1"/>
            <p:nvPr/>
          </p:nvSpPr>
          <p:spPr>
            <a:xfrm>
              <a:off x="8275433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49" name="文本框 1048"/>
            <p:cNvSpPr txBox="1"/>
            <p:nvPr/>
          </p:nvSpPr>
          <p:spPr>
            <a:xfrm>
              <a:off x="9702706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  <a:endParaRPr lang="zh-CN" altLang="en-US" dirty="0"/>
            </a:p>
          </p:txBody>
        </p:sp>
        <p:sp>
          <p:nvSpPr>
            <p:cNvPr id="1053" name="文本框 1052"/>
            <p:cNvSpPr txBox="1"/>
            <p:nvPr/>
          </p:nvSpPr>
          <p:spPr>
            <a:xfrm>
              <a:off x="3445834" y="3706022"/>
              <a:ext cx="1101366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529-546 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4" name="文本框 1053"/>
            <p:cNvSpPr txBox="1"/>
            <p:nvPr/>
          </p:nvSpPr>
          <p:spPr>
            <a:xfrm>
              <a:off x="1954849" y="3706022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547-552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5" name="文本框 1054"/>
            <p:cNvSpPr txBox="1"/>
            <p:nvPr/>
          </p:nvSpPr>
          <p:spPr>
            <a:xfrm>
              <a:off x="394505" y="3706020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559-570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6" name="文本框 1055"/>
            <p:cNvSpPr txBox="1"/>
            <p:nvPr/>
          </p:nvSpPr>
          <p:spPr>
            <a:xfrm>
              <a:off x="9994944" y="3706020"/>
              <a:ext cx="1101366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564-570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7" name="文本框 1056"/>
            <p:cNvSpPr txBox="1"/>
            <p:nvPr/>
          </p:nvSpPr>
          <p:spPr>
            <a:xfrm>
              <a:off x="8503959" y="3706020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554-557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8" name="文本框 1057"/>
            <p:cNvSpPr txBox="1"/>
            <p:nvPr/>
          </p:nvSpPr>
          <p:spPr>
            <a:xfrm>
              <a:off x="7012974" y="3706018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547-552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60" name="矩形 1059"/>
            <p:cNvSpPr/>
            <p:nvPr/>
          </p:nvSpPr>
          <p:spPr>
            <a:xfrm>
              <a:off x="-1167646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  <a:endParaRPr lang="zh-CN" alt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3" name="直接箭头连接符 1062"/>
            <p:cNvCxnSpPr>
              <a:stCxn id="85" idx="1"/>
              <a:endCxn id="1060" idx="3"/>
            </p:cNvCxnSpPr>
            <p:nvPr/>
          </p:nvCxnSpPr>
          <p:spPr>
            <a:xfrm flipH="1" flipV="1">
              <a:off x="-66045" y="2988617"/>
              <a:ext cx="460552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矩形 1065"/>
            <p:cNvSpPr/>
            <p:nvPr/>
          </p:nvSpPr>
          <p:spPr>
            <a:xfrm>
              <a:off x="11485925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7" name="直接箭头连接符 1066"/>
            <p:cNvCxnSpPr>
              <a:stCxn id="76" idx="3"/>
              <a:endCxn id="1066" idx="1"/>
            </p:cNvCxnSpPr>
            <p:nvPr/>
          </p:nvCxnSpPr>
          <p:spPr>
            <a:xfrm flipV="1">
              <a:off x="11096544" y="2988617"/>
              <a:ext cx="389381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1" name="文本框 1070"/>
            <p:cNvSpPr txBox="1"/>
            <p:nvPr/>
          </p:nvSpPr>
          <p:spPr>
            <a:xfrm>
              <a:off x="1783138" y="4740940"/>
              <a:ext cx="21683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 读入超级块判断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73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87" y="855573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文本框 1074"/>
            <p:cNvSpPr txBox="1"/>
            <p:nvPr/>
          </p:nvSpPr>
          <p:spPr>
            <a:xfrm>
              <a:off x="2448157" y="-482152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挂载本质：初始化管理区缓存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7" name="直接连接符 1076"/>
            <p:cNvCxnSpPr/>
            <p:nvPr/>
          </p:nvCxnSpPr>
          <p:spPr>
            <a:xfrm>
              <a:off x="-1167646" y="2315232"/>
              <a:ext cx="13755172" cy="337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3" name="矩形 2"/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5" name="Picture 2" descr="What Are the Differences Between SSD and Traditional Hard Disk Drives  (HDD)? - Discount Computer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矩形 22"/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2" descr="DDR4 DRAM Modules - Micron | Mous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箭头: 下 34"/>
            <p:cNvSpPr/>
            <p:nvPr/>
          </p:nvSpPr>
          <p:spPr>
            <a:xfrm>
              <a:off x="4089009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下 35"/>
            <p:cNvSpPr/>
            <p:nvPr/>
          </p:nvSpPr>
          <p:spPr>
            <a:xfrm>
              <a:off x="948905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下 37"/>
            <p:cNvSpPr/>
            <p:nvPr/>
          </p:nvSpPr>
          <p:spPr>
            <a:xfrm>
              <a:off x="566381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/>
            <p:cNvSpPr/>
            <p:nvPr/>
          </p:nvSpPr>
          <p:spPr>
            <a:xfrm>
              <a:off x="2721471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96160" y="4076621"/>
              <a:ext cx="1112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先刷回这个</a:t>
            </a:r>
            <a:r>
              <a:rPr lang="en-US" altLang="zh-CN" b="1" dirty="0" err="1"/>
              <a:t>inode_d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普通文件</a:t>
            </a:r>
            <a:endParaRPr lang="zh-CN" altLang="en-US" dirty="0"/>
          </a:p>
          <a:p>
            <a:pPr algn="ctr"/>
            <a:r>
              <a:rPr lang="en-US" altLang="zh-CN" dirty="0"/>
              <a:t>file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512630" y="4248198"/>
            <a:ext cx="11478161" cy="281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96317" y="4727260"/>
            <a:ext cx="9694473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96317" y="4727260"/>
            <a:ext cx="1204607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45765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45811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45857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45903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45949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268370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500924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23345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Picture 2" descr="What Are the Differences Between SSD and Traditional Hard Disk Drives  (HDD)? - Discount Comput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2" y="4585274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2321944" y="-819042"/>
            <a:ext cx="6202295" cy="4576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38" y="-58168"/>
            <a:ext cx="6076381" cy="374471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2376738" y="-653941"/>
            <a:ext cx="42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文件层级结构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（内存）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DDR4 DRAM Modules - Micron | Mous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" y="775382"/>
            <a:ext cx="1876168" cy="13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/>
          <p:cNvSpPr txBox="1"/>
          <p:nvPr/>
        </p:nvSpPr>
        <p:spPr>
          <a:xfrm>
            <a:off x="596160" y="4076621"/>
            <a:ext cx="11125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刷回磁盘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头: 下 62"/>
          <p:cNvSpPr/>
          <p:nvPr/>
        </p:nvSpPr>
        <p:spPr>
          <a:xfrm>
            <a:off x="2831076" y="4015956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490326" y="4028515"/>
            <a:ext cx="38838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遍历所有文件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目录并刷回所有数据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箭头: 下 64"/>
          <p:cNvSpPr/>
          <p:nvPr/>
        </p:nvSpPr>
        <p:spPr>
          <a:xfrm>
            <a:off x="7731371" y="4028515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3"/>
          <p:cNvSpPr/>
          <p:nvPr/>
        </p:nvSpPr>
        <p:spPr>
          <a:xfrm>
            <a:off x="9170386" y="-819042"/>
            <a:ext cx="2267585" cy="3898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sync(inode)</a:t>
            </a:r>
            <a:endParaRPr lang="en-US" altLang="zh-C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169541" y="-220706"/>
            <a:ext cx="2293428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</a:t>
            </a:r>
            <a:r>
              <a:rPr lang="en-US" altLang="zh-CN" dirty="0">
                <a:latin typeface="Consolas" panose="020B0609020204030204" pitchFamily="49" charset="0"/>
              </a:rPr>
              <a:t>inode</a:t>
            </a:r>
            <a:r>
              <a:rPr lang="zh-CN" altLang="en-US" dirty="0"/>
              <a:t>的</a:t>
            </a:r>
            <a:r>
              <a:rPr lang="en-US" altLang="zh-CN" dirty="0" err="1"/>
              <a:t>inode_d</a:t>
            </a:r>
            <a:endParaRPr lang="zh-CN" altLang="en-US" dirty="0"/>
          </a:p>
        </p:txBody>
      </p:sp>
      <p:sp>
        <p:nvSpPr>
          <p:cNvPr id="70" name="菱形 69"/>
          <p:cNvSpPr/>
          <p:nvPr/>
        </p:nvSpPr>
        <p:spPr>
          <a:xfrm>
            <a:off x="9519798" y="342691"/>
            <a:ext cx="1592913" cy="5773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文件类型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637995" y="1071277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写回数据块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8734262" y="1068332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写回目录项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8713734" y="1772770"/>
            <a:ext cx="1393852" cy="731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获取目录项指向</a:t>
            </a:r>
            <a:r>
              <a:rPr lang="en-US" altLang="zh-CN" dirty="0"/>
              <a:t>inode’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8723320" y="2706863"/>
            <a:ext cx="1393853" cy="4266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sync(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inode’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圆角矩形 3"/>
          <p:cNvSpPr/>
          <p:nvPr/>
        </p:nvSpPr>
        <p:spPr>
          <a:xfrm>
            <a:off x="8711912" y="3365731"/>
            <a:ext cx="1416201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结束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/>
          <p:cNvCxnSpPr>
            <a:stCxn id="66" idx="2"/>
            <a:endCxn id="69" idx="0"/>
          </p:cNvCxnSpPr>
          <p:nvPr/>
        </p:nvCxnSpPr>
        <p:spPr>
          <a:xfrm>
            <a:off x="10304179" y="-429152"/>
            <a:ext cx="12076" cy="20844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69" idx="2"/>
            <a:endCxn id="70" idx="0"/>
          </p:cNvCxnSpPr>
          <p:nvPr/>
        </p:nvCxnSpPr>
        <p:spPr>
          <a:xfrm>
            <a:off x="10316255" y="148229"/>
            <a:ext cx="0" cy="19446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9" idx="2"/>
            <a:endCxn id="80" idx="0"/>
          </p:cNvCxnSpPr>
          <p:nvPr/>
        </p:nvCxnSpPr>
        <p:spPr>
          <a:xfrm>
            <a:off x="9410660" y="1567230"/>
            <a:ext cx="0" cy="2055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80" idx="2"/>
            <a:endCxn id="81" idx="0"/>
          </p:cNvCxnSpPr>
          <p:nvPr/>
        </p:nvCxnSpPr>
        <p:spPr>
          <a:xfrm>
            <a:off x="9410660" y="2504692"/>
            <a:ext cx="9587" cy="20217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1" idx="2"/>
            <a:endCxn id="82" idx="0"/>
          </p:cNvCxnSpPr>
          <p:nvPr/>
        </p:nvCxnSpPr>
        <p:spPr>
          <a:xfrm flipH="1">
            <a:off x="9420013" y="3133489"/>
            <a:ext cx="234" cy="2322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47"/>
          <p:cNvCxnSpPr>
            <a:stCxn id="70" idx="1"/>
            <a:endCxn id="79" idx="0"/>
          </p:cNvCxnSpPr>
          <p:nvPr/>
        </p:nvCxnSpPr>
        <p:spPr>
          <a:xfrm rot="10800000" flipV="1">
            <a:off x="9410660" y="631382"/>
            <a:ext cx="109138" cy="436950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47"/>
          <p:cNvCxnSpPr>
            <a:stCxn id="70" idx="3"/>
            <a:endCxn id="71" idx="0"/>
          </p:cNvCxnSpPr>
          <p:nvPr/>
        </p:nvCxnSpPr>
        <p:spPr>
          <a:xfrm>
            <a:off x="11112711" y="631382"/>
            <a:ext cx="201682" cy="43989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47"/>
          <p:cNvCxnSpPr>
            <a:stCxn id="81" idx="3"/>
            <a:endCxn id="66" idx="3"/>
          </p:cNvCxnSpPr>
          <p:nvPr/>
        </p:nvCxnSpPr>
        <p:spPr>
          <a:xfrm flipV="1">
            <a:off x="10117173" y="-624097"/>
            <a:ext cx="1320798" cy="3544273"/>
          </a:xfrm>
          <a:prstGeom prst="bentConnector3">
            <a:avLst>
              <a:gd name="adj1" fmla="val 151485"/>
            </a:avLst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10390567" y="2540504"/>
            <a:ext cx="13207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递归调用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857586" y="3504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DIR</a:t>
            </a:r>
            <a:endParaRPr lang="en-US" altLang="zh-CN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1220677" y="3287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FILE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/>
          <p:cNvGrpSpPr/>
          <p:nvPr/>
        </p:nvGrpSpPr>
        <p:grpSpPr>
          <a:xfrm>
            <a:off x="1172844" y="762000"/>
            <a:ext cx="9058276" cy="5348516"/>
            <a:chOff x="3133724" y="762000"/>
            <a:chExt cx="9058276" cy="5348516"/>
          </a:xfrm>
        </p:grpSpPr>
        <p:sp>
          <p:nvSpPr>
            <p:cNvPr id="41" name="圆角矩形 3"/>
            <p:cNvSpPr/>
            <p:nvPr/>
          </p:nvSpPr>
          <p:spPr>
            <a:xfrm>
              <a:off x="4984305" y="762000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mknod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983460" y="140351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路径解析，获取父目录目录项</a:t>
              </a:r>
              <a:r>
                <a:rPr lang="en-US" altLang="zh-CN" dirty="0" err="1"/>
                <a:t>last_dentry</a:t>
              </a:r>
              <a:endParaRPr lang="zh-CN" altLang="en-US" dirty="0"/>
            </a:p>
          </p:txBody>
        </p:sp>
        <p:cxnSp>
          <p:nvCxnSpPr>
            <p:cNvPr id="63" name="直接箭头连接符 62"/>
            <p:cNvCxnSpPr>
              <a:stCxn id="41" idx="2"/>
              <a:endCxn id="51" idx="0"/>
            </p:cNvCxnSpPr>
            <p:nvPr/>
          </p:nvCxnSpPr>
          <p:spPr>
            <a:xfrm flipH="1">
              <a:off x="6130174" y="1151890"/>
              <a:ext cx="423" cy="251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菱形 79"/>
            <p:cNvSpPr/>
            <p:nvPr/>
          </p:nvSpPr>
          <p:spPr>
            <a:xfrm>
              <a:off x="4983461" y="2406787"/>
              <a:ext cx="2293428" cy="5773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文件存在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4983460" y="332355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en-US" altLang="zh-CN" dirty="0" err="1"/>
                <a:t>dentry</a:t>
              </a:r>
              <a:r>
                <a:rPr lang="zh-CN" altLang="en-US" dirty="0"/>
                <a:t>结构，并添加到父目录中</a:t>
              </a:r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4983460" y="482654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分配新的索引节点</a:t>
              </a:r>
              <a:r>
                <a:rPr lang="en-US" altLang="zh-CN" dirty="0"/>
                <a:t>inode</a:t>
              </a:r>
              <a:endParaRPr lang="en-US" altLang="zh-CN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8077800" y="1494790"/>
              <a:ext cx="4114200" cy="523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sfs_lookup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is_root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88" name="直接箭头连接符 87"/>
            <p:cNvCxnSpPr>
              <a:stCxn id="51" idx="2"/>
              <a:endCxn id="80" idx="0"/>
            </p:cNvCxnSpPr>
            <p:nvPr/>
          </p:nvCxnSpPr>
          <p:spPr>
            <a:xfrm>
              <a:off x="6130174" y="2104556"/>
              <a:ext cx="1" cy="30223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80" idx="2"/>
              <a:endCxn id="82" idx="0"/>
            </p:cNvCxnSpPr>
            <p:nvPr/>
          </p:nvCxnSpPr>
          <p:spPr>
            <a:xfrm flipH="1">
              <a:off x="6130174" y="2984168"/>
              <a:ext cx="1" cy="33938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2" idx="2"/>
              <a:endCxn id="83" idx="0"/>
            </p:cNvCxnSpPr>
            <p:nvPr/>
          </p:nvCxnSpPr>
          <p:spPr>
            <a:xfrm>
              <a:off x="6130174" y="4024596"/>
              <a:ext cx="0" cy="80195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8077800" y="2658413"/>
              <a:ext cx="4114200" cy="2031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S_ISREG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7A3E9D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Consolas" panose="020B0609020204030204" pitchFamily="49" charset="0"/>
                </a:rPr>
                <a:t>...</a:t>
              </a:r>
              <a:endPara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圆角矩形 3"/>
            <p:cNvSpPr/>
            <p:nvPr/>
          </p:nvSpPr>
          <p:spPr>
            <a:xfrm>
              <a:off x="8077800" y="762000"/>
              <a:ext cx="4114200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sfs_mknod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sfs.c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箭头: 上下 107"/>
            <p:cNvSpPr/>
            <p:nvPr/>
          </p:nvSpPr>
          <p:spPr>
            <a:xfrm rot="16200000">
              <a:off x="7537868" y="1511092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上下 108"/>
            <p:cNvSpPr/>
            <p:nvPr/>
          </p:nvSpPr>
          <p:spPr>
            <a:xfrm rot="16200000">
              <a:off x="7537868" y="3367077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/>
            <p:cNvCxnSpPr>
              <a:stCxn id="107" idx="2"/>
              <a:endCxn id="85" idx="0"/>
            </p:cNvCxnSpPr>
            <p:nvPr/>
          </p:nvCxnSpPr>
          <p:spPr>
            <a:xfrm>
              <a:off x="10134900" y="1151890"/>
              <a:ext cx="0" cy="3429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85" idx="2"/>
              <a:endCxn id="99" idx="0"/>
            </p:cNvCxnSpPr>
            <p:nvPr/>
          </p:nvCxnSpPr>
          <p:spPr>
            <a:xfrm>
              <a:off x="10134900" y="2018010"/>
              <a:ext cx="0" cy="64040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/>
            <p:cNvSpPr txBox="1"/>
            <p:nvPr/>
          </p:nvSpPr>
          <p:spPr>
            <a:xfrm>
              <a:off x="8077800" y="5023177"/>
              <a:ext cx="41142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0" name="箭头: 上下 119"/>
            <p:cNvSpPr/>
            <p:nvPr/>
          </p:nvSpPr>
          <p:spPr>
            <a:xfrm rot="16200000">
              <a:off x="7537868" y="4924285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3"/>
            <p:cNvSpPr/>
            <p:nvPr/>
          </p:nvSpPr>
          <p:spPr>
            <a:xfrm>
              <a:off x="4983460" y="5720626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3" name="直接箭头连接符 122"/>
            <p:cNvCxnSpPr>
              <a:stCxn id="83" idx="2"/>
              <a:endCxn id="122" idx="0"/>
            </p:cNvCxnSpPr>
            <p:nvPr/>
          </p:nvCxnSpPr>
          <p:spPr>
            <a:xfrm flipH="1">
              <a:off x="6129752" y="5527586"/>
              <a:ext cx="422" cy="19304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>
              <a:off x="6128538" y="2979737"/>
              <a:ext cx="49133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80" idx="1"/>
              <a:endCxn id="136" idx="3"/>
            </p:cNvCxnSpPr>
            <p:nvPr/>
          </p:nvCxnSpPr>
          <p:spPr>
            <a:xfrm flipH="1" flipV="1">
              <a:off x="4455179" y="2686964"/>
              <a:ext cx="528282" cy="851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4566418" y="2317772"/>
              <a:ext cx="49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zh-CN" altLang="en-US" dirty="0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3133724" y="2449195"/>
              <a:ext cx="1321455" cy="475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自行处理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/>
          <p:cNvGrpSpPr/>
          <p:nvPr/>
        </p:nvGrpSpPr>
        <p:grpSpPr>
          <a:xfrm>
            <a:off x="125355" y="-529297"/>
            <a:ext cx="11958872" cy="7828793"/>
            <a:chOff x="125355" y="-529297"/>
            <a:chExt cx="11958872" cy="7828793"/>
          </a:xfrm>
        </p:grpSpPr>
        <p:grpSp>
          <p:nvGrpSpPr>
            <p:cNvPr id="161" name="组合 160"/>
            <p:cNvGrpSpPr/>
            <p:nvPr/>
          </p:nvGrpSpPr>
          <p:grpSpPr>
            <a:xfrm>
              <a:off x="125355" y="-529297"/>
              <a:ext cx="11958872" cy="7828793"/>
              <a:chOff x="125355" y="-529297"/>
              <a:chExt cx="11958872" cy="7828793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25355" y="0"/>
                <a:ext cx="4608372" cy="7257257"/>
                <a:chOff x="0" y="0"/>
                <a:chExt cx="4608372" cy="7257257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/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  <a:endParaRPr lang="zh-CN" altLang="en-US" sz="1600" i="1" dirty="0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  <a:endParaRPr lang="zh-CN" altLang="en-US" b="1" dirty="0"/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  <a:endParaRPr lang="zh-CN" altLang="en-US" sz="1600" i="1" dirty="0"/>
                </a:p>
              </p:txBody>
            </p:sp>
            <p:grpSp>
              <p:nvGrpSpPr>
                <p:cNvPr id="127" name="组合 126"/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01" name="组合 100"/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02" name="矩形 101"/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" name="矩形 102"/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5" name="文本框 104"/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8" name="直接箭头连接符 107"/>
                    <p:cNvCxnSpPr>
                      <a:stCxn id="103" idx="3"/>
                      <a:endCxn id="10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5" name="矩形 114"/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 rot="16200000">
                    <a:off x="9132706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9" name="组合 118"/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3" name="文本框 122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4" name="矩形 123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6" name="直接箭头连接符 125"/>
                  <p:cNvCxnSpPr>
                    <a:stCxn id="121" idx="3"/>
                    <a:endCxn id="12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箭头连接符 111"/>
                <p:cNvCxnSpPr>
                  <a:stCxn id="13" idx="1"/>
                  <a:endCxn id="103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/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" name="直接箭头连接符 34"/>
                  <p:cNvCxnSpPr>
                    <a:stCxn id="31" idx="3"/>
                    <a:endCxn id="3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矩形 35"/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直接箭头连接符 36"/>
                  <p:cNvCxnSpPr>
                    <a:stCxn id="31" idx="3"/>
                    <a:endCxn id="36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接箭头连接符 41"/>
                <p:cNvCxnSpPr>
                  <a:stCxn id="41" idx="1"/>
                  <a:endCxn id="31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组合 1"/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矩形 6"/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" name="直接箭头连接符 9"/>
                  <p:cNvCxnSpPr>
                    <a:stCxn id="5" idx="3"/>
                    <a:endCxn id="7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箭头连接符 15"/>
                  <p:cNvCxnSpPr>
                    <a:stCxn id="5" idx="3"/>
                    <a:endCxn id="9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直接箭头连接符 38"/>
                <p:cNvCxnSpPr>
                  <a:stCxn id="12" idx="1"/>
                  <a:endCxn id="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/>
                <p:cNvCxnSpPr>
                  <a:stCxn id="47" idx="1"/>
                </p:cNvCxnSpPr>
                <p:nvPr/>
              </p:nvCxnSpPr>
              <p:spPr>
                <a:xfrm>
                  <a:off x="4169977" y="4069421"/>
                  <a:ext cx="402388" cy="1245437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组合 66"/>
              <p:cNvGrpSpPr/>
              <p:nvPr/>
            </p:nvGrpSpPr>
            <p:grpSpPr>
              <a:xfrm>
                <a:off x="6326788" y="42239"/>
                <a:ext cx="4608372" cy="7257257"/>
                <a:chOff x="0" y="0"/>
                <a:chExt cx="4608372" cy="7257257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  <a:endPara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  <a:endParaRPr lang="zh-CN" altLang="en-US" sz="1600" i="1" dirty="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  <a:endParaRPr lang="zh-CN" altLang="en-US" b="1" dirty="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  <a:endParaRPr lang="zh-CN" altLang="en-US" sz="1600" i="1" dirty="0"/>
                </a:p>
              </p:txBody>
            </p:sp>
            <p:grpSp>
              <p:nvGrpSpPr>
                <p:cNvPr id="85" name="组合 84"/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29" name="组合 128"/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33" name="矩形 132"/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35" name="文本框 134"/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矩形 135"/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37" name="直接箭头连接符 136"/>
                    <p:cNvCxnSpPr>
                      <a:stCxn id="134" idx="3"/>
                      <a:endCxn id="13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矩形 129"/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EFF0F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86" name="组合 85"/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17" name="矩形 116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8" name="直接箭头连接符 127"/>
                  <p:cNvCxnSpPr>
                    <a:stCxn id="118" idx="3"/>
                    <a:endCxn id="125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接箭头连接符 86"/>
                <p:cNvCxnSpPr>
                  <a:stCxn id="79" idx="1"/>
                  <a:endCxn id="134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组合 88"/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04" name="矩形 10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3" name="直接箭头连接符 112"/>
                  <p:cNvCxnSpPr>
                    <a:stCxn id="107" idx="3"/>
                    <a:endCxn id="111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/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6" name="直接箭头连接符 115"/>
                  <p:cNvCxnSpPr>
                    <a:stCxn id="107" idx="3"/>
                    <a:endCxn id="114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直接箭头连接符 89"/>
                <p:cNvCxnSpPr>
                  <a:stCxn id="131" idx="1"/>
                  <a:endCxn id="107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/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94" name="矩形 93"/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矩形 94"/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9" name="直接箭头连接符 98"/>
                  <p:cNvCxnSpPr>
                    <a:stCxn id="95" idx="3"/>
                    <a:endCxn id="96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箭头连接符 99"/>
                  <p:cNvCxnSpPr>
                    <a:stCxn id="95" idx="3"/>
                    <a:endCxn id="98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直接箭头连接符 91"/>
                <p:cNvCxnSpPr>
                  <a:stCxn id="75" idx="1"/>
                  <a:endCxn id="9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连接符 139"/>
              <p:cNvCxnSpPr/>
              <p:nvPr/>
            </p:nvCxnSpPr>
            <p:spPr>
              <a:xfrm flipV="1">
                <a:off x="5757475" y="-451413"/>
                <a:ext cx="18914" cy="77163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255747" y="-529297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</a:t>
                </a:r>
                <a:r>
                  <a:rPr lang="en-US" altLang="zh-CN" b="1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bin.o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6438267" y="-518159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lookup(/hunt/YBYB,YBBB)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4303130" y="2306669"/>
                <a:ext cx="13615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找到并返回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肘形连接符 47"/>
              <p:cNvCxnSpPr>
                <a:stCxn id="146" idx="2"/>
                <a:endCxn id="41" idx="2"/>
              </p:cNvCxnSpPr>
              <p:nvPr/>
            </p:nvCxnSpPr>
            <p:spPr>
              <a:xfrm rot="5400000">
                <a:off x="4013601" y="2865218"/>
                <a:ext cx="1159541" cy="781106"/>
              </a:xfrm>
              <a:prstGeom prst="bent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文本框 155"/>
              <p:cNvSpPr txBox="1"/>
              <p:nvPr/>
            </p:nvSpPr>
            <p:spPr>
              <a:xfrm>
                <a:off x="11030871" y="3662600"/>
                <a:ext cx="1011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未找到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9" name="连接符: 曲线 158"/>
              <p:cNvCxnSpPr>
                <a:stCxn id="79" idx="2"/>
              </p:cNvCxnSpPr>
              <p:nvPr/>
            </p:nvCxnSpPr>
            <p:spPr>
              <a:xfrm flipV="1">
                <a:off x="10001085" y="42239"/>
                <a:ext cx="1029786" cy="1038566"/>
              </a:xfrm>
              <a:prstGeom prst="curved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文本框 159"/>
              <p:cNvSpPr txBox="1"/>
              <p:nvPr/>
            </p:nvSpPr>
            <p:spPr>
              <a:xfrm>
                <a:off x="10879026" y="764415"/>
                <a:ext cx="120520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返回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/hunt</a:t>
                </a:r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的目录项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2305318" y="76257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992870" y="224820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489154" y="330706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5010567" y="3604103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8520102" y="779318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9207654" y="226494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9703938" y="332380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1255518" y="409986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第一个子文件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105096" y="1990326"/>
            <a:ext cx="11123612" cy="3695147"/>
            <a:chOff x="105096" y="1990326"/>
            <a:chExt cx="11123612" cy="3695147"/>
          </a:xfrm>
        </p:grpSpPr>
        <p:grpSp>
          <p:nvGrpSpPr>
            <p:cNvPr id="41" name="组合 40"/>
            <p:cNvGrpSpPr/>
            <p:nvPr/>
          </p:nvGrpSpPr>
          <p:grpSpPr>
            <a:xfrm>
              <a:off x="105096" y="2124709"/>
              <a:ext cx="3907151" cy="2536947"/>
              <a:chOff x="1527496" y="2124709"/>
              <a:chExt cx="3907151" cy="253694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91447" y="2124709"/>
                <a:ext cx="1199515" cy="7893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目录</a:t>
                </a:r>
                <a:r>
                  <a:rPr lang="en-US" altLang="zh-CN" dirty="0"/>
                  <a:t>inode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（内存）</a:t>
                </a:r>
                <a:endParaRPr lang="en-US" altLang="zh-CN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099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90963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815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272087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/>
              <p:cNvCxnSpPr>
                <a:stCxn id="2" idx="2"/>
                <a:endCxn id="11" idx="0"/>
              </p:cNvCxnSpPr>
              <p:nvPr/>
            </p:nvCxnSpPr>
            <p:spPr>
              <a:xfrm>
                <a:off x="3291205" y="2914014"/>
                <a:ext cx="0" cy="57404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3"/>
                <a:endCxn id="7" idx="1"/>
              </p:cNvCxnSpPr>
              <p:nvPr/>
            </p:nvCxnSpPr>
            <p:spPr>
              <a:xfrm>
                <a:off x="3372485" y="3806825"/>
                <a:ext cx="5184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7" idx="3"/>
                <a:endCxn id="10" idx="1"/>
              </p:cNvCxnSpPr>
              <p:nvPr/>
            </p:nvCxnSpPr>
            <p:spPr>
              <a:xfrm>
                <a:off x="4053523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0" idx="3"/>
                <a:endCxn id="17" idx="1"/>
              </p:cNvCxnSpPr>
              <p:nvPr/>
            </p:nvCxnSpPr>
            <p:spPr>
              <a:xfrm>
                <a:off x="4744085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1527496" y="3016368"/>
                <a:ext cx="1584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first_child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708004" y="4292324"/>
                <a:ext cx="1219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brother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5263835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  <a:endParaRPr lang="en-US" altLang="zh-CN" dirty="0"/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823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6463351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71539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844475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5" idx="2"/>
              <a:endCxn id="46" idx="0"/>
            </p:cNvCxnSpPr>
            <p:nvPr/>
          </p:nvCxnSpPr>
          <p:spPr>
            <a:xfrm>
              <a:off x="5863593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6" idx="3"/>
              <a:endCxn id="47" idx="1"/>
            </p:cNvCxnSpPr>
            <p:nvPr/>
          </p:nvCxnSpPr>
          <p:spPr>
            <a:xfrm>
              <a:off x="5944873" y="3806825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47" idx="3"/>
              <a:endCxn id="48" idx="1"/>
            </p:cNvCxnSpPr>
            <p:nvPr/>
          </p:nvCxnSpPr>
          <p:spPr>
            <a:xfrm>
              <a:off x="6625911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8" idx="3"/>
              <a:endCxn id="49" idx="1"/>
            </p:cNvCxnSpPr>
            <p:nvPr/>
          </p:nvCxnSpPr>
          <p:spPr>
            <a:xfrm>
              <a:off x="7316473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7823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463351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1539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/>
            <p:cNvCxnSpPr>
              <a:stCxn id="56" idx="3"/>
              <a:endCxn id="57" idx="1"/>
            </p:cNvCxnSpPr>
            <p:nvPr/>
          </p:nvCxnSpPr>
          <p:spPr>
            <a:xfrm>
              <a:off x="5944873" y="4630023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7" idx="3"/>
              <a:endCxn id="58" idx="1"/>
            </p:cNvCxnSpPr>
            <p:nvPr/>
          </p:nvCxnSpPr>
          <p:spPr>
            <a:xfrm>
              <a:off x="6625911" y="4630023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4570649" y="1990326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9204960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  <a:endParaRPr lang="en-US" altLang="zh-CN" dirty="0"/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9723438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/>
            <p:cNvCxnSpPr>
              <a:stCxn id="75" idx="2"/>
              <a:endCxn id="76" idx="0"/>
            </p:cNvCxnSpPr>
            <p:nvPr/>
          </p:nvCxnSpPr>
          <p:spPr>
            <a:xfrm>
              <a:off x="9804718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6" idx="3"/>
              <a:endCxn id="85" idx="1"/>
            </p:cNvCxnSpPr>
            <p:nvPr/>
          </p:nvCxnSpPr>
          <p:spPr>
            <a:xfrm>
              <a:off x="9885998" y="3806825"/>
              <a:ext cx="518478" cy="8231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9203610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10404476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1066148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/>
            <p:cNvCxnSpPr>
              <a:stCxn id="76" idx="1"/>
              <a:endCxn id="84" idx="0"/>
            </p:cNvCxnSpPr>
            <p:nvPr/>
          </p:nvCxnSpPr>
          <p:spPr>
            <a:xfrm flipH="1">
              <a:off x="9284890" y="3806825"/>
              <a:ext cx="438548" cy="50442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3"/>
              <a:endCxn id="86" idx="1"/>
            </p:cNvCxnSpPr>
            <p:nvPr/>
          </p:nvCxnSpPr>
          <p:spPr>
            <a:xfrm>
              <a:off x="10567036" y="4630023"/>
              <a:ext cx="499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8522889" y="2037951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/>
            <p:cNvSpPr txBox="1"/>
            <p:nvPr/>
          </p:nvSpPr>
          <p:spPr>
            <a:xfrm>
              <a:off x="1047899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链表型（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SimpleFS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实现）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5165710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哈希表型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133029" y="5316141"/>
              <a:ext cx="20956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树状索引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非空闲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0" y="2459708"/>
            <a:ext cx="11660484" cy="3170388"/>
            <a:chOff x="0" y="2459708"/>
            <a:chExt cx="11660484" cy="3170388"/>
          </a:xfrm>
        </p:grpSpPr>
        <p:sp>
          <p:nvSpPr>
            <p:cNvPr id="47" name="矩形 46"/>
            <p:cNvSpPr/>
            <p:nvPr/>
          </p:nvSpPr>
          <p:spPr>
            <a:xfrm>
              <a:off x="3181269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EXT2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17627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0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  <a:endParaRPr lang="en-US" altLang="zh-CN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  <a:endParaRPr lang="en-US" altLang="zh-CN" b="1"/>
            </a:p>
          </p:txBody>
        </p:sp>
        <p:sp>
          <p:nvSpPr>
            <p:cNvPr id="7" name="矩形 6"/>
            <p:cNvSpPr/>
            <p:nvPr/>
          </p:nvSpPr>
          <p:spPr>
            <a:xfrm>
              <a:off x="1401444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010410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73879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34257" y="4003217"/>
              <a:ext cx="16649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zh-CN" altLang="en-US" sz="2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70012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765300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2432445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010410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①</a:t>
              </a:r>
              <a:endParaRPr lang="zh-CN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72939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  <a:endParaRPr lang="zh-CN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1866" y="477753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  <a:endParaRPr lang="zh-CN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63345" y="380598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④</a:t>
              </a:r>
              <a:endParaRPr lang="zh-CN" sz="2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98905" y="52607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内核文件系统</a:t>
              </a:r>
              <a:endParaRPr lang="zh-CN" altLang="en-US" b="1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9038192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FUSE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974550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5856923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  <a:endParaRPr lang="en-US" altLang="zh-CN" b="1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856923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  <a:endParaRPr lang="en-US" altLang="zh-CN" b="1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58367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H="1">
              <a:off x="7867333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8330802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9977203" y="2459708"/>
              <a:ext cx="1683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(</a:t>
              </a:r>
              <a:r>
                <a:rPr lang="zh-CN" altLang="en-US" sz="2000" dirty="0"/>
                <a:t>本次实验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226935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V="1">
              <a:off x="7622223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H="1">
              <a:off x="8289368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7867333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/>
                <a:t>①</a:t>
              </a:r>
              <a:endParaRPr lang="zh-CN" sz="200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429862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  <a:endParaRPr lang="zh-CN" sz="2000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8428789" y="477753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⑤</a:t>
              </a:r>
              <a:endParaRPr lang="zh-CN" sz="2000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220268" y="3805989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⑥</a:t>
              </a:r>
              <a:endParaRPr lang="zh-CN" sz="2000" dirty="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7825939" y="52607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FUSE</a:t>
              </a:r>
              <a:r>
                <a:rPr lang="zh-CN" altLang="en-US" b="1" dirty="0"/>
                <a:t>文件系统</a:t>
              </a:r>
              <a:endParaRPr lang="zh-CN" altLang="en-US" b="1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8998668" y="2674389"/>
              <a:ext cx="978535" cy="385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Young</a:t>
              </a:r>
              <a:endParaRPr lang="en-US" altLang="zh-CN" sz="1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EXT2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H="1">
              <a:off x="9597379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9352269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8953578" y="381825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  <a:endParaRPr lang="zh-CN" sz="2000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596892" y="340720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④</a:t>
              </a:r>
              <a:endParaRPr lang="zh-CN" sz="2000" dirty="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/>
          <p:cNvGrpSpPr/>
          <p:nvPr/>
        </p:nvGrpSpPr>
        <p:grpSpPr>
          <a:xfrm rot="0">
            <a:off x="-462915" y="1219835"/>
            <a:ext cx="12894310" cy="4801235"/>
            <a:chOff x="-463079" y="1219971"/>
            <a:chExt cx="12894289" cy="4801314"/>
          </a:xfrm>
        </p:grpSpPr>
        <p:sp>
          <p:nvSpPr>
            <p:cNvPr id="112" name="矩形 111"/>
            <p:cNvSpPr/>
            <p:nvPr/>
          </p:nvSpPr>
          <p:spPr>
            <a:xfrm>
              <a:off x="-463079" y="1219971"/>
              <a:ext cx="4845768" cy="4801314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-448637" y="2325752"/>
              <a:ext cx="9649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Byte Cursor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-279400" y="319104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-279400" y="394288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-279400" y="469472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-279400" y="5394278"/>
              <a:ext cx="822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Byte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组合 95"/>
            <p:cNvGrpSpPr/>
            <p:nvPr/>
          </p:nvGrpSpPr>
          <p:grpSpPr>
            <a:xfrm>
              <a:off x="685554" y="2439208"/>
              <a:ext cx="3161080" cy="419420"/>
              <a:chOff x="1443825" y="3219290"/>
              <a:chExt cx="3161080" cy="419420"/>
            </a:xfrm>
            <a:solidFill>
              <a:srgbClr val="C4B7D7"/>
            </a:solidFill>
          </p:grpSpPr>
          <p:sp>
            <p:nvSpPr>
              <p:cNvPr id="2" name="矩形 1"/>
              <p:cNvSpPr/>
              <p:nvPr/>
            </p:nvSpPr>
            <p:spPr>
              <a:xfrm>
                <a:off x="144382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3896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23409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62923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02436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1950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14635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209770" y="321929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685554" y="3191048"/>
              <a:ext cx="3161080" cy="419420"/>
              <a:chOff x="1443825" y="3798410"/>
              <a:chExt cx="3161080" cy="419420"/>
            </a:xfrm>
            <a:solidFill>
              <a:srgbClr val="C4B7D7"/>
            </a:solidFill>
          </p:grpSpPr>
          <p:sp>
            <p:nvSpPr>
              <p:cNvPr id="29" name="矩形 28"/>
              <p:cNvSpPr/>
              <p:nvPr/>
            </p:nvSpPr>
            <p:spPr>
              <a:xfrm>
                <a:off x="144382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83896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23409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62923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02436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41950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814635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09770" y="3798410"/>
                <a:ext cx="395135" cy="419420"/>
              </a:xfrm>
              <a:prstGeom prst="rect">
                <a:avLst/>
              </a:prstGeom>
              <a:grp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685554" y="3942888"/>
              <a:ext cx="3161080" cy="419420"/>
              <a:chOff x="1443825" y="4377530"/>
              <a:chExt cx="3161080" cy="41942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443825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838960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234095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62923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024365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950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814635" y="437753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209770" y="437753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685554" y="4694728"/>
              <a:ext cx="3161080" cy="419420"/>
              <a:chOff x="1443825" y="5474810"/>
              <a:chExt cx="3161080" cy="41942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44382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83896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223409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62923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02436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341950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1463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420977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8" name="连接符: 曲线 97"/>
            <p:cNvCxnSpPr>
              <a:stCxn id="18" idx="3"/>
              <a:endCxn id="29" idx="1"/>
            </p:cNvCxnSpPr>
            <p:nvPr/>
          </p:nvCxnSpPr>
          <p:spPr>
            <a:xfrm flipH="1">
              <a:off x="685554" y="264891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连接符: 曲线 98"/>
            <p:cNvCxnSpPr>
              <a:stCxn id="36" idx="3"/>
              <a:endCxn id="37" idx="1"/>
            </p:cNvCxnSpPr>
            <p:nvPr/>
          </p:nvCxnSpPr>
          <p:spPr>
            <a:xfrm flipH="1">
              <a:off x="685554" y="340075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685554" y="1366242"/>
              <a:ext cx="2819573" cy="419420"/>
              <a:chOff x="1192629" y="6318090"/>
              <a:chExt cx="2819573" cy="4194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192629" y="631809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629230" y="6318090"/>
                <a:ext cx="395135" cy="41942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587764" y="63333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空闲</a:t>
                </a:r>
                <a:endParaRPr lang="zh-CN" altLang="en-US" dirty="0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3132794" y="6333330"/>
                <a:ext cx="879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非空闲</a:t>
                </a:r>
                <a:endParaRPr lang="zh-CN" altLang="en-US" dirty="0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668273" y="1219971"/>
              <a:ext cx="7762937" cy="479996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BLKS_SZ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map_data_blks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++)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++)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0x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   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zh-CN" altLang="en-US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map_data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byte_cursor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]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|=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0x</a:t>
              </a:r>
              <a:r>
                <a:rPr lang="en-US" altLang="zh-CN" b="0" dirty="0">
                  <a:solidFill>
                    <a:srgbClr val="9C5D27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bit_cursor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is_find_free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          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is_find_free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zh-CN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break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685554" y="5394278"/>
              <a:ext cx="3161080" cy="419420"/>
              <a:chOff x="1443825" y="5474810"/>
              <a:chExt cx="3161080" cy="419420"/>
            </a:xfrm>
          </p:grpSpPr>
          <p:sp>
            <p:nvSpPr>
              <p:cNvPr id="116" name="矩形 115"/>
              <p:cNvSpPr/>
              <p:nvPr/>
            </p:nvSpPr>
            <p:spPr>
              <a:xfrm>
                <a:off x="144382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83896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23409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62923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302436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1950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814635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4209770" y="5474810"/>
                <a:ext cx="395135" cy="41942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5" name="连接符: 曲线 124"/>
            <p:cNvCxnSpPr>
              <a:stCxn id="44" idx="3"/>
              <a:endCxn id="75" idx="1"/>
            </p:cNvCxnSpPr>
            <p:nvPr/>
          </p:nvCxnSpPr>
          <p:spPr>
            <a:xfrm flipH="1">
              <a:off x="685554" y="4152598"/>
              <a:ext cx="3161080" cy="75184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连接符: 曲线 127"/>
            <p:cNvCxnSpPr>
              <a:stCxn id="82" idx="3"/>
              <a:endCxn id="116" idx="1"/>
            </p:cNvCxnSpPr>
            <p:nvPr/>
          </p:nvCxnSpPr>
          <p:spPr>
            <a:xfrm flipH="1">
              <a:off x="685554" y="4904438"/>
              <a:ext cx="3161080" cy="699550"/>
            </a:xfrm>
            <a:prstGeom prst="curvedConnector5">
              <a:avLst>
                <a:gd name="adj1" fmla="val -7232"/>
                <a:gd name="adj2" fmla="val 50000"/>
                <a:gd name="adj3" fmla="val 10723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>
              <a:off x="386080" y="2648918"/>
              <a:ext cx="299474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732585" y="1750814"/>
              <a:ext cx="1881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Bit Cursor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直接箭头连接符 136"/>
            <p:cNvCxnSpPr>
              <a:stCxn id="135" idx="2"/>
              <a:endCxn id="4" idx="0"/>
            </p:cNvCxnSpPr>
            <p:nvPr/>
          </p:nvCxnSpPr>
          <p:spPr>
            <a:xfrm>
              <a:off x="1673391" y="2120146"/>
              <a:ext cx="1" cy="3190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数据块位图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getattr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readdir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直接调用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89434" y="3223966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89434" y="3223966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4040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0616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7192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3768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034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782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656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43135" y="1406741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3135" y="1406741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9410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5986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2562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138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571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319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445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193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92039" y="2847371"/>
            <a:ext cx="2316224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连接符: 肘形 3"/>
          <p:cNvCxnSpPr>
            <a:stCxn id="23" idx="2"/>
            <a:endCxn id="2" idx="0"/>
          </p:cNvCxnSpPr>
          <p:nvPr/>
        </p:nvCxnSpPr>
        <p:spPr>
          <a:xfrm rot="5400000">
            <a:off x="4850451" y="1820841"/>
            <a:ext cx="526230" cy="1526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157141" y="2847371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1941" y="4866058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27" idx="2"/>
            <a:endCxn id="15" idx="0"/>
          </p:cNvCxnSpPr>
          <p:nvPr/>
        </p:nvCxnSpPr>
        <p:spPr>
          <a:xfrm>
            <a:off x="7944541" y="2321141"/>
            <a:ext cx="0" cy="52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8" idx="2"/>
            <a:endCxn id="16" idx="0"/>
          </p:cNvCxnSpPr>
          <p:nvPr/>
        </p:nvCxnSpPr>
        <p:spPr>
          <a:xfrm>
            <a:off x="9519341" y="2321141"/>
            <a:ext cx="0" cy="25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192038" y="4479403"/>
            <a:ext cx="2316223" cy="17014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5" idx="1"/>
          </p:cNvCxnSpPr>
          <p:nvPr/>
        </p:nvCxnSpPr>
        <p:spPr>
          <a:xfrm flipV="1">
            <a:off x="5349240" y="3618808"/>
            <a:ext cx="1807901" cy="1021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6" idx="1"/>
          </p:cNvCxnSpPr>
          <p:nvPr/>
        </p:nvCxnSpPr>
        <p:spPr>
          <a:xfrm>
            <a:off x="5349240" y="4922520"/>
            <a:ext cx="3382701" cy="7149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443135" y="1406741"/>
            <a:ext cx="8868242" cy="914400"/>
            <a:chOff x="1443135" y="1406741"/>
            <a:chExt cx="8868242" cy="914400"/>
          </a:xfrm>
        </p:grpSpPr>
        <p:sp>
          <p:nvSpPr>
            <p:cNvPr id="14" name="矩形 13"/>
            <p:cNvSpPr/>
            <p:nvPr/>
          </p:nvSpPr>
          <p:spPr>
            <a:xfrm>
              <a:off x="1443135" y="1406741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43135" y="14067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11930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041319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800042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66519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6350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44501" y="1406741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66181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945617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48792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2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2 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规定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72613" y="583620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2613" y="581177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2613" y="1030147"/>
            <a:ext cx="1574800" cy="448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2613" y="1476674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536193" y="581180"/>
            <a:ext cx="1436420" cy="17824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50397" y="236367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42850" y="4389249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04599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42399" y="581177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demo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42399" y="2603306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JINX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2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42399" y="4625435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fuse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16312" y="6916614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[0]:8 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[1]:6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8792" y="7902245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>
            <a:stCxn id="10" idx="3"/>
          </p:cNvCxnSpPr>
          <p:nvPr/>
        </p:nvCxnSpPr>
        <p:spPr>
          <a:xfrm>
            <a:off x="6547413" y="805662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3"/>
            <a:endCxn id="27" idx="1"/>
          </p:cNvCxnSpPr>
          <p:nvPr/>
        </p:nvCxnSpPr>
        <p:spPr>
          <a:xfrm>
            <a:off x="6547413" y="1254632"/>
            <a:ext cx="794986" cy="212011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3"/>
            <a:endCxn id="28" idx="1"/>
          </p:cNvCxnSpPr>
          <p:nvPr/>
        </p:nvCxnSpPr>
        <p:spPr>
          <a:xfrm>
            <a:off x="6547413" y="1701159"/>
            <a:ext cx="794986" cy="36957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28" idx="2"/>
            <a:endCxn id="29" idx="3"/>
          </p:cNvCxnSpPr>
          <p:nvPr/>
        </p:nvCxnSpPr>
        <p:spPr>
          <a:xfrm rot="5400000">
            <a:off x="6301353" y="6870669"/>
            <a:ext cx="2530807" cy="112608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9" idx="1"/>
            <a:endCxn id="30" idx="3"/>
          </p:cNvCxnSpPr>
          <p:nvPr/>
        </p:nvCxnSpPr>
        <p:spPr>
          <a:xfrm flipH="1" flipV="1">
            <a:off x="2623592" y="8699115"/>
            <a:ext cx="1892720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30290" y="963315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850332" y="4389249"/>
            <a:ext cx="219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/demo/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26" idx="3"/>
          </p:cNvCxnSpPr>
          <p:nvPr/>
        </p:nvCxnSpPr>
        <p:spPr>
          <a:xfrm>
            <a:off x="8917199" y="1352614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710370" y="10684540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/fuse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48792" y="10139663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30290" y="11870576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endCxn id="55" idx="3"/>
          </p:cNvCxnSpPr>
          <p:nvPr/>
        </p:nvCxnSpPr>
        <p:spPr>
          <a:xfrm flipH="1">
            <a:off x="2623592" y="8981440"/>
            <a:ext cx="1892720" cy="19550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请求</a:t>
            </a:r>
            <a:endParaRPr lang="zh-CN" altLang="en-US" sz="2000" dirty="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每个逻辑块存什么内容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748863" y="392584"/>
            <a:ext cx="8892848" cy="6236814"/>
            <a:chOff x="748863" y="392584"/>
            <a:chExt cx="8892848" cy="6236814"/>
          </a:xfrm>
        </p:grpSpPr>
        <p:sp>
          <p:nvSpPr>
            <p:cNvPr id="25" name="矩形 24"/>
            <p:cNvSpPr/>
            <p:nvPr/>
          </p:nvSpPr>
          <p:spPr>
            <a:xfrm>
              <a:off x="2026226" y="3802894"/>
              <a:ext cx="7615483" cy="44850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磁盘驱动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824879" y="4513935"/>
              <a:ext cx="88168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748863" y="4620622"/>
              <a:ext cx="160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模拟磁盘</a:t>
              </a:r>
              <a:endParaRPr lang="zh-CN" altLang="en-US" b="1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8863" y="38532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模拟驱动</a:t>
              </a:r>
              <a:endParaRPr lang="zh-CN" altLang="en-US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473831" y="1243312"/>
              <a:ext cx="8167880" cy="194925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750724" y="2125767"/>
              <a:ext cx="2286818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管理区部分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34455" y="2125767"/>
              <a:ext cx="2286816" cy="914400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r>
                <a:rPr lang="zh-CN" altLang="en-US" b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区部分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442589" y="2118253"/>
              <a:ext cx="2286816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交互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50724" y="1448102"/>
              <a:ext cx="7670547" cy="448502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用户接口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 rot="16200000">
              <a:off x="-174103" y="2033273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青春版</a:t>
              </a:r>
              <a:r>
                <a:rPr lang="en-US" altLang="zh-CN" b="1" dirty="0"/>
                <a:t>EXT2</a:t>
              </a:r>
              <a:r>
                <a:rPr lang="zh-CN" altLang="en-US" b="1" dirty="0"/>
                <a:t>文件系统</a:t>
              </a:r>
              <a:endParaRPr lang="zh-CN" altLang="en-US" b="1" dirty="0"/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3179618" y="5151580"/>
              <a:ext cx="6462089" cy="914400"/>
              <a:chOff x="2143050" y="3245700"/>
              <a:chExt cx="9016874" cy="9144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43050" y="3245700"/>
                <a:ext cx="1254634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54728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91304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727880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64456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0103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95851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976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9724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9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307" y="5096641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箭头: 上下 70"/>
            <p:cNvSpPr/>
            <p:nvPr/>
          </p:nvSpPr>
          <p:spPr>
            <a:xfrm>
              <a:off x="5436877" y="4325856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上下 72"/>
            <p:cNvSpPr/>
            <p:nvPr/>
          </p:nvSpPr>
          <p:spPr>
            <a:xfrm>
              <a:off x="5436877" y="3332255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3179618" y="6210300"/>
              <a:ext cx="6462089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 </a:t>
              </a:r>
              <a:r>
                <a:rPr lang="zh-CN" altLang="en-US" dirty="0">
                  <a:solidFill>
                    <a:schemeClr val="bg1"/>
                  </a:solidFill>
                </a:rPr>
                <a:t>每个</a:t>
              </a:r>
              <a:r>
                <a:rPr lang="en-US" altLang="zh-CN" dirty="0">
                  <a:solidFill>
                    <a:schemeClr val="bg1"/>
                  </a:solidFill>
                </a:rPr>
                <a:t>1024B</a:t>
              </a:r>
              <a:r>
                <a:rPr lang="zh-CN" altLang="en-US" dirty="0">
                  <a:solidFill>
                    <a:schemeClr val="bg1"/>
                  </a:solidFill>
                </a:rPr>
                <a:t>逻辑块存什么内容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磁盘布局设计！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01390" y="3287010"/>
              <a:ext cx="3840318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如何与驱动交互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</a:rPr>
                <a:t>交互！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473831" y="3281753"/>
              <a:ext cx="3877487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 </a:t>
              </a:r>
              <a:r>
                <a:rPr lang="zh-CN" altLang="en-US" dirty="0">
                  <a:solidFill>
                    <a:schemeClr val="bg1"/>
                  </a:solidFill>
                </a:rPr>
                <a:t>如何与用户交互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合理组织管理区！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473831" y="392584"/>
              <a:ext cx="8167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mkdir</a:t>
              </a:r>
              <a:r>
                <a:rPr lang="en-US" altLang="zh-CN" sz="2000" dirty="0"/>
                <a:t>/ls/</a:t>
              </a:r>
              <a:r>
                <a:rPr lang="en-US" altLang="zh-CN" sz="2000" dirty="0" err="1"/>
                <a:t>mknod</a:t>
              </a:r>
              <a:r>
                <a:rPr lang="en-US" altLang="zh-CN" sz="2000" dirty="0"/>
                <a:t>/mount/</a:t>
              </a:r>
              <a:r>
                <a:rPr lang="en-US" altLang="zh-CN" sz="2000" dirty="0" err="1"/>
                <a:t>umount</a:t>
              </a:r>
              <a:r>
                <a:rPr lang="zh-CN" altLang="en-US" sz="2000" dirty="0"/>
                <a:t>请求</a:t>
              </a:r>
              <a:endParaRPr lang="zh-CN" altLang="en-US" sz="2000" dirty="0"/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H="1">
              <a:off x="5347334" y="824652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 flipV="1">
              <a:off x="5833967" y="758106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1420634" y="816231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红色</a:t>
              </a:r>
              <a:r>
                <a:rPr lang="en-US" altLang="zh-CN" b="1" dirty="0">
                  <a:solidFill>
                    <a:srgbClr val="C00000"/>
                  </a:solidFill>
                </a:rPr>
                <a:t>HINT</a:t>
              </a:r>
              <a:r>
                <a:rPr lang="zh-CN" altLang="en-US" b="1" dirty="0">
                  <a:solidFill>
                    <a:srgbClr val="C00000"/>
                  </a:solidFill>
                </a:rPr>
                <a:t>是本次实验主要内容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79802" y="2368198"/>
            <a:ext cx="10680124" cy="2658843"/>
            <a:chOff x="445078" y="2356624"/>
            <a:chExt cx="10680124" cy="2658843"/>
          </a:xfrm>
        </p:grpSpPr>
        <p:sp>
          <p:nvSpPr>
            <p:cNvPr id="2" name="矩形 1"/>
            <p:cNvSpPr/>
            <p:nvPr/>
          </p:nvSpPr>
          <p:spPr>
            <a:xfrm>
              <a:off x="2261594" y="3234126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61594" y="3234126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1256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7832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4408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60984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9756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5504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3629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377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右大括号 18"/>
            <p:cNvSpPr/>
            <p:nvPr/>
          </p:nvSpPr>
          <p:spPr>
            <a:xfrm rot="16200000">
              <a:off x="6581320" y="-1499786"/>
              <a:ext cx="224155" cy="886360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46800" y="2356624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磁盘布局</a:t>
              </a:r>
              <a:endParaRPr lang="zh-CN" altLang="en-US" b="1" dirty="0"/>
            </a:p>
          </p:txBody>
        </p:sp>
        <p:pic>
          <p:nvPicPr>
            <p:cNvPr id="21" name="Picture 2" descr="What Are the Differences Between SSD and Traditional Hard Disk Drives  (HDD)? - Discount Computer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78" y="3092140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/>
            <p:cNvSpPr txBox="1"/>
            <p:nvPr/>
          </p:nvSpPr>
          <p:spPr>
            <a:xfrm>
              <a:off x="4684257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管理区</a:t>
              </a:r>
              <a:endParaRPr lang="zh-CN" altLang="en-US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116060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数据区</a:t>
              </a:r>
              <a:endParaRPr lang="zh-CN" altLang="en-US" b="1"/>
            </a:p>
          </p:txBody>
        </p:sp>
        <p:sp>
          <p:nvSpPr>
            <p:cNvPr id="27" name="右大括号 26"/>
            <p:cNvSpPr/>
            <p:nvPr/>
          </p:nvSpPr>
          <p:spPr>
            <a:xfrm rot="5400000" flipV="1">
              <a:off x="5006520" y="1593632"/>
              <a:ext cx="224155" cy="5714006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/>
            <p:cNvSpPr/>
            <p:nvPr/>
          </p:nvSpPr>
          <p:spPr>
            <a:xfrm rot="5400000" flipV="1">
              <a:off x="9438324" y="2875836"/>
              <a:ext cx="224155" cy="314960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7037</Words>
  <Application>WPS 演示</Application>
  <PresentationFormat>宽屏</PresentationFormat>
  <Paragraphs>1558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等线</vt:lpstr>
      <vt:lpstr>Consolas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杨大荣</dc:creator>
  <cp:lastModifiedBy>YD荣</cp:lastModifiedBy>
  <cp:revision>820</cp:revision>
  <dcterms:created xsi:type="dcterms:W3CDTF">2023-11-02T09:02:00Z</dcterms:created>
  <dcterms:modified xsi:type="dcterms:W3CDTF">2023-11-09T11:40:50Z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1DF99DA1169848D7A82C838822C398E4</vt:lpwstr>
  </property>
  <property fmtid="{D5CDD505-2E9C-101B-9397-08002B2CF9AE}" pid="3" name="KSOProductBuildVer">
    <vt:lpwstr>2052-11.1.0.11744</vt:lpwstr>
  </property>
</Properties>
</file>