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0" r:id="rId6"/>
    <p:sldId id="265" r:id="rId7"/>
    <p:sldId id="258" r:id="rId8"/>
    <p:sldId id="262" r:id="rId9"/>
    <p:sldId id="259" r:id="rId10"/>
    <p:sldId id="26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6" y="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063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95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433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943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68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98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040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68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16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176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9B6C9-3441-4C34-9D03-83756ADC5209}" type="datetimeFigureOut">
              <a:rPr lang="zh-CN" altLang="en-US" smtClean="0"/>
              <a:t>2022/10/13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53F8E-D64F-4F2A-8F07-90E3CE023E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4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727911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用户程序调用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sleep(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int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)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41522" y="687290"/>
            <a:ext cx="2609849" cy="97815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user/usys.pl 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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这是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perl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脚本，用来生成</a:t>
            </a:r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汇编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代码，即实际的系统调用调钩。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usys.S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功能：将系统调用号给寄存器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a7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ecall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触发软中断，陷入内核态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12289" y="2167086"/>
            <a:ext cx="2272003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Uservec</a:t>
            </a:r>
            <a:r>
              <a:rPr lang="zh-CN" altLang="en-US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>
                <a:solidFill>
                  <a:schemeClr val="tx1"/>
                </a:solidFill>
                <a:ea typeface="微软雅黑" panose="020B0503020204020204" pitchFamily="34" charset="-122"/>
              </a:rPr>
              <a:t>c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srw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, t1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跳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转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到内核指定的中断判断函数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409757" y="3315459"/>
            <a:ext cx="2272003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中断处理函数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判断如是来自用户的系统调用则执行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syscall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409758" y="4328357"/>
            <a:ext cx="2272003" cy="71887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syscall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根据系统调用号，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查询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表单找到对应的系统调用函数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409757" y="5255546"/>
            <a:ext cx="2272003" cy="85315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sys_sleep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执行系统调用函数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如果有参数，则从中断帧保存的寄存器中取出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089579" y="3315459"/>
            <a:ext cx="1637071" cy="817483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trap.c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: </a:t>
            </a:r>
            <a:r>
              <a:rPr lang="en-US" altLang="zh-CN" sz="1100" dirty="0" err="1">
                <a:solidFill>
                  <a:srgbClr val="FF0000"/>
                </a:solidFill>
                <a:ea typeface="微软雅黑" panose="020B0503020204020204" pitchFamily="34" charset="-122"/>
              </a:rPr>
              <a:t>usertrapret</a:t>
            </a:r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准备好用户页表地址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satp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，执行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9579" y="2167085"/>
            <a:ext cx="1637071" cy="87490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trampoline.S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userret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段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切换用户页表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当执行完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sret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后，程序切回用户态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3546447" y="412769"/>
            <a:ext cx="0" cy="274521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>
            <a:off x="3546447" y="1665447"/>
            <a:ext cx="1844" cy="50163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 flipH="1">
            <a:off x="3545759" y="3041993"/>
            <a:ext cx="2532" cy="273466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H="1">
            <a:off x="3266805" y="4153059"/>
            <a:ext cx="2" cy="203589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>
            <a:off x="2961497" y="5037678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641269" y="5037678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1" idx="0"/>
            <a:endCxn id="12" idx="2"/>
          </p:cNvCxnSpPr>
          <p:nvPr/>
        </p:nvCxnSpPr>
        <p:spPr>
          <a:xfrm flipV="1">
            <a:off x="5908115" y="3041992"/>
            <a:ext cx="0" cy="273467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6972185" y="819946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用户态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6972185" y="2323524"/>
            <a:ext cx="481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ea typeface="微软雅黑" panose="020B0503020204020204" pitchFamily="34" charset="-122"/>
              </a:rPr>
              <a:t>内核态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3827710" y="4137669"/>
            <a:ext cx="2" cy="203589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8" idx="3"/>
            <a:endCxn id="11" idx="1"/>
          </p:cNvCxnSpPr>
          <p:nvPr/>
        </p:nvCxnSpPr>
        <p:spPr>
          <a:xfrm>
            <a:off x="4681760" y="3724201"/>
            <a:ext cx="407819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5089580" y="930519"/>
            <a:ext cx="1637071" cy="702184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  <a:sym typeface="Wingdings" panose="05000000000000000000" pitchFamily="2" charset="2"/>
              </a:rPr>
              <a:t>usys.S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en-US" altLang="zh-CN" sz="1100" dirty="0">
                <a:solidFill>
                  <a:srgbClr val="FF0000"/>
                </a:solidFill>
                <a:ea typeface="微软雅黑" panose="020B0503020204020204" pitchFamily="34" charset="-122"/>
              </a:rPr>
              <a:t>r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et</a:t>
            </a:r>
            <a:r>
              <a:rPr lang="zh-CN" altLang="en-US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指令</a:t>
            </a:r>
            <a:endParaRPr lang="en-US" altLang="zh-CN" sz="1100" dirty="0" smtClean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返回调用函数的位置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089579" y="54989"/>
            <a:ext cx="1637071" cy="35778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用户程序下一条语句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409757" y="6317015"/>
            <a:ext cx="2272003" cy="50080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proc.c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sleep()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真正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进行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sleep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函数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 flipH="1">
            <a:off x="2961497" y="6098996"/>
            <a:ext cx="374464" cy="24138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3641269" y="6098996"/>
            <a:ext cx="405976" cy="242811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12" idx="0"/>
            <a:endCxn id="45" idx="2"/>
          </p:cNvCxnSpPr>
          <p:nvPr/>
        </p:nvCxnSpPr>
        <p:spPr>
          <a:xfrm flipV="1">
            <a:off x="5908115" y="1632703"/>
            <a:ext cx="1" cy="53438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5" idx="0"/>
            <a:endCxn id="46" idx="2"/>
          </p:cNvCxnSpPr>
          <p:nvPr/>
        </p:nvCxnSpPr>
        <p:spPr>
          <a:xfrm flipH="1" flipV="1">
            <a:off x="5908115" y="412769"/>
            <a:ext cx="1" cy="51775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 flipV="1">
            <a:off x="2019300" y="1945757"/>
            <a:ext cx="5575300" cy="8285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2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圆角矩形 44"/>
          <p:cNvSpPr/>
          <p:nvPr/>
        </p:nvSpPr>
        <p:spPr>
          <a:xfrm>
            <a:off x="3963430" y="3401748"/>
            <a:ext cx="4732021" cy="147136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流程图: 磁盘 45"/>
          <p:cNvSpPr/>
          <p:nvPr/>
        </p:nvSpPr>
        <p:spPr>
          <a:xfrm>
            <a:off x="401799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云形 46"/>
          <p:cNvSpPr/>
          <p:nvPr/>
        </p:nvSpPr>
        <p:spPr>
          <a:xfrm>
            <a:off x="5425908" y="2272461"/>
            <a:ext cx="1704110" cy="858680"/>
          </a:xfrm>
          <a:prstGeom prst="cloud">
            <a:avLst/>
          </a:prstGeom>
          <a:noFill/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Hash(</a:t>
            </a:r>
            <a:r>
              <a:rPr lang="en-US" altLang="zh-CN" sz="11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blockno</a:t>
            </a:r>
            <a:r>
              <a:rPr lang="zh-CN" altLang="en-US" sz="11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7912925" y="1383771"/>
            <a:ext cx="686369" cy="64244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圆角矩形 48"/>
          <p:cNvSpPr/>
          <p:nvPr/>
        </p:nvSpPr>
        <p:spPr>
          <a:xfrm>
            <a:off x="5391321" y="1401189"/>
            <a:ext cx="656134" cy="6299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圆角矩形 49"/>
          <p:cNvSpPr/>
          <p:nvPr/>
        </p:nvSpPr>
        <p:spPr>
          <a:xfrm>
            <a:off x="4306904" y="1417921"/>
            <a:ext cx="657652" cy="6178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7248925" y="1502269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6473884" y="1408773"/>
            <a:ext cx="656134" cy="624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流程图: 磁盘 52"/>
          <p:cNvSpPr/>
          <p:nvPr/>
        </p:nvSpPr>
        <p:spPr>
          <a:xfrm>
            <a:off x="5719388" y="5190782"/>
            <a:ext cx="1313992" cy="264910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上下箭头 53"/>
          <p:cNvSpPr/>
          <p:nvPr/>
        </p:nvSpPr>
        <p:spPr>
          <a:xfrm>
            <a:off x="6290988" y="4887150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立方体 54"/>
          <p:cNvSpPr/>
          <p:nvPr/>
        </p:nvSpPr>
        <p:spPr>
          <a:xfrm>
            <a:off x="403518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432888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7" name="直接箭头连接符 56"/>
          <p:cNvCxnSpPr/>
          <p:nvPr/>
        </p:nvCxnSpPr>
        <p:spPr>
          <a:xfrm flipV="1">
            <a:off x="420410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V="1">
            <a:off x="419648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449691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V="1">
            <a:off x="448929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立方体 60"/>
          <p:cNvSpPr/>
          <p:nvPr/>
        </p:nvSpPr>
        <p:spPr>
          <a:xfrm>
            <a:off x="46137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立方体 61"/>
          <p:cNvSpPr/>
          <p:nvPr/>
        </p:nvSpPr>
        <p:spPr>
          <a:xfrm>
            <a:off x="496840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795768" y="38138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469184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65" name="流程图: 磁盘 64"/>
          <p:cNvSpPr/>
          <p:nvPr/>
        </p:nvSpPr>
        <p:spPr>
          <a:xfrm>
            <a:off x="5466228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立方体 65"/>
          <p:cNvSpPr/>
          <p:nvPr/>
        </p:nvSpPr>
        <p:spPr>
          <a:xfrm>
            <a:off x="5483425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立方体 66"/>
          <p:cNvSpPr/>
          <p:nvPr/>
        </p:nvSpPr>
        <p:spPr>
          <a:xfrm>
            <a:off x="577712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8" name="直接箭头连接符 67"/>
          <p:cNvCxnSpPr/>
          <p:nvPr/>
        </p:nvCxnSpPr>
        <p:spPr>
          <a:xfrm flipV="1">
            <a:off x="5652344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 flipV="1">
            <a:off x="5644724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V="1">
            <a:off x="5945152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/>
          <p:nvPr/>
        </p:nvCxnSpPr>
        <p:spPr>
          <a:xfrm flipV="1">
            <a:off x="5937532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立方体 71"/>
          <p:cNvSpPr/>
          <p:nvPr/>
        </p:nvSpPr>
        <p:spPr>
          <a:xfrm>
            <a:off x="6061978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立方体 72"/>
          <p:cNvSpPr/>
          <p:nvPr/>
        </p:nvSpPr>
        <p:spPr>
          <a:xfrm>
            <a:off x="641664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6140083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sp>
        <p:nvSpPr>
          <p:cNvPr id="75" name="流程图: 磁盘 74"/>
          <p:cNvSpPr/>
          <p:nvPr/>
        </p:nvSpPr>
        <p:spPr>
          <a:xfrm>
            <a:off x="7436840" y="3538974"/>
            <a:ext cx="1162454" cy="1006472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立方体 75"/>
          <p:cNvSpPr/>
          <p:nvPr/>
        </p:nvSpPr>
        <p:spPr>
          <a:xfrm>
            <a:off x="7454037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立方体 76"/>
          <p:cNvSpPr/>
          <p:nvPr/>
        </p:nvSpPr>
        <p:spPr>
          <a:xfrm>
            <a:off x="7747739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 flipV="1">
            <a:off x="7622956" y="410040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V="1">
            <a:off x="7615336" y="4197862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V="1">
            <a:off x="7915764" y="4112220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 flipV="1">
            <a:off x="7908144" y="4209676"/>
            <a:ext cx="123599" cy="35"/>
          </a:xfrm>
          <a:prstGeom prst="straightConnector1">
            <a:avLst/>
          </a:prstGeom>
          <a:ln w="9525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立方体 81"/>
          <p:cNvSpPr/>
          <p:nvPr/>
        </p:nvSpPr>
        <p:spPr>
          <a:xfrm>
            <a:off x="8032590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立方体 82"/>
          <p:cNvSpPr/>
          <p:nvPr/>
        </p:nvSpPr>
        <p:spPr>
          <a:xfrm>
            <a:off x="8387252" y="4068192"/>
            <a:ext cx="162493" cy="141484"/>
          </a:xfrm>
          <a:prstGeom prst="cube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8110695" y="3985526"/>
            <a:ext cx="392352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1A3F6C"/>
                </a:solidFill>
              </a:rPr>
              <a:t>……</a:t>
            </a:r>
            <a:endParaRPr lang="zh-CN" altLang="en-US" sz="1050" dirty="0">
              <a:solidFill>
                <a:srgbClr val="1A3F6C"/>
              </a:solidFill>
            </a:endParaRPr>
          </a:p>
        </p:txBody>
      </p:sp>
      <p:cxnSp>
        <p:nvCxnSpPr>
          <p:cNvPr id="85" name="直接箭头连接符 84"/>
          <p:cNvCxnSpPr>
            <a:stCxn id="50" idx="2"/>
          </p:cNvCxnSpPr>
          <p:nvPr/>
        </p:nvCxnSpPr>
        <p:spPr>
          <a:xfrm>
            <a:off x="4635730" y="2035789"/>
            <a:ext cx="928941" cy="543698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49" idx="2"/>
          </p:cNvCxnSpPr>
          <p:nvPr/>
        </p:nvCxnSpPr>
        <p:spPr>
          <a:xfrm>
            <a:off x="5719388" y="2031099"/>
            <a:ext cx="287563" cy="333726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52" idx="2"/>
          </p:cNvCxnSpPr>
          <p:nvPr/>
        </p:nvCxnSpPr>
        <p:spPr>
          <a:xfrm flipH="1">
            <a:off x="6539399" y="2033225"/>
            <a:ext cx="262552" cy="27441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48" idx="2"/>
          </p:cNvCxnSpPr>
          <p:nvPr/>
        </p:nvCxnSpPr>
        <p:spPr>
          <a:xfrm flipH="1">
            <a:off x="7073733" y="2026217"/>
            <a:ext cx="1182377" cy="469450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endCxn id="46" idx="1"/>
          </p:cNvCxnSpPr>
          <p:nvPr/>
        </p:nvCxnSpPr>
        <p:spPr>
          <a:xfrm flipH="1">
            <a:off x="4599217" y="3001946"/>
            <a:ext cx="1107306" cy="537028"/>
          </a:xfrm>
          <a:prstGeom prst="straightConnector1">
            <a:avLst/>
          </a:prstGeom>
          <a:ln w="127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6006951" y="3079168"/>
            <a:ext cx="23371" cy="450827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>
            <a:endCxn id="94" idx="0"/>
          </p:cNvCxnSpPr>
          <p:nvPr/>
        </p:nvCxnSpPr>
        <p:spPr>
          <a:xfrm>
            <a:off x="7073733" y="2811803"/>
            <a:ext cx="921241" cy="709981"/>
          </a:xfrm>
          <a:prstGeom prst="straightConnector1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H="1">
            <a:off x="6201630" y="2963530"/>
            <a:ext cx="376557" cy="564473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圆角矩形 92"/>
          <p:cNvSpPr/>
          <p:nvPr/>
        </p:nvSpPr>
        <p:spPr>
          <a:xfrm>
            <a:off x="5833911" y="3533297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圆角矩形 93"/>
          <p:cNvSpPr/>
          <p:nvPr/>
        </p:nvSpPr>
        <p:spPr>
          <a:xfrm>
            <a:off x="7741143" y="352178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5" name="直接箭头连接符 94"/>
          <p:cNvCxnSpPr>
            <a:endCxn id="94" idx="1"/>
          </p:cNvCxnSpPr>
          <p:nvPr/>
        </p:nvCxnSpPr>
        <p:spPr>
          <a:xfrm>
            <a:off x="6564989" y="2970216"/>
            <a:ext cx="1176154" cy="65721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圆角矩形 95"/>
          <p:cNvSpPr/>
          <p:nvPr/>
        </p:nvSpPr>
        <p:spPr>
          <a:xfrm>
            <a:off x="4366682" y="3541774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97" name="直接箭头连接符 96"/>
          <p:cNvCxnSpPr/>
          <p:nvPr/>
        </p:nvCxnSpPr>
        <p:spPr>
          <a:xfrm flipV="1">
            <a:off x="6628682" y="3627435"/>
            <a:ext cx="1110253" cy="186379"/>
          </a:xfrm>
          <a:prstGeom prst="straightConnector1">
            <a:avLst/>
          </a:prstGeom>
          <a:ln w="12700">
            <a:solidFill>
              <a:srgbClr val="00B05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22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2" grpId="0" animBg="1"/>
      <p:bldP spid="53" grpId="0" animBg="1"/>
      <p:bldP spid="54" grpId="0" animBg="1"/>
      <p:bldP spid="55" grpId="0" animBg="1"/>
      <p:bldP spid="56" grpId="0" animBg="1"/>
      <p:bldP spid="61" grpId="0" animBg="1"/>
      <p:bldP spid="62" grpId="0" animBg="1"/>
      <p:bldP spid="63" grpId="0"/>
      <p:bldP spid="64" grpId="0"/>
      <p:bldP spid="65" grpId="0" animBg="1"/>
      <p:bldP spid="66" grpId="0" animBg="1"/>
      <p:bldP spid="67" grpId="0" animBg="1"/>
      <p:bldP spid="72" grpId="0" animBg="1"/>
      <p:bldP spid="73" grpId="0" animBg="1"/>
      <p:bldP spid="74" grpId="0"/>
      <p:bldP spid="75" grpId="0" animBg="1"/>
      <p:bldP spid="76" grpId="0" animBg="1"/>
      <p:bldP spid="77" grpId="0" animBg="1"/>
      <p:bldP spid="82" grpId="0" animBg="1"/>
      <p:bldP spid="83" grpId="0" animBg="1"/>
      <p:bldP spid="84" grpId="0"/>
      <p:bldP spid="93" grpId="0" animBg="1"/>
      <p:bldP spid="94" grpId="0" animBg="1"/>
      <p:bldP spid="9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358365" y="880009"/>
            <a:ext cx="1971675" cy="61560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entry.S</a:t>
            </a:r>
          </a:p>
          <a:p>
            <a:pPr algn="ctr"/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Xv6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从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entry.S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开始启动，给当前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CPU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开一个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4KB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的栈空间</a:t>
            </a:r>
            <a:endParaRPr lang="zh-CN" altLang="en-US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58364" y="1716800"/>
            <a:ext cx="1971675" cy="6063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start.c</a:t>
            </a:r>
            <a:r>
              <a:rPr lang="en-US" altLang="zh-CN" sz="11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start()</a:t>
            </a:r>
          </a:p>
          <a:p>
            <a:pPr algn="ctr"/>
            <a:r>
              <a:rPr lang="zh-CN" altLang="en-US" sz="11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跳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语言的入口处，设置中断，跳转到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main</a:t>
            </a:r>
            <a:r>
              <a:rPr lang="zh-CN" altLang="en-US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sz="11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358368" y="2550432"/>
            <a:ext cx="1971675" cy="62456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kernel/</a:t>
            </a:r>
            <a:r>
              <a:rPr lang="en-US" altLang="zh-CN" sz="1100" dirty="0" err="1" smtClean="0">
                <a:solidFill>
                  <a:srgbClr val="FF0000"/>
                </a:solidFill>
                <a:ea typeface="微软雅黑" panose="020B0503020204020204" pitchFamily="34" charset="-122"/>
              </a:rPr>
              <a:t>main.c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: main()</a:t>
            </a:r>
          </a:p>
          <a:p>
            <a:pPr algn="ctr"/>
            <a:r>
              <a:rPr lang="en-US" altLang="zh-CN" sz="1100" dirty="0" err="1">
                <a:solidFill>
                  <a:srgbClr val="FF0000"/>
                </a:solidFill>
              </a:rPr>
              <a:t>c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onsoleinit</a:t>
            </a:r>
            <a:r>
              <a:rPr lang="en-US" altLang="zh-CN" sz="1100" dirty="0" smtClean="0">
                <a:solidFill>
                  <a:srgbClr val="FF0000"/>
                </a:solidFill>
              </a:rPr>
              <a:t>()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首先设置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console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，就是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printf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打印位置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8363" y="3403278"/>
            <a:ext cx="1971675" cy="62623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kinit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初始化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kmem.lock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锁，调用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freerange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()</a:t>
            </a:r>
          </a:p>
        </p:txBody>
      </p:sp>
      <p:sp>
        <p:nvSpPr>
          <p:cNvPr id="8" name="矩形 7"/>
          <p:cNvSpPr/>
          <p:nvPr/>
        </p:nvSpPr>
        <p:spPr>
          <a:xfrm>
            <a:off x="4358363" y="4285978"/>
            <a:ext cx="1971675" cy="63261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 </a:t>
            </a: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freerange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将内存划分为单位为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页大小的</a:t>
            </a:r>
            <a:r>
              <a:rPr lang="zh-CN" altLang="en-US" sz="1100" dirty="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  <a:endParaRPr lang="en-US" altLang="zh-CN" sz="1100" dirty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58363" y="5168688"/>
            <a:ext cx="1971675" cy="616085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将所有空闲页用链表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来管理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59365" y="3579274"/>
            <a:ext cx="2118577" cy="9024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kfree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  <a:endParaRPr lang="en-US" altLang="zh-CN" sz="1100" dirty="0">
              <a:solidFill>
                <a:srgbClr val="FF0000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回收一页物理内存，并将这一页内存全部设置为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，再添加到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链表中</a:t>
            </a:r>
          </a:p>
        </p:txBody>
      </p:sp>
      <p:sp>
        <p:nvSpPr>
          <p:cNvPr id="11" name="矩形 10"/>
          <p:cNvSpPr/>
          <p:nvPr/>
        </p:nvSpPr>
        <p:spPr>
          <a:xfrm>
            <a:off x="6459366" y="2521857"/>
            <a:ext cx="2118577" cy="87490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altLang="zh-CN" sz="1100" dirty="0" smtClean="0">
                <a:solidFill>
                  <a:srgbClr val="FF0000"/>
                </a:solidFill>
              </a:rPr>
              <a:t>kalloc.c: </a:t>
            </a:r>
            <a:r>
              <a:rPr lang="en-US" altLang="zh-CN" sz="1100" dirty="0" err="1" smtClean="0">
                <a:solidFill>
                  <a:srgbClr val="FF0000"/>
                </a:solidFill>
              </a:rPr>
              <a:t>kalloc</a:t>
            </a:r>
            <a:r>
              <a:rPr lang="en-US" altLang="zh-CN" sz="1100" dirty="0" smtClean="0">
                <a:solidFill>
                  <a:srgbClr val="FF0000"/>
                </a:solidFill>
                <a:ea typeface="微软雅黑" panose="020B0503020204020204" pitchFamily="34" charset="-122"/>
              </a:rPr>
              <a:t>()</a:t>
            </a:r>
          </a:p>
          <a:p>
            <a:pPr algn="ctr"/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分配</a:t>
            </a:r>
            <a:r>
              <a:rPr lang="en-US" altLang="zh-CN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1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页物理内存，并将这一页内存从</a:t>
            </a:r>
            <a:r>
              <a:rPr lang="en-US" altLang="zh-CN" sz="1100" dirty="0" err="1" smtClean="0">
                <a:solidFill>
                  <a:schemeClr val="tx1"/>
                </a:solidFill>
                <a:ea typeface="微软雅黑" panose="020B0503020204020204" pitchFamily="34" charset="-122"/>
              </a:rPr>
              <a:t>kmem.freelist</a:t>
            </a:r>
            <a:r>
              <a:rPr lang="zh-CN" altLang="en-US" sz="1100" dirty="0" smtClean="0">
                <a:solidFill>
                  <a:schemeClr val="tx1"/>
                </a:solidFill>
                <a:ea typeface="微软雅黑" panose="020B0503020204020204" pitchFamily="34" charset="-122"/>
              </a:rPr>
              <a:t>划分出去</a:t>
            </a:r>
            <a:endParaRPr lang="en-US" altLang="zh-CN" sz="1100" dirty="0" smtClean="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cxnSp>
        <p:nvCxnSpPr>
          <p:cNvPr id="12" name="直接箭头连接符 11"/>
          <p:cNvCxnSpPr>
            <a:stCxn id="4" idx="2"/>
            <a:endCxn id="5" idx="0"/>
          </p:cNvCxnSpPr>
          <p:nvPr/>
        </p:nvCxnSpPr>
        <p:spPr>
          <a:xfrm flipH="1">
            <a:off x="5344202" y="1495613"/>
            <a:ext cx="1" cy="22118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5" idx="2"/>
            <a:endCxn id="6" idx="0"/>
          </p:cNvCxnSpPr>
          <p:nvPr/>
        </p:nvCxnSpPr>
        <p:spPr>
          <a:xfrm>
            <a:off x="5344202" y="2323160"/>
            <a:ext cx="4" cy="227272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6" idx="2"/>
            <a:endCxn id="7" idx="0"/>
          </p:cNvCxnSpPr>
          <p:nvPr/>
        </p:nvCxnSpPr>
        <p:spPr>
          <a:xfrm flipH="1">
            <a:off x="5344201" y="3174999"/>
            <a:ext cx="5" cy="22827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2"/>
            <a:endCxn id="8" idx="0"/>
          </p:cNvCxnSpPr>
          <p:nvPr/>
        </p:nvCxnSpPr>
        <p:spPr>
          <a:xfrm>
            <a:off x="5344201" y="4029508"/>
            <a:ext cx="0" cy="25647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9" idx="0"/>
          </p:cNvCxnSpPr>
          <p:nvPr/>
        </p:nvCxnSpPr>
        <p:spPr>
          <a:xfrm>
            <a:off x="5344201" y="4918597"/>
            <a:ext cx="0" cy="25009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94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66648" y="1560786"/>
            <a:ext cx="1324304" cy="96169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rgbClr val="FF0000"/>
                </a:solidFill>
              </a:rPr>
              <a:t>next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63614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5160580" y="15607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8" name="直接箭头连接符 7"/>
          <p:cNvCxnSpPr>
            <a:stCxn id="4" idx="3"/>
            <a:endCxn id="5" idx="1"/>
          </p:cNvCxnSpPr>
          <p:nvPr/>
        </p:nvCxnSpPr>
        <p:spPr>
          <a:xfrm flipV="1">
            <a:off x="2490952" y="2041634"/>
            <a:ext cx="672662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  <a:endCxn id="6" idx="1"/>
          </p:cNvCxnSpPr>
          <p:nvPr/>
        </p:nvCxnSpPr>
        <p:spPr>
          <a:xfrm>
            <a:off x="4487918" y="20416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6" idx="3"/>
          </p:cNvCxnSpPr>
          <p:nvPr/>
        </p:nvCxnSpPr>
        <p:spPr>
          <a:xfrm flipV="1">
            <a:off x="6484884" y="20416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085263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k</a:t>
            </a:r>
            <a:r>
              <a:rPr lang="en-US" altLang="zh-CN" dirty="0" err="1" smtClean="0">
                <a:solidFill>
                  <a:srgbClr val="FF0000"/>
                </a:solidFill>
              </a:rPr>
              <a:t>mem.freelist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082229" y="12472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5271619" y="12472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7065651" y="18569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248033" y="3580086"/>
            <a:ext cx="1324304" cy="9616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next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3244999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5241965" y="3580085"/>
            <a:ext cx="1324304" cy="9616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next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7" idx="3"/>
            <a:endCxn id="18" idx="1"/>
          </p:cNvCxnSpPr>
          <p:nvPr/>
        </p:nvCxnSpPr>
        <p:spPr>
          <a:xfrm flipV="1">
            <a:off x="2572337" y="4060934"/>
            <a:ext cx="672662" cy="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8" idx="3"/>
            <a:endCxn id="19" idx="1"/>
          </p:cNvCxnSpPr>
          <p:nvPr/>
        </p:nvCxnSpPr>
        <p:spPr>
          <a:xfrm>
            <a:off x="4569303" y="4060934"/>
            <a:ext cx="6726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3"/>
          </p:cNvCxnSpPr>
          <p:nvPr/>
        </p:nvCxnSpPr>
        <p:spPr>
          <a:xfrm flipV="1">
            <a:off x="6566269" y="4060933"/>
            <a:ext cx="51500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166648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chemeClr val="bg1">
                    <a:lumMod val="65000"/>
                  </a:schemeClr>
                </a:solidFill>
              </a:rPr>
              <a:t>k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mem.freelist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3163614" y="3266512"/>
            <a:ext cx="1474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k</a:t>
            </a:r>
            <a:r>
              <a:rPr lang="en-US" altLang="zh-CN" dirty="0" err="1" smtClean="0"/>
              <a:t>mem.freelist</a:t>
            </a:r>
            <a:endParaRPr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353004" y="3266512"/>
            <a:ext cx="1102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struct</a:t>
            </a:r>
            <a:r>
              <a:rPr lang="en-US" altLang="zh-CN" dirty="0" smtClean="0"/>
              <a:t> run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7147036" y="3876267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NULL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1096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2920539" y="2004321"/>
            <a:ext cx="680329" cy="5470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057840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213246" y="1988469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7339686" y="1989016"/>
            <a:ext cx="680329" cy="5470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next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1" name="直接箭头连接符 40"/>
          <p:cNvCxnSpPr>
            <a:stCxn id="37" idx="3"/>
          </p:cNvCxnSpPr>
          <p:nvPr/>
        </p:nvCxnSpPr>
        <p:spPr>
          <a:xfrm>
            <a:off x="3600867" y="2277869"/>
            <a:ext cx="446111" cy="0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71"/>
          <p:cNvSpPr txBox="1"/>
          <p:nvPr/>
        </p:nvSpPr>
        <p:spPr>
          <a:xfrm>
            <a:off x="5199852" y="2082474"/>
            <a:ext cx="620134" cy="359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……</a:t>
            </a:r>
            <a:endParaRPr lang="zh-CN" altLang="en-US" sz="2000" b="1" dirty="0"/>
          </a:p>
        </p:txBody>
      </p:sp>
      <p:sp>
        <p:nvSpPr>
          <p:cNvPr id="43" name="TextBox 82"/>
          <p:cNvSpPr txBox="1"/>
          <p:nvPr/>
        </p:nvSpPr>
        <p:spPr>
          <a:xfrm>
            <a:off x="8466125" y="2096285"/>
            <a:ext cx="6342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NULL</a:t>
            </a:r>
            <a:endParaRPr lang="zh-CN" altLang="en-US" sz="1600" dirty="0"/>
          </a:p>
        </p:txBody>
      </p:sp>
      <p:cxnSp>
        <p:nvCxnSpPr>
          <p:cNvPr id="44" name="直接箭头连接符 43"/>
          <p:cNvCxnSpPr/>
          <p:nvPr/>
        </p:nvCxnSpPr>
        <p:spPr>
          <a:xfrm>
            <a:off x="4753741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5767135" y="22864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893575" y="2262017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8020014" y="2277869"/>
            <a:ext cx="446111" cy="0"/>
          </a:xfrm>
          <a:prstGeom prst="straightConnector1">
            <a:avLst/>
          </a:prstGeom>
          <a:ln w="38100">
            <a:solidFill>
              <a:srgbClr val="0E223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圆角矩形 47"/>
          <p:cNvSpPr/>
          <p:nvPr/>
        </p:nvSpPr>
        <p:spPr>
          <a:xfrm>
            <a:off x="3725997" y="4531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2626286" y="1717989"/>
            <a:ext cx="6474130" cy="107315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5236086" y="4531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6757519" y="4531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  <p:sp>
        <p:nvSpPr>
          <p:cNvPr id="52" name="圆角矩形 51"/>
          <p:cNvSpPr/>
          <p:nvPr/>
        </p:nvSpPr>
        <p:spPr>
          <a:xfrm>
            <a:off x="5236086" y="1519591"/>
            <a:ext cx="1062098" cy="387777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3" name="直接箭头连接符 52"/>
          <p:cNvCxnSpPr>
            <a:stCxn id="50" idx="2"/>
            <a:endCxn id="52" idx="0"/>
          </p:cNvCxnSpPr>
          <p:nvPr/>
        </p:nvCxnSpPr>
        <p:spPr>
          <a:xfrm>
            <a:off x="5767135" y="1012234"/>
            <a:ext cx="0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8" idx="2"/>
            <a:endCxn id="52" idx="0"/>
          </p:cNvCxnSpPr>
          <p:nvPr/>
        </p:nvCxnSpPr>
        <p:spPr>
          <a:xfrm>
            <a:off x="4257047" y="1012234"/>
            <a:ext cx="1510089" cy="50735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51" idx="2"/>
            <a:endCxn id="52" idx="0"/>
          </p:cNvCxnSpPr>
          <p:nvPr/>
        </p:nvCxnSpPr>
        <p:spPr>
          <a:xfrm flipH="1">
            <a:off x="5767135" y="1012234"/>
            <a:ext cx="1521433" cy="507357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9"/>
          <p:cNvSpPr txBox="1"/>
          <p:nvPr/>
        </p:nvSpPr>
        <p:spPr>
          <a:xfrm>
            <a:off x="4345363" y="1200479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7" name="TextBox 38"/>
          <p:cNvSpPr txBox="1"/>
          <p:nvPr/>
        </p:nvSpPr>
        <p:spPr>
          <a:xfrm>
            <a:off x="5768098" y="1100435"/>
            <a:ext cx="530086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wait</a:t>
            </a:r>
            <a:endParaRPr lang="zh-CN" altLang="en-US" dirty="0"/>
          </a:p>
        </p:txBody>
      </p:sp>
      <p:sp>
        <p:nvSpPr>
          <p:cNvPr id="58" name="TextBox 39"/>
          <p:cNvSpPr txBox="1"/>
          <p:nvPr/>
        </p:nvSpPr>
        <p:spPr>
          <a:xfrm>
            <a:off x="6554615" y="1266167"/>
            <a:ext cx="799900" cy="3314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success</a:t>
            </a:r>
            <a:endParaRPr lang="zh-CN" altLang="en-US" dirty="0"/>
          </a:p>
        </p:txBody>
      </p:sp>
      <p:sp>
        <p:nvSpPr>
          <p:cNvPr id="59" name="TextBox 13"/>
          <p:cNvSpPr txBox="1"/>
          <p:nvPr/>
        </p:nvSpPr>
        <p:spPr>
          <a:xfrm>
            <a:off x="5213137" y="287224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b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>
                <a:solidFill>
                  <a:srgbClr val="0070C0"/>
                </a:solidFill>
              </a:rPr>
              <a:t>空闲链表</a:t>
            </a:r>
          </a:p>
        </p:txBody>
      </p:sp>
    </p:spTree>
    <p:extLst>
      <p:ext uri="{BB962C8B-B14F-4D97-AF65-F5344CB8AC3E}">
        <p14:creationId xmlns:p14="http://schemas.microsoft.com/office/powerpoint/2010/main" val="192971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过程 3"/>
          <p:cNvSpPr/>
          <p:nvPr/>
        </p:nvSpPr>
        <p:spPr>
          <a:xfrm>
            <a:off x="346895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5" name="流程图: 过程 4"/>
          <p:cNvSpPr/>
          <p:nvPr/>
        </p:nvSpPr>
        <p:spPr>
          <a:xfrm>
            <a:off x="3869424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6" name="直接箭头连接符 5"/>
          <p:cNvCxnSpPr>
            <a:stCxn id="4" idx="3"/>
            <a:endCxn id="5" idx="1"/>
          </p:cNvCxnSpPr>
          <p:nvPr/>
        </p:nvCxnSpPr>
        <p:spPr>
          <a:xfrm>
            <a:off x="3663297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3281627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759549" y="3967615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2851146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0" name="圆角矩形 9"/>
          <p:cNvSpPr/>
          <p:nvPr/>
        </p:nvSpPr>
        <p:spPr>
          <a:xfrm>
            <a:off x="3517680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流程图: 过程 10"/>
          <p:cNvSpPr/>
          <p:nvPr/>
        </p:nvSpPr>
        <p:spPr>
          <a:xfrm>
            <a:off x="4331161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2" name="文本框 11"/>
          <p:cNvSpPr txBox="1"/>
          <p:nvPr/>
        </p:nvSpPr>
        <p:spPr>
          <a:xfrm>
            <a:off x="4025341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13" name="流程图: 过程 12"/>
          <p:cNvSpPr/>
          <p:nvPr/>
        </p:nvSpPr>
        <p:spPr>
          <a:xfrm>
            <a:off x="562702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4" name="流程图: 过程 13"/>
          <p:cNvSpPr/>
          <p:nvPr/>
        </p:nvSpPr>
        <p:spPr>
          <a:xfrm>
            <a:off x="6027494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15" name="直接箭头连接符 14"/>
          <p:cNvCxnSpPr>
            <a:stCxn id="13" idx="3"/>
            <a:endCxn id="14" idx="1"/>
          </p:cNvCxnSpPr>
          <p:nvPr/>
        </p:nvCxnSpPr>
        <p:spPr>
          <a:xfrm>
            <a:off x="5821367" y="4120005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439697" y="4115721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08479" y="3998243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5009216" y="3719043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19" name="圆角矩形 18"/>
          <p:cNvSpPr/>
          <p:nvPr/>
        </p:nvSpPr>
        <p:spPr>
          <a:xfrm>
            <a:off x="5675750" y="3592358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流程图: 过程 19"/>
          <p:cNvSpPr/>
          <p:nvPr/>
        </p:nvSpPr>
        <p:spPr>
          <a:xfrm>
            <a:off x="6489231" y="3979541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1" name="文本框 20"/>
          <p:cNvSpPr txBox="1"/>
          <p:nvPr/>
        </p:nvSpPr>
        <p:spPr>
          <a:xfrm>
            <a:off x="6183411" y="3946657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……</a:t>
            </a:r>
            <a:endParaRPr lang="zh-CN" altLang="en-US" sz="1000" dirty="0"/>
          </a:p>
        </p:txBody>
      </p:sp>
      <p:sp>
        <p:nvSpPr>
          <p:cNvPr id="22" name="流程图: 过程 21"/>
          <p:cNvSpPr/>
          <p:nvPr/>
        </p:nvSpPr>
        <p:spPr>
          <a:xfrm>
            <a:off x="779269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3" name="流程图: 过程 22"/>
          <p:cNvSpPr/>
          <p:nvPr/>
        </p:nvSpPr>
        <p:spPr>
          <a:xfrm>
            <a:off x="8193163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cxnSp>
        <p:nvCxnSpPr>
          <p:cNvPr id="24" name="直接箭头连接符 23"/>
          <p:cNvCxnSpPr>
            <a:stCxn id="22" idx="3"/>
            <a:endCxn id="23" idx="1"/>
          </p:cNvCxnSpPr>
          <p:nvPr/>
        </p:nvCxnSpPr>
        <p:spPr>
          <a:xfrm>
            <a:off x="7987036" y="4111643"/>
            <a:ext cx="206127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605366" y="4107359"/>
            <a:ext cx="185643" cy="0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7091421" y="3985416"/>
            <a:ext cx="717758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freelist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7174885" y="3710681"/>
            <a:ext cx="1745091" cy="7419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28" name="圆角矩形 27"/>
          <p:cNvSpPr/>
          <p:nvPr/>
        </p:nvSpPr>
        <p:spPr>
          <a:xfrm>
            <a:off x="7841419" y="3583996"/>
            <a:ext cx="507661" cy="211301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流程图: 过程 28"/>
          <p:cNvSpPr/>
          <p:nvPr/>
        </p:nvSpPr>
        <p:spPr>
          <a:xfrm>
            <a:off x="8654900" y="3971179"/>
            <a:ext cx="194346" cy="280928"/>
          </a:xfrm>
          <a:prstGeom prst="flowChartProcess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/>
          </a:p>
        </p:txBody>
      </p:sp>
      <p:sp>
        <p:nvSpPr>
          <p:cNvPr id="30" name="文本框 29"/>
          <p:cNvSpPr txBox="1"/>
          <p:nvPr/>
        </p:nvSpPr>
        <p:spPr>
          <a:xfrm>
            <a:off x="8349080" y="3938295"/>
            <a:ext cx="480300" cy="25396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000" dirty="0">
                <a:solidFill>
                  <a:srgbClr val="1A3F6C"/>
                </a:solidFill>
              </a:rPr>
              <a:t>……</a:t>
            </a:r>
            <a:endParaRPr lang="zh-CN" altLang="en-US" sz="1000" dirty="0">
              <a:solidFill>
                <a:srgbClr val="1A3F6C"/>
              </a:solidFill>
            </a:endParaRPr>
          </a:p>
        </p:txBody>
      </p:sp>
      <p:cxnSp>
        <p:nvCxnSpPr>
          <p:cNvPr id="31" name="直接箭头连接符 30"/>
          <p:cNvCxnSpPr>
            <a:stCxn id="34" idx="2"/>
            <a:endCxn id="10" idx="0"/>
          </p:cNvCxnSpPr>
          <p:nvPr/>
        </p:nvCxnSpPr>
        <p:spPr>
          <a:xfrm flipH="1">
            <a:off x="3771511" y="2692434"/>
            <a:ext cx="1417991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5" idx="2"/>
            <a:endCxn id="19" idx="0"/>
          </p:cNvCxnSpPr>
          <p:nvPr/>
        </p:nvCxnSpPr>
        <p:spPr>
          <a:xfrm flipH="1">
            <a:off x="5929581" y="2692434"/>
            <a:ext cx="770010" cy="899924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36" idx="2"/>
            <a:endCxn id="28" idx="0"/>
          </p:cNvCxnSpPr>
          <p:nvPr/>
        </p:nvCxnSpPr>
        <p:spPr>
          <a:xfrm flipH="1">
            <a:off x="8095250" y="2692434"/>
            <a:ext cx="125774" cy="891562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/>
        </p:nvSpPr>
        <p:spPr>
          <a:xfrm>
            <a:off x="4658453" y="2133313"/>
            <a:ext cx="1062098" cy="55912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CPU0</a:t>
            </a:r>
            <a:endParaRPr lang="zh-CN" altLang="en-US" dirty="0"/>
          </a:p>
        </p:txBody>
      </p:sp>
      <p:sp>
        <p:nvSpPr>
          <p:cNvPr id="35" name="圆角矩形 34"/>
          <p:cNvSpPr/>
          <p:nvPr/>
        </p:nvSpPr>
        <p:spPr>
          <a:xfrm>
            <a:off x="6168542" y="2133313"/>
            <a:ext cx="1062098" cy="55912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CPU1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689975" y="2133313"/>
            <a:ext cx="1062098" cy="559121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CPU2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79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/>
      <p:bldP spid="9" grpId="0" animBg="1"/>
      <p:bldP spid="10" grpId="0" animBg="1"/>
      <p:bldP spid="11" grpId="0" animBg="1"/>
      <p:bldP spid="12" grpId="0"/>
      <p:bldP spid="13" grpId="0" animBg="1"/>
      <p:bldP spid="14" grpId="0" animBg="1"/>
      <p:bldP spid="17" grpId="0"/>
      <p:bldP spid="18" grpId="0" animBg="1"/>
      <p:bldP spid="19" grpId="0" animBg="1"/>
      <p:bldP spid="20" grpId="0" animBg="1"/>
      <p:bldP spid="21" grpId="0"/>
      <p:bldP spid="22" grpId="0" animBg="1"/>
      <p:bldP spid="23" grpId="0" animBg="1"/>
      <p:bldP spid="26" grpId="0"/>
      <p:bldP spid="27" grpId="0" animBg="1"/>
      <p:bldP spid="28" grpId="0" animBg="1"/>
      <p:bldP spid="29" grpId="0" animBg="1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左右箭头 3"/>
          <p:cNvSpPr/>
          <p:nvPr/>
        </p:nvSpPr>
        <p:spPr>
          <a:xfrm>
            <a:off x="2903777" y="2616859"/>
            <a:ext cx="1335785" cy="209548"/>
          </a:xfrm>
          <a:prstGeom prst="leftRight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789352" y="2103224"/>
            <a:ext cx="1114425" cy="2181225"/>
          </a:xfrm>
          <a:prstGeom prst="rect">
            <a:avLst/>
          </a:prstGeom>
          <a:noFill/>
          <a:ln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CPU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39562" y="2103224"/>
            <a:ext cx="1083566" cy="1543050"/>
          </a:xfrm>
          <a:prstGeom prst="rect">
            <a:avLst/>
          </a:prstGeom>
          <a:noFill/>
          <a:ln>
            <a:solidFill>
              <a:srgbClr val="0070C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DRAM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950099" y="2103223"/>
            <a:ext cx="1083566" cy="2181225"/>
          </a:xfrm>
          <a:prstGeom prst="rect">
            <a:avLst/>
          </a:prstGeom>
          <a:noFill/>
          <a:ln>
            <a:solidFill>
              <a:srgbClr val="7030A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Disk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4566696" y="2457075"/>
            <a:ext cx="847989" cy="1164220"/>
            <a:chOff x="2378333" y="1447227"/>
            <a:chExt cx="847989" cy="2162747"/>
          </a:xfrm>
        </p:grpSpPr>
        <p:sp>
          <p:nvSpPr>
            <p:cNvPr id="10" name="矩形 9"/>
            <p:cNvSpPr/>
            <p:nvPr/>
          </p:nvSpPr>
          <p:spPr>
            <a:xfrm>
              <a:off x="2667000" y="2066924"/>
              <a:ext cx="469009" cy="1543050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2667000" y="20669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667000" y="2295524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667000" y="251460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2666999" y="2724148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2666998" y="2952749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2667000" y="3181350"/>
              <a:ext cx="469009" cy="228601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Box 35"/>
            <p:cNvSpPr txBox="1"/>
            <p:nvPr/>
          </p:nvSpPr>
          <p:spPr>
            <a:xfrm>
              <a:off x="2378333" y="1447227"/>
              <a:ext cx="847989" cy="6861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 smtClean="0"/>
                <a:t>bcache</a:t>
              </a:r>
              <a:endParaRPr lang="zh-CN" altLang="en-US" dirty="0"/>
            </a:p>
          </p:txBody>
        </p:sp>
      </p:grpSp>
      <p:sp>
        <p:nvSpPr>
          <p:cNvPr id="19" name="左右箭头 18"/>
          <p:cNvSpPr/>
          <p:nvPr/>
        </p:nvSpPr>
        <p:spPr>
          <a:xfrm>
            <a:off x="5324372" y="3267506"/>
            <a:ext cx="625727" cy="176212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右箭头 17"/>
          <p:cNvSpPr/>
          <p:nvPr/>
        </p:nvSpPr>
        <p:spPr>
          <a:xfrm>
            <a:off x="2903775" y="3234170"/>
            <a:ext cx="1951585" cy="209548"/>
          </a:xfrm>
          <a:prstGeom prst="leftRightArrow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3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立方体 32"/>
          <p:cNvSpPr/>
          <p:nvPr/>
        </p:nvSpPr>
        <p:spPr>
          <a:xfrm>
            <a:off x="7292950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立方体 33"/>
          <p:cNvSpPr/>
          <p:nvPr/>
        </p:nvSpPr>
        <p:spPr>
          <a:xfrm>
            <a:off x="6019207" y="370522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4875477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V="1">
            <a:off x="5859312" y="3720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3"/>
          <p:cNvSpPr txBox="1"/>
          <p:nvPr/>
        </p:nvSpPr>
        <p:spPr>
          <a:xfrm>
            <a:off x="6805680" y="3573754"/>
            <a:ext cx="802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1A3F6C"/>
                </a:solidFill>
              </a:rPr>
              <a:t>……</a:t>
            </a:r>
            <a:endParaRPr lang="zh-CN" altLang="en-US" sz="1200" dirty="0">
              <a:solidFill>
                <a:srgbClr val="1A3F6C"/>
              </a:solidFill>
            </a:endParaRPr>
          </a:p>
        </p:txBody>
      </p:sp>
      <p:sp>
        <p:nvSpPr>
          <p:cNvPr id="46" name="圆角矩形 45"/>
          <p:cNvSpPr/>
          <p:nvPr/>
        </p:nvSpPr>
        <p:spPr>
          <a:xfrm>
            <a:off x="3895725" y="2952750"/>
            <a:ext cx="4414701" cy="1527523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立方体 47"/>
          <p:cNvSpPr/>
          <p:nvPr/>
        </p:nvSpPr>
        <p:spPr>
          <a:xfrm>
            <a:off x="6019208" y="3471804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立方体 48"/>
          <p:cNvSpPr/>
          <p:nvPr/>
        </p:nvSpPr>
        <p:spPr>
          <a:xfrm>
            <a:off x="7292951" y="3448050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立方体 51"/>
          <p:cNvSpPr/>
          <p:nvPr/>
        </p:nvSpPr>
        <p:spPr>
          <a:xfrm>
            <a:off x="6019206" y="3211827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3" name="立方体 52"/>
          <p:cNvSpPr/>
          <p:nvPr/>
        </p:nvSpPr>
        <p:spPr>
          <a:xfrm>
            <a:off x="7292949" y="321242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4" name="立方体 53"/>
          <p:cNvSpPr/>
          <p:nvPr/>
        </p:nvSpPr>
        <p:spPr>
          <a:xfrm>
            <a:off x="5059796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立方体 54"/>
          <p:cNvSpPr/>
          <p:nvPr/>
        </p:nvSpPr>
        <p:spPr>
          <a:xfrm>
            <a:off x="5059797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立方体 55"/>
          <p:cNvSpPr/>
          <p:nvPr/>
        </p:nvSpPr>
        <p:spPr>
          <a:xfrm>
            <a:off x="5059795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57" name="立方体 56"/>
          <p:cNvSpPr/>
          <p:nvPr/>
        </p:nvSpPr>
        <p:spPr>
          <a:xfrm>
            <a:off x="4067520" y="3723668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timestamp</a:t>
            </a:r>
            <a:endParaRPr lang="zh-CN" altLang="en-US" sz="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立方体 57"/>
          <p:cNvSpPr/>
          <p:nvPr/>
        </p:nvSpPr>
        <p:spPr>
          <a:xfrm>
            <a:off x="4067521" y="3490252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立方体 58"/>
          <p:cNvSpPr/>
          <p:nvPr/>
        </p:nvSpPr>
        <p:spPr>
          <a:xfrm>
            <a:off x="4067519" y="3230275"/>
            <a:ext cx="806517" cy="3489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116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45" grpId="0"/>
      <p:bldP spid="46" grpId="0" animBg="1"/>
      <p:bldP spid="48" grpId="0" animBg="1"/>
      <p:bldP spid="49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090322" y="1297976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head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090322" y="2162757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b[0]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090322" y="3037250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 smtClean="0">
                <a:solidFill>
                  <a:schemeClr val="tx1"/>
                </a:solidFill>
              </a:rPr>
              <a:t>[1]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7090322" y="4114683"/>
            <a:ext cx="1204967" cy="393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b[NBUF]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7338359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7320639" y="2556162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7363168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8027703" y="1691381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8027703" y="2565874"/>
            <a:ext cx="0" cy="47137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8027703" y="3430655"/>
            <a:ext cx="0" cy="68402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31"/>
          <p:cNvSpPr txBox="1"/>
          <p:nvPr/>
        </p:nvSpPr>
        <p:spPr>
          <a:xfrm>
            <a:off x="7517974" y="358800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……</a:t>
            </a:r>
            <a:endParaRPr lang="zh-CN" altLang="en-US" dirty="0"/>
          </a:p>
        </p:txBody>
      </p:sp>
      <p:cxnSp>
        <p:nvCxnSpPr>
          <p:cNvPr id="15" name="肘形连接符 14"/>
          <p:cNvCxnSpPr>
            <a:stCxn id="4" idx="1"/>
            <a:endCxn id="7" idx="1"/>
          </p:cNvCxnSpPr>
          <p:nvPr/>
        </p:nvCxnSpPr>
        <p:spPr>
          <a:xfrm rot="10800000" flipV="1">
            <a:off x="7090322" y="1494678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7" idx="3"/>
            <a:endCxn id="4" idx="3"/>
          </p:cNvCxnSpPr>
          <p:nvPr/>
        </p:nvCxnSpPr>
        <p:spPr>
          <a:xfrm flipV="1">
            <a:off x="8295289" y="1494679"/>
            <a:ext cx="12700" cy="281670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43"/>
          <p:cNvSpPr txBox="1"/>
          <p:nvPr/>
        </p:nvSpPr>
        <p:spPr>
          <a:xfrm>
            <a:off x="8027703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18" name="TextBox 46"/>
          <p:cNvSpPr txBox="1"/>
          <p:nvPr/>
        </p:nvSpPr>
        <p:spPr>
          <a:xfrm>
            <a:off x="7341825" y="174240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19" name="TextBox 47"/>
          <p:cNvSpPr txBox="1"/>
          <p:nvPr/>
        </p:nvSpPr>
        <p:spPr>
          <a:xfrm>
            <a:off x="8024237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0" name="TextBox 48"/>
          <p:cNvSpPr txBox="1"/>
          <p:nvPr/>
        </p:nvSpPr>
        <p:spPr>
          <a:xfrm>
            <a:off x="7338359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1" name="TextBox 49"/>
          <p:cNvSpPr txBox="1"/>
          <p:nvPr/>
        </p:nvSpPr>
        <p:spPr>
          <a:xfrm>
            <a:off x="8049046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2" name="TextBox 50"/>
          <p:cNvSpPr txBox="1"/>
          <p:nvPr/>
        </p:nvSpPr>
        <p:spPr>
          <a:xfrm>
            <a:off x="7363168" y="361637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3" name="TextBox 51"/>
          <p:cNvSpPr txBox="1"/>
          <p:nvPr/>
        </p:nvSpPr>
        <p:spPr>
          <a:xfrm>
            <a:off x="8496818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</a:t>
            </a:r>
            <a:endParaRPr lang="zh-CN" altLang="en-US" dirty="0"/>
          </a:p>
        </p:txBody>
      </p:sp>
      <p:sp>
        <p:nvSpPr>
          <p:cNvPr id="24" name="TextBox 52"/>
          <p:cNvSpPr txBox="1"/>
          <p:nvPr/>
        </p:nvSpPr>
        <p:spPr>
          <a:xfrm>
            <a:off x="6852753" y="261689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</a:t>
            </a:r>
            <a:endParaRPr lang="zh-CN" altLang="en-US" dirty="0"/>
          </a:p>
        </p:txBody>
      </p:sp>
      <p:sp>
        <p:nvSpPr>
          <p:cNvPr id="25" name="圆角矩形 24"/>
          <p:cNvSpPr/>
          <p:nvPr/>
        </p:nvSpPr>
        <p:spPr>
          <a:xfrm>
            <a:off x="5923113" y="1056270"/>
            <a:ext cx="2929244" cy="3655998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6706119" y="888804"/>
            <a:ext cx="1225224" cy="285143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bcache.lock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6382191" y="211173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圆角矩形 27"/>
          <p:cNvSpPr/>
          <p:nvPr/>
        </p:nvSpPr>
        <p:spPr>
          <a:xfrm>
            <a:off x="6020333" y="222174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29" name="圆角矩形 28"/>
          <p:cNvSpPr/>
          <p:nvPr/>
        </p:nvSpPr>
        <p:spPr>
          <a:xfrm>
            <a:off x="6333146" y="2986228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圆角矩形 29"/>
          <p:cNvSpPr/>
          <p:nvPr/>
        </p:nvSpPr>
        <p:spPr>
          <a:xfrm>
            <a:off x="6357955" y="4058805"/>
            <a:ext cx="2316919" cy="505161"/>
          </a:xfrm>
          <a:prstGeom prst="round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圆角矩形 30"/>
          <p:cNvSpPr/>
          <p:nvPr/>
        </p:nvSpPr>
        <p:spPr>
          <a:xfrm>
            <a:off x="6020333" y="3091380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  <p:sp>
        <p:nvSpPr>
          <p:cNvPr id="32" name="圆角矩形 31"/>
          <p:cNvSpPr/>
          <p:nvPr/>
        </p:nvSpPr>
        <p:spPr>
          <a:xfrm>
            <a:off x="6020333" y="4168813"/>
            <a:ext cx="723716" cy="285143"/>
          </a:xfrm>
          <a:prstGeom prst="roundRect">
            <a:avLst/>
          </a:prstGeom>
          <a:solidFill>
            <a:srgbClr val="FFC0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b-&gt;lock</a:t>
            </a:r>
          </a:p>
        </p:txBody>
      </p:sp>
    </p:spTree>
    <p:extLst>
      <p:ext uri="{BB962C8B-B14F-4D97-AF65-F5344CB8AC3E}">
        <p14:creationId xmlns:p14="http://schemas.microsoft.com/office/powerpoint/2010/main" val="66055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磁盘 3"/>
          <p:cNvSpPr/>
          <p:nvPr/>
        </p:nvSpPr>
        <p:spPr>
          <a:xfrm>
            <a:off x="4552509" y="4382457"/>
            <a:ext cx="1313992" cy="289146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disk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立方体 4"/>
          <p:cNvSpPr/>
          <p:nvPr/>
        </p:nvSpPr>
        <p:spPr>
          <a:xfrm>
            <a:off x="2689418" y="3422136"/>
            <a:ext cx="675573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head</a:t>
            </a:r>
            <a:endParaRPr lang="zh-CN" altLang="en-US" sz="105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立方体 5"/>
          <p:cNvSpPr/>
          <p:nvPr/>
        </p:nvSpPr>
        <p:spPr>
          <a:xfrm>
            <a:off x="3555492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立方体 6"/>
          <p:cNvSpPr/>
          <p:nvPr/>
        </p:nvSpPr>
        <p:spPr>
          <a:xfrm>
            <a:off x="404958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7642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V="1">
            <a:off x="336880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3864102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V="1">
            <a:off x="3856482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立方体 11"/>
          <p:cNvSpPr/>
          <p:nvPr/>
        </p:nvSpPr>
        <p:spPr>
          <a:xfrm>
            <a:off x="4548699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立方体 12"/>
          <p:cNvSpPr/>
          <p:nvPr/>
        </p:nvSpPr>
        <p:spPr>
          <a:xfrm>
            <a:off x="5042796" y="3422136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436962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436200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4857309" y="3530420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4849689" y="3627876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立方体 17"/>
          <p:cNvSpPr/>
          <p:nvPr/>
        </p:nvSpPr>
        <p:spPr>
          <a:xfrm>
            <a:off x="5536692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立方体 18"/>
          <p:cNvSpPr/>
          <p:nvPr/>
        </p:nvSpPr>
        <p:spPr>
          <a:xfrm>
            <a:off x="603078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 flipV="1">
            <a:off x="5845302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flipV="1">
            <a:off x="5837682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立方体 21"/>
          <p:cNvSpPr/>
          <p:nvPr/>
        </p:nvSpPr>
        <p:spPr>
          <a:xfrm>
            <a:off x="6529899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立方体 22"/>
          <p:cNvSpPr/>
          <p:nvPr/>
        </p:nvSpPr>
        <p:spPr>
          <a:xfrm>
            <a:off x="7304731" y="3414115"/>
            <a:ext cx="312420" cy="274320"/>
          </a:xfrm>
          <a:prstGeom prst="cub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 flipV="1">
            <a:off x="6350829" y="3522399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6343209" y="3619855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5351606" y="3515981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5343986" y="3613437"/>
            <a:ext cx="182880" cy="2407"/>
          </a:xfrm>
          <a:prstGeom prst="straightConnector1">
            <a:avLst/>
          </a:prstGeom>
          <a:ln w="12700">
            <a:solidFill>
              <a:srgbClr val="1A3F6C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825474" y="3319103"/>
            <a:ext cx="802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6837942" y="1039646"/>
            <a:ext cx="686369" cy="89267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316338" y="1057064"/>
            <a:ext cx="656134" cy="8752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0E223A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圆角矩形 30"/>
          <p:cNvSpPr/>
          <p:nvPr/>
        </p:nvSpPr>
        <p:spPr>
          <a:xfrm>
            <a:off x="3231921" y="1073796"/>
            <a:ext cx="657652" cy="8585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173942" y="1246914"/>
            <a:ext cx="615044" cy="369332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1A3F6C"/>
                </a:solidFill>
              </a:rPr>
              <a:t>……</a:t>
            </a:r>
            <a:endParaRPr lang="zh-CN" altLang="en-US" dirty="0">
              <a:solidFill>
                <a:srgbClr val="1A3F6C"/>
              </a:solidFill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5398901" y="1064648"/>
            <a:ext cx="656134" cy="86766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1A3F6C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</a:t>
            </a:r>
            <a:r>
              <a:rPr lang="en-US" altLang="zh-CN" sz="1200" b="1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箭头连接符 33"/>
          <p:cNvCxnSpPr>
            <a:stCxn id="31" idx="2"/>
          </p:cNvCxnSpPr>
          <p:nvPr/>
        </p:nvCxnSpPr>
        <p:spPr>
          <a:xfrm>
            <a:off x="3560747" y="1932316"/>
            <a:ext cx="1296562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0" idx="2"/>
          </p:cNvCxnSpPr>
          <p:nvPr/>
        </p:nvCxnSpPr>
        <p:spPr>
          <a:xfrm>
            <a:off x="4644405" y="1932316"/>
            <a:ext cx="395784" cy="1026163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33" idx="2"/>
          </p:cNvCxnSpPr>
          <p:nvPr/>
        </p:nvCxnSpPr>
        <p:spPr>
          <a:xfrm flipH="1">
            <a:off x="5241462" y="1932316"/>
            <a:ext cx="485506" cy="1031501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9" idx="2"/>
          </p:cNvCxnSpPr>
          <p:nvPr/>
        </p:nvCxnSpPr>
        <p:spPr>
          <a:xfrm flipH="1">
            <a:off x="5526866" y="1932316"/>
            <a:ext cx="1654261" cy="1021329"/>
          </a:xfrm>
          <a:prstGeom prst="straightConnector1">
            <a:avLst/>
          </a:prstGeom>
          <a:ln w="12700">
            <a:solidFill>
              <a:srgbClr val="1A3F6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4560621" y="2358464"/>
            <a:ext cx="5310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5330383" y="2358464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091543" y="2329593"/>
            <a:ext cx="5288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Wait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3650403" y="2340535"/>
            <a:ext cx="7627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Success</a:t>
            </a:r>
            <a:endParaRPr lang="zh-CN" altLang="en-US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2562225" y="3125055"/>
            <a:ext cx="5232999" cy="831312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200" dirty="0" err="1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bcache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4808908" y="2940128"/>
            <a:ext cx="717958" cy="322218"/>
          </a:xfrm>
          <a:prstGeom prst="roundRect">
            <a:avLst/>
          </a:prstGeom>
          <a:solidFill>
            <a:srgbClr val="FFFF00"/>
          </a:solidFill>
          <a:ln w="12700">
            <a:solidFill>
              <a:srgbClr val="1A3F6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1A3F6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lock</a:t>
            </a:r>
            <a:endParaRPr lang="zh-CN" altLang="en-US" sz="1200" dirty="0">
              <a:solidFill>
                <a:srgbClr val="1A3F6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上下箭头 43"/>
          <p:cNvSpPr/>
          <p:nvPr/>
        </p:nvSpPr>
        <p:spPr>
          <a:xfrm>
            <a:off x="5124109" y="4078825"/>
            <a:ext cx="149793" cy="280528"/>
          </a:xfrm>
          <a:prstGeom prst="upDownArrow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806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2" grpId="0" animBg="1"/>
      <p:bldP spid="13" grpId="0" animBg="1"/>
      <p:bldP spid="18" grpId="0" animBg="1"/>
      <p:bldP spid="19" grpId="0" animBg="1"/>
      <p:bldP spid="22" grpId="0" animBg="1"/>
      <p:bldP spid="23" grpId="0" animBg="1"/>
      <p:bldP spid="28" grpId="0"/>
      <p:bldP spid="29" grpId="0" animBg="1"/>
      <p:bldP spid="30" grpId="0" animBg="1"/>
      <p:bldP spid="31" grpId="0" animBg="1"/>
      <p:bldP spid="32" grpId="0"/>
      <p:bldP spid="33" grpId="0" animBg="1"/>
      <p:bldP spid="38" grpId="0"/>
      <p:bldP spid="39" grpId="0"/>
      <p:bldP spid="40" grpId="0"/>
      <p:bldP spid="41" grpId="0"/>
      <p:bldP spid="42" grpId="0" animBg="1"/>
      <p:bldP spid="43" grpId="0" animBg="1"/>
      <p:bldP spid="44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4265</TotalTime>
  <Words>442</Words>
  <Application>Microsoft Office PowerPoint</Application>
  <PresentationFormat>宽屏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Microsoft 帐户</cp:lastModifiedBy>
  <cp:revision>55</cp:revision>
  <dcterms:created xsi:type="dcterms:W3CDTF">2022-09-19T11:58:58Z</dcterms:created>
  <dcterms:modified xsi:type="dcterms:W3CDTF">2022-10-13T01:21:02Z</dcterms:modified>
</cp:coreProperties>
</file>