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99" r:id="rId3"/>
    <p:sldId id="300" r:id="rId4"/>
    <p:sldId id="258" r:id="rId5"/>
    <p:sldId id="301" r:id="rId6"/>
    <p:sldId id="259" r:id="rId7"/>
    <p:sldId id="260" r:id="rId8"/>
    <p:sldId id="305" r:id="rId9"/>
    <p:sldId id="261" r:id="rId11"/>
    <p:sldId id="302" r:id="rId12"/>
    <p:sldId id="262" r:id="rId13"/>
    <p:sldId id="263" r:id="rId14"/>
    <p:sldId id="264" r:id="rId15"/>
    <p:sldId id="303" r:id="rId16"/>
    <p:sldId id="265" r:id="rId17"/>
    <p:sldId id="304" r:id="rId18"/>
    <p:sldId id="266" r:id="rId19"/>
    <p:sldId id="307" r:id="rId20"/>
    <p:sldId id="306" r:id="rId21"/>
    <p:sldId id="267" r:id="rId22"/>
    <p:sldId id="268" r:id="rId23"/>
    <p:sldId id="269" r:id="rId24"/>
    <p:sldId id="308" r:id="rId25"/>
    <p:sldId id="270" r:id="rId26"/>
    <p:sldId id="271" r:id="rId27"/>
    <p:sldId id="311" r:id="rId28"/>
    <p:sldId id="309" r:id="rId29"/>
    <p:sldId id="272" r:id="rId30"/>
    <p:sldId id="273" r:id="rId31"/>
    <p:sldId id="312" r:id="rId32"/>
    <p:sldId id="290" r:id="rId33"/>
    <p:sldId id="313" r:id="rId34"/>
    <p:sldId id="275" r:id="rId35"/>
    <p:sldId id="294" r:id="rId36"/>
    <p:sldId id="314" r:id="rId37"/>
    <p:sldId id="278" r:id="rId38"/>
    <p:sldId id="280" r:id="rId39"/>
    <p:sldId id="315" r:id="rId40"/>
    <p:sldId id="284" r:id="rId41"/>
    <p:sldId id="276" r:id="rId42"/>
    <p:sldId id="316" r:id="rId43"/>
    <p:sldId id="283" r:id="rId44"/>
    <p:sldId id="288" r:id="rId45"/>
    <p:sldId id="289" r:id="rId46"/>
    <p:sldId id="295" r:id="rId47"/>
    <p:sldId id="296" r:id="rId48"/>
    <p:sldId id="297" r:id="rId49"/>
    <p:sldId id="298" r:id="rId50"/>
  </p:sldIdLst>
  <p:sldSz cx="12192000" cy="6858000"/>
  <p:notesSz cx="6858000" cy="9144000"/>
  <p:custDataLst>
    <p:tags r:id="rId5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f" id="{56DCA661-E815-4293-8A49-86F359B0CF73}">
          <p14:sldIdLst>
            <p14:sldId id="299"/>
            <p14:sldId id="300"/>
            <p14:sldId id="258"/>
            <p14:sldId id="301"/>
            <p14:sldId id="259"/>
            <p14:sldId id="260"/>
            <p14:sldId id="305"/>
            <p14:sldId id="261"/>
            <p14:sldId id="302"/>
            <p14:sldId id="262"/>
            <p14:sldId id="263"/>
            <p14:sldId id="264"/>
            <p14:sldId id="303"/>
            <p14:sldId id="265"/>
            <p14:sldId id="304"/>
            <p14:sldId id="266"/>
            <p14:sldId id="307"/>
            <p14:sldId id="306"/>
            <p14:sldId id="267"/>
            <p14:sldId id="268"/>
            <p14:sldId id="269"/>
            <p14:sldId id="308"/>
            <p14:sldId id="270"/>
            <p14:sldId id="271"/>
          </p14:sldIdLst>
        </p14:section>
        <p14:section name="无标题节" id="{121CC4F7-4082-4A4A-B783-1E69A27612D1}">
          <p14:sldIdLst>
            <p14:sldId id="311"/>
            <p14:sldId id="309"/>
            <p14:sldId id="272"/>
            <p14:sldId id="273"/>
            <p14:sldId id="312"/>
            <p14:sldId id="290"/>
            <p14:sldId id="313"/>
            <p14:sldId id="275"/>
            <p14:sldId id="294"/>
            <p14:sldId id="314"/>
            <p14:sldId id="278"/>
            <p14:sldId id="280"/>
            <p14:sldId id="315"/>
            <p14:sldId id="284"/>
            <p14:sldId id="276"/>
            <p14:sldId id="316"/>
            <p14:sldId id="283"/>
            <p14:sldId id="288"/>
            <p14:sldId id="289"/>
          </p14:sldIdLst>
        </p14:section>
        <p14:section name="Ref-F-Tutorials" id="{BEE5D67F-311B-4054-BC0E-848787A2F0A9}">
          <p14:sldIdLst>
            <p14:sldId id="295"/>
            <p14:sldId id="296"/>
            <p14:sldId id="297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B7D7"/>
    <a:srgbClr val="EFF0F1"/>
    <a:srgbClr val="4E3C69"/>
    <a:srgbClr val="000000"/>
    <a:srgbClr val="705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5244" autoAdjust="0"/>
  </p:normalViewPr>
  <p:slideViewPr>
    <p:cSldViewPr snapToGrid="0">
      <p:cViewPr>
        <p:scale>
          <a:sx n="50" d="100"/>
          <a:sy n="50" d="100"/>
        </p:scale>
        <p:origin x="1694" y="970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tags" Target="tags/tag1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827CA-30E1-4A78-A49B-005D640D99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41382-80C3-4B89-9DFB-E8AAF5E8FE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1382-80C3-4B89-9DFB-E8AAF5E8FE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组合 1029"/>
          <p:cNvGrpSpPr/>
          <p:nvPr/>
        </p:nvGrpSpPr>
        <p:grpSpPr>
          <a:xfrm>
            <a:off x="1289526" y="333607"/>
            <a:ext cx="9307354" cy="4844073"/>
            <a:chOff x="1289526" y="1282731"/>
            <a:chExt cx="9307354" cy="4844073"/>
          </a:xfrm>
        </p:grpSpPr>
        <p:pic>
          <p:nvPicPr>
            <p:cNvPr id="1026" name="Picture 2" descr="What Are the Differences Between SSD and Traditional Hard Disk Drives  (HDD)? - Discount Computer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527" y="1498536"/>
              <a:ext cx="1578133" cy="1198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3209925" y="1718945"/>
              <a:ext cx="3928110" cy="91440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磁盘空间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H="1">
              <a:off x="7315200" y="2171382"/>
              <a:ext cx="1303584" cy="318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7392034" y="170382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如何存储？</a:t>
              </a:r>
              <a:endParaRPr lang="zh-CN" altLang="en-US" dirty="0"/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8872783" y="1282731"/>
              <a:ext cx="1201019" cy="1777302"/>
              <a:chOff x="7219628" y="1376998"/>
              <a:chExt cx="1266686" cy="1777302"/>
            </a:xfrm>
            <a:solidFill>
              <a:srgbClr val="705697"/>
            </a:solidFill>
          </p:grpSpPr>
          <p:sp>
            <p:nvSpPr>
              <p:cNvPr id="39" name="折角形 13"/>
              <p:cNvSpPr/>
              <p:nvPr/>
            </p:nvSpPr>
            <p:spPr>
              <a:xfrm>
                <a:off x="7219628" y="1376998"/>
                <a:ext cx="711834" cy="768032"/>
              </a:xfrm>
              <a:prstGeom prst="foldedCorner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文件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折角形 13"/>
              <p:cNvSpPr/>
              <p:nvPr/>
            </p:nvSpPr>
            <p:spPr>
              <a:xfrm>
                <a:off x="7452872" y="1826079"/>
                <a:ext cx="711834" cy="768032"/>
              </a:xfrm>
              <a:prstGeom prst="foldedCorner">
                <a:avLst/>
              </a:prstGeom>
              <a:solidFill>
                <a:srgbClr val="4E3C6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</a:rPr>
                  <a:t>文件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折角形 13"/>
              <p:cNvSpPr/>
              <p:nvPr/>
            </p:nvSpPr>
            <p:spPr>
              <a:xfrm>
                <a:off x="7774480" y="2386268"/>
                <a:ext cx="711834" cy="768032"/>
              </a:xfrm>
              <a:prstGeom prst="foldedCorner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</a:rPr>
                  <a:t>文件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3" name="Picture 2" descr="What Are the Differences Between SSD and Traditional Hard Disk Drives  (HDD)? - Discount Computer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527" y="3610015"/>
              <a:ext cx="1578133" cy="1198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矩形 53"/>
            <p:cNvSpPr/>
            <p:nvPr/>
          </p:nvSpPr>
          <p:spPr>
            <a:xfrm>
              <a:off x="3209925" y="3830424"/>
              <a:ext cx="3928110" cy="91440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7315199" y="3513801"/>
              <a:ext cx="3281681" cy="1294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lnSpc>
                  <a:spcPct val="150000"/>
                </a:lnSpc>
              </a:pPr>
              <a:r>
                <a:rPr lang="zh-CN" altLang="en-US" b="1" dirty="0"/>
                <a:t>最直接的想法</a:t>
              </a:r>
              <a:endParaRPr lang="zh-CN" altLang="en-US" b="1" dirty="0"/>
            </a:p>
            <a:p>
              <a:pPr marL="285750" indent="-285750" fontAlgn="auto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dirty="0"/>
                <a:t>依次存储各个文件</a:t>
              </a:r>
              <a:endParaRPr lang="en-US" altLang="zh-CN" dirty="0"/>
            </a:p>
            <a:p>
              <a:pPr marL="285750" indent="-285750" fontAlgn="auto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dirty="0">
                  <a:sym typeface="+mn-ea"/>
                </a:rPr>
                <a:t>磁盘全部空间用于数据存储</a:t>
              </a:r>
              <a:endParaRPr lang="en-US" altLang="zh-CN" dirty="0"/>
            </a:p>
          </p:txBody>
        </p:sp>
        <p:sp>
          <p:nvSpPr>
            <p:cNvPr id="63" name="箭头: 下 62"/>
            <p:cNvSpPr/>
            <p:nvPr/>
          </p:nvSpPr>
          <p:spPr>
            <a:xfrm>
              <a:off x="5942837" y="2900597"/>
              <a:ext cx="484632" cy="678542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4" name="折角形 13"/>
            <p:cNvSpPr/>
            <p:nvPr/>
          </p:nvSpPr>
          <p:spPr>
            <a:xfrm>
              <a:off x="3209925" y="3830424"/>
              <a:ext cx="770109" cy="914400"/>
            </a:xfrm>
            <a:prstGeom prst="foldedCorner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文件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5" name="折角形 13"/>
            <p:cNvSpPr/>
            <p:nvPr/>
          </p:nvSpPr>
          <p:spPr>
            <a:xfrm>
              <a:off x="3984833" y="3830424"/>
              <a:ext cx="770109" cy="914400"/>
            </a:xfrm>
            <a:prstGeom prst="foldedCorner">
              <a:avLst/>
            </a:prstGeom>
            <a:solidFill>
              <a:srgbClr val="4E3C6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文件</a:t>
              </a:r>
              <a:r>
                <a:rPr lang="en-US" altLang="zh-CN" dirty="0">
                  <a:solidFill>
                    <a:schemeClr val="bg1"/>
                  </a:solidFill>
                </a:rPr>
                <a:t>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27" name="折角形 13"/>
            <p:cNvSpPr/>
            <p:nvPr/>
          </p:nvSpPr>
          <p:spPr>
            <a:xfrm>
              <a:off x="4754942" y="3830424"/>
              <a:ext cx="770109" cy="914400"/>
            </a:xfrm>
            <a:prstGeom prst="foldedCorner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文件</a:t>
              </a:r>
              <a:r>
                <a:rPr lang="en-US" altLang="zh-CN" dirty="0">
                  <a:solidFill>
                    <a:schemeClr val="bg1"/>
                  </a:solidFill>
                </a:rPr>
                <a:t>3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29" name="文本框 1028"/>
            <p:cNvSpPr txBox="1"/>
            <p:nvPr/>
          </p:nvSpPr>
          <p:spPr>
            <a:xfrm>
              <a:off x="1289526" y="5203474"/>
              <a:ext cx="93073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然而</a:t>
              </a:r>
              <a:r>
                <a:rPr lang="en-US" altLang="zh-CN" dirty="0"/>
                <a:t>, </a:t>
              </a:r>
              <a:r>
                <a:rPr lang="zh-CN" altLang="en-US" dirty="0"/>
                <a:t>如何支持层级目录？如何支持文件动态扩容？如何支持文件删除？</a:t>
              </a:r>
              <a:endParaRPr lang="en-US" altLang="zh-CN" dirty="0"/>
            </a:p>
            <a:p>
              <a:pPr algn="ctr"/>
              <a:endParaRPr lang="en-US" altLang="zh-CN" b="1" dirty="0">
                <a:solidFill>
                  <a:srgbClr val="C00000"/>
                </a:solidFill>
              </a:endParaRPr>
            </a:p>
            <a:p>
              <a:pPr algn="ctr"/>
              <a:r>
                <a:rPr lang="zh-CN" altLang="en-US" b="1" dirty="0">
                  <a:solidFill>
                    <a:srgbClr val="C00000"/>
                  </a:solidFill>
                </a:rPr>
                <a:t>直接顺序存储面临诸多维护与管理挑战</a:t>
              </a:r>
              <a:r>
                <a:rPr lang="en-US" altLang="zh-CN" b="1" dirty="0">
                  <a:solidFill>
                    <a:srgbClr val="C00000"/>
                  </a:solidFill>
                </a:rPr>
                <a:t>!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55820" y="2797810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97195" y="279781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74840" y="279781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肘形连接符 7"/>
          <p:cNvCxnSpPr>
            <a:stCxn id="4" idx="2"/>
            <a:endCxn id="5" idx="2"/>
          </p:cNvCxnSpPr>
          <p:nvPr/>
        </p:nvCxnSpPr>
        <p:spPr>
          <a:xfrm rot="5400000" flipV="1">
            <a:off x="5488940" y="2918460"/>
            <a:ext cx="3175" cy="1159510"/>
          </a:xfrm>
          <a:prstGeom prst="bentConnector3">
            <a:avLst>
              <a:gd name="adj1" fmla="val 106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2"/>
            <a:endCxn id="6" idx="2"/>
          </p:cNvCxnSpPr>
          <p:nvPr/>
        </p:nvCxnSpPr>
        <p:spPr>
          <a:xfrm rot="5400000" flipV="1">
            <a:off x="6227445" y="2179320"/>
            <a:ext cx="3175" cy="2637155"/>
          </a:xfrm>
          <a:prstGeom prst="bentConnector3">
            <a:avLst>
              <a:gd name="adj1" fmla="val 10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52485" y="296354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12" name="文本框 11"/>
          <p:cNvSpPr txBox="1"/>
          <p:nvPr/>
        </p:nvSpPr>
        <p:spPr>
          <a:xfrm>
            <a:off x="4295775" y="207708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索引节点</a:t>
            </a:r>
            <a:endParaRPr lang="zh-CN" altLang="en-US"/>
          </a:p>
          <a:p>
            <a:pPr algn="ctr"/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634355" y="207708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数据块</a:t>
            </a:r>
            <a:endParaRPr lang="zh-CN" altLang="en-US"/>
          </a:p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267835" y="1978660"/>
            <a:ext cx="4732020" cy="201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066030" y="34963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索引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057525" y="279209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29" idx="3"/>
          </p:cNvCxnSpPr>
          <p:nvPr/>
        </p:nvCxnSpPr>
        <p:spPr>
          <a:xfrm>
            <a:off x="3241040" y="3158490"/>
            <a:ext cx="141478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627755" y="27412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索引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828925" y="22155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标识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55820" y="2797810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97195" y="279781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74840" y="279781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肘形连接符 7"/>
          <p:cNvCxnSpPr>
            <a:stCxn id="4" idx="2"/>
            <a:endCxn id="5" idx="2"/>
          </p:cNvCxnSpPr>
          <p:nvPr/>
        </p:nvCxnSpPr>
        <p:spPr>
          <a:xfrm rot="5400000" flipV="1">
            <a:off x="5488940" y="2918460"/>
            <a:ext cx="3175" cy="1159510"/>
          </a:xfrm>
          <a:prstGeom prst="bentConnector3">
            <a:avLst>
              <a:gd name="adj1" fmla="val 106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2"/>
            <a:endCxn id="6" idx="2"/>
          </p:cNvCxnSpPr>
          <p:nvPr/>
        </p:nvCxnSpPr>
        <p:spPr>
          <a:xfrm rot="5400000" flipV="1">
            <a:off x="6227445" y="2179320"/>
            <a:ext cx="3175" cy="2637155"/>
          </a:xfrm>
          <a:prstGeom prst="bentConnector3">
            <a:avLst>
              <a:gd name="adj1" fmla="val 10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52485" y="296354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12" name="文本框 11"/>
          <p:cNvSpPr txBox="1"/>
          <p:nvPr/>
        </p:nvSpPr>
        <p:spPr>
          <a:xfrm>
            <a:off x="4295775" y="207708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索引节点</a:t>
            </a:r>
            <a:endParaRPr lang="zh-CN" altLang="en-US"/>
          </a:p>
          <a:p>
            <a:pPr algn="ctr"/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634355" y="207708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数据块</a:t>
            </a:r>
            <a:endParaRPr lang="zh-CN" altLang="en-US"/>
          </a:p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267835" y="1978660"/>
            <a:ext cx="4732020" cy="201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066030" y="34963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索引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4473575" y="506730"/>
            <a:ext cx="1414145" cy="547624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233805" y="2815590"/>
            <a:ext cx="1670685" cy="1142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44030" y="1493520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685405" y="149352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163050" y="149352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肘形连接符 7"/>
          <p:cNvCxnSpPr>
            <a:stCxn id="4" idx="2"/>
            <a:endCxn id="5" idx="2"/>
          </p:cNvCxnSpPr>
          <p:nvPr/>
        </p:nvCxnSpPr>
        <p:spPr>
          <a:xfrm rot="5400000" flipV="1">
            <a:off x="7677150" y="1614170"/>
            <a:ext cx="3175" cy="1159510"/>
          </a:xfrm>
          <a:prstGeom prst="bentConnector3">
            <a:avLst>
              <a:gd name="adj1" fmla="val 106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2"/>
            <a:endCxn id="6" idx="2"/>
          </p:cNvCxnSpPr>
          <p:nvPr/>
        </p:nvCxnSpPr>
        <p:spPr>
          <a:xfrm rot="5400000" flipV="1">
            <a:off x="8415655" y="875030"/>
            <a:ext cx="3175" cy="2637155"/>
          </a:xfrm>
          <a:prstGeom prst="bentConnector3">
            <a:avLst>
              <a:gd name="adj1" fmla="val 10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640695" y="165925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12" name="文本框 11"/>
          <p:cNvSpPr txBox="1"/>
          <p:nvPr/>
        </p:nvSpPr>
        <p:spPr>
          <a:xfrm>
            <a:off x="6483985" y="77279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索引节点</a:t>
            </a:r>
            <a:endParaRPr lang="zh-CN" altLang="en-US"/>
          </a:p>
          <a:p>
            <a:pPr algn="ctr"/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822565" y="77279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数据块</a:t>
            </a:r>
            <a:endParaRPr lang="zh-CN" altLang="en-US"/>
          </a:p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6844030" y="3054350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685405" y="305435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163050" y="305435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肘形连接符 16"/>
          <p:cNvCxnSpPr>
            <a:stCxn id="14" idx="2"/>
            <a:endCxn id="15" idx="2"/>
          </p:cNvCxnSpPr>
          <p:nvPr/>
        </p:nvCxnSpPr>
        <p:spPr>
          <a:xfrm rot="5400000" flipV="1">
            <a:off x="7677150" y="3175000"/>
            <a:ext cx="3175" cy="1159510"/>
          </a:xfrm>
          <a:prstGeom prst="bent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4" idx="2"/>
            <a:endCxn id="16" idx="2"/>
          </p:cNvCxnSpPr>
          <p:nvPr/>
        </p:nvCxnSpPr>
        <p:spPr>
          <a:xfrm rot="5400000" flipV="1">
            <a:off x="8415973" y="2436178"/>
            <a:ext cx="3175" cy="2637155"/>
          </a:xfrm>
          <a:prstGeom prst="bent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0640695" y="322008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20" name="矩形 19"/>
          <p:cNvSpPr/>
          <p:nvPr/>
        </p:nvSpPr>
        <p:spPr>
          <a:xfrm>
            <a:off x="6456045" y="674370"/>
            <a:ext cx="4732020" cy="201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456045" y="2872105"/>
            <a:ext cx="4732020" cy="1282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844030" y="4615815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685405" y="4615815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163050" y="4615815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肘形连接符 24"/>
          <p:cNvCxnSpPr>
            <a:stCxn id="22" idx="2"/>
            <a:endCxn id="23" idx="2"/>
          </p:cNvCxnSpPr>
          <p:nvPr/>
        </p:nvCxnSpPr>
        <p:spPr>
          <a:xfrm rot="5400000" flipV="1">
            <a:off x="7677150" y="4736465"/>
            <a:ext cx="3175" cy="1159510"/>
          </a:xfrm>
          <a:prstGeom prst="bent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2" idx="2"/>
            <a:endCxn id="24" idx="2"/>
          </p:cNvCxnSpPr>
          <p:nvPr/>
        </p:nvCxnSpPr>
        <p:spPr>
          <a:xfrm rot="5400000" flipV="1">
            <a:off x="8415973" y="3997643"/>
            <a:ext cx="3175" cy="2637155"/>
          </a:xfrm>
          <a:prstGeom prst="bent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640695" y="4781550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28" name="矩形 27"/>
          <p:cNvSpPr/>
          <p:nvPr/>
        </p:nvSpPr>
        <p:spPr>
          <a:xfrm>
            <a:off x="6456045" y="4433570"/>
            <a:ext cx="4732020" cy="1282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245735" y="146875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254240" y="21920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索引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1436350" y="1545590"/>
            <a:ext cx="597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file1</a:t>
            </a:r>
            <a:endParaRPr lang="en-US" altLang="zh-CN" b="1"/>
          </a:p>
        </p:txBody>
      </p:sp>
      <p:sp>
        <p:nvSpPr>
          <p:cNvPr id="34" name="文本框 33"/>
          <p:cNvSpPr txBox="1"/>
          <p:nvPr/>
        </p:nvSpPr>
        <p:spPr>
          <a:xfrm>
            <a:off x="11436350" y="3218180"/>
            <a:ext cx="558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dir0</a:t>
            </a:r>
            <a:endParaRPr lang="en-US" altLang="zh-CN" b="1"/>
          </a:p>
        </p:txBody>
      </p:sp>
      <p:sp>
        <p:nvSpPr>
          <p:cNvPr id="35" name="文本框 34"/>
          <p:cNvSpPr txBox="1"/>
          <p:nvPr/>
        </p:nvSpPr>
        <p:spPr>
          <a:xfrm>
            <a:off x="11436350" y="4890770"/>
            <a:ext cx="597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file2</a:t>
            </a:r>
            <a:endParaRPr lang="en-US" altLang="zh-CN" b="1"/>
          </a:p>
        </p:txBody>
      </p:sp>
      <p:sp>
        <p:nvSpPr>
          <p:cNvPr id="36" name="矩形 35"/>
          <p:cNvSpPr/>
          <p:nvPr/>
        </p:nvSpPr>
        <p:spPr>
          <a:xfrm>
            <a:off x="5245735" y="3054350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245735" y="4572000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29" idx="3"/>
            <a:endCxn id="4" idx="1"/>
          </p:cNvCxnSpPr>
          <p:nvPr/>
        </p:nvCxnSpPr>
        <p:spPr>
          <a:xfrm>
            <a:off x="5429250" y="1835150"/>
            <a:ext cx="141478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815965" y="14179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索引</a:t>
            </a: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459230" y="302069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718310" y="302069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977390" y="302069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307590" y="318706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46" name="文本框 45"/>
          <p:cNvSpPr txBox="1"/>
          <p:nvPr/>
        </p:nvSpPr>
        <p:spPr>
          <a:xfrm>
            <a:off x="2175510" y="204406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数据块</a:t>
            </a:r>
            <a:endParaRPr lang="zh-CN" altLang="en-US"/>
          </a:p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cxnSp>
        <p:nvCxnSpPr>
          <p:cNvPr id="47" name="直接箭头连接符 46"/>
          <p:cNvCxnSpPr>
            <a:endCxn id="29" idx="1"/>
          </p:cNvCxnSpPr>
          <p:nvPr/>
        </p:nvCxnSpPr>
        <p:spPr>
          <a:xfrm flipV="1">
            <a:off x="1541145" y="1835150"/>
            <a:ext cx="3704590" cy="1312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434330" y="3416300"/>
            <a:ext cx="141478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5434330" y="4965065"/>
            <a:ext cx="141478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1831975" y="3288030"/>
            <a:ext cx="339534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37" idx="1"/>
          </p:cNvCxnSpPr>
          <p:nvPr/>
        </p:nvCxnSpPr>
        <p:spPr>
          <a:xfrm>
            <a:off x="2058035" y="3589655"/>
            <a:ext cx="3187700" cy="134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458845" y="19157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保存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1210945" y="4754245"/>
            <a:ext cx="47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dir</a:t>
            </a:r>
            <a:endParaRPr lang="en-US" altLang="zh-CN" b="1"/>
          </a:p>
        </p:txBody>
      </p:sp>
      <p:sp>
        <p:nvSpPr>
          <p:cNvPr id="54" name="矩形 53"/>
          <p:cNvSpPr/>
          <p:nvPr/>
        </p:nvSpPr>
        <p:spPr>
          <a:xfrm>
            <a:off x="136525" y="2815590"/>
            <a:ext cx="486410" cy="114236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肘形连接符 54"/>
          <p:cNvCxnSpPr>
            <a:stCxn id="54" idx="2"/>
            <a:endCxn id="43" idx="2"/>
          </p:cNvCxnSpPr>
          <p:nvPr/>
        </p:nvCxnSpPr>
        <p:spPr>
          <a:xfrm rot="5400000" flipV="1">
            <a:off x="1224280" y="3112770"/>
            <a:ext cx="3175" cy="1689735"/>
          </a:xfrm>
          <a:prstGeom prst="bent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67310" y="204406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索引节点</a:t>
            </a:r>
            <a:endParaRPr lang="zh-CN" altLang="en-US"/>
          </a:p>
          <a:p>
            <a:pPr algn="ctr"/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381000" y="42475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索引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4745990" y="57721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目录项</a:t>
            </a:r>
            <a:endParaRPr lang="zh-CN" altLang="en-US"/>
          </a:p>
          <a:p>
            <a:pPr algn="ctr"/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996950" y="5982970"/>
            <a:ext cx="904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父目录</a:t>
            </a:r>
            <a:endParaRPr lang="en-US" altLang="zh-CN" b="1"/>
          </a:p>
        </p:txBody>
      </p:sp>
      <p:sp>
        <p:nvSpPr>
          <p:cNvPr id="61" name="文本框 60"/>
          <p:cNvSpPr txBox="1"/>
          <p:nvPr/>
        </p:nvSpPr>
        <p:spPr>
          <a:xfrm>
            <a:off x="8258175" y="5982970"/>
            <a:ext cx="904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子文件</a:t>
            </a:r>
            <a:endParaRPr lang="zh-CN" altLang="en-US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/>
          <p:cNvGrpSpPr/>
          <p:nvPr/>
        </p:nvGrpSpPr>
        <p:grpSpPr>
          <a:xfrm>
            <a:off x="7683" y="186857"/>
            <a:ext cx="12050849" cy="7375919"/>
            <a:chOff x="7683" y="186857"/>
            <a:chExt cx="12050849" cy="7375919"/>
          </a:xfrm>
        </p:grpSpPr>
        <p:sp>
          <p:nvSpPr>
            <p:cNvPr id="49" name="矩形 48"/>
            <p:cNvSpPr/>
            <p:nvPr/>
          </p:nvSpPr>
          <p:spPr>
            <a:xfrm>
              <a:off x="56261" y="2972740"/>
              <a:ext cx="4713859" cy="4479620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546430" y="186857"/>
              <a:ext cx="4713859" cy="2157697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813545" y="525411"/>
              <a:ext cx="1724888" cy="1400023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ftype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: DIR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pointer[0]: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211308" y="525416"/>
              <a:ext cx="1724888" cy="1400023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6200000">
              <a:off x="4735780" y="1000943"/>
              <a:ext cx="1400024" cy="448970"/>
            </a:xfrm>
            <a:prstGeom prst="rect">
              <a:avLst/>
            </a:prstGeom>
            <a:solidFill>
              <a:srgbClr val="EFF0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dentry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6200000">
              <a:off x="5184751" y="1000938"/>
              <a:ext cx="1400024" cy="448970"/>
            </a:xfrm>
            <a:prstGeom prst="rect">
              <a:avLst/>
            </a:prstGeom>
            <a:solidFill>
              <a:srgbClr val="EFF0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dentry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6200000">
              <a:off x="5633722" y="1000938"/>
              <a:ext cx="1400024" cy="448970"/>
            </a:xfrm>
            <a:prstGeom prst="rect">
              <a:avLst/>
            </a:prstGeom>
            <a:solidFill>
              <a:srgbClr val="EFF0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dentry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4395177" y="1370698"/>
              <a:ext cx="793496" cy="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2813544" y="186857"/>
              <a:ext cx="1724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i="1" dirty="0"/>
                <a:t>根目录</a:t>
              </a:r>
              <a:r>
                <a:rPr lang="zh-CN" altLang="en-US" sz="1600" b="1" i="1" dirty="0">
                  <a:solidFill>
                    <a:srgbClr val="C00000"/>
                  </a:solidFill>
                </a:rPr>
                <a:t>索引节点</a:t>
              </a:r>
              <a:endParaRPr lang="zh-CN" altLang="en-US" sz="16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701396" y="1975222"/>
              <a:ext cx="1837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根目录</a:t>
              </a:r>
              <a:r>
                <a:rPr lang="en-US" altLang="zh-CN" b="1" dirty="0"/>
                <a:t>“/”</a:t>
              </a:r>
              <a:r>
                <a:rPr lang="zh-CN" altLang="en-US" b="1" dirty="0"/>
                <a:t>结构</a:t>
              </a:r>
              <a:endParaRPr lang="zh-CN" altLang="en-US" b="1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211307" y="186857"/>
              <a:ext cx="1724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i="1" dirty="0"/>
                <a:t>根目录</a:t>
              </a:r>
              <a:r>
                <a:rPr lang="zh-CN" altLang="en-US" sz="1600" b="1" i="1" dirty="0">
                  <a:solidFill>
                    <a:srgbClr val="C00000"/>
                  </a:solidFill>
                </a:rPr>
                <a:t>数据块</a:t>
              </a:r>
              <a:endParaRPr lang="zh-CN" altLang="en-US" sz="16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39" name="直接箭头连接符 38"/>
            <p:cNvCxnSpPr>
              <a:stCxn id="12" idx="1"/>
              <a:endCxn id="25" idx="0"/>
            </p:cNvCxnSpPr>
            <p:nvPr/>
          </p:nvCxnSpPr>
          <p:spPr>
            <a:xfrm flipH="1">
              <a:off x="3675988" y="1925440"/>
              <a:ext cx="1759804" cy="1868925"/>
            </a:xfrm>
            <a:prstGeom prst="straightConnector1">
              <a:avLst/>
            </a:prstGeom>
            <a:ln w="19050">
              <a:prstDash val="dashDot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2813544" y="3794365"/>
              <a:ext cx="1724888" cy="1821351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ino: 111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ftype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: FILE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pointer[0]:8 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pointer[1]:6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69925" y="3399526"/>
              <a:ext cx="1574800" cy="1593740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Lorem ipsum dolor sit </a:t>
              </a:r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amet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consectetur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箭头连接符 26"/>
            <p:cNvCxnSpPr>
              <a:endCxn id="26" idx="3"/>
            </p:cNvCxnSpPr>
            <p:nvPr/>
          </p:nvCxnSpPr>
          <p:spPr>
            <a:xfrm flipH="1" flipV="1">
              <a:off x="1844725" y="4196396"/>
              <a:ext cx="968819" cy="63622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425493" y="6994557"/>
              <a:ext cx="1419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Block: 6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719415" y="7042590"/>
              <a:ext cx="2099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/fuse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文件结构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69925" y="5400817"/>
              <a:ext cx="1574800" cy="1593740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Lorem ipsum dolor sit </a:t>
              </a:r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amet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consectetur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箭头连接符 31"/>
            <p:cNvCxnSpPr>
              <a:endCxn id="30" idx="3"/>
            </p:cNvCxnSpPr>
            <p:nvPr/>
          </p:nvCxnSpPr>
          <p:spPr>
            <a:xfrm flipH="1">
              <a:off x="1844725" y="5184397"/>
              <a:ext cx="978288" cy="101329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425493" y="5004701"/>
              <a:ext cx="1419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Block: 8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626347" y="5664168"/>
              <a:ext cx="2099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/fuse</a:t>
              </a:r>
              <a:r>
                <a: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</a:t>
              </a:r>
              <a:r>
                <a:rPr lang="zh-CN" altLang="en-US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683" y="2991975"/>
              <a:ext cx="2099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/fuse</a:t>
              </a:r>
              <a:r>
                <a: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</a:t>
              </a:r>
              <a:r>
                <a:rPr lang="zh-CN" altLang="en-US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数据块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4946817" y="2972740"/>
              <a:ext cx="2099283" cy="1769970"/>
              <a:chOff x="5466003" y="4196396"/>
              <a:chExt cx="2099283" cy="176997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5620391" y="4196396"/>
                <a:ext cx="1862522" cy="1769970"/>
              </a:xfrm>
              <a:prstGeom prst="rect">
                <a:avLst/>
              </a:prstGeom>
              <a:solidFill>
                <a:schemeClr val="bg1"/>
              </a:solidFill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832499" y="4721965"/>
                <a:ext cx="482504" cy="509488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6712322" y="4270355"/>
                <a:ext cx="482504" cy="488307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5466003" y="5537601"/>
                <a:ext cx="2099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/demo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文件结构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6712322" y="4998845"/>
                <a:ext cx="482504" cy="488307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2" name="直接箭头连接符 61"/>
              <p:cNvCxnSpPr>
                <a:stCxn id="58" idx="3"/>
                <a:endCxn id="59" idx="1"/>
              </p:cNvCxnSpPr>
              <p:nvPr/>
            </p:nvCxnSpPr>
            <p:spPr>
              <a:xfrm flipV="1">
                <a:off x="6315003" y="4514509"/>
                <a:ext cx="397319" cy="46220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/>
              <p:cNvCxnSpPr>
                <a:stCxn id="58" idx="3"/>
                <a:endCxn id="61" idx="1"/>
              </p:cNvCxnSpPr>
              <p:nvPr/>
            </p:nvCxnSpPr>
            <p:spPr>
              <a:xfrm>
                <a:off x="6315003" y="4976709"/>
                <a:ext cx="397319" cy="26629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直接箭头连接符 108"/>
            <p:cNvCxnSpPr>
              <a:stCxn id="13" idx="1"/>
              <a:endCxn id="58" idx="0"/>
            </p:cNvCxnSpPr>
            <p:nvPr/>
          </p:nvCxnSpPr>
          <p:spPr>
            <a:xfrm flipH="1">
              <a:off x="5554565" y="1925435"/>
              <a:ext cx="330198" cy="1572874"/>
            </a:xfrm>
            <a:prstGeom prst="straightConnector1">
              <a:avLst/>
            </a:prstGeom>
            <a:ln w="19050">
              <a:prstDash val="dashDot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7" name="组合 126"/>
            <p:cNvGrpSpPr/>
            <p:nvPr/>
          </p:nvGrpSpPr>
          <p:grpSpPr>
            <a:xfrm>
              <a:off x="7455906" y="2972740"/>
              <a:ext cx="2099283" cy="1769970"/>
              <a:chOff x="7705697" y="3648507"/>
              <a:chExt cx="2099283" cy="1769970"/>
            </a:xfrm>
          </p:grpSpPr>
          <p:grpSp>
            <p:nvGrpSpPr>
              <p:cNvPr id="101" name="组合 100"/>
              <p:cNvGrpSpPr/>
              <p:nvPr/>
            </p:nvGrpSpPr>
            <p:grpSpPr>
              <a:xfrm>
                <a:off x="7705697" y="3648507"/>
                <a:ext cx="2099283" cy="1769970"/>
                <a:chOff x="5500027" y="4196396"/>
                <a:chExt cx="2099283" cy="1769970"/>
              </a:xfrm>
            </p:grpSpPr>
            <p:sp>
              <p:nvSpPr>
                <p:cNvPr id="102" name="矩形 101"/>
                <p:cNvSpPr/>
                <p:nvPr/>
              </p:nvSpPr>
              <p:spPr>
                <a:xfrm>
                  <a:off x="5620391" y="4196396"/>
                  <a:ext cx="1862522" cy="176997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5832499" y="4721965"/>
                  <a:ext cx="482504" cy="509488"/>
                </a:xfrm>
                <a:prstGeom prst="rect">
                  <a:avLst/>
                </a:prstGeom>
                <a:solidFill>
                  <a:srgbClr val="C4B7D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5500027" y="4242751"/>
                  <a:ext cx="2099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/hunt</a:t>
                  </a:r>
                  <a:r>
                    <a: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目录结构</a:t>
                  </a:r>
                  <a:endPara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" name="矩形 105"/>
                <p:cNvSpPr/>
                <p:nvPr/>
              </p:nvSpPr>
              <p:spPr>
                <a:xfrm>
                  <a:off x="6712321" y="4998845"/>
                  <a:ext cx="591799" cy="488307"/>
                </a:xfrm>
                <a:prstGeom prst="rect">
                  <a:avLst/>
                </a:prstGeom>
                <a:solidFill>
                  <a:srgbClr val="70569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08" name="直接箭头连接符 107"/>
                <p:cNvCxnSpPr>
                  <a:stCxn id="103" idx="3"/>
                  <a:endCxn id="106" idx="1"/>
                </p:cNvCxnSpPr>
                <p:nvPr/>
              </p:nvCxnSpPr>
              <p:spPr>
                <a:xfrm>
                  <a:off x="6315003" y="4976709"/>
                  <a:ext cx="397318" cy="266290"/>
                </a:xfrm>
                <a:prstGeom prst="straightConnector1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矩形 114"/>
              <p:cNvSpPr/>
              <p:nvPr/>
            </p:nvSpPr>
            <p:spPr>
              <a:xfrm rot="16200000">
                <a:off x="8776130" y="4615824"/>
                <a:ext cx="467757" cy="164685"/>
              </a:xfrm>
              <a:prstGeom prst="rect">
                <a:avLst/>
              </a:prstGeom>
              <a:solidFill>
                <a:srgbClr val="EFF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 rot="16200000">
                <a:off x="8957850" y="4615824"/>
                <a:ext cx="467757" cy="164685"/>
              </a:xfrm>
              <a:prstGeom prst="rect">
                <a:avLst/>
              </a:prstGeom>
              <a:solidFill>
                <a:srgbClr val="EFF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 rot="16200000">
                <a:off x="9132706" y="4615824"/>
                <a:ext cx="467757" cy="164685"/>
              </a:xfrm>
              <a:prstGeom prst="rect">
                <a:avLst/>
              </a:prstGeom>
              <a:solidFill>
                <a:srgbClr val="EFF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4946817" y="5664168"/>
              <a:ext cx="2099283" cy="1769970"/>
              <a:chOff x="5466003" y="4196396"/>
              <a:chExt cx="2099283" cy="1769970"/>
            </a:xfrm>
          </p:grpSpPr>
          <p:sp>
            <p:nvSpPr>
              <p:cNvPr id="120" name="矩形 119"/>
              <p:cNvSpPr/>
              <p:nvPr/>
            </p:nvSpPr>
            <p:spPr>
              <a:xfrm>
                <a:off x="5620391" y="4196396"/>
                <a:ext cx="1862522" cy="1769970"/>
              </a:xfrm>
              <a:prstGeom prst="rect">
                <a:avLst/>
              </a:prstGeom>
              <a:solidFill>
                <a:schemeClr val="bg1"/>
              </a:solidFill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5832499" y="4721965"/>
                <a:ext cx="482504" cy="509488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5466003" y="5537601"/>
                <a:ext cx="2099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/hunt/test.sh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6712322" y="4998845"/>
                <a:ext cx="482504" cy="488307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6" name="直接箭头连接符 125"/>
              <p:cNvCxnSpPr>
                <a:stCxn id="121" idx="3"/>
                <a:endCxn id="124" idx="1"/>
              </p:cNvCxnSpPr>
              <p:nvPr/>
            </p:nvCxnSpPr>
            <p:spPr>
              <a:xfrm>
                <a:off x="6315003" y="4976709"/>
                <a:ext cx="397319" cy="26629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接箭头连接符 111"/>
            <p:cNvCxnSpPr>
              <a:stCxn id="14" idx="1"/>
              <a:endCxn id="103" idx="0"/>
            </p:cNvCxnSpPr>
            <p:nvPr/>
          </p:nvCxnSpPr>
          <p:spPr>
            <a:xfrm>
              <a:off x="6333734" y="1925435"/>
              <a:ext cx="1695896" cy="1572874"/>
            </a:xfrm>
            <a:prstGeom prst="straightConnector1">
              <a:avLst/>
            </a:prstGeom>
            <a:ln w="19050">
              <a:prstDash val="dashDot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H="1">
              <a:off x="5580296" y="4256278"/>
              <a:ext cx="3149534" cy="1933459"/>
            </a:xfrm>
            <a:prstGeom prst="straightConnector1">
              <a:avLst/>
            </a:prstGeom>
            <a:ln w="19050">
              <a:prstDash val="dashDot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7419899" y="5674144"/>
              <a:ext cx="2099283" cy="1769970"/>
              <a:chOff x="5466003" y="4196396"/>
              <a:chExt cx="2099283" cy="176997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5620391" y="4196396"/>
                <a:ext cx="1862522" cy="1769970"/>
              </a:xfrm>
              <a:prstGeom prst="rect">
                <a:avLst/>
              </a:prstGeom>
              <a:solidFill>
                <a:schemeClr val="bg1"/>
              </a:solidFill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832499" y="4721965"/>
                <a:ext cx="482504" cy="509488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5466003" y="5537601"/>
                <a:ext cx="2099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/hunt/</a:t>
                </a:r>
                <a:r>
                  <a:rPr lang="en-US" altLang="zh-CN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bin.o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6712322" y="4998845"/>
                <a:ext cx="482504" cy="488307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" name="直接箭头连接符 34"/>
              <p:cNvCxnSpPr>
                <a:stCxn id="31" idx="3"/>
                <a:endCxn id="34" idx="1"/>
              </p:cNvCxnSpPr>
              <p:nvPr/>
            </p:nvCxnSpPr>
            <p:spPr>
              <a:xfrm>
                <a:off x="6315003" y="4976709"/>
                <a:ext cx="397319" cy="26629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6712322" y="4326792"/>
                <a:ext cx="482504" cy="488307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直接箭头连接符 36"/>
              <p:cNvCxnSpPr>
                <a:stCxn id="31" idx="3"/>
                <a:endCxn id="36" idx="1"/>
              </p:cNvCxnSpPr>
              <p:nvPr/>
            </p:nvCxnSpPr>
            <p:spPr>
              <a:xfrm flipV="1">
                <a:off x="6315003" y="4570946"/>
                <a:ext cx="397319" cy="405763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直接箭头连接符 41"/>
            <p:cNvCxnSpPr>
              <a:stCxn id="41" idx="1"/>
              <a:endCxn id="31" idx="0"/>
            </p:cNvCxnSpPr>
            <p:nvPr/>
          </p:nvCxnSpPr>
          <p:spPr>
            <a:xfrm flipH="1">
              <a:off x="8027647" y="4256278"/>
              <a:ext cx="914291" cy="1943435"/>
            </a:xfrm>
            <a:prstGeom prst="straightConnector1">
              <a:avLst/>
            </a:prstGeom>
            <a:ln w="19050">
              <a:prstDash val="dashDot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组合 47"/>
            <p:cNvGrpSpPr/>
            <p:nvPr/>
          </p:nvGrpSpPr>
          <p:grpSpPr>
            <a:xfrm>
              <a:off x="9806065" y="5674144"/>
              <a:ext cx="2099283" cy="1769970"/>
              <a:chOff x="5466003" y="4196396"/>
              <a:chExt cx="2099283" cy="1769970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5620391" y="4196396"/>
                <a:ext cx="1862522" cy="1769970"/>
              </a:xfrm>
              <a:prstGeom prst="rect">
                <a:avLst/>
              </a:prstGeom>
              <a:solidFill>
                <a:schemeClr val="bg1"/>
              </a:solidFill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5832499" y="4721965"/>
                <a:ext cx="482504" cy="509488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5466003" y="5537601"/>
                <a:ext cx="2099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/hunt/secret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6712322" y="4326792"/>
                <a:ext cx="482504" cy="488307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4" name="直接箭头连接符 63"/>
              <p:cNvCxnSpPr>
                <a:stCxn id="52" idx="3"/>
                <a:endCxn id="63" idx="1"/>
              </p:cNvCxnSpPr>
              <p:nvPr/>
            </p:nvCxnSpPr>
            <p:spPr>
              <a:xfrm flipV="1">
                <a:off x="6315003" y="4570946"/>
                <a:ext cx="397319" cy="405763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箭头连接符 65"/>
            <p:cNvCxnSpPr>
              <a:stCxn id="47" idx="1"/>
              <a:endCxn id="52" idx="0"/>
            </p:cNvCxnSpPr>
            <p:nvPr/>
          </p:nvCxnSpPr>
          <p:spPr>
            <a:xfrm>
              <a:off x="9116794" y="4256278"/>
              <a:ext cx="1297019" cy="1943435"/>
            </a:xfrm>
            <a:prstGeom prst="straightConnector1">
              <a:avLst/>
            </a:prstGeom>
            <a:ln w="19050">
              <a:prstDash val="dashDot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矩形 68"/>
            <p:cNvSpPr/>
            <p:nvPr/>
          </p:nvSpPr>
          <p:spPr>
            <a:xfrm rot="16200000">
              <a:off x="10921650" y="5967068"/>
              <a:ext cx="467757" cy="164685"/>
            </a:xfrm>
            <a:prstGeom prst="rect">
              <a:avLst/>
            </a:prstGeom>
            <a:solidFill>
              <a:srgbClr val="EFF0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1" name="直接箭头连接符 70"/>
            <p:cNvCxnSpPr>
              <a:stCxn id="69" idx="1"/>
            </p:cNvCxnSpPr>
            <p:nvPr/>
          </p:nvCxnSpPr>
          <p:spPr>
            <a:xfrm>
              <a:off x="11155529" y="6283289"/>
              <a:ext cx="903003" cy="1279487"/>
            </a:xfrm>
            <a:prstGeom prst="straightConnector1">
              <a:avLst/>
            </a:prstGeom>
            <a:ln w="19050">
              <a:prstDash val="dashDot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431399" y="460487"/>
              <a:ext cx="563740" cy="0"/>
            </a:xfrm>
            <a:prstGeom prst="straightConnector1">
              <a:avLst/>
            </a:prstGeom>
            <a:ln w="19050">
              <a:prstDash val="dashDot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>
              <a:off x="263629" y="627597"/>
              <a:ext cx="1900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dentry</a:t>
              </a:r>
              <a:r>
                <a:rPr lang="en-US" altLang="zh-CN" b="1" dirty="0"/>
                <a:t>-inode</a:t>
              </a:r>
              <a:r>
                <a:rPr lang="zh-CN" altLang="en-US" b="1" dirty="0"/>
                <a:t>指针</a:t>
              </a:r>
              <a:endParaRPr lang="zh-CN" altLang="en-US" b="1" dirty="0"/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494038" y="1607672"/>
              <a:ext cx="563740" cy="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文本框 77"/>
            <p:cNvSpPr txBox="1"/>
            <p:nvPr/>
          </p:nvSpPr>
          <p:spPr>
            <a:xfrm>
              <a:off x="326269" y="1774782"/>
              <a:ext cx="1837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数据块索引指针</a:t>
              </a:r>
              <a:endParaRPr lang="zh-CN" altLang="en-US" b="1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732530" y="1137920"/>
            <a:ext cx="4464685" cy="1670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image-202110232315402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840" y="4584065"/>
            <a:ext cx="9499600" cy="9886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946515" y="18491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内存</a:t>
            </a:r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11111230" y="48939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磁盘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3874770" y="1340485"/>
            <a:ext cx="1454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super_block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3879850" y="1281430"/>
            <a:ext cx="1390650" cy="49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71160" y="1340485"/>
            <a:ext cx="133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inode</a:t>
            </a:r>
            <a:r>
              <a:rPr lang="zh-CN" altLang="en-US"/>
              <a:t>位图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354320" y="1281430"/>
            <a:ext cx="1390650" cy="49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28790" y="1340485"/>
            <a:ext cx="133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数据块位图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828790" y="1281430"/>
            <a:ext cx="1261110" cy="49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230370" y="2113280"/>
            <a:ext cx="709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912235" y="2082165"/>
            <a:ext cx="1357630" cy="431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567045" y="2145665"/>
            <a:ext cx="795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dentry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81625" y="2058035"/>
            <a:ext cx="1321435" cy="45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949440" y="21450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文件内容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828790" y="2068830"/>
            <a:ext cx="1263650" cy="469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12" idx="2"/>
          </p:cNvCxnSpPr>
          <p:nvPr/>
        </p:nvCxnSpPr>
        <p:spPr>
          <a:xfrm flipH="1">
            <a:off x="1680845" y="1777365"/>
            <a:ext cx="2894330" cy="277177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480560" y="2578100"/>
            <a:ext cx="1393825" cy="20059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2" idx="2"/>
          </p:cNvCxnSpPr>
          <p:nvPr/>
        </p:nvCxnSpPr>
        <p:spPr>
          <a:xfrm>
            <a:off x="6042660" y="2517140"/>
            <a:ext cx="2026920" cy="199263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4" idx="2"/>
          </p:cNvCxnSpPr>
          <p:nvPr/>
        </p:nvCxnSpPr>
        <p:spPr>
          <a:xfrm>
            <a:off x="7460615" y="2538095"/>
            <a:ext cx="1216025" cy="189611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4" idx="2"/>
          </p:cNvCxnSpPr>
          <p:nvPr/>
        </p:nvCxnSpPr>
        <p:spPr>
          <a:xfrm flipH="1">
            <a:off x="3265805" y="1777365"/>
            <a:ext cx="2783840" cy="2804160"/>
          </a:xfrm>
          <a:prstGeom prst="straightConnector1">
            <a:avLst/>
          </a:prstGeom>
          <a:ln w="635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6" idx="2"/>
          </p:cNvCxnSpPr>
          <p:nvPr/>
        </p:nvCxnSpPr>
        <p:spPr>
          <a:xfrm flipH="1">
            <a:off x="4828540" y="1777365"/>
            <a:ext cx="2630805" cy="27933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556625" y="3341370"/>
            <a:ext cx="1513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刷回</a:t>
            </a:r>
            <a:r>
              <a:rPr lang="en-US" altLang="zh-CN"/>
              <a:t> / </a:t>
            </a:r>
            <a:r>
              <a:rPr lang="zh-CN" altLang="en-US"/>
              <a:t>构建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" name="组合 1039"/>
          <p:cNvGrpSpPr/>
          <p:nvPr/>
        </p:nvGrpSpPr>
        <p:grpSpPr>
          <a:xfrm>
            <a:off x="258103" y="680720"/>
            <a:ext cx="10934649" cy="5102925"/>
            <a:chOff x="258103" y="680720"/>
            <a:chExt cx="10934649" cy="5102925"/>
          </a:xfrm>
        </p:grpSpPr>
        <p:sp>
          <p:nvSpPr>
            <p:cNvPr id="1029" name="矩形 1028"/>
            <p:cNvSpPr/>
            <p:nvPr/>
          </p:nvSpPr>
          <p:spPr>
            <a:xfrm>
              <a:off x="2296316" y="719044"/>
              <a:ext cx="4428573" cy="3221435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8" name="任意多边形: 形状 1037"/>
            <p:cNvSpPr/>
            <p:nvPr/>
          </p:nvSpPr>
          <p:spPr>
            <a:xfrm>
              <a:off x="6410959" y="680720"/>
              <a:ext cx="502085" cy="3220720"/>
            </a:xfrm>
            <a:custGeom>
              <a:avLst/>
              <a:gdLst>
                <a:gd name="connsiteX0" fmla="*/ 0 w 518160"/>
                <a:gd name="connsiteY0" fmla="*/ 955040 h 3220720"/>
                <a:gd name="connsiteX1" fmla="*/ 497840 w 518160"/>
                <a:gd name="connsiteY1" fmla="*/ 0 h 3220720"/>
                <a:gd name="connsiteX2" fmla="*/ 518160 w 518160"/>
                <a:gd name="connsiteY2" fmla="*/ 3220720 h 3220720"/>
                <a:gd name="connsiteX3" fmla="*/ 0 w 518160"/>
                <a:gd name="connsiteY3" fmla="*/ 1869440 h 3220720"/>
                <a:gd name="connsiteX4" fmla="*/ 0 w 518160"/>
                <a:gd name="connsiteY4" fmla="*/ 955040 h 322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160" h="3220720">
                  <a:moveTo>
                    <a:pt x="0" y="955040"/>
                  </a:moveTo>
                  <a:lnTo>
                    <a:pt x="497840" y="0"/>
                  </a:lnTo>
                  <a:lnTo>
                    <a:pt x="518160" y="3220720"/>
                  </a:lnTo>
                  <a:lnTo>
                    <a:pt x="0" y="1869440"/>
                  </a:lnTo>
                  <a:lnTo>
                    <a:pt x="0" y="95504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512630" y="4248198"/>
              <a:ext cx="10680122" cy="2617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>
              <a:off x="479802" y="4585274"/>
              <a:ext cx="10680122" cy="1198371"/>
              <a:chOff x="445078" y="3092140"/>
              <a:chExt cx="10680122" cy="1198371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261594" y="3234126"/>
                <a:ext cx="8863606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261594" y="3234126"/>
                <a:ext cx="1101366" cy="914400"/>
              </a:xfrm>
              <a:prstGeom prst="rect">
                <a:avLst/>
              </a:prstGeom>
              <a:solidFill>
                <a:srgbClr val="4E3C6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超级块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51256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87832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724408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60984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975600" y="3234126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9550400" y="3234126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362960" y="3234126"/>
                <a:ext cx="1574800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937760" y="3234126"/>
                <a:ext cx="1574800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1" name="Picture 2" descr="What Are the Differences Between SSD and Traditional Hard Disk Drives  (HDD)? - Discount Computer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078" y="3092140"/>
                <a:ext cx="1578133" cy="11983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8" name="矩形 47"/>
            <p:cNvSpPr/>
            <p:nvPr/>
          </p:nvSpPr>
          <p:spPr>
            <a:xfrm>
              <a:off x="2473819" y="1634377"/>
              <a:ext cx="1754665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超级块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473820" y="2859674"/>
              <a:ext cx="1754665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索引节点位图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655383" y="2855395"/>
              <a:ext cx="1754665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数据块位图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891502" y="693800"/>
              <a:ext cx="4246880" cy="32203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4" name="图片 1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6296" y="1226182"/>
              <a:ext cx="4246456" cy="2616977"/>
            </a:xfrm>
            <a:prstGeom prst="rect">
              <a:avLst/>
            </a:prstGeom>
          </p:spPr>
        </p:pic>
        <p:sp>
          <p:nvSpPr>
            <p:cNvPr id="126" name="文本框 125"/>
            <p:cNvSpPr txBox="1"/>
            <p:nvPr/>
          </p:nvSpPr>
          <p:spPr>
            <a:xfrm>
              <a:off x="6891502" y="719044"/>
              <a:ext cx="42253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文件层级结构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6" name="Picture 2" descr="DDR4 DRAM Modules - Micron | Mous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103" y="1880690"/>
              <a:ext cx="1876168" cy="1363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" name="箭头: 上下 126"/>
            <p:cNvSpPr/>
            <p:nvPr/>
          </p:nvSpPr>
          <p:spPr>
            <a:xfrm>
              <a:off x="4089009" y="4004381"/>
              <a:ext cx="278953" cy="516842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4" name="箭头: 上下 1023"/>
            <p:cNvSpPr/>
            <p:nvPr/>
          </p:nvSpPr>
          <p:spPr>
            <a:xfrm>
              <a:off x="9489050" y="4004381"/>
              <a:ext cx="278953" cy="516842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5" name="箭头: 上下 1024"/>
            <p:cNvSpPr/>
            <p:nvPr/>
          </p:nvSpPr>
          <p:spPr>
            <a:xfrm rot="18687966">
              <a:off x="6813130" y="3989776"/>
              <a:ext cx="278953" cy="516842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7" name="箭头: 上下 1026"/>
            <p:cNvSpPr/>
            <p:nvPr/>
          </p:nvSpPr>
          <p:spPr>
            <a:xfrm>
              <a:off x="5663810" y="4004381"/>
              <a:ext cx="278953" cy="516842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8" name="箭头: 上下 1027"/>
            <p:cNvSpPr/>
            <p:nvPr/>
          </p:nvSpPr>
          <p:spPr>
            <a:xfrm>
              <a:off x="2721471" y="4004381"/>
              <a:ext cx="278953" cy="516842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0" name="文本框 1029"/>
            <p:cNvSpPr txBox="1"/>
            <p:nvPr/>
          </p:nvSpPr>
          <p:spPr>
            <a:xfrm>
              <a:off x="2397934" y="786199"/>
              <a:ext cx="42253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管理区缓存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1" name="矩形 1030"/>
            <p:cNvSpPr/>
            <p:nvPr/>
          </p:nvSpPr>
          <p:spPr>
            <a:xfrm>
              <a:off x="4655383" y="1634377"/>
              <a:ext cx="1754665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文件层级结构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9" name="文本框 1038"/>
            <p:cNvSpPr txBox="1"/>
            <p:nvPr/>
          </p:nvSpPr>
          <p:spPr>
            <a:xfrm>
              <a:off x="596159" y="3926331"/>
              <a:ext cx="120174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读入内存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刷回磁盘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image-202211091619364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40" y="1808480"/>
            <a:ext cx="10177145" cy="958850"/>
          </a:xfrm>
          <a:prstGeom prst="rect">
            <a:avLst/>
          </a:prstGeom>
        </p:spPr>
      </p:pic>
      <p:pic>
        <p:nvPicPr>
          <p:cNvPr id="12" name="图片 11" descr="image-202110232315402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65" y="3764915"/>
            <a:ext cx="10005060" cy="10414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871200" y="1979930"/>
            <a:ext cx="10572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/>
              <a:t>simplefs</a:t>
            </a:r>
            <a:endParaRPr lang="en-US" altLang="zh-CN" sz="20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10870565" y="408622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本次实验</a:t>
            </a:r>
            <a:endParaRPr lang="zh-CN" altLang="en-US" sz="2000" b="1"/>
          </a:p>
        </p:txBody>
      </p:sp>
      <p:sp>
        <p:nvSpPr>
          <p:cNvPr id="14" name="矩形 13"/>
          <p:cNvSpPr/>
          <p:nvPr/>
        </p:nvSpPr>
        <p:spPr>
          <a:xfrm>
            <a:off x="3448685" y="3765550"/>
            <a:ext cx="1779270" cy="1040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上箭头 15"/>
          <p:cNvSpPr/>
          <p:nvPr/>
        </p:nvSpPr>
        <p:spPr>
          <a:xfrm>
            <a:off x="4338320" y="4958715"/>
            <a:ext cx="151130" cy="452755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大括号 18"/>
          <p:cNvSpPr/>
          <p:nvPr/>
        </p:nvSpPr>
        <p:spPr>
          <a:xfrm rot="5400000">
            <a:off x="7794625" y="2392680"/>
            <a:ext cx="76200" cy="52082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610610" y="556450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数据块位图引入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369685" y="5287645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索引节点和数据的分离</a:t>
            </a:r>
            <a:endParaRPr lang="zh-CN" altLang="en-US" dirty="0"/>
          </a:p>
          <a:p>
            <a:r>
              <a:rPr lang="zh-CN" altLang="en-US" dirty="0"/>
              <a:t>形成索引节点区和数据块区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274320" y="2174218"/>
            <a:ext cx="11267440" cy="4368822"/>
            <a:chOff x="274320" y="2174218"/>
            <a:chExt cx="11267440" cy="4368822"/>
          </a:xfrm>
        </p:grpSpPr>
        <p:sp>
          <p:nvSpPr>
            <p:cNvPr id="45" name="矩形 44"/>
            <p:cNvSpPr/>
            <p:nvPr/>
          </p:nvSpPr>
          <p:spPr>
            <a:xfrm>
              <a:off x="274320" y="2174218"/>
              <a:ext cx="11267440" cy="1924471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74320" y="4618569"/>
              <a:ext cx="11267440" cy="1924471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79802" y="5004904"/>
              <a:ext cx="10680122" cy="1198371"/>
              <a:chOff x="445078" y="3092140"/>
              <a:chExt cx="10680122" cy="1198371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2261594" y="3234126"/>
                <a:ext cx="8863606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2261594" y="3234126"/>
                <a:ext cx="1101366" cy="914400"/>
              </a:xfrm>
              <a:prstGeom prst="rect">
                <a:avLst/>
              </a:prstGeom>
              <a:solidFill>
                <a:srgbClr val="4E3C6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超级块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651256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87832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24408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760984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7975600" y="3234126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9550400" y="3234126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362960" y="3234126"/>
                <a:ext cx="1574800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4937760" y="3234126"/>
                <a:ext cx="1574800" cy="9144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  <a:endPara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</a:t>
                </a:r>
                <a:endParaRPr lang="zh-CN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4" name="Picture 2" descr="What Are the Differences Between SSD and Traditional Hard Disk Drives  (HDD)? - Discount Computer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078" y="3092140"/>
                <a:ext cx="1578133" cy="11983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组合 39"/>
            <p:cNvGrpSpPr/>
            <p:nvPr/>
          </p:nvGrpSpPr>
          <p:grpSpPr>
            <a:xfrm>
              <a:off x="479801" y="2537269"/>
              <a:ext cx="10680122" cy="1198371"/>
              <a:chOff x="479801" y="2537269"/>
              <a:chExt cx="10680122" cy="1198371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2296318" y="2679255"/>
                <a:ext cx="8863605" cy="914400"/>
                <a:chOff x="2296318" y="2679255"/>
                <a:chExt cx="8863605" cy="914400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2296318" y="2679255"/>
                  <a:ext cx="1101366" cy="914400"/>
                </a:xfrm>
                <a:prstGeom prst="rect">
                  <a:avLst/>
                </a:prstGeom>
                <a:solidFill>
                  <a:srgbClr val="4E3C69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超级块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3397684" y="2679255"/>
                  <a:ext cx="1574800" cy="914400"/>
                </a:xfrm>
                <a:prstGeom prst="rect">
                  <a:avLst/>
                </a:prstGeom>
                <a:solidFill>
                  <a:srgbClr val="EFF0F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索引节点</a:t>
                  </a:r>
                  <a:endPara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位图</a:t>
                  </a:r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4970440" y="2679255"/>
                  <a:ext cx="389141" cy="914400"/>
                </a:xfrm>
                <a:prstGeom prst="rect">
                  <a:avLst/>
                </a:prstGeom>
                <a:solidFill>
                  <a:srgbClr val="C4B7D7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索引节点</a:t>
                  </a:r>
                  <a:endPara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5359581" y="2679255"/>
                  <a:ext cx="1675469" cy="914400"/>
                </a:xfrm>
                <a:prstGeom prst="rect">
                  <a:avLst/>
                </a:prstGeom>
                <a:solidFill>
                  <a:srgbClr val="705697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数据块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7032876" y="2679255"/>
                  <a:ext cx="389141" cy="914400"/>
                </a:xfrm>
                <a:prstGeom prst="rect">
                  <a:avLst/>
                </a:prstGeom>
                <a:solidFill>
                  <a:srgbClr val="C4B7D7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索引节点</a:t>
                  </a:r>
                  <a:endPara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7422018" y="2679255"/>
                  <a:ext cx="1675469" cy="914400"/>
                </a:xfrm>
                <a:prstGeom prst="rect">
                  <a:avLst/>
                </a:prstGeom>
                <a:solidFill>
                  <a:srgbClr val="705697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数据块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9095313" y="2679255"/>
                  <a:ext cx="389141" cy="914400"/>
                </a:xfrm>
                <a:prstGeom prst="rect">
                  <a:avLst/>
                </a:prstGeom>
                <a:solidFill>
                  <a:srgbClr val="C4B7D7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索引节点</a:t>
                  </a:r>
                  <a:endPara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9484454" y="2679255"/>
                  <a:ext cx="1675469" cy="914400"/>
                </a:xfrm>
                <a:prstGeom prst="rect">
                  <a:avLst/>
                </a:prstGeom>
                <a:solidFill>
                  <a:srgbClr val="705697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数据块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39" name="Picture 2" descr="What Are the Differences Between SSD and Traditional Hard Disk Drives  (HDD)? - Discount Computer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801" y="2537269"/>
                <a:ext cx="1578133" cy="11983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文本框 40"/>
            <p:cNvSpPr txBox="1"/>
            <p:nvPr/>
          </p:nvSpPr>
          <p:spPr>
            <a:xfrm>
              <a:off x="5524465" y="2197505"/>
              <a:ext cx="11430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err="1"/>
                <a:t>SimpleFS</a:t>
              </a:r>
              <a:endParaRPr lang="en-US" altLang="zh-CN" sz="2000" b="1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496560" y="4646725"/>
              <a:ext cx="1198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本次实验</a:t>
              </a:r>
              <a:endParaRPr lang="zh-CN" altLang="en-US" sz="2000" b="1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868344" y="6162675"/>
              <a:ext cx="17830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i="1" dirty="0"/>
                <a:t>数据块位图引入</a:t>
              </a:r>
              <a:endParaRPr lang="zh-CN" altLang="en-US" i="1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547284" y="6148070"/>
              <a:ext cx="46126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i="1" dirty="0"/>
                <a:t>索引节点和数据的分离</a:t>
              </a:r>
              <a:endParaRPr lang="zh-CN" altLang="en-US" i="1" dirty="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479802" y="2530864"/>
            <a:ext cx="10680123" cy="2497209"/>
            <a:chOff x="479802" y="2530864"/>
            <a:chExt cx="10680123" cy="2497209"/>
          </a:xfrm>
        </p:grpSpPr>
        <p:grpSp>
          <p:nvGrpSpPr>
            <p:cNvPr id="26" name="组合 25"/>
            <p:cNvGrpSpPr/>
            <p:nvPr/>
          </p:nvGrpSpPr>
          <p:grpSpPr>
            <a:xfrm>
              <a:off x="479802" y="3103714"/>
              <a:ext cx="10680123" cy="1924359"/>
              <a:chOff x="479802" y="3103714"/>
              <a:chExt cx="10680123" cy="1924359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296318" y="3245700"/>
                <a:ext cx="8863606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296318" y="3245700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逻辑块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871118" y="3245700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逻辑块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7" name="Picture 2" descr="What Are the Differences Between SSD and Traditional Hard Disk Drives  (HDD)? - Discount Computer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802" y="3103714"/>
                <a:ext cx="1578133" cy="11983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文本框 17"/>
              <p:cNvSpPr txBox="1"/>
              <p:nvPr/>
            </p:nvSpPr>
            <p:spPr>
              <a:xfrm>
                <a:off x="5759884" y="4658741"/>
                <a:ext cx="1822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/>
                  <a:t>任务一设定布局</a:t>
                </a:r>
                <a:endParaRPr lang="zh-CN" altLang="en-US" b="1" dirty="0"/>
              </a:p>
            </p:txBody>
          </p:sp>
          <p:sp>
            <p:nvSpPr>
              <p:cNvPr id="20" name="右大括号 19"/>
              <p:cNvSpPr/>
              <p:nvPr/>
            </p:nvSpPr>
            <p:spPr>
              <a:xfrm rot="5400000" flipV="1">
                <a:off x="6616044" y="30408"/>
                <a:ext cx="224155" cy="8863607"/>
              </a:xfrm>
              <a:prstGeom prst="rightBrac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445917" y="3245700"/>
                <a:ext cx="1892373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913090" y="3245700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逻辑块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500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8913090" y="3244916"/>
                <a:ext cx="238383" cy="9144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7338290" y="3244916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逻辑块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499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7" name="直接箭头连接符 26"/>
            <p:cNvCxnSpPr>
              <a:stCxn id="30" idx="2"/>
              <a:endCxn id="24" idx="0"/>
            </p:cNvCxnSpPr>
            <p:nvPr/>
          </p:nvCxnSpPr>
          <p:spPr>
            <a:xfrm>
              <a:off x="9032281" y="2900196"/>
              <a:ext cx="1" cy="344720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7251473" y="2530864"/>
              <a:ext cx="3561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指定一个名为</a:t>
              </a:r>
              <a:r>
                <a:rPr lang="en-US" altLang="zh-CN" b="1" dirty="0"/>
                <a:t>&lt;filename&gt;</a:t>
              </a:r>
              <a:r>
                <a:rPr lang="zh-CN" altLang="en-US" b="1" dirty="0"/>
                <a:t>的</a:t>
              </a:r>
              <a:r>
                <a:rPr lang="en-US" altLang="zh-CN" b="1" dirty="0" err="1"/>
                <a:t>dentry</a:t>
              </a:r>
              <a:endParaRPr lang="zh-CN" altLang="en-US" b="1" dirty="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36085" y="282956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10835" y="282956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5400000">
            <a:off x="5890260" y="1999615"/>
            <a:ext cx="215900" cy="1175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 rot="16200000">
            <a:off x="5380990" y="2498090"/>
            <a:ext cx="76200" cy="23660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88330" y="197739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磁盘块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984750" y="385318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逻辑块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68975" y="298513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496435" y="298513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1250066" y="1317313"/>
            <a:ext cx="5646827" cy="1949255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What Are the Differences Between SSD and Traditional Hard Disk Drives  (HDD)? - Discount Computer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61" y="4774662"/>
            <a:ext cx="1578133" cy="119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4247908" y="4774662"/>
            <a:ext cx="2648984" cy="914400"/>
          </a:xfrm>
          <a:prstGeom prst="rect">
            <a:avLst/>
          </a:prstGeom>
          <a:solidFill>
            <a:srgbClr val="EFF0F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数据区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16386" y="4774662"/>
            <a:ext cx="1431523" cy="914400"/>
          </a:xfrm>
          <a:prstGeom prst="rect">
            <a:avLst/>
          </a:prstGeom>
          <a:solidFill>
            <a:srgbClr val="4E3C6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管理区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右大括号 28"/>
          <p:cNvSpPr/>
          <p:nvPr/>
        </p:nvSpPr>
        <p:spPr>
          <a:xfrm rot="5400000">
            <a:off x="4744560" y="3907466"/>
            <a:ext cx="224155" cy="4080507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007646" y="6243312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磁盘布局设计</a:t>
            </a:r>
            <a:endParaRPr lang="zh-CN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441495" y="3836270"/>
            <a:ext cx="5455397" cy="4485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磁盘驱动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801416" y="4513935"/>
            <a:ext cx="609547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48863" y="4590512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硬件</a:t>
            </a:r>
            <a:endParaRPr lang="zh-CN" altLang="en-US" b="1" dirty="0"/>
          </a:p>
        </p:txBody>
      </p:sp>
      <p:sp>
        <p:nvSpPr>
          <p:cNvPr id="47" name="文本框 46"/>
          <p:cNvSpPr txBox="1"/>
          <p:nvPr/>
        </p:nvSpPr>
        <p:spPr>
          <a:xfrm>
            <a:off x="748863" y="40300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软件</a:t>
            </a:r>
            <a:endParaRPr lang="zh-CN" altLang="en-US" b="1" dirty="0"/>
          </a:p>
        </p:txBody>
      </p:sp>
      <p:sp>
        <p:nvSpPr>
          <p:cNvPr id="33" name="矩形 32"/>
          <p:cNvSpPr/>
          <p:nvPr/>
        </p:nvSpPr>
        <p:spPr>
          <a:xfrm>
            <a:off x="1441495" y="2199768"/>
            <a:ext cx="1580981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管理区部分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缓存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163513" y="2199768"/>
            <a:ext cx="158098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数据区部分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缓存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302504" y="2192254"/>
            <a:ext cx="158098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交互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箭头: 上下 53"/>
          <p:cNvSpPr/>
          <p:nvPr/>
        </p:nvSpPr>
        <p:spPr>
          <a:xfrm>
            <a:off x="3953517" y="4332040"/>
            <a:ext cx="278953" cy="369332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上下 54"/>
          <p:cNvSpPr/>
          <p:nvPr/>
        </p:nvSpPr>
        <p:spPr>
          <a:xfrm>
            <a:off x="3953516" y="3381150"/>
            <a:ext cx="278953" cy="369332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441495" y="1522103"/>
            <a:ext cx="5302998" cy="448502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用户接口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 rot="16200000">
            <a:off x="435961" y="21201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文件系统</a:t>
            </a:r>
            <a:endParaRPr lang="zh-CN" altLang="en-US" b="1" dirty="0"/>
          </a:p>
        </p:txBody>
      </p:sp>
      <p:sp>
        <p:nvSpPr>
          <p:cNvPr id="59" name="文本框 58"/>
          <p:cNvSpPr txBox="1"/>
          <p:nvPr/>
        </p:nvSpPr>
        <p:spPr>
          <a:xfrm>
            <a:off x="7519076" y="1276892"/>
            <a:ext cx="158369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cs typeface="+mn-lt"/>
              </a:rPr>
              <a:t>init</a:t>
            </a:r>
            <a:endParaRPr lang="zh-CN" altLang="en-US" dirty="0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cs typeface="+mn-lt"/>
              </a:rPr>
              <a:t>mkdir</a:t>
            </a:r>
            <a:endParaRPr lang="zh-CN" altLang="en-US" dirty="0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cs typeface="+mn-lt"/>
              </a:rPr>
              <a:t>getattr</a:t>
            </a:r>
            <a:endParaRPr lang="zh-CN" altLang="en-US" dirty="0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cs typeface="+mn-lt"/>
              </a:rPr>
              <a:t>readdir</a:t>
            </a:r>
            <a:endParaRPr lang="zh-CN" altLang="en-US" dirty="0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cs typeface="+mn-lt"/>
              </a:rPr>
              <a:t>mknod</a:t>
            </a:r>
            <a:endParaRPr lang="zh-CN" altLang="en-US" dirty="0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read</a:t>
            </a:r>
            <a:endParaRPr lang="en-US" altLang="zh-CN" dirty="0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...</a:t>
            </a:r>
            <a:endParaRPr lang="en-US" altLang="zh-CN" dirty="0">
              <a:latin typeface="+mn-ea"/>
              <a:cs typeface="+mn-lt"/>
            </a:endParaRPr>
          </a:p>
        </p:txBody>
      </p:sp>
      <p:sp>
        <p:nvSpPr>
          <p:cNvPr id="60" name="右大括号 59"/>
          <p:cNvSpPr/>
          <p:nvPr/>
        </p:nvSpPr>
        <p:spPr>
          <a:xfrm>
            <a:off x="7095907" y="1317313"/>
            <a:ext cx="224155" cy="194925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" name="图片 60" descr="l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552" y="2100486"/>
            <a:ext cx="2541905" cy="382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2" name="箭头: 下 61"/>
          <p:cNvSpPr/>
          <p:nvPr/>
        </p:nvSpPr>
        <p:spPr>
          <a:xfrm rot="16200000">
            <a:off x="8928334" y="2095760"/>
            <a:ext cx="333292" cy="39235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7519074" y="3570791"/>
            <a:ext cx="4511040" cy="1710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b="1" dirty="0"/>
              <a:t>文件系统思想</a:t>
            </a:r>
            <a:endParaRPr lang="zh-CN" altLang="en-US" b="1" dirty="0"/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ym typeface="+mn-ea"/>
              </a:rPr>
              <a:t>硬件</a:t>
            </a:r>
            <a:r>
              <a:rPr lang="zh-CN" altLang="en-US" dirty="0">
                <a:sym typeface="+mn-ea"/>
              </a:rPr>
              <a:t>：重新设计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磁盘布局</a:t>
            </a:r>
            <a:r>
              <a:rPr lang="zh-CN" altLang="en-US" dirty="0">
                <a:sym typeface="+mn-ea"/>
              </a:rPr>
              <a:t>，引入管理区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ym typeface="+mn-ea"/>
              </a:rPr>
              <a:t>软件</a:t>
            </a:r>
            <a:r>
              <a:rPr lang="zh-CN" altLang="en-US" dirty="0">
                <a:sym typeface="+mn-ea"/>
              </a:rPr>
              <a:t>：和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磁盘</a:t>
            </a:r>
            <a:r>
              <a:rPr lang="zh-CN" altLang="en-US" dirty="0">
                <a:sym typeface="+mn-ea"/>
              </a:rPr>
              <a:t>进行交互读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写数据，封装实现统一用户接口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包括对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文件增删改查</a:t>
            </a:r>
            <a:endParaRPr lang="en-US" altLang="zh-CN" dirty="0"/>
          </a:p>
        </p:txBody>
      </p:sp>
      <p:sp>
        <p:nvSpPr>
          <p:cNvPr id="65" name="文本框 64"/>
          <p:cNvSpPr txBox="1"/>
          <p:nvPr/>
        </p:nvSpPr>
        <p:spPr>
          <a:xfrm>
            <a:off x="7519074" y="5522243"/>
            <a:ext cx="4408766" cy="87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C00000"/>
                </a:solidFill>
              </a:rPr>
              <a:t>便于维护和管理磁盘空间</a:t>
            </a:r>
            <a:endParaRPr lang="zh-CN" altLang="en-US" b="1" dirty="0">
              <a:solidFill>
                <a:srgbClr val="C00000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C00000"/>
                </a:solidFill>
              </a:rPr>
              <a:t>提高从设备查找文件效率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95795" y="277558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70545" y="277558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5400000">
            <a:off x="8649970" y="1945640"/>
            <a:ext cx="215900" cy="1175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 rot="16200000">
            <a:off x="8140700" y="2444115"/>
            <a:ext cx="76200" cy="23660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448040" y="19234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磁盘块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744460" y="37992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逻辑块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528685" y="293116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256145" y="293116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767965" y="277558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 rot="5400000">
            <a:off x="3247390" y="1945640"/>
            <a:ext cx="215900" cy="1175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 rot="16200000">
            <a:off x="3322955" y="3028950"/>
            <a:ext cx="85090" cy="1193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045460" y="19234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磁盘块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018790" y="385318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逻辑块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126105" y="293116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905125" y="4610100"/>
            <a:ext cx="10572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simplefs</a:t>
            </a:r>
            <a:endParaRPr lang="en-US" altLang="zh-CN" sz="2000" b="1"/>
          </a:p>
        </p:txBody>
      </p:sp>
      <p:sp>
        <p:nvSpPr>
          <p:cNvPr id="19" name="文本框 18"/>
          <p:cNvSpPr txBox="1"/>
          <p:nvPr/>
        </p:nvSpPr>
        <p:spPr>
          <a:xfrm>
            <a:off x="7555865" y="461264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本次实验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623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3098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9133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11658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203825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78575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38925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464175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55142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2617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98652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81177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6" name="下箭头 15"/>
          <p:cNvSpPr/>
          <p:nvPr/>
        </p:nvSpPr>
        <p:spPr>
          <a:xfrm>
            <a:off x="3524250" y="1579245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6638925" y="1579245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220085" y="1125220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offset</a:t>
            </a:r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729355" y="1752600"/>
            <a:ext cx="287782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801870" y="1125220"/>
            <a:ext cx="523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3048635" y="208280"/>
            <a:ext cx="4979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ea typeface="微软雅黑 Light" panose="020B0502040204020203" charset="-122"/>
                <a:cs typeface="Times New Roman" panose="02020603050405020304" pitchFamily="18" charset="0"/>
              </a:rPr>
              <a:t>int your_read(int offset, void *out_content, int size);</a:t>
            </a:r>
            <a:endParaRPr lang="zh-CN" altLang="en-US">
              <a:latin typeface="Times New Roman" panose="02020603050405020304" pitchFamily="18" charset="0"/>
              <a:ea typeface="微软雅黑 Light" panose="020B0502040204020203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8148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94183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25" name="下箭头 24"/>
          <p:cNvSpPr/>
          <p:nvPr/>
        </p:nvSpPr>
        <p:spPr>
          <a:xfrm rot="10800000">
            <a:off x="2768600" y="2830195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10800000">
            <a:off x="7551420" y="2785745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470150" y="3385820"/>
            <a:ext cx="705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down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7393940" y="3385820"/>
            <a:ext cx="422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up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2906395" y="41370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081145" y="41370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341495" y="42926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3166745" y="42926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5253990" y="41370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428740" y="41370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689090" y="42926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5514340" y="42926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8027670" y="4137025"/>
            <a:ext cx="1363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微软雅黑 Light" panose="020B0502040204020203" charset="-122"/>
                <a:cs typeface="Times New Roman" panose="02020603050405020304" pitchFamily="18" charset="0"/>
              </a:rPr>
              <a:t>ddriver_seek</a:t>
            </a:r>
            <a:endParaRPr lang="en-US" altLang="zh-CN">
              <a:latin typeface="Times New Roman" panose="02020603050405020304" pitchFamily="18" charset="0"/>
              <a:ea typeface="微软雅黑 Light" panose="020B0502040204020203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>
                <a:latin typeface="Times New Roman" panose="02020603050405020304" pitchFamily="18" charset="0"/>
                <a:ea typeface="微软雅黑 Light" panose="020B0502040204020203" charset="-122"/>
                <a:cs typeface="Times New Roman" panose="02020603050405020304" pitchFamily="18" charset="0"/>
              </a:rPr>
              <a:t>ddriver_read</a:t>
            </a:r>
            <a:endParaRPr lang="en-US" altLang="zh-CN">
              <a:latin typeface="Times New Roman" panose="02020603050405020304" pitchFamily="18" charset="0"/>
              <a:ea typeface="微软雅黑 Light" panose="020B0502040204020203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21380" y="3663950"/>
            <a:ext cx="386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②</a:t>
            </a:r>
            <a:r>
              <a:rPr lang="en-US" altLang="zh-CN" b="1"/>
              <a:t> </a:t>
            </a:r>
            <a:r>
              <a:rPr lang="zh-CN" altLang="en-US" b="1"/>
              <a:t>读出从</a:t>
            </a:r>
            <a:r>
              <a:rPr lang="en-US" altLang="zh-CN" b="1"/>
              <a:t>down</a:t>
            </a:r>
            <a:r>
              <a:rPr lang="zh-CN" altLang="en-US" b="1"/>
              <a:t>到</a:t>
            </a:r>
            <a:r>
              <a:rPr lang="en-US" altLang="zh-CN" b="1"/>
              <a:t>up</a:t>
            </a:r>
            <a:r>
              <a:rPr lang="zh-CN" altLang="en-US" b="1"/>
              <a:t>的磁盘块到内存</a:t>
            </a:r>
            <a:endParaRPr lang="zh-CN" altLang="en-US" b="1"/>
          </a:p>
        </p:txBody>
      </p:sp>
      <p:sp>
        <p:nvSpPr>
          <p:cNvPr id="40" name="矩形 39"/>
          <p:cNvSpPr/>
          <p:nvPr/>
        </p:nvSpPr>
        <p:spPr>
          <a:xfrm>
            <a:off x="3644900" y="5943600"/>
            <a:ext cx="38608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030980" y="594360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291330" y="609917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5203825" y="594360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464175" y="609917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8095615" y="6099175"/>
            <a:ext cx="97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微软雅黑 Light" panose="020B0502040204020203" charset="-122"/>
                <a:cs typeface="Times New Roman" panose="02020603050405020304" pitchFamily="18" charset="0"/>
              </a:rPr>
              <a:t>memcpy</a:t>
            </a:r>
            <a:endParaRPr lang="en-US" altLang="zh-CN">
              <a:latin typeface="Times New Roman" panose="02020603050405020304" pitchFamily="18" charset="0"/>
              <a:ea typeface="微软雅黑 Light" panose="020B0502040204020203" charset="-122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376670" y="5943600"/>
            <a:ext cx="38608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3524250" y="2840990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2946400" y="3064510"/>
            <a:ext cx="47498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46400" y="3155950"/>
            <a:ext cx="554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bias</a:t>
            </a:r>
            <a:endParaRPr lang="en-US" altLang="zh-CN"/>
          </a:p>
        </p:txBody>
      </p:sp>
      <p:cxnSp>
        <p:nvCxnSpPr>
          <p:cNvPr id="59" name="直接连接符 58"/>
          <p:cNvCxnSpPr/>
          <p:nvPr/>
        </p:nvCxnSpPr>
        <p:spPr>
          <a:xfrm>
            <a:off x="2906395" y="49841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3009265" y="5169535"/>
            <a:ext cx="554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bias</a:t>
            </a:r>
            <a:endParaRPr lang="en-US" altLang="zh-CN"/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3009265" y="5153660"/>
            <a:ext cx="47498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642995" y="49841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746875" y="49841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3770630" y="5159375"/>
            <a:ext cx="2825750" cy="1016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906645" y="5153660"/>
            <a:ext cx="523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3183890" y="756920"/>
            <a:ext cx="3968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①</a:t>
            </a:r>
            <a:r>
              <a:rPr lang="en-US" altLang="zh-CN" b="1"/>
              <a:t> </a:t>
            </a:r>
            <a:r>
              <a:rPr lang="zh-CN" altLang="en-US" b="1"/>
              <a:t>确定要读取的下界</a:t>
            </a:r>
            <a:r>
              <a:rPr lang="en-US" altLang="zh-CN" b="1"/>
              <a:t>down</a:t>
            </a:r>
            <a:r>
              <a:rPr lang="zh-CN" altLang="en-US" b="1"/>
              <a:t>和上界</a:t>
            </a:r>
            <a:r>
              <a:rPr lang="en-US" altLang="zh-CN" b="1"/>
              <a:t>up</a:t>
            </a:r>
            <a:endParaRPr lang="en-US" altLang="zh-CN" b="1"/>
          </a:p>
        </p:txBody>
      </p:sp>
      <p:sp>
        <p:nvSpPr>
          <p:cNvPr id="68" name="文本框 67"/>
          <p:cNvSpPr txBox="1"/>
          <p:nvPr/>
        </p:nvSpPr>
        <p:spPr>
          <a:xfrm>
            <a:off x="3474085" y="5521960"/>
            <a:ext cx="386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③</a:t>
            </a:r>
            <a:r>
              <a:rPr lang="en-US" altLang="zh-CN" b="1"/>
              <a:t> </a:t>
            </a:r>
            <a:r>
              <a:rPr lang="zh-CN" altLang="en-US" b="1"/>
              <a:t>从</a:t>
            </a:r>
            <a:r>
              <a:rPr lang="en-US" altLang="zh-CN" b="1"/>
              <a:t>tmp</a:t>
            </a:r>
            <a:r>
              <a:rPr lang="zh-CN" altLang="en-US" b="1"/>
              <a:t>拷贝指定内容然后返回</a:t>
            </a:r>
            <a:endParaRPr lang="zh-CN" altLang="en-US" b="1"/>
          </a:p>
        </p:txBody>
      </p:sp>
      <p:sp>
        <p:nvSpPr>
          <p:cNvPr id="69" name="文本框 68"/>
          <p:cNvSpPr txBox="1"/>
          <p:nvPr/>
        </p:nvSpPr>
        <p:spPr>
          <a:xfrm>
            <a:off x="1980565" y="4275455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latin typeface="Times New Roman" panose="02020603050405020304" pitchFamily="18" charset="0"/>
                <a:ea typeface="微软雅黑 Light" panose="020B0502040204020203" charset="-122"/>
                <a:cs typeface="Times New Roman" panose="02020603050405020304" pitchFamily="18" charset="0"/>
              </a:rPr>
              <a:t>tmp</a:t>
            </a:r>
            <a:endParaRPr lang="en-US" altLang="zh-CN" b="1">
              <a:latin typeface="Times New Roman" panose="02020603050405020304" pitchFamily="18" charset="0"/>
              <a:ea typeface="微软雅黑 Light" panose="020B0502040204020203" charset="-122"/>
              <a:cs typeface="Times New Roman" panose="02020603050405020304" pitchFamily="18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980565" y="6099175"/>
            <a:ext cx="1338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latin typeface="Times New Roman" panose="02020603050405020304" pitchFamily="18" charset="0"/>
                <a:ea typeface="微软雅黑 Light" panose="020B0502040204020203" charset="-122"/>
                <a:cs typeface="Times New Roman" panose="02020603050405020304" pitchFamily="18" charset="0"/>
              </a:rPr>
              <a:t>out_content</a:t>
            </a:r>
            <a:endParaRPr lang="en-US" altLang="zh-CN" b="1">
              <a:latin typeface="Times New Roman" panose="02020603050405020304" pitchFamily="18" charset="0"/>
              <a:ea typeface="微软雅黑 Light" panose="020B0502040204020203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-372629" y="150813"/>
            <a:ext cx="12473188" cy="6913879"/>
            <a:chOff x="-372629" y="150813"/>
            <a:chExt cx="12473188" cy="6913879"/>
          </a:xfrm>
        </p:grpSpPr>
        <p:sp>
          <p:nvSpPr>
            <p:cNvPr id="40" name="矩形 39"/>
            <p:cNvSpPr/>
            <p:nvPr/>
          </p:nvSpPr>
          <p:spPr>
            <a:xfrm>
              <a:off x="3749040" y="5755640"/>
              <a:ext cx="38608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135120" y="5755640"/>
              <a:ext cx="117475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307965" y="5755640"/>
              <a:ext cx="117475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480810" y="5755640"/>
              <a:ext cx="38608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030855" y="3750945"/>
              <a:ext cx="117475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205605" y="3750945"/>
              <a:ext cx="117475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378450" y="3750945"/>
              <a:ext cx="117475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553200" y="3750945"/>
              <a:ext cx="117475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037205" y="1514475"/>
              <a:ext cx="117475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211955" y="1514475"/>
              <a:ext cx="117475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384800" y="1514475"/>
              <a:ext cx="117475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559550" y="1514475"/>
              <a:ext cx="117475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732395" y="1514475"/>
              <a:ext cx="117475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862455" y="1514475"/>
              <a:ext cx="117475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472305" y="167005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297555" y="167005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819900" y="167005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  <a:endParaRPr lang="en-US" altLang="zh-CN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45150" y="167005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  <a:endParaRPr lang="en-US" altLang="zh-CN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992745" y="167005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  <a:endParaRPr lang="en-US" altLang="zh-CN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09010" y="495300"/>
              <a:ext cx="7162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offset</a:t>
              </a:r>
              <a:endParaRPr lang="en-US" altLang="zh-CN" dirty="0"/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3910330" y="1224280"/>
              <a:ext cx="287782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5004753" y="718185"/>
              <a:ext cx="52324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size</a:t>
              </a:r>
              <a:endParaRPr lang="en-US" altLang="zh-CN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122805" y="167005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  <a:endParaRPr lang="en-US" altLang="zh-CN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651125" y="2857500"/>
              <a:ext cx="70548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down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574915" y="2857500"/>
              <a:ext cx="42291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up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465955" y="390652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291205" y="390652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813550" y="390652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638800" y="390652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  <a:endParaRPr lang="en-US" altLang="zh-CN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156572" y="3544310"/>
              <a:ext cx="39439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 err="1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ddriver_seek</a:t>
              </a:r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(down)</a:t>
              </a:r>
              <a:endParaRPr lang="en-US" altLang="zh-CN" dirty="0">
                <a:latin typeface="Consolas" panose="020B0609020204030204" pitchFamily="49" charset="0"/>
                <a:ea typeface="微软雅黑 Light" panose="020B0502040204020203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b="1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for</a:t>
              </a:r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 blk </a:t>
              </a:r>
              <a:r>
                <a:rPr lang="en-US" altLang="zh-CN" b="1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in</a:t>
              </a:r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 range(up-down)</a:t>
              </a:r>
              <a:endParaRPr lang="en-US" altLang="zh-CN" dirty="0">
                <a:latin typeface="Consolas" panose="020B0609020204030204" pitchFamily="49" charset="0"/>
                <a:ea typeface="微软雅黑 Light" panose="020B0502040204020203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 err="1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ddriver_read</a:t>
              </a:r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(</a:t>
              </a:r>
              <a:r>
                <a:rPr lang="en-US" altLang="zh-CN" dirty="0" err="1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tmp_buf</a:t>
              </a:r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, blk)</a:t>
              </a:r>
              <a:endParaRPr lang="en-US" altLang="zh-CN" dirty="0">
                <a:latin typeface="Consolas" panose="020B0609020204030204" pitchFamily="49" charset="0"/>
                <a:ea typeface="微软雅黑 Light" panose="020B0502040204020203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681480" y="3277870"/>
              <a:ext cx="38690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②</a:t>
              </a:r>
              <a:r>
                <a:rPr lang="en-US" altLang="zh-CN" b="1" dirty="0"/>
                <a:t> </a:t>
              </a:r>
              <a:r>
                <a:rPr lang="zh-CN" altLang="en-US" b="1" dirty="0"/>
                <a:t>读出从</a:t>
              </a:r>
              <a:r>
                <a:rPr lang="en-US" altLang="zh-CN" b="1" dirty="0"/>
                <a:t>down</a:t>
              </a:r>
              <a:r>
                <a:rPr lang="zh-CN" altLang="en-US" b="1" dirty="0"/>
                <a:t>到</a:t>
              </a:r>
              <a:r>
                <a:rPr lang="en-US" altLang="zh-CN" b="1" dirty="0"/>
                <a:t>up</a:t>
              </a:r>
              <a:r>
                <a:rPr lang="zh-CN" altLang="en-US" b="1" dirty="0"/>
                <a:t>的磁盘块到内存</a:t>
              </a:r>
              <a:endParaRPr lang="zh-CN" altLang="en-US" b="1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395470" y="5911215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  <a:endParaRPr lang="en-US" altLang="zh-CN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568315" y="5911215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  <a:endParaRPr lang="en-US" altLang="zh-CN"/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3705225" y="2312670"/>
              <a:ext cx="0" cy="45275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3127375" y="2536190"/>
              <a:ext cx="474980" cy="571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3127375" y="2627630"/>
              <a:ext cx="55435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bias</a:t>
              </a:r>
              <a:endParaRPr lang="en-US" altLang="zh-CN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3030855" y="4598035"/>
              <a:ext cx="0" cy="45275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3133725" y="4783455"/>
              <a:ext cx="55435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bias</a:t>
              </a:r>
              <a:endParaRPr lang="en-US" altLang="zh-CN"/>
            </a:p>
          </p:txBody>
        </p:sp>
        <p:cxnSp>
          <p:nvCxnSpPr>
            <p:cNvPr id="62" name="直接箭头连接符 61"/>
            <p:cNvCxnSpPr/>
            <p:nvPr/>
          </p:nvCxnSpPr>
          <p:spPr>
            <a:xfrm flipV="1">
              <a:off x="3133725" y="4767580"/>
              <a:ext cx="474980" cy="571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767455" y="4598035"/>
              <a:ext cx="0" cy="45275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6871335" y="4598035"/>
              <a:ext cx="0" cy="45275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>
              <a:off x="3895090" y="4773295"/>
              <a:ext cx="2825750" cy="1016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5031105" y="4767580"/>
              <a:ext cx="52324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size</a:t>
              </a:r>
              <a:endParaRPr lang="en-US" altLang="zh-CN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687194" y="150813"/>
              <a:ext cx="396875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①</a:t>
              </a:r>
              <a:r>
                <a:rPr lang="en-US" altLang="zh-CN" b="1" dirty="0"/>
                <a:t> </a:t>
              </a:r>
              <a:r>
                <a:rPr lang="zh-CN" altLang="en-US" b="1" dirty="0"/>
                <a:t>确定要读取的下界</a:t>
              </a:r>
              <a:r>
                <a:rPr lang="en-US" altLang="zh-CN" b="1" dirty="0"/>
                <a:t>down</a:t>
              </a:r>
              <a:r>
                <a:rPr lang="zh-CN" altLang="en-US" b="1" dirty="0"/>
                <a:t>和上界</a:t>
              </a:r>
              <a:r>
                <a:rPr lang="en-US" altLang="zh-CN" b="1" dirty="0"/>
                <a:t>up</a:t>
              </a:r>
              <a:endParaRPr lang="en-US" altLang="zh-CN" b="1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681479" y="5279390"/>
              <a:ext cx="487807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③</a:t>
              </a:r>
              <a:r>
                <a:rPr lang="en-US" altLang="zh-CN" b="1" dirty="0"/>
                <a:t> </a:t>
              </a:r>
              <a:r>
                <a:rPr lang="zh-CN" altLang="en-US" b="1" dirty="0"/>
                <a:t>从</a:t>
              </a:r>
              <a:r>
                <a:rPr lang="en-US" altLang="zh-CN" dirty="0" err="1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tmp_buf</a:t>
              </a:r>
              <a:r>
                <a:rPr lang="zh-CN" altLang="en-US" b="1" dirty="0"/>
                <a:t>拷贝指定内容然后返回</a:t>
              </a:r>
              <a:endParaRPr lang="zh-CN" altLang="en-US" b="1" dirty="0"/>
            </a:p>
          </p:txBody>
        </p:sp>
        <p:pic>
          <p:nvPicPr>
            <p:cNvPr id="2" name="Picture 2" descr="What Are the Differences Between SSD and Traditional Hard Disk Drives  (HDD)? - Discount Computer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66254" y="1337819"/>
              <a:ext cx="1578133" cy="1198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DDR4 DRAM Modules - Micron | Mouse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72629" y="3593145"/>
              <a:ext cx="1876168" cy="1363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DDR4 DRAM Modules - Micron | Mouse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72629" y="5520181"/>
              <a:ext cx="1876168" cy="1363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5" name="直接箭头连接符 44"/>
            <p:cNvCxnSpPr/>
            <p:nvPr/>
          </p:nvCxnSpPr>
          <p:spPr>
            <a:xfrm flipV="1">
              <a:off x="3037205" y="2193925"/>
              <a:ext cx="0" cy="66357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V="1">
              <a:off x="7741920" y="2193925"/>
              <a:ext cx="0" cy="66357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3867150" y="850900"/>
              <a:ext cx="0" cy="66357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>
              <a:off x="6819900" y="850899"/>
              <a:ext cx="0" cy="66357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3767455" y="6526847"/>
              <a:ext cx="0" cy="45275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6871335" y="6526847"/>
              <a:ext cx="0" cy="45275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>
              <a:off x="3895090" y="6702107"/>
              <a:ext cx="2825750" cy="1016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/>
            <p:cNvSpPr txBox="1"/>
            <p:nvPr/>
          </p:nvSpPr>
          <p:spPr>
            <a:xfrm>
              <a:off x="5031105" y="6696392"/>
              <a:ext cx="52324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size</a:t>
              </a:r>
              <a:endParaRPr lang="en-US" altLang="zh-CN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882133" y="5847492"/>
              <a:ext cx="5218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 err="1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memcpy</a:t>
              </a:r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(</a:t>
              </a:r>
              <a:r>
                <a:rPr lang="en-US" altLang="zh-CN" dirty="0" err="1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out_content</a:t>
              </a:r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, </a:t>
              </a:r>
              <a:r>
                <a:rPr lang="en-US" altLang="zh-CN" dirty="0" err="1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tmp_buf</a:t>
              </a:r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 + bias, size)</a:t>
              </a:r>
              <a:endParaRPr lang="en-US" altLang="zh-CN" dirty="0">
                <a:latin typeface="Consolas" panose="020B0609020204030204" pitchFamily="49" charset="0"/>
                <a:ea typeface="微软雅黑 Light" panose="020B0502040204020203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194797" y="1531034"/>
              <a:ext cx="29057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up(offset + size, 512)</a:t>
              </a:r>
              <a:endParaRPr lang="en-US" altLang="zh-CN" dirty="0">
                <a:latin typeface="Consolas" panose="020B0609020204030204" pitchFamily="49" charset="0"/>
                <a:ea typeface="微软雅黑 Light" panose="020B0502040204020203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down(offset, 512)</a:t>
              </a:r>
              <a:endParaRPr lang="en-US" altLang="zh-CN" dirty="0">
                <a:latin typeface="Consolas" panose="020B0609020204030204" pitchFamily="49" charset="0"/>
                <a:ea typeface="微软雅黑 Light" panose="020B0502040204020203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432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2907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8942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11467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201920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76670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37020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462270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54951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2426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98461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80986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6" name="下箭头 15"/>
          <p:cNvSpPr/>
          <p:nvPr/>
        </p:nvSpPr>
        <p:spPr>
          <a:xfrm>
            <a:off x="3522345" y="1315720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6637020" y="1315720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218180" y="861695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offset</a:t>
            </a:r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727450" y="1489075"/>
            <a:ext cx="287782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799965" y="861695"/>
            <a:ext cx="523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3086735" y="120650"/>
            <a:ext cx="4940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ea typeface="微软雅黑 Light" panose="020B0502040204020203" charset="-122"/>
                <a:cs typeface="Times New Roman" panose="02020603050405020304" pitchFamily="18" charset="0"/>
              </a:rPr>
              <a:t>int your_</a:t>
            </a:r>
            <a:r>
              <a:rPr lang="en-US" altLang="zh-CN">
                <a:latin typeface="Times New Roman" panose="02020603050405020304" pitchFamily="18" charset="0"/>
                <a:ea typeface="微软雅黑 Light" panose="020B0502040204020203" charset="-122"/>
                <a:cs typeface="Times New Roman" panose="02020603050405020304" pitchFamily="18" charset="0"/>
              </a:rPr>
              <a:t>write</a:t>
            </a:r>
            <a:r>
              <a:rPr lang="zh-CN" altLang="en-US">
                <a:latin typeface="Times New Roman" panose="02020603050405020304" pitchFamily="18" charset="0"/>
                <a:ea typeface="微软雅黑 Light" panose="020B0502040204020203" charset="-122"/>
                <a:cs typeface="Times New Roman" panose="02020603050405020304" pitchFamily="18" charset="0"/>
              </a:rPr>
              <a:t>(int offset, void *</a:t>
            </a:r>
            <a:r>
              <a:rPr lang="en-US" altLang="zh-CN">
                <a:latin typeface="Times New Roman" panose="02020603050405020304" pitchFamily="18" charset="0"/>
                <a:ea typeface="微软雅黑 Light" panose="020B0502040204020203" charset="-122"/>
                <a:cs typeface="Times New Roman" panose="02020603050405020304" pitchFamily="18" charset="0"/>
              </a:rPr>
              <a:t>in</a:t>
            </a:r>
            <a:r>
              <a:rPr lang="zh-CN" altLang="en-US">
                <a:latin typeface="Times New Roman" panose="02020603050405020304" pitchFamily="18" charset="0"/>
                <a:ea typeface="微软雅黑 Light" panose="020B0502040204020203" charset="-122"/>
                <a:cs typeface="Times New Roman" panose="02020603050405020304" pitchFamily="18" charset="0"/>
              </a:rPr>
              <a:t>_content, int size);</a:t>
            </a:r>
            <a:endParaRPr lang="zh-CN" altLang="en-US">
              <a:latin typeface="Times New Roman" panose="02020603050405020304" pitchFamily="18" charset="0"/>
              <a:ea typeface="微软雅黑 Light" panose="020B0502040204020203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7957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93992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25" name="下箭头 24"/>
          <p:cNvSpPr/>
          <p:nvPr/>
        </p:nvSpPr>
        <p:spPr>
          <a:xfrm rot="10800000">
            <a:off x="2766695" y="2566670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10800000">
            <a:off x="7549515" y="2522220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468245" y="3122295"/>
            <a:ext cx="705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down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7392035" y="3122295"/>
            <a:ext cx="422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up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2907030" y="38195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081780" y="38195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342130" y="39751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3167380" y="39751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5254625" y="38195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429375" y="38195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689725" y="39751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5514975" y="39751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8028305" y="3819525"/>
            <a:ext cx="1363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微软雅黑 Light" panose="020B0502040204020203" charset="-122"/>
                <a:cs typeface="Times New Roman" panose="02020603050405020304" pitchFamily="18" charset="0"/>
              </a:rPr>
              <a:t>ddriver_seek</a:t>
            </a:r>
            <a:endParaRPr lang="en-US" altLang="zh-CN">
              <a:latin typeface="Times New Roman" panose="02020603050405020304" pitchFamily="18" charset="0"/>
              <a:ea typeface="微软雅黑 Light" panose="020B0502040204020203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>
                <a:latin typeface="Times New Roman" panose="02020603050405020304" pitchFamily="18" charset="0"/>
                <a:ea typeface="微软雅黑 Light" panose="020B0502040204020203" charset="-122"/>
                <a:cs typeface="Times New Roman" panose="02020603050405020304" pitchFamily="18" charset="0"/>
              </a:rPr>
              <a:t>ddriver_read</a:t>
            </a:r>
            <a:endParaRPr lang="en-US" altLang="zh-CN">
              <a:latin typeface="Times New Roman" panose="02020603050405020304" pitchFamily="18" charset="0"/>
              <a:ea typeface="微软雅黑 Light" panose="020B0502040204020203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22015" y="3346450"/>
            <a:ext cx="386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②</a:t>
            </a:r>
            <a:r>
              <a:rPr lang="en-US" altLang="zh-CN" b="1"/>
              <a:t> </a:t>
            </a:r>
            <a:r>
              <a:rPr lang="zh-CN" altLang="en-US" b="1"/>
              <a:t>读出从</a:t>
            </a:r>
            <a:r>
              <a:rPr lang="en-US" altLang="zh-CN" b="1"/>
              <a:t>down</a:t>
            </a:r>
            <a:r>
              <a:rPr lang="zh-CN" altLang="en-US" b="1"/>
              <a:t>到</a:t>
            </a:r>
            <a:r>
              <a:rPr lang="en-US" altLang="zh-CN" b="1"/>
              <a:t>up</a:t>
            </a:r>
            <a:r>
              <a:rPr lang="zh-CN" altLang="en-US" b="1"/>
              <a:t>的磁盘块到内存</a:t>
            </a:r>
            <a:endParaRPr lang="zh-CN" altLang="en-US" b="1"/>
          </a:p>
        </p:txBody>
      </p:sp>
      <p:cxnSp>
        <p:nvCxnSpPr>
          <p:cNvPr id="56" name="直接连接符 55"/>
          <p:cNvCxnSpPr/>
          <p:nvPr/>
        </p:nvCxnSpPr>
        <p:spPr>
          <a:xfrm>
            <a:off x="3522345" y="257746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2944495" y="2800985"/>
            <a:ext cx="47498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44495" y="2892425"/>
            <a:ext cx="554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bias</a:t>
            </a:r>
            <a:endParaRPr lang="en-US" altLang="zh-CN"/>
          </a:p>
        </p:txBody>
      </p:sp>
      <p:cxnSp>
        <p:nvCxnSpPr>
          <p:cNvPr id="59" name="直接连接符 58"/>
          <p:cNvCxnSpPr/>
          <p:nvPr/>
        </p:nvCxnSpPr>
        <p:spPr>
          <a:xfrm>
            <a:off x="2907030" y="46666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3009900" y="4852035"/>
            <a:ext cx="554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bias</a:t>
            </a:r>
            <a:endParaRPr lang="en-US" altLang="zh-CN"/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3009900" y="4836160"/>
            <a:ext cx="47498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643630" y="46666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747510" y="46666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3771265" y="4841875"/>
            <a:ext cx="2825750" cy="1016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907280" y="4836160"/>
            <a:ext cx="523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3181985" y="493395"/>
            <a:ext cx="3968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①</a:t>
            </a:r>
            <a:r>
              <a:rPr lang="en-US" altLang="zh-CN" b="1"/>
              <a:t> </a:t>
            </a:r>
            <a:r>
              <a:rPr lang="zh-CN" altLang="en-US" b="1"/>
              <a:t>确定要读取的下界</a:t>
            </a:r>
            <a:r>
              <a:rPr lang="en-US" altLang="zh-CN" b="1"/>
              <a:t>down</a:t>
            </a:r>
            <a:r>
              <a:rPr lang="zh-CN" altLang="en-US" b="1"/>
              <a:t>和上界</a:t>
            </a:r>
            <a:r>
              <a:rPr lang="en-US" altLang="zh-CN" b="1"/>
              <a:t>up</a:t>
            </a:r>
            <a:endParaRPr lang="en-US" altLang="zh-CN" b="1"/>
          </a:p>
        </p:txBody>
      </p:sp>
      <p:sp>
        <p:nvSpPr>
          <p:cNvPr id="69" name="文本框 68"/>
          <p:cNvSpPr txBox="1"/>
          <p:nvPr/>
        </p:nvSpPr>
        <p:spPr>
          <a:xfrm>
            <a:off x="1981200" y="3957955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latin typeface="Times New Roman" panose="02020603050405020304" pitchFamily="18" charset="0"/>
                <a:ea typeface="微软雅黑 Light" panose="020B0502040204020203" charset="-122"/>
                <a:cs typeface="Times New Roman" panose="02020603050405020304" pitchFamily="18" charset="0"/>
              </a:rPr>
              <a:t>tmp</a:t>
            </a:r>
            <a:endParaRPr lang="en-US" altLang="zh-CN" b="1">
              <a:latin typeface="Times New Roman" panose="02020603050405020304" pitchFamily="18" charset="0"/>
              <a:ea typeface="微软雅黑 Light" panose="020B0502040204020203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7030" y="570865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81780" y="5708650"/>
            <a:ext cx="1174750" cy="6794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342130" y="586422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43" name="矩形 42"/>
          <p:cNvSpPr/>
          <p:nvPr/>
        </p:nvSpPr>
        <p:spPr>
          <a:xfrm>
            <a:off x="5254625" y="5708650"/>
            <a:ext cx="1174750" cy="6794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429375" y="570865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514975" y="586422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8027670" y="5847080"/>
            <a:ext cx="97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微软雅黑 Light" panose="020B0502040204020203" charset="-122"/>
                <a:cs typeface="Times New Roman" panose="02020603050405020304" pitchFamily="18" charset="0"/>
              </a:rPr>
              <a:t>memcpy</a:t>
            </a:r>
            <a:endParaRPr lang="en-US" altLang="zh-CN">
              <a:latin typeface="Times New Roman" panose="02020603050405020304" pitchFamily="18" charset="0"/>
              <a:ea typeface="微软雅黑 Light" panose="020B0502040204020203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981200" y="5847080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latin typeface="Times New Roman" panose="02020603050405020304" pitchFamily="18" charset="0"/>
                <a:ea typeface="微软雅黑 Light" panose="020B0502040204020203" charset="-122"/>
                <a:cs typeface="Times New Roman" panose="02020603050405020304" pitchFamily="18" charset="0"/>
              </a:rPr>
              <a:t>tmp</a:t>
            </a:r>
            <a:endParaRPr lang="en-US" altLang="zh-CN" b="1">
              <a:latin typeface="Times New Roman" panose="02020603050405020304" pitchFamily="18" charset="0"/>
              <a:ea typeface="微软雅黑 Light" panose="020B0502040204020203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95700" y="5708650"/>
            <a:ext cx="386080" cy="6794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429375" y="5708650"/>
            <a:ext cx="386080" cy="6794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3498850" y="5220335"/>
            <a:ext cx="386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③</a:t>
            </a:r>
            <a:r>
              <a:rPr lang="en-US" altLang="zh-CN" b="1"/>
              <a:t> </a:t>
            </a:r>
            <a:r>
              <a:rPr lang="zh-CN" altLang="en-US" b="1"/>
              <a:t>复制</a:t>
            </a:r>
            <a:r>
              <a:rPr lang="en-US" altLang="zh-CN" b="1"/>
              <a:t>in_content</a:t>
            </a:r>
            <a:r>
              <a:rPr lang="zh-CN" altLang="en-US" b="1"/>
              <a:t>的内容到</a:t>
            </a:r>
            <a:r>
              <a:rPr lang="en-US" altLang="zh-CN" b="1"/>
              <a:t>tmp</a:t>
            </a:r>
            <a:endParaRPr lang="en-US" altLang="zh-CN" b="1"/>
          </a:p>
        </p:txBody>
      </p:sp>
      <p:cxnSp>
        <p:nvCxnSpPr>
          <p:cNvPr id="74" name="肘形连接符 73"/>
          <p:cNvCxnSpPr/>
          <p:nvPr/>
        </p:nvCxnSpPr>
        <p:spPr>
          <a:xfrm flipV="1">
            <a:off x="9095105" y="2097405"/>
            <a:ext cx="901065" cy="3912235"/>
          </a:xfrm>
          <a:prstGeom prst="bentConnector3">
            <a:avLst>
              <a:gd name="adj1" fmla="val 150317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9638665" y="6118225"/>
            <a:ext cx="2295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④</a:t>
            </a:r>
            <a:r>
              <a:rPr lang="en-US" altLang="zh-CN" b="1"/>
              <a:t> </a:t>
            </a:r>
            <a:r>
              <a:rPr lang="zh-CN" altLang="en-US" b="1"/>
              <a:t>将</a:t>
            </a:r>
            <a:r>
              <a:rPr lang="en-US" altLang="zh-CN" b="1"/>
              <a:t>tmp</a:t>
            </a:r>
            <a:r>
              <a:rPr lang="zh-CN" altLang="en-US" b="1"/>
              <a:t>写回磁盘</a:t>
            </a:r>
            <a:endParaRPr lang="zh-CN" altLang="en-US" b="1"/>
          </a:p>
        </p:txBody>
      </p:sp>
      <p:sp>
        <p:nvSpPr>
          <p:cNvPr id="77" name="文本框 76"/>
          <p:cNvSpPr txBox="1"/>
          <p:nvPr/>
        </p:nvSpPr>
        <p:spPr>
          <a:xfrm>
            <a:off x="10506710" y="3975100"/>
            <a:ext cx="142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微软雅黑 Light" panose="020B0502040204020203" charset="-122"/>
                <a:cs typeface="Times New Roman" panose="02020603050405020304" pitchFamily="18" charset="0"/>
              </a:rPr>
              <a:t>ddriver_write</a:t>
            </a:r>
            <a:endParaRPr lang="en-US" altLang="zh-CN">
              <a:latin typeface="Times New Roman" panose="02020603050405020304" pitchFamily="18" charset="0"/>
              <a:ea typeface="微软雅黑 Light" panose="020B0502040204020203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338445" y="266700"/>
            <a:ext cx="1385570" cy="3898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mount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352415" y="974090"/>
            <a:ext cx="1371600" cy="368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打开磁盘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845685" y="1681480"/>
            <a:ext cx="2596515" cy="38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从磁盘读取超级块</a:t>
            </a:r>
            <a:endParaRPr lang="zh-CN" altLang="en-US" dirty="0"/>
          </a:p>
        </p:txBody>
      </p:sp>
      <p:sp>
        <p:nvSpPr>
          <p:cNvPr id="10" name="菱形 9"/>
          <p:cNvSpPr/>
          <p:nvPr/>
        </p:nvSpPr>
        <p:spPr>
          <a:xfrm>
            <a:off x="4856480" y="2453005"/>
            <a:ext cx="2479040" cy="51752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判断幻数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70585" y="3569970"/>
            <a:ext cx="3254375" cy="367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直接读取填充磁盘布局信息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047990" y="3568700"/>
            <a:ext cx="3335020" cy="370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重新估算磁盘布局信息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69950" y="4257675"/>
            <a:ext cx="3255645" cy="357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读取索引节点数据块位图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047355" y="4257040"/>
            <a:ext cx="3327400" cy="367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索引节点、数据块位图为空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79475" y="4880610"/>
            <a:ext cx="1898015" cy="367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读取根目录</a:t>
            </a:r>
            <a:r>
              <a:rPr lang="en-US" altLang="zh-CN" dirty="0"/>
              <a:t>inode</a:t>
            </a:r>
            <a:endParaRPr lang="en-US" altLang="zh-CN" dirty="0"/>
          </a:p>
        </p:txBody>
      </p:sp>
      <p:sp>
        <p:nvSpPr>
          <p:cNvPr id="24" name="矩形 23"/>
          <p:cNvSpPr/>
          <p:nvPr/>
        </p:nvSpPr>
        <p:spPr>
          <a:xfrm>
            <a:off x="9490075" y="4891405"/>
            <a:ext cx="1892935" cy="35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创建空的根</a:t>
            </a:r>
            <a:r>
              <a:rPr lang="en-US" altLang="zh-CN" dirty="0"/>
              <a:t>inode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4278630" y="3746500"/>
            <a:ext cx="614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184390" y="3746500"/>
            <a:ext cx="7219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文本框 28"/>
          <p:cNvSpPr txBox="1"/>
          <p:nvPr/>
        </p:nvSpPr>
        <p:spPr>
          <a:xfrm>
            <a:off x="5216525" y="3570605"/>
            <a:ext cx="1645285" cy="3683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/>
              <a:t>磁盘布局信息</a:t>
            </a:r>
            <a:endParaRPr lang="zh-CN" altLang="en-US" b="1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4267835" y="4432935"/>
            <a:ext cx="614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173595" y="4432935"/>
            <a:ext cx="7219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文本框 31"/>
          <p:cNvSpPr txBox="1"/>
          <p:nvPr/>
        </p:nvSpPr>
        <p:spPr>
          <a:xfrm>
            <a:off x="5205730" y="4257040"/>
            <a:ext cx="1645285" cy="3683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/>
              <a:t>两种位图维护</a:t>
            </a:r>
            <a:endParaRPr lang="zh-CN" altLang="en-US" b="1"/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4272280" y="5055235"/>
            <a:ext cx="614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7178040" y="5055235"/>
            <a:ext cx="7219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文本框 34"/>
          <p:cNvSpPr txBox="1"/>
          <p:nvPr/>
        </p:nvSpPr>
        <p:spPr>
          <a:xfrm>
            <a:off x="5227320" y="4900930"/>
            <a:ext cx="1645285" cy="3683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/>
              <a:t>根目录的维护</a:t>
            </a:r>
            <a:endParaRPr lang="zh-CN" altLang="en-US" b="1"/>
          </a:p>
        </p:txBody>
      </p:sp>
      <p:sp>
        <p:nvSpPr>
          <p:cNvPr id="36" name="矩形 35"/>
          <p:cNvSpPr/>
          <p:nvPr/>
        </p:nvSpPr>
        <p:spPr>
          <a:xfrm>
            <a:off x="5352416" y="5933440"/>
            <a:ext cx="1371600" cy="38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851150" y="4885055"/>
            <a:ext cx="1273810" cy="367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</a:t>
            </a:r>
            <a:r>
              <a:rPr lang="en-US" altLang="zh-CN" dirty="0" err="1"/>
              <a:t>dentry</a:t>
            </a:r>
            <a:endParaRPr lang="en-US" altLang="zh-CN" dirty="0"/>
          </a:p>
        </p:txBody>
      </p:sp>
      <p:sp>
        <p:nvSpPr>
          <p:cNvPr id="41" name="矩形 40"/>
          <p:cNvSpPr/>
          <p:nvPr/>
        </p:nvSpPr>
        <p:spPr>
          <a:xfrm>
            <a:off x="8047355" y="4881880"/>
            <a:ext cx="1273810" cy="367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</a:t>
            </a:r>
            <a:r>
              <a:rPr lang="en-US" altLang="zh-CN" dirty="0" err="1"/>
              <a:t>dentry</a:t>
            </a:r>
            <a:endParaRPr lang="en-US" altLang="zh-CN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6036310" y="685800"/>
            <a:ext cx="3810" cy="259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6051550" y="1371600"/>
            <a:ext cx="3810" cy="259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051550" y="2123440"/>
            <a:ext cx="3810" cy="259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肘形连接符 47"/>
          <p:cNvCxnSpPr/>
          <p:nvPr/>
        </p:nvCxnSpPr>
        <p:spPr>
          <a:xfrm rot="10800000" flipV="1">
            <a:off x="2428240" y="2727325"/>
            <a:ext cx="2141220" cy="66167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肘形连接符 48"/>
          <p:cNvCxnSpPr/>
          <p:nvPr/>
        </p:nvCxnSpPr>
        <p:spPr>
          <a:xfrm>
            <a:off x="7642225" y="2717165"/>
            <a:ext cx="1901190" cy="59309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肘形连接符 50"/>
          <p:cNvCxnSpPr/>
          <p:nvPr/>
        </p:nvCxnSpPr>
        <p:spPr>
          <a:xfrm>
            <a:off x="2414270" y="5648960"/>
            <a:ext cx="2199005" cy="463550"/>
          </a:xfrm>
          <a:prstGeom prst="bentConnector3">
            <a:avLst>
              <a:gd name="adj1" fmla="val 28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肘形连接符 52"/>
          <p:cNvCxnSpPr/>
          <p:nvPr/>
        </p:nvCxnSpPr>
        <p:spPr>
          <a:xfrm rot="10800000" flipV="1">
            <a:off x="7576820" y="5659120"/>
            <a:ext cx="1864995" cy="474345"/>
          </a:xfrm>
          <a:prstGeom prst="bentConnector3">
            <a:avLst>
              <a:gd name="adj1" fmla="val -306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4" name="文本框 53"/>
          <p:cNvSpPr txBox="1"/>
          <p:nvPr/>
        </p:nvSpPr>
        <p:spPr>
          <a:xfrm>
            <a:off x="2564765" y="2285365"/>
            <a:ext cx="155448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非第一次挂载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8032115" y="2285365"/>
            <a:ext cx="132588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/>
              <a:t>第一次挂载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9" name="组合 1078"/>
          <p:cNvGrpSpPr/>
          <p:nvPr/>
        </p:nvGrpSpPr>
        <p:grpSpPr>
          <a:xfrm>
            <a:off x="-1167646" y="-575008"/>
            <a:ext cx="13755172" cy="7059693"/>
            <a:chOff x="-1167646" y="-575008"/>
            <a:chExt cx="13755172" cy="7059693"/>
          </a:xfrm>
        </p:grpSpPr>
        <p:sp>
          <p:nvSpPr>
            <p:cNvPr id="1074" name="矩形 1073"/>
            <p:cNvSpPr/>
            <p:nvPr/>
          </p:nvSpPr>
          <p:spPr>
            <a:xfrm>
              <a:off x="2320724" y="-575008"/>
              <a:ext cx="7284720" cy="2688279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619256" y="2594149"/>
              <a:ext cx="415498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是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4533750" y="2594149"/>
              <a:ext cx="415498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5"/>
                  </a:solidFill>
                </a:rPr>
                <a:t>否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532950" y="4949238"/>
              <a:ext cx="10680122" cy="2617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>
              <a:off x="500122" y="5286314"/>
              <a:ext cx="10680122" cy="1198371"/>
              <a:chOff x="445078" y="3092140"/>
              <a:chExt cx="10680122" cy="1198371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261594" y="3234126"/>
                <a:ext cx="8863606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261594" y="3234126"/>
                <a:ext cx="1101366" cy="914400"/>
              </a:xfrm>
              <a:prstGeom prst="rect">
                <a:avLst/>
              </a:prstGeom>
              <a:solidFill>
                <a:srgbClr val="4E3C6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超级块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51256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87832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724408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60984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975600" y="3234126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9550400" y="3234126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362960" y="3234126"/>
                <a:ext cx="1574800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937760" y="3234126"/>
                <a:ext cx="1574800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1" name="Picture 2" descr="What Are the Differences Between SSD and Traditional Hard Disk Drives  (HDD)? - Discount Computer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078" y="3092140"/>
                <a:ext cx="1578133" cy="11983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矩形 1"/>
            <p:cNvSpPr/>
            <p:nvPr/>
          </p:nvSpPr>
          <p:spPr>
            <a:xfrm>
              <a:off x="5229522" y="3723941"/>
              <a:ext cx="1101366" cy="914400"/>
            </a:xfrm>
            <a:prstGeom prst="rect">
              <a:avLst/>
            </a:prstGeom>
            <a:solidFill>
              <a:srgbClr val="4E3C6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超级块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直接箭头连接符 3"/>
            <p:cNvCxnSpPr>
              <a:stCxn id="8" idx="0"/>
              <a:endCxn id="2" idx="2"/>
            </p:cNvCxnSpPr>
            <p:nvPr/>
          </p:nvCxnSpPr>
          <p:spPr>
            <a:xfrm flipV="1">
              <a:off x="2867321" y="4638341"/>
              <a:ext cx="2912884" cy="789959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菱形 9"/>
            <p:cNvSpPr/>
            <p:nvPr/>
          </p:nvSpPr>
          <p:spPr>
            <a:xfrm>
              <a:off x="4866079" y="2531421"/>
              <a:ext cx="1828251" cy="91439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是否已初始化</a:t>
              </a:r>
              <a:r>
                <a:rPr lang="en-US" altLang="zh-CN" dirty="0"/>
                <a:t>?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>
              <a:stCxn id="2" idx="0"/>
              <a:endCxn id="10" idx="2"/>
            </p:cNvCxnSpPr>
            <p:nvPr/>
          </p:nvCxnSpPr>
          <p:spPr>
            <a:xfrm flipV="1">
              <a:off x="5780205" y="3445820"/>
              <a:ext cx="0" cy="27812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7012975" y="2531421"/>
              <a:ext cx="1101600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C00000"/>
                  </a:solidFill>
                </a:rPr>
                <a:t>直接读取</a:t>
              </a:r>
              <a:r>
                <a:rPr lang="zh-CN" altLang="en-US" dirty="0"/>
                <a:t>填充磁盘布局信息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4754366" y="1480487"/>
              <a:ext cx="2071868" cy="5318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② 生成超级块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in-Mem 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445834" y="2531420"/>
              <a:ext cx="1101600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accent5"/>
                  </a:solidFill>
                </a:rPr>
                <a:t>重新估算</a:t>
              </a:r>
              <a:r>
                <a:rPr lang="zh-CN" altLang="en-US" dirty="0"/>
                <a:t>磁盘布局信息</a:t>
              </a:r>
              <a:endParaRPr lang="zh-CN" altLang="en-US" dirty="0"/>
            </a:p>
          </p:txBody>
        </p:sp>
        <p:cxnSp>
          <p:nvCxnSpPr>
            <p:cNvPr id="47" name="肘形连接符 47"/>
            <p:cNvCxnSpPr>
              <a:stCxn id="17" idx="0"/>
              <a:endCxn id="19" idx="3"/>
            </p:cNvCxnSpPr>
            <p:nvPr/>
          </p:nvCxnSpPr>
          <p:spPr>
            <a:xfrm rot="16200000" flipV="1">
              <a:off x="6802491" y="1770136"/>
              <a:ext cx="785029" cy="737541"/>
            </a:xfrm>
            <a:prstGeom prst="bentConnector2">
              <a:avLst/>
            </a:prstGeom>
            <a:ln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肘形连接符 47"/>
            <p:cNvCxnSpPr>
              <a:stCxn id="39" idx="0"/>
              <a:endCxn id="19" idx="1"/>
            </p:cNvCxnSpPr>
            <p:nvPr/>
          </p:nvCxnSpPr>
          <p:spPr>
            <a:xfrm rot="5400000" flipH="1" flipV="1">
              <a:off x="3982986" y="1760040"/>
              <a:ext cx="785028" cy="757732"/>
            </a:xfrm>
            <a:prstGeom prst="bentConnector2">
              <a:avLst/>
            </a:prstGeom>
            <a:ln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10" idx="1"/>
              <a:endCxn id="39" idx="3"/>
            </p:cNvCxnSpPr>
            <p:nvPr/>
          </p:nvCxnSpPr>
          <p:spPr>
            <a:xfrm flipH="1" flipV="1">
              <a:off x="4547434" y="2988620"/>
              <a:ext cx="318645" cy="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10" idx="3"/>
              <a:endCxn id="17" idx="1"/>
            </p:cNvCxnSpPr>
            <p:nvPr/>
          </p:nvCxnSpPr>
          <p:spPr>
            <a:xfrm>
              <a:off x="6694330" y="2988621"/>
              <a:ext cx="318645" cy="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>
              <a:off x="8503960" y="2531420"/>
              <a:ext cx="1101600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C00000"/>
                  </a:solidFill>
                </a:rPr>
                <a:t>读取</a:t>
              </a:r>
              <a:r>
                <a:rPr lang="zh-CN" altLang="en-US" dirty="0"/>
                <a:t>索引节点、数据块位图</a:t>
              </a:r>
              <a:endParaRPr lang="zh-CN" altLang="en-US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9994944" y="2531419"/>
              <a:ext cx="1101600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C00000"/>
                  </a:solidFill>
                </a:rPr>
                <a:t>读取</a:t>
              </a:r>
              <a:r>
                <a:rPr lang="zh-CN" altLang="en-US" dirty="0"/>
                <a:t>根目录</a:t>
              </a:r>
              <a:r>
                <a:rPr lang="en-US" altLang="zh-CN" dirty="0"/>
                <a:t>inode</a:t>
              </a:r>
              <a:r>
                <a:rPr lang="zh-CN" altLang="en-US" dirty="0"/>
                <a:t>，生成层级</a:t>
              </a:r>
              <a:endParaRPr lang="zh-CN" altLang="en-US" dirty="0"/>
            </a:p>
          </p:txBody>
        </p:sp>
        <p:cxnSp>
          <p:nvCxnSpPr>
            <p:cNvPr id="77" name="直接箭头连接符 76"/>
            <p:cNvCxnSpPr>
              <a:stCxn id="17" idx="3"/>
              <a:endCxn id="75" idx="1"/>
            </p:cNvCxnSpPr>
            <p:nvPr/>
          </p:nvCxnSpPr>
          <p:spPr>
            <a:xfrm flipV="1">
              <a:off x="8114575" y="2988620"/>
              <a:ext cx="389385" cy="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75" idx="3"/>
              <a:endCxn id="76" idx="1"/>
            </p:cNvCxnSpPr>
            <p:nvPr/>
          </p:nvCxnSpPr>
          <p:spPr>
            <a:xfrm flipV="1">
              <a:off x="9605560" y="2988619"/>
              <a:ext cx="389384" cy="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矩形 83"/>
            <p:cNvSpPr/>
            <p:nvPr/>
          </p:nvSpPr>
          <p:spPr>
            <a:xfrm>
              <a:off x="1954850" y="2531418"/>
              <a:ext cx="1101600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accent5"/>
                  </a:solidFill>
                </a:rPr>
                <a:t>清零</a:t>
              </a:r>
              <a:r>
                <a:rPr lang="zh-CN" altLang="en-US" dirty="0"/>
                <a:t>索引节点、数据块位图</a:t>
              </a:r>
              <a:endParaRPr lang="zh-CN" altLang="en-US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394507" y="2531418"/>
              <a:ext cx="1101600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创建</a:t>
              </a:r>
              <a:r>
                <a:rPr lang="zh-CN" altLang="en-US" b="1" dirty="0">
                  <a:solidFill>
                    <a:schemeClr val="accent5"/>
                  </a:solidFill>
                </a:rPr>
                <a:t>空</a:t>
              </a:r>
              <a:r>
                <a:rPr lang="zh-CN" altLang="en-US" dirty="0"/>
                <a:t>根目</a:t>
              </a:r>
              <a:r>
                <a:rPr lang="en-US" altLang="zh-CN" dirty="0"/>
                <a:t>inode</a:t>
              </a:r>
              <a:r>
                <a:rPr lang="zh-CN" altLang="en-US" dirty="0"/>
                <a:t>及</a:t>
              </a:r>
              <a:r>
                <a:rPr lang="en-US" altLang="zh-CN" dirty="0" err="1"/>
                <a:t>dentry</a:t>
              </a:r>
              <a:endParaRPr lang="zh-CN" altLang="en-US" dirty="0"/>
            </a:p>
          </p:txBody>
        </p:sp>
        <p:cxnSp>
          <p:nvCxnSpPr>
            <p:cNvPr id="90" name="直接箭头连接符 89"/>
            <p:cNvCxnSpPr>
              <a:stCxn id="39" idx="1"/>
              <a:endCxn id="84" idx="3"/>
            </p:cNvCxnSpPr>
            <p:nvPr/>
          </p:nvCxnSpPr>
          <p:spPr>
            <a:xfrm flipH="1" flipV="1">
              <a:off x="3056450" y="2988618"/>
              <a:ext cx="389384" cy="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84" idx="1"/>
              <a:endCxn id="85" idx="3"/>
            </p:cNvCxnSpPr>
            <p:nvPr/>
          </p:nvCxnSpPr>
          <p:spPr>
            <a:xfrm flipH="1">
              <a:off x="1496107" y="2988618"/>
              <a:ext cx="458743" cy="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箭头: 上 95"/>
            <p:cNvSpPr/>
            <p:nvPr/>
          </p:nvSpPr>
          <p:spPr>
            <a:xfrm>
              <a:off x="7752285" y="4706594"/>
              <a:ext cx="278953" cy="516842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箭头: 上 96"/>
            <p:cNvSpPr/>
            <p:nvPr/>
          </p:nvSpPr>
          <p:spPr>
            <a:xfrm>
              <a:off x="9119252" y="4725657"/>
              <a:ext cx="278953" cy="516842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箭头: 上 97"/>
            <p:cNvSpPr/>
            <p:nvPr/>
          </p:nvSpPr>
          <p:spPr>
            <a:xfrm rot="2468234">
              <a:off x="6008586" y="4757637"/>
              <a:ext cx="278953" cy="516842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箭头: 上 98"/>
            <p:cNvSpPr/>
            <p:nvPr/>
          </p:nvSpPr>
          <p:spPr>
            <a:xfrm>
              <a:off x="10555185" y="4725657"/>
              <a:ext cx="278953" cy="516842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4015715" y="712313"/>
              <a:ext cx="3567141" cy="5716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③ 生成数据块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索引节点位图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in-Mem 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2" name="肘形连接符 47"/>
            <p:cNvCxnSpPr>
              <a:stCxn id="84" idx="0"/>
              <a:endCxn id="100" idx="1"/>
            </p:cNvCxnSpPr>
            <p:nvPr/>
          </p:nvCxnSpPr>
          <p:spPr>
            <a:xfrm rot="5400000" flipH="1" flipV="1">
              <a:off x="2494047" y="1009751"/>
              <a:ext cx="1533270" cy="1510065"/>
            </a:xfrm>
            <a:prstGeom prst="bentConnector2">
              <a:avLst/>
            </a:prstGeom>
            <a:ln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肘形连接符 47"/>
            <p:cNvCxnSpPr>
              <a:stCxn id="75" idx="0"/>
              <a:endCxn id="100" idx="3"/>
            </p:cNvCxnSpPr>
            <p:nvPr/>
          </p:nvCxnSpPr>
          <p:spPr>
            <a:xfrm rot="16200000" flipV="1">
              <a:off x="7552172" y="1028832"/>
              <a:ext cx="1533272" cy="1471904"/>
            </a:xfrm>
            <a:prstGeom prst="bentConnector2">
              <a:avLst/>
            </a:prstGeom>
            <a:ln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矩形 107"/>
            <p:cNvSpPr/>
            <p:nvPr/>
          </p:nvSpPr>
          <p:spPr>
            <a:xfrm>
              <a:off x="2505650" y="-37281"/>
              <a:ext cx="6549111" cy="5716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④ 生成构建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初始化文件层级结构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in-Mem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9" name="肘形连接符 47"/>
            <p:cNvCxnSpPr>
              <a:stCxn id="85" idx="0"/>
              <a:endCxn id="108" idx="1"/>
            </p:cNvCxnSpPr>
            <p:nvPr/>
          </p:nvCxnSpPr>
          <p:spPr>
            <a:xfrm rot="5400000" flipH="1" flipV="1">
              <a:off x="584046" y="609815"/>
              <a:ext cx="2282864" cy="1560343"/>
            </a:xfrm>
            <a:prstGeom prst="bentConnector2">
              <a:avLst/>
            </a:prstGeom>
            <a:ln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肘形连接符 47"/>
            <p:cNvCxnSpPr>
              <a:stCxn id="76" idx="0"/>
              <a:endCxn id="108" idx="3"/>
            </p:cNvCxnSpPr>
            <p:nvPr/>
          </p:nvCxnSpPr>
          <p:spPr>
            <a:xfrm rot="16200000" flipV="1">
              <a:off x="8658821" y="644495"/>
              <a:ext cx="2282865" cy="1490983"/>
            </a:xfrm>
            <a:prstGeom prst="bentConnector2">
              <a:avLst/>
            </a:prstGeom>
            <a:ln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7" name="文本框 1046"/>
            <p:cNvSpPr txBox="1"/>
            <p:nvPr/>
          </p:nvSpPr>
          <p:spPr>
            <a:xfrm>
              <a:off x="6748440" y="4831391"/>
              <a:ext cx="678519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读取</a:t>
              </a:r>
              <a:endParaRPr lang="zh-CN" altLang="en-US" dirty="0"/>
            </a:p>
          </p:txBody>
        </p:sp>
        <p:sp>
          <p:nvSpPr>
            <p:cNvPr id="1048" name="文本框 1047"/>
            <p:cNvSpPr txBox="1"/>
            <p:nvPr/>
          </p:nvSpPr>
          <p:spPr>
            <a:xfrm>
              <a:off x="8275433" y="4831391"/>
              <a:ext cx="678519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读取</a:t>
              </a:r>
              <a:endParaRPr lang="zh-CN" altLang="en-US" dirty="0"/>
            </a:p>
          </p:txBody>
        </p:sp>
        <p:sp>
          <p:nvSpPr>
            <p:cNvPr id="1049" name="文本框 1048"/>
            <p:cNvSpPr txBox="1"/>
            <p:nvPr/>
          </p:nvSpPr>
          <p:spPr>
            <a:xfrm>
              <a:off x="9702706" y="4831391"/>
              <a:ext cx="678519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读取</a:t>
              </a:r>
              <a:endParaRPr lang="zh-CN" altLang="en-US" dirty="0"/>
            </a:p>
          </p:txBody>
        </p:sp>
        <p:sp>
          <p:nvSpPr>
            <p:cNvPr id="1053" name="文本框 1052"/>
            <p:cNvSpPr txBox="1"/>
            <p:nvPr/>
          </p:nvSpPr>
          <p:spPr>
            <a:xfrm>
              <a:off x="3445834" y="3706022"/>
              <a:ext cx="1101366" cy="923330"/>
            </a:xfrm>
            <a:prstGeom prst="rect">
              <a:avLst/>
            </a:prstGeom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参考</a:t>
              </a:r>
              <a:r>
                <a:rPr lang="en-US" altLang="zh-CN" dirty="0" err="1"/>
                <a:t>sfs_util.c</a:t>
              </a:r>
              <a:endParaRPr lang="en-US" altLang="zh-CN" dirty="0"/>
            </a:p>
            <a:p>
              <a:pPr algn="ctr"/>
              <a:r>
                <a:rPr lang="en-US" altLang="zh-CN" b="1" dirty="0">
                  <a:solidFill>
                    <a:schemeClr val="accent5"/>
                  </a:solidFill>
                </a:rPr>
                <a:t>529-546 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1054" name="文本框 1053"/>
            <p:cNvSpPr txBox="1"/>
            <p:nvPr/>
          </p:nvSpPr>
          <p:spPr>
            <a:xfrm>
              <a:off x="1954849" y="3706022"/>
              <a:ext cx="1101601" cy="923330"/>
            </a:xfrm>
            <a:prstGeom prst="rect">
              <a:avLst/>
            </a:prstGeom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参考</a:t>
              </a:r>
              <a:r>
                <a:rPr lang="en-US" altLang="zh-CN" dirty="0" err="1"/>
                <a:t>sfs_util.c</a:t>
              </a:r>
              <a:endParaRPr lang="en-US" altLang="zh-CN" dirty="0"/>
            </a:p>
            <a:p>
              <a:pPr algn="ctr"/>
              <a:r>
                <a:rPr lang="en-US" altLang="zh-CN" b="1" dirty="0">
                  <a:solidFill>
                    <a:schemeClr val="accent5"/>
                  </a:solidFill>
                </a:rPr>
                <a:t>547-552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1055" name="文本框 1054"/>
            <p:cNvSpPr txBox="1"/>
            <p:nvPr/>
          </p:nvSpPr>
          <p:spPr>
            <a:xfrm>
              <a:off x="394505" y="3706020"/>
              <a:ext cx="1101601" cy="923330"/>
            </a:xfrm>
            <a:prstGeom prst="rect">
              <a:avLst/>
            </a:prstGeom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参考</a:t>
              </a:r>
              <a:r>
                <a:rPr lang="en-US" altLang="zh-CN" dirty="0" err="1"/>
                <a:t>sfs_util.c</a:t>
              </a:r>
              <a:endParaRPr lang="en-US" altLang="zh-CN" dirty="0"/>
            </a:p>
            <a:p>
              <a:pPr algn="ctr"/>
              <a:r>
                <a:rPr lang="en-US" altLang="zh-CN" b="1" dirty="0">
                  <a:solidFill>
                    <a:schemeClr val="accent5"/>
                  </a:solidFill>
                </a:rPr>
                <a:t>559-570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1056" name="文本框 1055"/>
            <p:cNvSpPr txBox="1"/>
            <p:nvPr/>
          </p:nvSpPr>
          <p:spPr>
            <a:xfrm>
              <a:off x="9994944" y="3706020"/>
              <a:ext cx="1101366" cy="923330"/>
            </a:xfrm>
            <a:prstGeom prst="rect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参考</a:t>
              </a:r>
              <a:r>
                <a:rPr lang="en-US" altLang="zh-CN" dirty="0" err="1"/>
                <a:t>sfs_util.c</a:t>
              </a:r>
              <a:endParaRPr lang="en-US" altLang="zh-CN" dirty="0"/>
            </a:p>
            <a:p>
              <a:pPr algn="ctr"/>
              <a:r>
                <a:rPr lang="en-US" altLang="zh-CN" b="1" dirty="0">
                  <a:solidFill>
                    <a:srgbClr val="C00000"/>
                  </a:solidFill>
                </a:rPr>
                <a:t>564-570 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57" name="文本框 1056"/>
            <p:cNvSpPr txBox="1"/>
            <p:nvPr/>
          </p:nvSpPr>
          <p:spPr>
            <a:xfrm>
              <a:off x="8503959" y="3706020"/>
              <a:ext cx="1101601" cy="923330"/>
            </a:xfrm>
            <a:prstGeom prst="rect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参考</a:t>
              </a:r>
              <a:r>
                <a:rPr lang="en-US" altLang="zh-CN" dirty="0" err="1"/>
                <a:t>sfs_util.c</a:t>
              </a:r>
              <a:endParaRPr lang="en-US" altLang="zh-CN" dirty="0"/>
            </a:p>
            <a:p>
              <a:pPr algn="ctr"/>
              <a:r>
                <a:rPr lang="en-US" altLang="zh-CN" b="1" dirty="0">
                  <a:solidFill>
                    <a:srgbClr val="C00000"/>
                  </a:solidFill>
                </a:rPr>
                <a:t>554-557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58" name="文本框 1057"/>
            <p:cNvSpPr txBox="1"/>
            <p:nvPr/>
          </p:nvSpPr>
          <p:spPr>
            <a:xfrm>
              <a:off x="7012974" y="3706018"/>
              <a:ext cx="1101601" cy="923330"/>
            </a:xfrm>
            <a:prstGeom prst="rect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参考</a:t>
              </a:r>
              <a:r>
                <a:rPr lang="en-US" altLang="zh-CN" dirty="0" err="1"/>
                <a:t>sfs_util.c</a:t>
              </a:r>
              <a:endParaRPr lang="en-US" altLang="zh-CN" dirty="0"/>
            </a:p>
            <a:p>
              <a:pPr algn="ctr"/>
              <a:r>
                <a:rPr lang="en-US" altLang="zh-CN" b="1" dirty="0">
                  <a:solidFill>
                    <a:srgbClr val="C00000"/>
                  </a:solidFill>
                </a:rPr>
                <a:t>547-552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60" name="矩形 1059"/>
            <p:cNvSpPr/>
            <p:nvPr/>
          </p:nvSpPr>
          <p:spPr>
            <a:xfrm>
              <a:off x="-1167646" y="2531417"/>
              <a:ext cx="1101601" cy="914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完成挂载</a:t>
              </a:r>
              <a:endParaRPr lang="zh-CN" alt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63" name="直接箭头连接符 1062"/>
            <p:cNvCxnSpPr>
              <a:stCxn id="85" idx="1"/>
              <a:endCxn id="1060" idx="3"/>
            </p:cNvCxnSpPr>
            <p:nvPr/>
          </p:nvCxnSpPr>
          <p:spPr>
            <a:xfrm flipH="1" flipV="1">
              <a:off x="-66045" y="2988617"/>
              <a:ext cx="460552" cy="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6" name="矩形 1065"/>
            <p:cNvSpPr/>
            <p:nvPr/>
          </p:nvSpPr>
          <p:spPr>
            <a:xfrm>
              <a:off x="11485925" y="2531417"/>
              <a:ext cx="1101601" cy="914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完成挂载</a:t>
              </a:r>
              <a:endPara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67" name="直接箭头连接符 1066"/>
            <p:cNvCxnSpPr>
              <a:stCxn id="76" idx="3"/>
              <a:endCxn id="1066" idx="1"/>
            </p:cNvCxnSpPr>
            <p:nvPr/>
          </p:nvCxnSpPr>
          <p:spPr>
            <a:xfrm flipV="1">
              <a:off x="11096544" y="2988617"/>
              <a:ext cx="389381" cy="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1" name="文本框 1070"/>
            <p:cNvSpPr txBox="1"/>
            <p:nvPr/>
          </p:nvSpPr>
          <p:spPr>
            <a:xfrm>
              <a:off x="1783138" y="4740940"/>
              <a:ext cx="216836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① 读入超级块判断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73" name="Picture 2" descr="DDR4 DRAM Modules - Micron | Mouse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087" y="855573"/>
              <a:ext cx="1876168" cy="1363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5" name="文本框 1074"/>
            <p:cNvSpPr txBox="1"/>
            <p:nvPr/>
          </p:nvSpPr>
          <p:spPr>
            <a:xfrm>
              <a:off x="2448157" y="-482152"/>
              <a:ext cx="42253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挂载本质：初始化管理区缓存</a:t>
              </a:r>
              <a:endPara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77" name="直接连接符 1076"/>
            <p:cNvCxnSpPr/>
            <p:nvPr/>
          </p:nvCxnSpPr>
          <p:spPr>
            <a:xfrm>
              <a:off x="-1167646" y="2315232"/>
              <a:ext cx="13755172" cy="3371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258103" y="680720"/>
            <a:ext cx="10934649" cy="5102925"/>
            <a:chOff x="258103" y="680720"/>
            <a:chExt cx="10934649" cy="5102925"/>
          </a:xfrm>
        </p:grpSpPr>
        <p:sp>
          <p:nvSpPr>
            <p:cNvPr id="3" name="矩形 2"/>
            <p:cNvSpPr/>
            <p:nvPr/>
          </p:nvSpPr>
          <p:spPr>
            <a:xfrm>
              <a:off x="2296316" y="719044"/>
              <a:ext cx="4428573" cy="3221435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6410959" y="680720"/>
              <a:ext cx="502085" cy="3220720"/>
            </a:xfrm>
            <a:custGeom>
              <a:avLst/>
              <a:gdLst>
                <a:gd name="connsiteX0" fmla="*/ 0 w 518160"/>
                <a:gd name="connsiteY0" fmla="*/ 955040 h 3220720"/>
                <a:gd name="connsiteX1" fmla="*/ 497840 w 518160"/>
                <a:gd name="connsiteY1" fmla="*/ 0 h 3220720"/>
                <a:gd name="connsiteX2" fmla="*/ 518160 w 518160"/>
                <a:gd name="connsiteY2" fmla="*/ 3220720 h 3220720"/>
                <a:gd name="connsiteX3" fmla="*/ 0 w 518160"/>
                <a:gd name="connsiteY3" fmla="*/ 1869440 h 3220720"/>
                <a:gd name="connsiteX4" fmla="*/ 0 w 518160"/>
                <a:gd name="connsiteY4" fmla="*/ 955040 h 322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160" h="3220720">
                  <a:moveTo>
                    <a:pt x="0" y="955040"/>
                  </a:moveTo>
                  <a:lnTo>
                    <a:pt x="497840" y="0"/>
                  </a:lnTo>
                  <a:lnTo>
                    <a:pt x="518160" y="3220720"/>
                  </a:lnTo>
                  <a:lnTo>
                    <a:pt x="0" y="1869440"/>
                  </a:lnTo>
                  <a:lnTo>
                    <a:pt x="0" y="95504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12630" y="4248198"/>
              <a:ext cx="10680122" cy="2617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479802" y="4585274"/>
              <a:ext cx="10680122" cy="1198371"/>
              <a:chOff x="445078" y="3092140"/>
              <a:chExt cx="10680122" cy="1198371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2261594" y="3234126"/>
                <a:ext cx="8863606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261594" y="3234126"/>
                <a:ext cx="1101366" cy="914400"/>
              </a:xfrm>
              <a:prstGeom prst="rect">
                <a:avLst/>
              </a:prstGeom>
              <a:solidFill>
                <a:srgbClr val="4E3C6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超级块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651256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687832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724408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60984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7975600" y="3234126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9550400" y="3234126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362960" y="3234126"/>
                <a:ext cx="1574800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937760" y="3234126"/>
                <a:ext cx="1574800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55" name="Picture 2" descr="What Are the Differences Between SSD and Traditional Hard Disk Drives  (HDD)? - Discount Computer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078" y="3092140"/>
                <a:ext cx="1578133" cy="11983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3" name="矩形 22"/>
            <p:cNvSpPr/>
            <p:nvPr/>
          </p:nvSpPr>
          <p:spPr>
            <a:xfrm>
              <a:off x="2473819" y="1634377"/>
              <a:ext cx="1754665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超级块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473820" y="2859674"/>
              <a:ext cx="1754665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索引节点位图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655383" y="2855395"/>
              <a:ext cx="1754665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数据块位图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891502" y="693800"/>
              <a:ext cx="4246880" cy="32203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6296" y="1226182"/>
              <a:ext cx="4246456" cy="2616977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6891502" y="719044"/>
              <a:ext cx="42253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文件层级结构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2" descr="DDR4 DRAM Modules - Micron | Mous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103" y="1880690"/>
              <a:ext cx="1876168" cy="1363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箭头: 下 34"/>
            <p:cNvSpPr/>
            <p:nvPr/>
          </p:nvSpPr>
          <p:spPr>
            <a:xfrm>
              <a:off x="4089009" y="4059797"/>
              <a:ext cx="278953" cy="516842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箭头: 下 35"/>
            <p:cNvSpPr/>
            <p:nvPr/>
          </p:nvSpPr>
          <p:spPr>
            <a:xfrm>
              <a:off x="9489050" y="4059797"/>
              <a:ext cx="278953" cy="516842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箭头: 下 37"/>
            <p:cNvSpPr/>
            <p:nvPr/>
          </p:nvSpPr>
          <p:spPr>
            <a:xfrm>
              <a:off x="5663810" y="4059797"/>
              <a:ext cx="278953" cy="516842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/>
            <p:cNvSpPr/>
            <p:nvPr/>
          </p:nvSpPr>
          <p:spPr>
            <a:xfrm>
              <a:off x="2721471" y="4059797"/>
              <a:ext cx="278953" cy="516842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397934" y="786199"/>
              <a:ext cx="42253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管理区缓存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655383" y="1634377"/>
              <a:ext cx="1754665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文件层级结构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96160" y="4076621"/>
              <a:ext cx="111256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刷回磁盘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32475" y="2891155"/>
            <a:ext cx="2690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刷回超级块</a:t>
            </a:r>
            <a:r>
              <a:rPr lang="en-US" altLang="zh-CN"/>
              <a:t>super_block_d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356350" y="38392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刷回两种位图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55105" y="47872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关闭磁盘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48400" y="1770380"/>
            <a:ext cx="185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刷回所有的文件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312795" y="1097915"/>
            <a:ext cx="2315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刷回索引节点</a:t>
            </a:r>
            <a:r>
              <a:rPr lang="en-US" altLang="zh-CN">
                <a:sym typeface="+mn-ea"/>
              </a:rPr>
              <a:t>inode_d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28035" y="2390140"/>
            <a:ext cx="1964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刷回文件数据</a:t>
            </a:r>
            <a:r>
              <a:rPr lang="en-US" altLang="zh-CN">
                <a:sym typeface="+mn-ea"/>
              </a:rPr>
              <a:t>data</a:t>
            </a:r>
            <a:endParaRPr lang="en-US" altLang="zh-CN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12795" y="1734185"/>
            <a:ext cx="21717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刷回目录项</a:t>
            </a:r>
            <a:r>
              <a:rPr lang="en-US" altLang="zh-CN">
                <a:sym typeface="+mn-ea"/>
              </a:rPr>
              <a:t>dentry_d</a:t>
            </a:r>
            <a:endParaRPr lang="en-US" altLang="zh-CN"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400165" y="912495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671945" y="912495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umount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6261100" y="1769745"/>
            <a:ext cx="1706880" cy="368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大括号 14"/>
          <p:cNvSpPr/>
          <p:nvPr/>
        </p:nvSpPr>
        <p:spPr>
          <a:xfrm>
            <a:off x="5628640" y="1280795"/>
            <a:ext cx="259080" cy="13481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28035" y="1118870"/>
            <a:ext cx="2299970" cy="327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328035" y="2389505"/>
            <a:ext cx="229997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328035" y="1769745"/>
            <a:ext cx="229997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610225" y="2921635"/>
            <a:ext cx="2981325" cy="337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210935" y="3839210"/>
            <a:ext cx="1757045" cy="3346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7092950" y="1363980"/>
            <a:ext cx="0" cy="323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092950" y="2268855"/>
            <a:ext cx="1270" cy="505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7091680" y="3302000"/>
            <a:ext cx="2540" cy="49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210300" y="4796155"/>
            <a:ext cx="175768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7089140" y="4281170"/>
            <a:ext cx="2540" cy="49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 descr="image-202110232315402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4905" y="5411470"/>
            <a:ext cx="6388100" cy="664845"/>
          </a:xfrm>
          <a:prstGeom prst="rect">
            <a:avLst/>
          </a:prstGeom>
        </p:spPr>
      </p:pic>
      <p:sp>
        <p:nvSpPr>
          <p:cNvPr id="48" name="右弧形箭头 47"/>
          <p:cNvSpPr/>
          <p:nvPr/>
        </p:nvSpPr>
        <p:spPr>
          <a:xfrm>
            <a:off x="9327515" y="3194685"/>
            <a:ext cx="378460" cy="21399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52085" y="3246755"/>
            <a:ext cx="5598795" cy="61658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011170" y="2063750"/>
            <a:ext cx="185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刷回所有的文件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565" y="1391285"/>
            <a:ext cx="23298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刷回</a:t>
            </a:r>
            <a:r>
              <a:rPr lang="zh-CN" altLang="en-US" b="1">
                <a:sym typeface="+mn-ea"/>
              </a:rPr>
              <a:t>索引节点</a:t>
            </a:r>
            <a:r>
              <a:rPr lang="en-US" altLang="zh-CN" b="1">
                <a:sym typeface="+mn-ea"/>
              </a:rPr>
              <a:t>inode_d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90805" y="2683510"/>
            <a:ext cx="19773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刷回文件</a:t>
            </a:r>
            <a:r>
              <a:rPr lang="zh-CN" altLang="en-US" b="1">
                <a:sym typeface="+mn-ea"/>
              </a:rPr>
              <a:t>数据</a:t>
            </a:r>
            <a:r>
              <a:rPr lang="en-US" altLang="zh-CN" b="1">
                <a:sym typeface="+mn-ea"/>
              </a:rPr>
              <a:t>data</a:t>
            </a:r>
            <a:endParaRPr lang="en-US" altLang="zh-CN" b="1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565" y="2027555"/>
            <a:ext cx="2189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刷回</a:t>
            </a:r>
            <a:r>
              <a:rPr lang="zh-CN" altLang="en-US" b="1">
                <a:sym typeface="+mn-ea"/>
              </a:rPr>
              <a:t>目录项</a:t>
            </a:r>
            <a:r>
              <a:rPr lang="en-US" altLang="zh-CN" b="1">
                <a:sym typeface="+mn-ea"/>
              </a:rPr>
              <a:t>dentry_d</a:t>
            </a:r>
            <a:endParaRPr lang="en-US" altLang="zh-CN" b="1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23870" y="2063115"/>
            <a:ext cx="1706880" cy="368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大括号 14"/>
          <p:cNvSpPr/>
          <p:nvPr/>
        </p:nvSpPr>
        <p:spPr>
          <a:xfrm>
            <a:off x="2391410" y="1574165"/>
            <a:ext cx="259080" cy="13481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0805" y="1412240"/>
            <a:ext cx="2299970" cy="327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0805" y="2682875"/>
            <a:ext cx="229997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0805" y="2063115"/>
            <a:ext cx="229997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249160" y="230505"/>
            <a:ext cx="1167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传入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6922135" y="235585"/>
            <a:ext cx="175768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845300" y="936625"/>
            <a:ext cx="2101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先刷回这个</a:t>
            </a:r>
            <a:r>
              <a:rPr lang="en-US" altLang="zh-CN" b="1" dirty="0" err="1"/>
              <a:t>inode_d</a:t>
            </a:r>
            <a:endParaRPr lang="en-US" altLang="zh-CN" b="1" dirty="0"/>
          </a:p>
        </p:txBody>
      </p:sp>
      <p:sp>
        <p:nvSpPr>
          <p:cNvPr id="34" name="矩形 33"/>
          <p:cNvSpPr/>
          <p:nvPr/>
        </p:nvSpPr>
        <p:spPr>
          <a:xfrm>
            <a:off x="6680835" y="949960"/>
            <a:ext cx="2316480" cy="342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菱形 34"/>
          <p:cNvSpPr/>
          <p:nvPr/>
        </p:nvSpPr>
        <p:spPr>
          <a:xfrm>
            <a:off x="6647815" y="1600200"/>
            <a:ext cx="2382520" cy="64706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290435" y="17405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文件类型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422265" y="339915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刷回文件的</a:t>
            </a:r>
            <a:r>
              <a:rPr lang="zh-CN" altLang="en-US" b="1"/>
              <a:t>数据块</a:t>
            </a:r>
            <a:endParaRPr lang="zh-CN" altLang="en-US" b="1"/>
          </a:p>
        </p:txBody>
      </p:sp>
      <p:sp>
        <p:nvSpPr>
          <p:cNvPr id="38" name="矩形 37"/>
          <p:cNvSpPr/>
          <p:nvPr/>
        </p:nvSpPr>
        <p:spPr>
          <a:xfrm>
            <a:off x="5422265" y="3408045"/>
            <a:ext cx="2011680" cy="306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978775" y="2512695"/>
            <a:ext cx="2623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遍历所有子文件的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40" name="矩形 39"/>
          <p:cNvSpPr/>
          <p:nvPr/>
        </p:nvSpPr>
        <p:spPr>
          <a:xfrm>
            <a:off x="7978775" y="2542540"/>
            <a:ext cx="2720975" cy="299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387715" y="3390265"/>
            <a:ext cx="196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刷回每个</a:t>
            </a:r>
            <a:r>
              <a:rPr lang="en-US" altLang="zh-CN" b="1"/>
              <a:t>dentry_d</a:t>
            </a:r>
            <a:endParaRPr lang="en-US" altLang="zh-CN" b="1"/>
          </a:p>
        </p:txBody>
      </p:sp>
      <p:sp>
        <p:nvSpPr>
          <p:cNvPr id="42" name="矩形 41"/>
          <p:cNvSpPr/>
          <p:nvPr/>
        </p:nvSpPr>
        <p:spPr>
          <a:xfrm>
            <a:off x="7978775" y="3390265"/>
            <a:ext cx="2720975" cy="341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318500" y="4363720"/>
            <a:ext cx="20815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通过</a:t>
            </a:r>
            <a:r>
              <a:rPr lang="en-US" altLang="zh-CN"/>
              <a:t>dentry</a:t>
            </a:r>
            <a:endParaRPr lang="en-US" altLang="zh-CN"/>
          </a:p>
          <a:p>
            <a:pPr algn="ctr"/>
            <a:r>
              <a:rPr lang="zh-CN" altLang="en-US"/>
              <a:t>得到子文件的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7978775" y="4331335"/>
            <a:ext cx="2720975" cy="664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978775" y="5509260"/>
            <a:ext cx="2995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对子文件</a:t>
            </a:r>
            <a:r>
              <a:rPr lang="en-US" altLang="zh-CN"/>
              <a:t>inode</a:t>
            </a:r>
            <a:r>
              <a:rPr lang="zh-CN" altLang="en-US"/>
              <a:t>进行上述递归</a:t>
            </a:r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978775" y="5518150"/>
            <a:ext cx="2996565" cy="383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162165" y="623316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575550" y="625475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结束</a:t>
            </a:r>
            <a:endParaRPr lang="zh-CN" altLang="en-US"/>
          </a:p>
        </p:txBody>
      </p:sp>
      <p:cxnSp>
        <p:nvCxnSpPr>
          <p:cNvPr id="23" name="肘形连接符 22"/>
          <p:cNvCxnSpPr>
            <a:stCxn id="35" idx="1"/>
          </p:cNvCxnSpPr>
          <p:nvPr/>
        </p:nvCxnSpPr>
        <p:spPr>
          <a:xfrm rot="10800000" flipV="1">
            <a:off x="6224905" y="1924050"/>
            <a:ext cx="422910" cy="12928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35" idx="3"/>
          </p:cNvCxnSpPr>
          <p:nvPr/>
        </p:nvCxnSpPr>
        <p:spPr>
          <a:xfrm>
            <a:off x="9030335" y="1924050"/>
            <a:ext cx="318135" cy="5372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9359265" y="2893060"/>
            <a:ext cx="4445" cy="313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2" idx="2"/>
          </p:cNvCxnSpPr>
          <p:nvPr/>
        </p:nvCxnSpPr>
        <p:spPr>
          <a:xfrm>
            <a:off x="7800975" y="551815"/>
            <a:ext cx="4445" cy="350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4" idx="2"/>
            <a:endCxn id="35" idx="0"/>
          </p:cNvCxnSpPr>
          <p:nvPr/>
        </p:nvCxnSpPr>
        <p:spPr>
          <a:xfrm>
            <a:off x="7839075" y="1292225"/>
            <a:ext cx="0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363845" y="160210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普通文件</a:t>
            </a:r>
            <a:endParaRPr lang="zh-CN" altLang="en-US" dirty="0"/>
          </a:p>
          <a:p>
            <a:pPr algn="ctr"/>
            <a:r>
              <a:rPr lang="en-US" altLang="zh-CN" dirty="0"/>
              <a:t>file</a:t>
            </a:r>
            <a:endParaRPr lang="en-US" altLang="zh-CN" dirty="0"/>
          </a:p>
        </p:txBody>
      </p:sp>
      <p:sp>
        <p:nvSpPr>
          <p:cNvPr id="51" name="文本框 50"/>
          <p:cNvSpPr txBox="1"/>
          <p:nvPr/>
        </p:nvSpPr>
        <p:spPr>
          <a:xfrm>
            <a:off x="9030335" y="154495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目录文件</a:t>
            </a:r>
            <a:endParaRPr lang="zh-CN" altLang="en-US"/>
          </a:p>
          <a:p>
            <a:pPr algn="ctr"/>
            <a:r>
              <a:rPr lang="en-US" altLang="zh-CN"/>
              <a:t>dir</a:t>
            </a:r>
            <a:endParaRPr lang="en-US" altLang="zh-CN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4808855" y="763905"/>
            <a:ext cx="584200" cy="9188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 flipV="1">
            <a:off x="4528185" y="2828290"/>
            <a:ext cx="659130" cy="31997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endCxn id="20" idx="1"/>
          </p:cNvCxnSpPr>
          <p:nvPr/>
        </p:nvCxnSpPr>
        <p:spPr>
          <a:xfrm rot="5400000" flipV="1">
            <a:off x="5450205" y="4715510"/>
            <a:ext cx="2497455" cy="9264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9363710" y="3912235"/>
            <a:ext cx="3175" cy="401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9366885" y="5062855"/>
            <a:ext cx="3175" cy="391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92100" y="3399155"/>
            <a:ext cx="4069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这一步的本质都是在写文件数据</a:t>
            </a:r>
            <a:r>
              <a:rPr lang="en-US" altLang="zh-CN"/>
              <a:t>data</a:t>
            </a:r>
            <a:endParaRPr lang="zh-CN" altLang="en-US"/>
          </a:p>
          <a:p>
            <a:pPr algn="l"/>
            <a:r>
              <a:rPr lang="zh-CN" altLang="en-US"/>
              <a:t>一个是普通文件的，</a:t>
            </a:r>
            <a:r>
              <a:rPr lang="zh-CN" altLang="en-US">
                <a:sym typeface="+mn-ea"/>
              </a:rPr>
              <a:t>一个是目录文件的</a:t>
            </a:r>
            <a:endParaRPr lang="zh-CN" altLang="en-US"/>
          </a:p>
        </p:txBody>
      </p:sp>
      <p:cxnSp>
        <p:nvCxnSpPr>
          <p:cNvPr id="61" name="肘形连接符 60"/>
          <p:cNvCxnSpPr>
            <a:endCxn id="22" idx="3"/>
          </p:cNvCxnSpPr>
          <p:nvPr/>
        </p:nvCxnSpPr>
        <p:spPr>
          <a:xfrm rot="10800000" flipV="1">
            <a:off x="8547100" y="5908040"/>
            <a:ext cx="800735" cy="530225"/>
          </a:xfrm>
          <a:prstGeom prst="bentConnector3">
            <a:avLst>
              <a:gd name="adj1" fmla="val 14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右弧形箭头 62"/>
          <p:cNvSpPr/>
          <p:nvPr/>
        </p:nvSpPr>
        <p:spPr>
          <a:xfrm rot="5400000">
            <a:off x="4477385" y="3633470"/>
            <a:ext cx="475615" cy="12966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/>
        </p:nvCxnSpPr>
        <p:spPr>
          <a:xfrm>
            <a:off x="512630" y="4248198"/>
            <a:ext cx="11478161" cy="2813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296317" y="4727260"/>
            <a:ext cx="9694473" cy="914400"/>
          </a:xfrm>
          <a:prstGeom prst="rect">
            <a:avLst/>
          </a:prstGeom>
          <a:solidFill>
            <a:srgbClr val="EFF0F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296317" y="4727260"/>
            <a:ext cx="1204607" cy="914400"/>
          </a:xfrm>
          <a:prstGeom prst="rect">
            <a:avLst/>
          </a:prstGeom>
          <a:solidFill>
            <a:srgbClr val="4E3C6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超级块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945765" y="4727260"/>
            <a:ext cx="400046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345811" y="4727260"/>
            <a:ext cx="400046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745857" y="4727260"/>
            <a:ext cx="400046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145903" y="4727260"/>
            <a:ext cx="400046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545949" y="4727260"/>
            <a:ext cx="1722420" cy="914400"/>
          </a:xfrm>
          <a:prstGeom prst="rect">
            <a:avLst/>
          </a:prstGeom>
          <a:solidFill>
            <a:srgbClr val="70569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0268370" y="4727260"/>
            <a:ext cx="1722420" cy="914400"/>
          </a:xfrm>
          <a:prstGeom prst="rect">
            <a:avLst/>
          </a:prstGeom>
          <a:solidFill>
            <a:srgbClr val="70569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500924" y="4727260"/>
            <a:ext cx="1722420" cy="914400"/>
          </a:xfrm>
          <a:prstGeom prst="rect">
            <a:avLst/>
          </a:prstGeom>
          <a:solidFill>
            <a:srgbClr val="EFF0F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位图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23345" y="4727260"/>
            <a:ext cx="1722420" cy="914400"/>
          </a:xfrm>
          <a:prstGeom prst="rect">
            <a:avLst/>
          </a:prstGeom>
          <a:solidFill>
            <a:srgbClr val="EFF0F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位图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5" name="Picture 2" descr="What Are the Differences Between SSD and Traditional Hard Disk Drives  (HDD)? - Discount Computer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02" y="4585274"/>
            <a:ext cx="1578133" cy="119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/>
          <p:cNvSpPr/>
          <p:nvPr/>
        </p:nvSpPr>
        <p:spPr>
          <a:xfrm>
            <a:off x="2321944" y="-819042"/>
            <a:ext cx="6202295" cy="45765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738" y="-58168"/>
            <a:ext cx="6076381" cy="3744711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2376738" y="-653941"/>
            <a:ext cx="422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文件层级结构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（内存）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2" descr="DDR4 DRAM Modules - Micron | Mous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3" y="775382"/>
            <a:ext cx="1876168" cy="136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文本框 41"/>
          <p:cNvSpPr txBox="1"/>
          <p:nvPr/>
        </p:nvSpPr>
        <p:spPr>
          <a:xfrm>
            <a:off x="596160" y="4076621"/>
            <a:ext cx="111256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刷回磁盘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箭头: 下 62"/>
          <p:cNvSpPr/>
          <p:nvPr/>
        </p:nvSpPr>
        <p:spPr>
          <a:xfrm>
            <a:off x="2831076" y="4015956"/>
            <a:ext cx="278953" cy="51684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3490326" y="4028515"/>
            <a:ext cx="388388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遍历所有文件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目录并刷回所有数据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箭头: 下 64"/>
          <p:cNvSpPr/>
          <p:nvPr/>
        </p:nvSpPr>
        <p:spPr>
          <a:xfrm>
            <a:off x="7731371" y="4028515"/>
            <a:ext cx="278953" cy="51684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3"/>
          <p:cNvSpPr/>
          <p:nvPr/>
        </p:nvSpPr>
        <p:spPr>
          <a:xfrm>
            <a:off x="9170386" y="-819042"/>
            <a:ext cx="2267585" cy="38989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sync(inode)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9169541" y="-220706"/>
            <a:ext cx="2293428" cy="368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写回</a:t>
            </a:r>
            <a:r>
              <a:rPr lang="en-US" altLang="zh-CN" dirty="0">
                <a:latin typeface="Consolas" panose="020B0609020204030204" pitchFamily="49" charset="0"/>
              </a:rPr>
              <a:t>inode</a:t>
            </a:r>
            <a:r>
              <a:rPr lang="zh-CN" altLang="en-US" dirty="0"/>
              <a:t>的</a:t>
            </a:r>
            <a:r>
              <a:rPr lang="en-US" altLang="zh-CN" dirty="0" err="1"/>
              <a:t>inode_d</a:t>
            </a:r>
            <a:endParaRPr lang="zh-CN" altLang="en-US" dirty="0"/>
          </a:p>
        </p:txBody>
      </p:sp>
      <p:sp>
        <p:nvSpPr>
          <p:cNvPr id="70" name="菱形 69"/>
          <p:cNvSpPr/>
          <p:nvPr/>
        </p:nvSpPr>
        <p:spPr>
          <a:xfrm>
            <a:off x="9519798" y="342691"/>
            <a:ext cx="1592913" cy="57738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文件类型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0637995" y="1071277"/>
            <a:ext cx="1352796" cy="498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写回数据块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8734262" y="1068332"/>
            <a:ext cx="1352796" cy="498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写回目录项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8713734" y="1772770"/>
            <a:ext cx="1393852" cy="731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获取目录项指向</a:t>
            </a:r>
            <a:r>
              <a:rPr lang="en-US" altLang="zh-CN" dirty="0"/>
              <a:t>inode’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8723320" y="2706863"/>
            <a:ext cx="1393853" cy="4266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sync(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</a:rPr>
              <a:t>inode’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圆角矩形 3"/>
          <p:cNvSpPr/>
          <p:nvPr/>
        </p:nvSpPr>
        <p:spPr>
          <a:xfrm>
            <a:off x="8711912" y="3365731"/>
            <a:ext cx="1416201" cy="3898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</a:rPr>
              <a:t>结束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cxnSp>
        <p:nvCxnSpPr>
          <p:cNvPr id="83" name="直接箭头连接符 82"/>
          <p:cNvCxnSpPr>
            <a:stCxn id="66" idx="2"/>
            <a:endCxn id="69" idx="0"/>
          </p:cNvCxnSpPr>
          <p:nvPr/>
        </p:nvCxnSpPr>
        <p:spPr>
          <a:xfrm>
            <a:off x="10304179" y="-429152"/>
            <a:ext cx="12076" cy="208446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9" idx="2"/>
            <a:endCxn id="70" idx="0"/>
          </p:cNvCxnSpPr>
          <p:nvPr/>
        </p:nvCxnSpPr>
        <p:spPr>
          <a:xfrm>
            <a:off x="10316255" y="148229"/>
            <a:ext cx="0" cy="19446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9" idx="2"/>
            <a:endCxn id="80" idx="0"/>
          </p:cNvCxnSpPr>
          <p:nvPr/>
        </p:nvCxnSpPr>
        <p:spPr>
          <a:xfrm>
            <a:off x="9410660" y="1567230"/>
            <a:ext cx="0" cy="20554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80" idx="2"/>
            <a:endCxn id="81" idx="0"/>
          </p:cNvCxnSpPr>
          <p:nvPr/>
        </p:nvCxnSpPr>
        <p:spPr>
          <a:xfrm>
            <a:off x="9410660" y="2504692"/>
            <a:ext cx="9587" cy="202171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81" idx="2"/>
            <a:endCxn id="82" idx="0"/>
          </p:cNvCxnSpPr>
          <p:nvPr/>
        </p:nvCxnSpPr>
        <p:spPr>
          <a:xfrm flipH="1">
            <a:off x="9420013" y="3133489"/>
            <a:ext cx="234" cy="2322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肘形连接符 47"/>
          <p:cNvCxnSpPr>
            <a:stCxn id="70" idx="1"/>
            <a:endCxn id="79" idx="0"/>
          </p:cNvCxnSpPr>
          <p:nvPr/>
        </p:nvCxnSpPr>
        <p:spPr>
          <a:xfrm rot="10800000" flipV="1">
            <a:off x="9410660" y="631382"/>
            <a:ext cx="109138" cy="436950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肘形连接符 47"/>
          <p:cNvCxnSpPr>
            <a:stCxn id="70" idx="3"/>
            <a:endCxn id="71" idx="0"/>
          </p:cNvCxnSpPr>
          <p:nvPr/>
        </p:nvCxnSpPr>
        <p:spPr>
          <a:xfrm>
            <a:off x="11112711" y="631382"/>
            <a:ext cx="201682" cy="439895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肘形连接符 47"/>
          <p:cNvCxnSpPr>
            <a:stCxn id="81" idx="3"/>
            <a:endCxn id="66" idx="3"/>
          </p:cNvCxnSpPr>
          <p:nvPr/>
        </p:nvCxnSpPr>
        <p:spPr>
          <a:xfrm flipV="1">
            <a:off x="10117173" y="-624097"/>
            <a:ext cx="1320798" cy="3544273"/>
          </a:xfrm>
          <a:prstGeom prst="bentConnector3">
            <a:avLst>
              <a:gd name="adj1" fmla="val 151485"/>
            </a:avLst>
          </a:prstGeom>
          <a:ln>
            <a:solidFill>
              <a:srgbClr val="C00000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10390567" y="2540504"/>
            <a:ext cx="132079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递归调用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8857586" y="350400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DIR</a:t>
            </a:r>
            <a:endParaRPr lang="en-US" altLang="zh-CN" dirty="0"/>
          </a:p>
        </p:txBody>
      </p:sp>
      <p:sp>
        <p:nvSpPr>
          <p:cNvPr id="138" name="文本框 137"/>
          <p:cNvSpPr txBox="1"/>
          <p:nvPr/>
        </p:nvSpPr>
        <p:spPr>
          <a:xfrm>
            <a:off x="11220677" y="32870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FILE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0085" y="1438910"/>
            <a:ext cx="4404360" cy="107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80085" y="944245"/>
            <a:ext cx="1225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User Space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680085" y="1576070"/>
            <a:ext cx="1398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Kernel Space</a:t>
            </a:r>
            <a:endParaRPr lang="en-US" altLang="zh-CN" b="1"/>
          </a:p>
        </p:txBody>
      </p:sp>
      <p:sp>
        <p:nvSpPr>
          <p:cNvPr id="7" name="矩形 6"/>
          <p:cNvSpPr/>
          <p:nvPr/>
        </p:nvSpPr>
        <p:spPr>
          <a:xfrm>
            <a:off x="2212340" y="2193925"/>
            <a:ext cx="978535" cy="925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23160" y="2457450"/>
            <a:ext cx="5568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VFS</a:t>
            </a:r>
            <a:endParaRPr lang="en-US" altLang="zh-CN" sz="2000"/>
          </a:p>
        </p:txBody>
      </p:sp>
      <p:sp>
        <p:nvSpPr>
          <p:cNvPr id="9" name="矩形 8"/>
          <p:cNvSpPr/>
          <p:nvPr/>
        </p:nvSpPr>
        <p:spPr>
          <a:xfrm>
            <a:off x="3674745" y="2193925"/>
            <a:ext cx="999490" cy="40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804920" y="2193925"/>
            <a:ext cx="7397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JFFS2</a:t>
            </a:r>
            <a:endParaRPr lang="en-US" altLang="zh-CN" sz="200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936240" y="1226185"/>
            <a:ext cx="10795" cy="1148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111500" y="2299970"/>
            <a:ext cx="6642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19320" y="2193925"/>
            <a:ext cx="1664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read</a:t>
            </a:r>
            <a:r>
              <a:rPr lang="zh-CN" altLang="en-US" sz="2000"/>
              <a:t>接口实现</a:t>
            </a:r>
            <a:endParaRPr lang="zh-CN" altLang="en-US" sz="2000"/>
          </a:p>
        </p:txBody>
      </p:sp>
      <p:sp>
        <p:nvSpPr>
          <p:cNvPr id="14" name="文本框 13"/>
          <p:cNvSpPr txBox="1"/>
          <p:nvPr/>
        </p:nvSpPr>
        <p:spPr>
          <a:xfrm>
            <a:off x="2423160" y="744855"/>
            <a:ext cx="1156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read</a:t>
            </a:r>
            <a:r>
              <a:rPr lang="zh-CN" altLang="en-US" sz="2000"/>
              <a:t>请求</a:t>
            </a:r>
            <a:endParaRPr lang="zh-CN" altLang="en-US" sz="200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691130" y="1247140"/>
            <a:ext cx="10160" cy="1138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126740" y="2498090"/>
            <a:ext cx="664210" cy="635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936240" y="154432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/>
              <a:t>①</a:t>
            </a:r>
            <a:endParaRPr lang="zh-CN" sz="2000"/>
          </a:p>
        </p:txBody>
      </p:sp>
      <p:sp>
        <p:nvSpPr>
          <p:cNvPr id="19" name="文本框 18"/>
          <p:cNvSpPr txBox="1"/>
          <p:nvPr/>
        </p:nvSpPr>
        <p:spPr>
          <a:xfrm>
            <a:off x="3181985" y="190119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/>
              <a:t>②</a:t>
            </a:r>
            <a:endParaRPr lang="zh-CN" sz="2000"/>
          </a:p>
        </p:txBody>
      </p:sp>
      <p:sp>
        <p:nvSpPr>
          <p:cNvPr id="20" name="文本框 19"/>
          <p:cNvSpPr txBox="1"/>
          <p:nvPr/>
        </p:nvSpPr>
        <p:spPr>
          <a:xfrm>
            <a:off x="3193415" y="249809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/>
              <a:t>③</a:t>
            </a:r>
            <a:endParaRPr lang="zh-CN" sz="2000"/>
          </a:p>
        </p:txBody>
      </p:sp>
      <p:sp>
        <p:nvSpPr>
          <p:cNvPr id="21" name="文本框 20"/>
          <p:cNvSpPr txBox="1"/>
          <p:nvPr/>
        </p:nvSpPr>
        <p:spPr>
          <a:xfrm>
            <a:off x="2289175" y="154749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/>
              <a:t>④</a:t>
            </a:r>
            <a:endParaRPr lang="zh-CN" sz="2000"/>
          </a:p>
        </p:txBody>
      </p:sp>
      <p:cxnSp>
        <p:nvCxnSpPr>
          <p:cNvPr id="22" name="直接连接符 21"/>
          <p:cNvCxnSpPr/>
          <p:nvPr/>
        </p:nvCxnSpPr>
        <p:spPr>
          <a:xfrm>
            <a:off x="505460" y="4566285"/>
            <a:ext cx="4404360" cy="107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05460" y="4071620"/>
            <a:ext cx="1225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User Space</a:t>
            </a:r>
            <a:endParaRPr lang="en-US" altLang="zh-CN" b="1"/>
          </a:p>
        </p:txBody>
      </p:sp>
      <p:sp>
        <p:nvSpPr>
          <p:cNvPr id="24" name="文本框 23"/>
          <p:cNvSpPr txBox="1"/>
          <p:nvPr/>
        </p:nvSpPr>
        <p:spPr>
          <a:xfrm>
            <a:off x="505460" y="4703445"/>
            <a:ext cx="1398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Kernel Space</a:t>
            </a:r>
            <a:endParaRPr lang="en-US" altLang="zh-CN" b="1"/>
          </a:p>
        </p:txBody>
      </p:sp>
      <p:sp>
        <p:nvSpPr>
          <p:cNvPr id="25" name="矩形 24"/>
          <p:cNvSpPr/>
          <p:nvPr/>
        </p:nvSpPr>
        <p:spPr>
          <a:xfrm>
            <a:off x="2037715" y="5321300"/>
            <a:ext cx="978535" cy="925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248535" y="5584825"/>
            <a:ext cx="5568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VFS</a:t>
            </a:r>
            <a:endParaRPr lang="en-US" altLang="zh-CN" sz="2000"/>
          </a:p>
        </p:txBody>
      </p:sp>
      <p:sp>
        <p:nvSpPr>
          <p:cNvPr id="27" name="矩形 26"/>
          <p:cNvSpPr/>
          <p:nvPr/>
        </p:nvSpPr>
        <p:spPr>
          <a:xfrm>
            <a:off x="3500120" y="5321300"/>
            <a:ext cx="999490" cy="40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630295" y="5321300"/>
            <a:ext cx="7035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FUSE</a:t>
            </a:r>
            <a:endParaRPr lang="en-US" altLang="zh-CN" sz="2000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2761615" y="4353560"/>
            <a:ext cx="10795" cy="1148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936875" y="5427345"/>
            <a:ext cx="6642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842510" y="3608070"/>
            <a:ext cx="1664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read</a:t>
            </a:r>
            <a:r>
              <a:rPr lang="zh-CN" altLang="en-US" sz="2000"/>
              <a:t>接口实现</a:t>
            </a:r>
            <a:endParaRPr lang="zh-CN" altLang="en-US" sz="2000"/>
          </a:p>
        </p:txBody>
      </p:sp>
      <p:sp>
        <p:nvSpPr>
          <p:cNvPr id="32" name="文本框 31"/>
          <p:cNvSpPr txBox="1"/>
          <p:nvPr/>
        </p:nvSpPr>
        <p:spPr>
          <a:xfrm>
            <a:off x="2164715" y="3785870"/>
            <a:ext cx="1156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read</a:t>
            </a:r>
            <a:r>
              <a:rPr lang="zh-CN" altLang="en-US" sz="2000"/>
              <a:t>请求</a:t>
            </a:r>
            <a:endParaRPr lang="zh-CN" altLang="en-US" sz="200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2516505" y="4374515"/>
            <a:ext cx="10160" cy="1138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952115" y="5625465"/>
            <a:ext cx="664210" cy="635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722245" y="465010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/>
              <a:t>①</a:t>
            </a:r>
            <a:endParaRPr lang="zh-CN" sz="2000"/>
          </a:p>
        </p:txBody>
      </p:sp>
      <p:sp>
        <p:nvSpPr>
          <p:cNvPr id="36" name="文本框 35"/>
          <p:cNvSpPr txBox="1"/>
          <p:nvPr/>
        </p:nvSpPr>
        <p:spPr>
          <a:xfrm>
            <a:off x="3007360" y="502856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/>
              <a:t>②</a:t>
            </a:r>
            <a:endParaRPr lang="zh-CN" sz="2000"/>
          </a:p>
        </p:txBody>
      </p:sp>
      <p:sp>
        <p:nvSpPr>
          <p:cNvPr id="37" name="文本框 36"/>
          <p:cNvSpPr txBox="1"/>
          <p:nvPr/>
        </p:nvSpPr>
        <p:spPr>
          <a:xfrm>
            <a:off x="3408680" y="452056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/>
              <a:t>③</a:t>
            </a:r>
            <a:endParaRPr lang="zh-CN" sz="2000"/>
          </a:p>
        </p:txBody>
      </p:sp>
      <p:sp>
        <p:nvSpPr>
          <p:cNvPr id="38" name="文本框 37"/>
          <p:cNvSpPr txBox="1"/>
          <p:nvPr/>
        </p:nvSpPr>
        <p:spPr>
          <a:xfrm>
            <a:off x="4055745" y="452056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/>
              <a:t>④</a:t>
            </a:r>
            <a:endParaRPr lang="zh-CN" sz="2000"/>
          </a:p>
        </p:txBody>
      </p:sp>
      <p:sp>
        <p:nvSpPr>
          <p:cNvPr id="39" name="矩形 38"/>
          <p:cNvSpPr/>
          <p:nvPr/>
        </p:nvSpPr>
        <p:spPr>
          <a:xfrm>
            <a:off x="3545205" y="3608070"/>
            <a:ext cx="999490" cy="4051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618865" y="3611245"/>
            <a:ext cx="9264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NEWFS</a:t>
            </a:r>
            <a:endParaRPr lang="en-US" altLang="zh-CN" sz="200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3808095" y="3907155"/>
            <a:ext cx="15240" cy="1446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4095115" y="3907155"/>
            <a:ext cx="30480" cy="145732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059430" y="564451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⑤</a:t>
            </a:r>
            <a:endParaRPr lang="zh-CN" altLang="en-US" sz="2000"/>
          </a:p>
        </p:txBody>
      </p:sp>
      <p:sp>
        <p:nvSpPr>
          <p:cNvPr id="44" name="文本框 43"/>
          <p:cNvSpPr txBox="1"/>
          <p:nvPr/>
        </p:nvSpPr>
        <p:spPr>
          <a:xfrm>
            <a:off x="2089785" y="474980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⑥</a:t>
            </a:r>
            <a:endParaRPr lang="zh-CN" altLang="en-US" sz="2000"/>
          </a:p>
        </p:txBody>
      </p:sp>
      <p:cxnSp>
        <p:nvCxnSpPr>
          <p:cNvPr id="46" name="曲线连接符 45"/>
          <p:cNvCxnSpPr/>
          <p:nvPr/>
        </p:nvCxnSpPr>
        <p:spPr>
          <a:xfrm>
            <a:off x="4615180" y="3995420"/>
            <a:ext cx="1065530" cy="708025"/>
          </a:xfrm>
          <a:prstGeom prst="curvedConnector3">
            <a:avLst>
              <a:gd name="adj1" fmla="val 5006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496560" y="4919345"/>
            <a:ext cx="297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/>
              <a:t>本实验在此</a:t>
            </a:r>
            <a:r>
              <a:rPr lang="zh-CN" altLang="en-US" sz="2000"/>
              <a:t>实现文件系统</a:t>
            </a:r>
            <a:endParaRPr lang="zh-CN" altLang="en-US" sz="2000"/>
          </a:p>
        </p:txBody>
      </p:sp>
      <p:sp>
        <p:nvSpPr>
          <p:cNvPr id="57" name="文本框 56"/>
          <p:cNvSpPr txBox="1"/>
          <p:nvPr/>
        </p:nvSpPr>
        <p:spPr>
          <a:xfrm>
            <a:off x="9244965" y="208915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一般文件系统</a:t>
            </a:r>
            <a:endParaRPr lang="zh-CN" altLang="en-US" b="1"/>
          </a:p>
        </p:txBody>
      </p:sp>
      <p:sp>
        <p:nvSpPr>
          <p:cNvPr id="2" name="文本框 1"/>
          <p:cNvSpPr txBox="1"/>
          <p:nvPr/>
        </p:nvSpPr>
        <p:spPr>
          <a:xfrm>
            <a:off x="9328785" y="4439920"/>
            <a:ext cx="1570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FUSE</a:t>
            </a:r>
            <a:r>
              <a:rPr lang="zh-CN" altLang="en-US" b="1"/>
              <a:t>文件系统</a:t>
            </a:r>
            <a:endParaRPr lang="zh-CN" altLang="en-US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2891790" y="41529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163570" y="41529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mknod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528185" y="3937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创建普通文件</a:t>
            </a:r>
            <a:endParaRPr lang="zh-CN" altLang="en-US" b="1"/>
          </a:p>
        </p:txBody>
      </p:sp>
      <p:sp>
        <p:nvSpPr>
          <p:cNvPr id="8" name="菱形 7"/>
          <p:cNvSpPr/>
          <p:nvPr/>
        </p:nvSpPr>
        <p:spPr>
          <a:xfrm>
            <a:off x="2458720" y="2517140"/>
            <a:ext cx="2404745" cy="70104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84070" y="1479550"/>
            <a:ext cx="3058160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884170" y="26835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判断文件类型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084070" y="1538605"/>
            <a:ext cx="308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路径解析，得到父目录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1102360" y="5843270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148080" y="59074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失败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254885" y="5020945"/>
            <a:ext cx="2675255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323465" y="5082540"/>
            <a:ext cx="2538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分配新的索引节点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2281555" y="3707765"/>
            <a:ext cx="2607310" cy="84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552700" y="3798570"/>
            <a:ext cx="21666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创建新的</a:t>
            </a:r>
            <a:r>
              <a:rPr lang="en-US" altLang="zh-CN"/>
              <a:t>dentry</a:t>
            </a:r>
            <a:r>
              <a:rPr lang="zh-CN" altLang="en-US"/>
              <a:t>结构</a:t>
            </a:r>
            <a:endParaRPr lang="zh-CN" altLang="en-US"/>
          </a:p>
          <a:p>
            <a:pPr algn="ctr"/>
            <a:r>
              <a:rPr lang="zh-CN" altLang="en-US"/>
              <a:t>添加到父目录中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3218180" y="6012180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263900" y="60763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成功</a:t>
            </a:r>
            <a:endParaRPr lang="zh-CN" altLang="en-US"/>
          </a:p>
        </p:txBody>
      </p:sp>
      <p:cxnSp>
        <p:nvCxnSpPr>
          <p:cNvPr id="29" name="肘形连接符 28"/>
          <p:cNvCxnSpPr>
            <a:stCxn id="17" idx="1"/>
            <a:endCxn id="21" idx="0"/>
          </p:cNvCxnSpPr>
          <p:nvPr/>
        </p:nvCxnSpPr>
        <p:spPr>
          <a:xfrm rot="10800000" flipV="1">
            <a:off x="1468120" y="1722755"/>
            <a:ext cx="615950" cy="41205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/>
          <p:nvPr/>
        </p:nvCxnSpPr>
        <p:spPr>
          <a:xfrm rot="10800000" flipV="1">
            <a:off x="1468120" y="2884170"/>
            <a:ext cx="978535" cy="29330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630295" y="2033270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3619500" y="850265"/>
            <a:ext cx="10795" cy="561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638550" y="3258185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588385" y="4572635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580130" y="5590540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468120" y="1013460"/>
            <a:ext cx="851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文件存在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491615" y="2212975"/>
            <a:ext cx="932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不是普通文件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800475" y="3125470"/>
            <a:ext cx="1341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普通文件</a:t>
            </a:r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8577580" y="41529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849360" y="41529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mkdir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10213975" y="3937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创建目录文件</a:t>
            </a:r>
            <a:endParaRPr lang="zh-CN" altLang="en-US" b="1"/>
          </a:p>
        </p:txBody>
      </p:sp>
      <p:sp>
        <p:nvSpPr>
          <p:cNvPr id="45" name="菱形 44"/>
          <p:cNvSpPr/>
          <p:nvPr/>
        </p:nvSpPr>
        <p:spPr>
          <a:xfrm>
            <a:off x="8144510" y="2517140"/>
            <a:ext cx="2404745" cy="70104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769860" y="1479550"/>
            <a:ext cx="3058160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569960" y="26835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判断文件类型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7769860" y="1538605"/>
            <a:ext cx="308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路径解析，得到父目录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49" name="矩形 48"/>
          <p:cNvSpPr/>
          <p:nvPr/>
        </p:nvSpPr>
        <p:spPr>
          <a:xfrm>
            <a:off x="6788150" y="5843270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6833870" y="59074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失败</a:t>
            </a:r>
            <a:endParaRPr lang="zh-CN" altLang="en-US"/>
          </a:p>
        </p:txBody>
      </p:sp>
      <p:cxnSp>
        <p:nvCxnSpPr>
          <p:cNvPr id="57" name="肘形连接符 56"/>
          <p:cNvCxnSpPr>
            <a:stCxn id="48" idx="1"/>
            <a:endCxn id="49" idx="0"/>
          </p:cNvCxnSpPr>
          <p:nvPr/>
        </p:nvCxnSpPr>
        <p:spPr>
          <a:xfrm rot="10800000" flipV="1">
            <a:off x="7153910" y="1722755"/>
            <a:ext cx="615950" cy="41205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/>
          <p:nvPr/>
        </p:nvCxnSpPr>
        <p:spPr>
          <a:xfrm rot="10800000" flipV="1">
            <a:off x="7153910" y="2884170"/>
            <a:ext cx="978535" cy="29330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9316085" y="2033270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>
            <a:off x="9305290" y="850265"/>
            <a:ext cx="10795" cy="561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9324340" y="3258185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177405" y="2212975"/>
            <a:ext cx="932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不是目录文件</a:t>
            </a:r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9509125" y="3125470"/>
            <a:ext cx="1341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目录文件</a:t>
            </a:r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961390" y="2212975"/>
            <a:ext cx="10591800" cy="128079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5824855" y="26835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不同之处</a:t>
            </a:r>
            <a:endParaRPr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7997825" y="5038090"/>
            <a:ext cx="2675255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66405" y="5099685"/>
            <a:ext cx="2538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分配新的索引节点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8024495" y="3724910"/>
            <a:ext cx="2607310" cy="84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95640" y="3815715"/>
            <a:ext cx="21666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创建新的</a:t>
            </a:r>
            <a:r>
              <a:rPr lang="en-US" altLang="zh-CN"/>
              <a:t>dentry</a:t>
            </a:r>
            <a:r>
              <a:rPr lang="zh-CN" altLang="en-US"/>
              <a:t>结构</a:t>
            </a:r>
            <a:endParaRPr lang="zh-CN" altLang="en-US"/>
          </a:p>
          <a:p>
            <a:pPr algn="ctr"/>
            <a:r>
              <a:rPr lang="zh-CN" altLang="en-US"/>
              <a:t>添加到父目录中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8970010" y="5948045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015730" y="60121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成功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9331325" y="4589780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9331960" y="5526405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800475" y="2212975"/>
            <a:ext cx="1454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文件不存在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396730" y="2212975"/>
            <a:ext cx="1454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文件不存在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146290" y="1077595"/>
            <a:ext cx="851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文件存在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组合 137"/>
          <p:cNvGrpSpPr/>
          <p:nvPr/>
        </p:nvGrpSpPr>
        <p:grpSpPr>
          <a:xfrm>
            <a:off x="1172844" y="762000"/>
            <a:ext cx="9058276" cy="5348516"/>
            <a:chOff x="3133724" y="762000"/>
            <a:chExt cx="9058276" cy="5348516"/>
          </a:xfrm>
        </p:grpSpPr>
        <p:sp>
          <p:nvSpPr>
            <p:cNvPr id="41" name="圆角矩形 3"/>
            <p:cNvSpPr/>
            <p:nvPr/>
          </p:nvSpPr>
          <p:spPr>
            <a:xfrm>
              <a:off x="4984305" y="762000"/>
              <a:ext cx="2292583" cy="3898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mkdir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mknod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983460" y="1403516"/>
              <a:ext cx="2293428" cy="701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路径解析，获取父目录目录项</a:t>
              </a:r>
              <a:r>
                <a:rPr lang="en-US" altLang="zh-CN" dirty="0" err="1"/>
                <a:t>last_dentry</a:t>
              </a:r>
              <a:endParaRPr lang="zh-CN" altLang="en-US" dirty="0"/>
            </a:p>
          </p:txBody>
        </p:sp>
        <p:cxnSp>
          <p:nvCxnSpPr>
            <p:cNvPr id="63" name="直接箭头连接符 62"/>
            <p:cNvCxnSpPr>
              <a:stCxn id="41" idx="2"/>
              <a:endCxn id="51" idx="0"/>
            </p:cNvCxnSpPr>
            <p:nvPr/>
          </p:nvCxnSpPr>
          <p:spPr>
            <a:xfrm flipH="1">
              <a:off x="6130174" y="1151890"/>
              <a:ext cx="423" cy="25162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菱形 79"/>
            <p:cNvSpPr/>
            <p:nvPr/>
          </p:nvSpPr>
          <p:spPr>
            <a:xfrm>
              <a:off x="4983461" y="2406787"/>
              <a:ext cx="2293428" cy="5773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文件存在</a:t>
              </a:r>
              <a:r>
                <a:rPr lang="en-US" altLang="zh-CN" dirty="0"/>
                <a:t>?</a:t>
              </a:r>
              <a:endParaRPr lang="zh-CN" altLang="en-US" dirty="0"/>
            </a:p>
          </p:txBody>
        </p:sp>
        <p:sp>
          <p:nvSpPr>
            <p:cNvPr id="82" name="矩形 81"/>
            <p:cNvSpPr/>
            <p:nvPr/>
          </p:nvSpPr>
          <p:spPr>
            <a:xfrm>
              <a:off x="4983460" y="3323556"/>
              <a:ext cx="2293428" cy="701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创建</a:t>
              </a:r>
              <a:r>
                <a:rPr lang="en-US" altLang="zh-CN" dirty="0" err="1"/>
                <a:t>dentry</a:t>
              </a:r>
              <a:r>
                <a:rPr lang="zh-CN" altLang="en-US" dirty="0"/>
                <a:t>结构，并添加到父目录中</a:t>
              </a:r>
              <a:endParaRPr lang="zh-CN" altLang="en-US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4983460" y="4826546"/>
              <a:ext cx="2293428" cy="701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分配新的索引节点</a:t>
              </a:r>
              <a:r>
                <a:rPr lang="en-US" altLang="zh-CN" dirty="0"/>
                <a:t>inode</a:t>
              </a:r>
              <a:endParaRPr lang="en-US" altLang="zh-CN" dirty="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8077800" y="1494790"/>
              <a:ext cx="4114200" cy="5232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altLang="zh-CN" sz="1400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last_dentry</a:t>
              </a:r>
              <a:r>
                <a:rPr lang="en-US" altLang="zh-CN" sz="1400" b="0" dirty="0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dirty="0">
                  <a:solidFill>
                    <a:srgbClr val="333333"/>
                  </a:solidFill>
                  <a:latin typeface="Consolas" panose="020B0609020204030204" pitchFamily="49" charset="0"/>
                </a:rPr>
                <a:t>= </a:t>
              </a:r>
              <a:r>
                <a:rPr lang="en-US" altLang="zh-CN" sz="1400" b="1" dirty="0" err="1">
                  <a:solidFill>
                    <a:srgbClr val="AA3731"/>
                  </a:solidFill>
                  <a:effectLst/>
                  <a:latin typeface="Consolas" panose="020B0609020204030204" pitchFamily="49" charset="0"/>
                </a:rPr>
                <a:t>sfs_lookup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400" b="0" dirty="0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path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&amp;</a:t>
              </a:r>
              <a:r>
                <a:rPr lang="en-US" altLang="zh-CN" sz="1400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is_find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&amp;</a:t>
              </a:r>
              <a:r>
                <a:rPr lang="en-US" altLang="zh-CN" sz="1400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is_root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88" name="直接箭头连接符 87"/>
            <p:cNvCxnSpPr>
              <a:stCxn id="51" idx="2"/>
              <a:endCxn id="80" idx="0"/>
            </p:cNvCxnSpPr>
            <p:nvPr/>
          </p:nvCxnSpPr>
          <p:spPr>
            <a:xfrm>
              <a:off x="6130174" y="2104556"/>
              <a:ext cx="1" cy="30223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80" idx="2"/>
              <a:endCxn id="82" idx="0"/>
            </p:cNvCxnSpPr>
            <p:nvPr/>
          </p:nvCxnSpPr>
          <p:spPr>
            <a:xfrm flipH="1">
              <a:off x="6130174" y="2984168"/>
              <a:ext cx="1" cy="33938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82" idx="2"/>
              <a:endCxn id="83" idx="0"/>
            </p:cNvCxnSpPr>
            <p:nvPr/>
          </p:nvCxnSpPr>
          <p:spPr>
            <a:xfrm>
              <a:off x="6130174" y="4024596"/>
              <a:ext cx="0" cy="80195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8077800" y="2658413"/>
              <a:ext cx="4114200" cy="20313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altLang="zh-CN" sz="1400" b="0" dirty="0">
                  <a:solidFill>
                    <a:srgbClr val="4B69C6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400" b="1" dirty="0">
                  <a:solidFill>
                    <a:srgbClr val="AA3731"/>
                  </a:solidFill>
                  <a:effectLst/>
                  <a:latin typeface="Consolas" panose="020B0609020204030204" pitchFamily="49" charset="0"/>
                </a:rPr>
                <a:t>S_ISREG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400" b="0" dirty="0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mode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))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{</a:t>
              </a:r>
              <a:endPara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400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dentry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1" dirty="0" err="1">
                  <a:solidFill>
                    <a:srgbClr val="AA3731"/>
                  </a:solidFill>
                  <a:effectLst/>
                  <a:latin typeface="Consolas" panose="020B0609020204030204" pitchFamily="49" charset="0"/>
                </a:rPr>
                <a:t>new_dentry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400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fname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zh-CN" sz="1400" dirty="0">
                  <a:solidFill>
                    <a:srgbClr val="333333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FILE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4B69C6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4B69C6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400" b="1" dirty="0">
                  <a:solidFill>
                    <a:srgbClr val="AA3731"/>
                  </a:solidFill>
                  <a:effectLst/>
                  <a:latin typeface="Consolas" panose="020B0609020204030204" pitchFamily="49" charset="0"/>
                </a:rPr>
                <a:t>S_ISDIR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400" b="0" dirty="0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mode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))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{</a:t>
              </a:r>
              <a:endPara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400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dentry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1" dirty="0" err="1">
                  <a:solidFill>
                    <a:srgbClr val="AA3731"/>
                  </a:solidFill>
                  <a:effectLst/>
                  <a:latin typeface="Consolas" panose="020B0609020204030204" pitchFamily="49" charset="0"/>
                </a:rPr>
                <a:t>new_dentry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400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fname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dirty="0">
                  <a:solidFill>
                    <a:srgbClr val="7A3E9D"/>
                  </a:solidFill>
                  <a:latin typeface="Consolas" panose="020B0609020204030204" pitchFamily="49" charset="0"/>
                </a:rPr>
                <a:t>E</a:t>
              </a:r>
              <a:r>
                <a:rPr lang="en-US" altLang="zh-CN" sz="1400" b="0" dirty="0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DIR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solidFill>
                    <a:srgbClr val="777777"/>
                  </a:solidFill>
                  <a:latin typeface="Consolas" panose="020B0609020204030204" pitchFamily="49" charset="0"/>
                </a:rPr>
                <a:t>...</a:t>
              </a:r>
              <a:endPara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b="1" dirty="0" err="1">
                  <a:solidFill>
                    <a:srgbClr val="AA3731"/>
                  </a:solidFill>
                  <a:effectLst/>
                  <a:latin typeface="Consolas" panose="020B0609020204030204" pitchFamily="49" charset="0"/>
                </a:rPr>
                <a:t>sfs_alloc_dentry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400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last_dentry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altLang="zh-CN" sz="1400" b="0" dirty="0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inode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dentry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7" name="圆角矩形 3"/>
            <p:cNvSpPr/>
            <p:nvPr/>
          </p:nvSpPr>
          <p:spPr>
            <a:xfrm>
              <a:off x="8077800" y="762000"/>
              <a:ext cx="4114200" cy="3898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sfs_mkdir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sfs_mknod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: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sfs.c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箭头: 上下 107"/>
            <p:cNvSpPr/>
            <p:nvPr/>
          </p:nvSpPr>
          <p:spPr>
            <a:xfrm rot="16200000">
              <a:off x="7537868" y="1511092"/>
              <a:ext cx="278953" cy="516842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箭头: 上下 108"/>
            <p:cNvSpPr/>
            <p:nvPr/>
          </p:nvSpPr>
          <p:spPr>
            <a:xfrm rot="16200000">
              <a:off x="7537868" y="3367077"/>
              <a:ext cx="278953" cy="516842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0" name="直接箭头连接符 109"/>
            <p:cNvCxnSpPr>
              <a:stCxn id="107" idx="2"/>
              <a:endCxn id="85" idx="0"/>
            </p:cNvCxnSpPr>
            <p:nvPr/>
          </p:nvCxnSpPr>
          <p:spPr>
            <a:xfrm>
              <a:off x="10134900" y="1151890"/>
              <a:ext cx="0" cy="34290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>
              <a:stCxn id="85" idx="2"/>
              <a:endCxn id="99" idx="0"/>
            </p:cNvCxnSpPr>
            <p:nvPr/>
          </p:nvCxnSpPr>
          <p:spPr>
            <a:xfrm>
              <a:off x="10134900" y="2018010"/>
              <a:ext cx="0" cy="640403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文本框 118"/>
            <p:cNvSpPr txBox="1"/>
            <p:nvPr/>
          </p:nvSpPr>
          <p:spPr>
            <a:xfrm>
              <a:off x="8077800" y="5023177"/>
              <a:ext cx="4114200" cy="3077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altLang="zh-CN" sz="1400" b="0" dirty="0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inode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1" dirty="0" err="1">
                  <a:solidFill>
                    <a:srgbClr val="AA3731"/>
                  </a:solidFill>
                  <a:effectLst/>
                  <a:latin typeface="Consolas" panose="020B0609020204030204" pitchFamily="49" charset="0"/>
                </a:rPr>
                <a:t>sfs_alloc_inode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400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dentry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20" name="箭头: 上下 119"/>
            <p:cNvSpPr/>
            <p:nvPr/>
          </p:nvSpPr>
          <p:spPr>
            <a:xfrm rot="16200000">
              <a:off x="7537868" y="4924285"/>
              <a:ext cx="278953" cy="516842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圆角矩形 3"/>
            <p:cNvSpPr/>
            <p:nvPr/>
          </p:nvSpPr>
          <p:spPr>
            <a:xfrm>
              <a:off x="4983460" y="5720626"/>
              <a:ext cx="2292583" cy="3898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结束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3" name="直接箭头连接符 122"/>
            <p:cNvCxnSpPr>
              <a:stCxn id="83" idx="2"/>
              <a:endCxn id="122" idx="0"/>
            </p:cNvCxnSpPr>
            <p:nvPr/>
          </p:nvCxnSpPr>
          <p:spPr>
            <a:xfrm flipH="1">
              <a:off x="6129752" y="5527586"/>
              <a:ext cx="422" cy="19304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文本框 128"/>
            <p:cNvSpPr txBox="1"/>
            <p:nvPr/>
          </p:nvSpPr>
          <p:spPr>
            <a:xfrm>
              <a:off x="6128538" y="2979737"/>
              <a:ext cx="49133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否</a:t>
              </a:r>
              <a:endParaRPr lang="zh-CN" altLang="en-US" dirty="0"/>
            </a:p>
          </p:txBody>
        </p:sp>
        <p:cxnSp>
          <p:nvCxnSpPr>
            <p:cNvPr id="132" name="直接箭头连接符 131"/>
            <p:cNvCxnSpPr>
              <a:stCxn id="80" idx="1"/>
              <a:endCxn id="136" idx="3"/>
            </p:cNvCxnSpPr>
            <p:nvPr/>
          </p:nvCxnSpPr>
          <p:spPr>
            <a:xfrm flipH="1" flipV="1">
              <a:off x="4455179" y="2686964"/>
              <a:ext cx="528282" cy="8514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文本框 134"/>
            <p:cNvSpPr txBox="1"/>
            <p:nvPr/>
          </p:nvSpPr>
          <p:spPr>
            <a:xfrm>
              <a:off x="4566418" y="2317772"/>
              <a:ext cx="491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</a:t>
              </a:r>
              <a:endParaRPr lang="zh-CN" altLang="en-US" dirty="0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3133724" y="2449195"/>
              <a:ext cx="1321455" cy="4755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自行处理</a:t>
              </a:r>
              <a:endParaRPr lang="en-US" altLang="zh-CN" dirty="0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08405" y="928370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/home/test/aaa</a:t>
            </a:r>
            <a:endParaRPr lang="en-US" altLang="zh-CN"/>
          </a:p>
        </p:txBody>
      </p:sp>
      <p:sp>
        <p:nvSpPr>
          <p:cNvPr id="5" name="下箭头 4"/>
          <p:cNvSpPr/>
          <p:nvPr/>
        </p:nvSpPr>
        <p:spPr>
          <a:xfrm>
            <a:off x="1273175" y="507365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62330" y="118110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根目录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7" name="矩形 6"/>
          <p:cNvSpPr/>
          <p:nvPr/>
        </p:nvSpPr>
        <p:spPr>
          <a:xfrm>
            <a:off x="1036320" y="1771650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1535" y="1350010"/>
            <a:ext cx="1514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根目录</a:t>
            </a:r>
            <a:r>
              <a:rPr lang="en-US" altLang="zh-CN" b="1"/>
              <a:t>inode</a:t>
            </a:r>
            <a:endParaRPr lang="en-US" altLang="zh-CN" b="1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951990" y="2139950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18460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28975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539490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725420" y="1350010"/>
            <a:ext cx="3037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根目录所有子文件的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010410" y="17189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遍历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850005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rot="10800000">
            <a:off x="3893820" y="250190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51990" y="2880995"/>
            <a:ext cx="372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逐一匹配，找到</a:t>
            </a:r>
            <a:r>
              <a:rPr lang="en-US" altLang="zh-CN" b="1"/>
              <a:t>home</a:t>
            </a:r>
            <a:r>
              <a:rPr lang="zh-CN" altLang="en-US" b="1"/>
              <a:t>目录的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20" name="文本框 19"/>
          <p:cNvSpPr txBox="1"/>
          <p:nvPr/>
        </p:nvSpPr>
        <p:spPr>
          <a:xfrm>
            <a:off x="789940" y="4238625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/home/test/aaa</a:t>
            </a:r>
            <a:endParaRPr lang="en-US" altLang="zh-CN"/>
          </a:p>
        </p:txBody>
      </p:sp>
      <p:sp>
        <p:nvSpPr>
          <p:cNvPr id="21" name="下箭头 20"/>
          <p:cNvSpPr/>
          <p:nvPr/>
        </p:nvSpPr>
        <p:spPr>
          <a:xfrm>
            <a:off x="1304290" y="383667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92125" y="3360420"/>
            <a:ext cx="2005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home</a:t>
            </a:r>
            <a:r>
              <a:rPr lang="zh-CN" altLang="en-US" b="1"/>
              <a:t>目录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23" name="矩形 22"/>
          <p:cNvSpPr/>
          <p:nvPr/>
        </p:nvSpPr>
        <p:spPr>
          <a:xfrm>
            <a:off x="965200" y="5168265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07695" y="4746625"/>
            <a:ext cx="184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home</a:t>
            </a:r>
            <a:r>
              <a:rPr lang="zh-CN" altLang="en-US" b="1"/>
              <a:t>目录</a:t>
            </a:r>
            <a:r>
              <a:rPr lang="en-US" altLang="zh-CN" b="1"/>
              <a:t>inode</a:t>
            </a:r>
            <a:endParaRPr lang="en-US" altLang="zh-CN" b="1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2235200" y="5537835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477260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787775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98290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529840" y="4750435"/>
            <a:ext cx="3231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home</a:t>
            </a:r>
            <a:r>
              <a:rPr lang="zh-CN" altLang="en-US"/>
              <a:t>目录所有子文件的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2293620" y="51168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遍历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408805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 rot="10800000">
            <a:off x="4142740" y="595376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984375" y="6452870"/>
            <a:ext cx="3656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逐一匹配，找到</a:t>
            </a:r>
            <a:r>
              <a:rPr lang="en-US" altLang="zh-CN" b="1"/>
              <a:t>test</a:t>
            </a:r>
            <a:r>
              <a:rPr lang="zh-CN" altLang="en-US" b="1"/>
              <a:t>目录的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35" name="左弧形箭头 34"/>
          <p:cNvSpPr/>
          <p:nvPr/>
        </p:nvSpPr>
        <p:spPr>
          <a:xfrm>
            <a:off x="179070" y="1179830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左弧形箭头 36"/>
          <p:cNvSpPr/>
          <p:nvPr/>
        </p:nvSpPr>
        <p:spPr>
          <a:xfrm>
            <a:off x="179070" y="272859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左弧形箭头 37"/>
          <p:cNvSpPr/>
          <p:nvPr/>
        </p:nvSpPr>
        <p:spPr>
          <a:xfrm>
            <a:off x="177165" y="454977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789940" y="1280795"/>
            <a:ext cx="4718050" cy="508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89940" y="3360420"/>
            <a:ext cx="4588510" cy="1206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89940" y="4627880"/>
            <a:ext cx="4469765" cy="571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497455" y="394335"/>
            <a:ext cx="2641600" cy="480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497455" y="447675"/>
            <a:ext cx="2693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由</a:t>
            </a:r>
            <a:r>
              <a:rPr lang="en-US" altLang="zh-CN"/>
              <a:t>dentry</a:t>
            </a:r>
            <a:r>
              <a:rPr lang="zh-CN" altLang="en-US"/>
              <a:t>，</a:t>
            </a:r>
            <a:r>
              <a:rPr lang="zh-CN"/>
              <a:t>读取对应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384415" y="927735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/home/test/aaa</a:t>
            </a:r>
            <a:endParaRPr lang="en-US" altLang="zh-CN"/>
          </a:p>
        </p:txBody>
      </p:sp>
      <p:sp>
        <p:nvSpPr>
          <p:cNvPr id="3" name="下箭头 2"/>
          <p:cNvSpPr/>
          <p:nvPr/>
        </p:nvSpPr>
        <p:spPr>
          <a:xfrm>
            <a:off x="8292465" y="507365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480300" y="137795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test</a:t>
            </a:r>
            <a:r>
              <a:rPr lang="zh-CN" altLang="en-US" b="1"/>
              <a:t>目录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36" name="矩形 35"/>
          <p:cNvSpPr/>
          <p:nvPr/>
        </p:nvSpPr>
        <p:spPr>
          <a:xfrm>
            <a:off x="7212330" y="1771015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7027545" y="1349375"/>
            <a:ext cx="1646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test</a:t>
            </a:r>
            <a:r>
              <a:rPr lang="zh-CN" altLang="en-US" b="1"/>
              <a:t>目录</a:t>
            </a:r>
            <a:r>
              <a:rPr lang="en-US" altLang="zh-CN" b="1"/>
              <a:t>inode</a:t>
            </a:r>
            <a:endParaRPr lang="en-US" altLang="zh-CN" b="1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8055610" y="2138680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9005570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316085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626600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8812530" y="1349375"/>
            <a:ext cx="3037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test</a:t>
            </a:r>
            <a:r>
              <a:rPr lang="zh-CN" altLang="en-US"/>
              <a:t>目录所有子文件的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8114030" y="171767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遍历</a:t>
            </a:r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9937115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 rot="10800000">
            <a:off x="9980930" y="2501265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8470265" y="2992120"/>
            <a:ext cx="372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逐一匹配，找到</a:t>
            </a:r>
            <a:r>
              <a:rPr lang="en-US" altLang="zh-CN" b="1"/>
              <a:t>aaa</a:t>
            </a:r>
            <a:r>
              <a:rPr lang="zh-CN" altLang="en-US" b="1"/>
              <a:t>文件的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65" name="左弧形箭头 64"/>
          <p:cNvSpPr/>
          <p:nvPr/>
        </p:nvSpPr>
        <p:spPr>
          <a:xfrm>
            <a:off x="6355080" y="117919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6965950" y="1283335"/>
            <a:ext cx="4875530" cy="190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165215" y="0"/>
            <a:ext cx="32385" cy="6841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7480300" y="4382135"/>
            <a:ext cx="3435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00B0F0"/>
                </a:solidFill>
              </a:rPr>
              <a:t>文件存在，返回</a:t>
            </a:r>
            <a:r>
              <a:rPr lang="en-US" altLang="zh-CN" b="1">
                <a:solidFill>
                  <a:srgbClr val="00B0F0"/>
                </a:solidFill>
              </a:rPr>
              <a:t>aaa</a:t>
            </a:r>
            <a:r>
              <a:rPr lang="zh-CN" altLang="en-US" b="1">
                <a:solidFill>
                  <a:srgbClr val="00B0F0"/>
                </a:solidFill>
              </a:rPr>
              <a:t>文件的</a:t>
            </a:r>
            <a:r>
              <a:rPr lang="en-US" altLang="zh-CN" b="1">
                <a:solidFill>
                  <a:srgbClr val="00B0F0"/>
                </a:solidFill>
              </a:rPr>
              <a:t>dentry</a:t>
            </a:r>
            <a:endParaRPr lang="en-US" altLang="zh-CN" b="1">
              <a:solidFill>
                <a:srgbClr val="00B0F0"/>
              </a:solidFill>
            </a:endParaRPr>
          </a:p>
        </p:txBody>
      </p:sp>
      <p:sp>
        <p:nvSpPr>
          <p:cNvPr id="69" name="左弧形箭头 68"/>
          <p:cNvSpPr/>
          <p:nvPr/>
        </p:nvSpPr>
        <p:spPr>
          <a:xfrm>
            <a:off x="6460490" y="3398520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08405" y="928370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/home/test/aaa</a:t>
            </a:r>
            <a:endParaRPr lang="en-US" altLang="zh-CN"/>
          </a:p>
        </p:txBody>
      </p:sp>
      <p:sp>
        <p:nvSpPr>
          <p:cNvPr id="5" name="下箭头 4"/>
          <p:cNvSpPr/>
          <p:nvPr/>
        </p:nvSpPr>
        <p:spPr>
          <a:xfrm>
            <a:off x="1273175" y="507365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62330" y="118110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根目录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7" name="矩形 6"/>
          <p:cNvSpPr/>
          <p:nvPr/>
        </p:nvSpPr>
        <p:spPr>
          <a:xfrm>
            <a:off x="1036320" y="1771650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1535" y="1350010"/>
            <a:ext cx="1514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根目录</a:t>
            </a:r>
            <a:r>
              <a:rPr lang="en-US" altLang="zh-CN" b="1"/>
              <a:t>inode</a:t>
            </a:r>
            <a:endParaRPr lang="en-US" altLang="zh-CN" b="1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951990" y="2139950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18460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28975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539490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725420" y="1350010"/>
            <a:ext cx="3037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根目录所有子文件的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010410" y="17189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遍历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850005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rot="10800000">
            <a:off x="3893820" y="250190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51990" y="2880995"/>
            <a:ext cx="372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逐一匹配，找到</a:t>
            </a:r>
            <a:r>
              <a:rPr lang="en-US" altLang="zh-CN" b="1"/>
              <a:t>home</a:t>
            </a:r>
            <a:r>
              <a:rPr lang="zh-CN" altLang="en-US" b="1"/>
              <a:t>目录的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20" name="文本框 19"/>
          <p:cNvSpPr txBox="1"/>
          <p:nvPr/>
        </p:nvSpPr>
        <p:spPr>
          <a:xfrm>
            <a:off x="789940" y="4238625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/home/test/aaa</a:t>
            </a:r>
            <a:endParaRPr lang="en-US" altLang="zh-CN"/>
          </a:p>
        </p:txBody>
      </p:sp>
      <p:sp>
        <p:nvSpPr>
          <p:cNvPr id="21" name="下箭头 20"/>
          <p:cNvSpPr/>
          <p:nvPr/>
        </p:nvSpPr>
        <p:spPr>
          <a:xfrm>
            <a:off x="1304290" y="383667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92125" y="3360420"/>
            <a:ext cx="2005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home</a:t>
            </a:r>
            <a:r>
              <a:rPr lang="zh-CN" altLang="en-US" b="1"/>
              <a:t>目录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23" name="矩形 22"/>
          <p:cNvSpPr/>
          <p:nvPr/>
        </p:nvSpPr>
        <p:spPr>
          <a:xfrm>
            <a:off x="965200" y="5168265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07695" y="4746625"/>
            <a:ext cx="184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home</a:t>
            </a:r>
            <a:r>
              <a:rPr lang="zh-CN" altLang="en-US" b="1"/>
              <a:t>目录</a:t>
            </a:r>
            <a:r>
              <a:rPr lang="en-US" altLang="zh-CN" b="1"/>
              <a:t>inode</a:t>
            </a:r>
            <a:endParaRPr lang="en-US" altLang="zh-CN" b="1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2235200" y="5537835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477260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787775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98290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529840" y="4750435"/>
            <a:ext cx="3231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home</a:t>
            </a:r>
            <a:r>
              <a:rPr lang="zh-CN" altLang="en-US"/>
              <a:t>目录所有子文件的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2293620" y="51168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遍历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408805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 rot="10800000">
            <a:off x="4142740" y="595376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984375" y="6452870"/>
            <a:ext cx="3656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逐一匹配，找到</a:t>
            </a:r>
            <a:r>
              <a:rPr lang="en-US" altLang="zh-CN" b="1"/>
              <a:t>test</a:t>
            </a:r>
            <a:r>
              <a:rPr lang="zh-CN" altLang="en-US" b="1"/>
              <a:t>目录的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35" name="左弧形箭头 34"/>
          <p:cNvSpPr/>
          <p:nvPr/>
        </p:nvSpPr>
        <p:spPr>
          <a:xfrm>
            <a:off x="179070" y="1179830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左弧形箭头 36"/>
          <p:cNvSpPr/>
          <p:nvPr/>
        </p:nvSpPr>
        <p:spPr>
          <a:xfrm>
            <a:off x="179070" y="272859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左弧形箭头 37"/>
          <p:cNvSpPr/>
          <p:nvPr/>
        </p:nvSpPr>
        <p:spPr>
          <a:xfrm>
            <a:off x="177165" y="454977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789940" y="1280795"/>
            <a:ext cx="4718050" cy="508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89940" y="3360420"/>
            <a:ext cx="4588510" cy="1206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89940" y="4627880"/>
            <a:ext cx="4469765" cy="571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497455" y="394335"/>
            <a:ext cx="2641600" cy="480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497455" y="447675"/>
            <a:ext cx="2693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由</a:t>
            </a:r>
            <a:r>
              <a:rPr lang="en-US" altLang="zh-CN"/>
              <a:t>dentry</a:t>
            </a:r>
            <a:r>
              <a:rPr lang="zh-CN" altLang="en-US"/>
              <a:t>，</a:t>
            </a:r>
            <a:r>
              <a:rPr lang="zh-CN"/>
              <a:t>读取对应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384415" y="927735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/home/test/aaa</a:t>
            </a:r>
            <a:endParaRPr lang="en-US" altLang="zh-CN"/>
          </a:p>
        </p:txBody>
      </p:sp>
      <p:sp>
        <p:nvSpPr>
          <p:cNvPr id="3" name="下箭头 2"/>
          <p:cNvSpPr/>
          <p:nvPr/>
        </p:nvSpPr>
        <p:spPr>
          <a:xfrm>
            <a:off x="8292465" y="507365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480300" y="137795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test</a:t>
            </a:r>
            <a:r>
              <a:rPr lang="zh-CN" altLang="en-US" b="1"/>
              <a:t>目录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36" name="矩形 35"/>
          <p:cNvSpPr/>
          <p:nvPr/>
        </p:nvSpPr>
        <p:spPr>
          <a:xfrm>
            <a:off x="7212330" y="1771015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7027545" y="1349375"/>
            <a:ext cx="1646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test</a:t>
            </a:r>
            <a:r>
              <a:rPr lang="zh-CN" altLang="en-US" b="1"/>
              <a:t>目录</a:t>
            </a:r>
            <a:r>
              <a:rPr lang="en-US" altLang="zh-CN" b="1"/>
              <a:t>inode</a:t>
            </a:r>
            <a:endParaRPr lang="en-US" altLang="zh-CN" b="1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8055610" y="2138680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9005570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316085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626600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8812530" y="1349375"/>
            <a:ext cx="3037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test</a:t>
            </a:r>
            <a:r>
              <a:rPr lang="zh-CN" altLang="en-US"/>
              <a:t>目录所有子文件的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8114030" y="171767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遍历</a:t>
            </a:r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9937115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 rot="10800000">
            <a:off x="10271760" y="250190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8470265" y="2992120"/>
            <a:ext cx="372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逐一匹配，</a:t>
            </a:r>
            <a:r>
              <a:rPr lang="zh-CN" altLang="en-US" b="1">
                <a:solidFill>
                  <a:srgbClr val="FF0000"/>
                </a:solidFill>
              </a:rPr>
              <a:t>未</a:t>
            </a:r>
            <a:r>
              <a:rPr lang="zh-CN" altLang="en-US"/>
              <a:t>找到</a:t>
            </a:r>
            <a:r>
              <a:rPr lang="en-US" altLang="zh-CN" b="1"/>
              <a:t>aaa</a:t>
            </a:r>
            <a:r>
              <a:rPr lang="zh-CN" altLang="en-US" b="1"/>
              <a:t>文件的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65" name="左弧形箭头 64"/>
          <p:cNvSpPr/>
          <p:nvPr/>
        </p:nvSpPr>
        <p:spPr>
          <a:xfrm>
            <a:off x="6355080" y="117919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6965950" y="1283335"/>
            <a:ext cx="4875530" cy="190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165215" y="0"/>
            <a:ext cx="32385" cy="6841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7480300" y="4382135"/>
            <a:ext cx="3912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文件不存在，返回</a:t>
            </a:r>
            <a:r>
              <a:rPr lang="zh-CN" b="1">
                <a:solidFill>
                  <a:srgbClr val="FF0000"/>
                </a:solidFill>
              </a:rPr>
              <a:t>父目录</a:t>
            </a:r>
            <a:r>
              <a:rPr lang="en-US" altLang="zh-CN" b="1">
                <a:solidFill>
                  <a:srgbClr val="FF0000"/>
                </a:solidFill>
              </a:rPr>
              <a:t>test</a:t>
            </a:r>
            <a:r>
              <a:rPr lang="zh-CN" altLang="en-US" b="1">
                <a:solidFill>
                  <a:srgbClr val="FF0000"/>
                </a:solidFill>
              </a:rPr>
              <a:t>的</a:t>
            </a:r>
            <a:r>
              <a:rPr lang="en-US" altLang="zh-CN" b="1">
                <a:solidFill>
                  <a:srgbClr val="FF0000"/>
                </a:solidFill>
              </a:rPr>
              <a:t>dentry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69" name="左弧形箭头 68"/>
          <p:cNvSpPr/>
          <p:nvPr/>
        </p:nvSpPr>
        <p:spPr>
          <a:xfrm>
            <a:off x="6460490" y="3398520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37755" y="138430"/>
            <a:ext cx="1730375" cy="32575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组合 170"/>
          <p:cNvGrpSpPr/>
          <p:nvPr/>
        </p:nvGrpSpPr>
        <p:grpSpPr>
          <a:xfrm>
            <a:off x="125355" y="-529297"/>
            <a:ext cx="11958872" cy="7828793"/>
            <a:chOff x="125355" y="-529297"/>
            <a:chExt cx="11958872" cy="7828793"/>
          </a:xfrm>
        </p:grpSpPr>
        <p:grpSp>
          <p:nvGrpSpPr>
            <p:cNvPr id="161" name="组合 160"/>
            <p:cNvGrpSpPr/>
            <p:nvPr/>
          </p:nvGrpSpPr>
          <p:grpSpPr>
            <a:xfrm>
              <a:off x="125355" y="-529297"/>
              <a:ext cx="11958872" cy="7828793"/>
              <a:chOff x="125355" y="-529297"/>
              <a:chExt cx="11958872" cy="7828793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125355" y="0"/>
                <a:ext cx="4608372" cy="7257257"/>
                <a:chOff x="0" y="0"/>
                <a:chExt cx="4608372" cy="7257257"/>
              </a:xfrm>
            </p:grpSpPr>
            <p:sp>
              <p:nvSpPr>
                <p:cNvPr id="20" name="矩形 19"/>
                <p:cNvSpPr/>
                <p:nvPr/>
              </p:nvSpPr>
              <p:spPr>
                <a:xfrm>
                  <a:off x="111479" y="0"/>
                  <a:ext cx="4389765" cy="21576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378594" y="338554"/>
                  <a:ext cx="1724888" cy="1400023"/>
                </a:xfrm>
                <a:prstGeom prst="rect">
                  <a:avLst/>
                </a:prstGeom>
                <a:solidFill>
                  <a:srgbClr val="C4B7D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...</a:t>
                  </a:r>
                  <a:endPara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altLang="zh-CN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ftype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: DIR</a:t>
                  </a:r>
                  <a:endPara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altLang="zh-CN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pointer[0]:</a:t>
                  </a:r>
                  <a:endPara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altLang="zh-CN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...</a:t>
                  </a:r>
                  <a:endPara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2776357" y="338559"/>
                  <a:ext cx="1410267" cy="1400023"/>
                </a:xfrm>
                <a:prstGeom prst="rect">
                  <a:avLst/>
                </a:prstGeom>
                <a:solidFill>
                  <a:srgbClr val="70569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 rot="16200000">
                  <a:off x="2300829" y="814086"/>
                  <a:ext cx="1400024" cy="448970"/>
                </a:xfrm>
                <a:prstGeom prst="rect">
                  <a:avLst/>
                </a:prstGeom>
                <a:solidFill>
                  <a:srgbClr val="EFF0F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dentry</a:t>
                  </a:r>
                  <a:endPara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 rot="16200000">
                  <a:off x="2749800" y="814081"/>
                  <a:ext cx="1400024" cy="448970"/>
                </a:xfrm>
                <a:prstGeom prst="rect">
                  <a:avLst/>
                </a:prstGeom>
                <a:solidFill>
                  <a:srgbClr val="EFF0F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dentry</a:t>
                  </a:r>
                  <a:endPara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15" name="直接箭头连接符 14"/>
                <p:cNvCxnSpPr/>
                <p:nvPr/>
              </p:nvCxnSpPr>
              <p:spPr>
                <a:xfrm>
                  <a:off x="1960226" y="1183841"/>
                  <a:ext cx="793496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文本框 20"/>
                <p:cNvSpPr txBox="1"/>
                <p:nvPr/>
              </p:nvSpPr>
              <p:spPr>
                <a:xfrm>
                  <a:off x="378593" y="0"/>
                  <a:ext cx="17248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i="1" dirty="0"/>
                    <a:t>根目录索引节点</a:t>
                  </a:r>
                  <a:endParaRPr lang="zh-CN" altLang="en-US" sz="1600" i="1" dirty="0"/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266445" y="1788365"/>
                  <a:ext cx="18370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1" dirty="0"/>
                    <a:t>根目录</a:t>
                  </a:r>
                  <a:r>
                    <a:rPr lang="en-US" altLang="zh-CN" b="1" dirty="0"/>
                    <a:t>“/”</a:t>
                  </a:r>
                  <a:r>
                    <a:rPr lang="zh-CN" altLang="en-US" b="1" dirty="0"/>
                    <a:t>结构</a:t>
                  </a:r>
                  <a:endParaRPr lang="zh-CN" altLang="en-US" b="1" dirty="0"/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2776356" y="0"/>
                  <a:ext cx="17248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i="1" dirty="0"/>
                    <a:t>根目录数据块</a:t>
                  </a:r>
                  <a:endParaRPr lang="zh-CN" altLang="en-US" sz="1600" i="1" dirty="0"/>
                </a:p>
              </p:txBody>
            </p:sp>
            <p:grpSp>
              <p:nvGrpSpPr>
                <p:cNvPr id="127" name="组合 126"/>
                <p:cNvGrpSpPr/>
                <p:nvPr/>
              </p:nvGrpSpPr>
              <p:grpSpPr>
                <a:xfrm>
                  <a:off x="2509089" y="2785883"/>
                  <a:ext cx="2099283" cy="1769970"/>
                  <a:chOff x="7705697" y="3648507"/>
                  <a:chExt cx="2099283" cy="1769970"/>
                </a:xfrm>
              </p:grpSpPr>
              <p:grpSp>
                <p:nvGrpSpPr>
                  <p:cNvPr id="101" name="组合 100"/>
                  <p:cNvGrpSpPr/>
                  <p:nvPr/>
                </p:nvGrpSpPr>
                <p:grpSpPr>
                  <a:xfrm>
                    <a:off x="7705697" y="3648507"/>
                    <a:ext cx="2099283" cy="1769970"/>
                    <a:chOff x="5500027" y="4196396"/>
                    <a:chExt cx="2099283" cy="1769970"/>
                  </a:xfrm>
                </p:grpSpPr>
                <p:sp>
                  <p:nvSpPr>
                    <p:cNvPr id="102" name="矩形 101"/>
                    <p:cNvSpPr/>
                    <p:nvPr/>
                  </p:nvSpPr>
                  <p:spPr>
                    <a:xfrm>
                      <a:off x="5620391" y="4196396"/>
                      <a:ext cx="1862522" cy="176997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prstDash val="dash"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3" name="矩形 102"/>
                    <p:cNvSpPr/>
                    <p:nvPr/>
                  </p:nvSpPr>
                  <p:spPr>
                    <a:xfrm>
                      <a:off x="5832499" y="4721965"/>
                      <a:ext cx="482504" cy="509488"/>
                    </a:xfrm>
                    <a:prstGeom prst="rect">
                      <a:avLst/>
                    </a:prstGeom>
                    <a:solidFill>
                      <a:srgbClr val="C4B7D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105" name="文本框 104"/>
                    <p:cNvSpPr txBox="1"/>
                    <p:nvPr/>
                  </p:nvSpPr>
                  <p:spPr>
                    <a:xfrm>
                      <a:off x="5500027" y="4242751"/>
                      <a:ext cx="209928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/hunt</a:t>
                      </a:r>
                      <a:r>
                        <a:rPr lang="zh-CN" alt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目录结构</a:t>
                      </a:r>
                      <a:endPara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6" name="矩形 105"/>
                    <p:cNvSpPr/>
                    <p:nvPr/>
                  </p:nvSpPr>
                  <p:spPr>
                    <a:xfrm>
                      <a:off x="6712321" y="4998845"/>
                      <a:ext cx="591799" cy="488307"/>
                    </a:xfrm>
                    <a:prstGeom prst="rect">
                      <a:avLst/>
                    </a:prstGeom>
                    <a:solidFill>
                      <a:srgbClr val="70569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08" name="直接箭头连接符 107"/>
                    <p:cNvCxnSpPr>
                      <a:stCxn id="103" idx="3"/>
                      <a:endCxn id="106" idx="1"/>
                    </p:cNvCxnSpPr>
                    <p:nvPr/>
                  </p:nvCxnSpPr>
                  <p:spPr>
                    <a:xfrm>
                      <a:off x="6315003" y="4976709"/>
                      <a:ext cx="397318" cy="26629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headEnd type="oval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5" name="矩形 114"/>
                  <p:cNvSpPr/>
                  <p:nvPr/>
                </p:nvSpPr>
                <p:spPr>
                  <a:xfrm rot="16200000">
                    <a:off x="8776130" y="4615824"/>
                    <a:ext cx="467757" cy="164685"/>
                  </a:xfrm>
                  <a:prstGeom prst="rect">
                    <a:avLst/>
                  </a:prstGeom>
                  <a:solidFill>
                    <a:srgbClr val="EFF0F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41" name="矩形 40"/>
                  <p:cNvSpPr/>
                  <p:nvPr/>
                </p:nvSpPr>
                <p:spPr>
                  <a:xfrm rot="16200000">
                    <a:off x="8957850" y="4615824"/>
                    <a:ext cx="467757" cy="164685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47" name="矩形 46"/>
                  <p:cNvSpPr/>
                  <p:nvPr/>
                </p:nvSpPr>
                <p:spPr>
                  <a:xfrm rot="16200000">
                    <a:off x="9132706" y="4615824"/>
                    <a:ext cx="467757" cy="164685"/>
                  </a:xfrm>
                  <a:prstGeom prst="rect">
                    <a:avLst/>
                  </a:prstGeom>
                  <a:solidFill>
                    <a:srgbClr val="EFF0F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119" name="组合 118"/>
                <p:cNvGrpSpPr/>
                <p:nvPr/>
              </p:nvGrpSpPr>
              <p:grpSpPr>
                <a:xfrm>
                  <a:off x="0" y="5477311"/>
                  <a:ext cx="2099283" cy="1769970"/>
                  <a:chOff x="5466003" y="4196396"/>
                  <a:chExt cx="2099283" cy="1769970"/>
                </a:xfrm>
              </p:grpSpPr>
              <p:sp>
                <p:nvSpPr>
                  <p:cNvPr id="120" name="矩形 119"/>
                  <p:cNvSpPr/>
                  <p:nvPr/>
                </p:nvSpPr>
                <p:spPr>
                  <a:xfrm>
                    <a:off x="5620391" y="4196396"/>
                    <a:ext cx="1862522" cy="176997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1" name="矩形 120"/>
                  <p:cNvSpPr/>
                  <p:nvPr/>
                </p:nvSpPr>
                <p:spPr>
                  <a:xfrm>
                    <a:off x="5832499" y="4721965"/>
                    <a:ext cx="482504" cy="509488"/>
                  </a:xfrm>
                  <a:prstGeom prst="rect">
                    <a:avLst/>
                  </a:prstGeom>
                  <a:solidFill>
                    <a:srgbClr val="C4B7D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CN" alt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123" name="文本框 122"/>
                  <p:cNvSpPr txBox="1"/>
                  <p:nvPr/>
                </p:nvSpPr>
                <p:spPr>
                  <a:xfrm>
                    <a:off x="5466003" y="5537601"/>
                    <a:ext cx="209928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/hunt/test.sh</a:t>
                    </a:r>
                    <a:endPara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4" name="矩形 123"/>
                  <p:cNvSpPr/>
                  <p:nvPr/>
                </p:nvSpPr>
                <p:spPr>
                  <a:xfrm>
                    <a:off x="6712322" y="4998845"/>
                    <a:ext cx="482504" cy="488307"/>
                  </a:xfrm>
                  <a:prstGeom prst="rect">
                    <a:avLst/>
                  </a:prstGeom>
                  <a:solidFill>
                    <a:srgbClr val="705697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26" name="直接箭头连接符 125"/>
                  <p:cNvCxnSpPr>
                    <a:stCxn id="121" idx="3"/>
                    <a:endCxn id="124" idx="1"/>
                  </p:cNvCxnSpPr>
                  <p:nvPr/>
                </p:nvCxnSpPr>
                <p:spPr>
                  <a:xfrm>
                    <a:off x="6315003" y="4976709"/>
                    <a:ext cx="397319" cy="266290"/>
                  </a:xfrm>
                  <a:prstGeom prst="straightConnector1">
                    <a:avLst/>
                  </a:prstGeom>
                  <a:ln>
                    <a:headEnd type="oval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2" name="直接箭头连接符 111"/>
                <p:cNvCxnSpPr>
                  <a:stCxn id="13" idx="1"/>
                  <a:endCxn id="103" idx="0"/>
                </p:cNvCxnSpPr>
                <p:nvPr/>
              </p:nvCxnSpPr>
              <p:spPr>
                <a:xfrm flipH="1">
                  <a:off x="3082813" y="1738578"/>
                  <a:ext cx="366999" cy="1572874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prstDash val="dashDot"/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接箭头连接符 5"/>
                <p:cNvCxnSpPr/>
                <p:nvPr/>
              </p:nvCxnSpPr>
              <p:spPr>
                <a:xfrm flipH="1">
                  <a:off x="633479" y="4069421"/>
                  <a:ext cx="3149534" cy="1933459"/>
                </a:xfrm>
                <a:prstGeom prst="straightConnector1">
                  <a:avLst/>
                </a:prstGeom>
                <a:ln w="19050">
                  <a:prstDash val="dashDot"/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9" name="组合 18"/>
                <p:cNvGrpSpPr/>
                <p:nvPr/>
              </p:nvGrpSpPr>
              <p:grpSpPr>
                <a:xfrm>
                  <a:off x="2473082" y="5487287"/>
                  <a:ext cx="2099283" cy="1769970"/>
                  <a:chOff x="5466003" y="4196396"/>
                  <a:chExt cx="2099283" cy="1769970"/>
                </a:xfrm>
              </p:grpSpPr>
              <p:sp>
                <p:nvSpPr>
                  <p:cNvPr id="24" name="矩形 23"/>
                  <p:cNvSpPr/>
                  <p:nvPr/>
                </p:nvSpPr>
                <p:spPr>
                  <a:xfrm>
                    <a:off x="5620391" y="4196396"/>
                    <a:ext cx="1862522" cy="176997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>
                  <a:xfrm>
                    <a:off x="5832499" y="4721965"/>
                    <a:ext cx="482504" cy="509488"/>
                  </a:xfrm>
                  <a:prstGeom prst="rect">
                    <a:avLst/>
                  </a:prstGeom>
                  <a:solidFill>
                    <a:srgbClr val="C4B7D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CN" alt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5466003" y="5537601"/>
                    <a:ext cx="209928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/hunt/</a:t>
                    </a:r>
                    <a:r>
                      <a:rPr lang="en-US" altLang="zh-CN" b="1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bin.o</a:t>
                    </a:r>
                    <a:endPara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矩形 33"/>
                  <p:cNvSpPr/>
                  <p:nvPr/>
                </p:nvSpPr>
                <p:spPr>
                  <a:xfrm>
                    <a:off x="6712322" y="4998845"/>
                    <a:ext cx="482504" cy="488307"/>
                  </a:xfrm>
                  <a:prstGeom prst="rect">
                    <a:avLst/>
                  </a:prstGeom>
                  <a:solidFill>
                    <a:srgbClr val="705697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5" name="直接箭头连接符 34"/>
                  <p:cNvCxnSpPr>
                    <a:stCxn id="31" idx="3"/>
                    <a:endCxn id="34" idx="1"/>
                  </p:cNvCxnSpPr>
                  <p:nvPr/>
                </p:nvCxnSpPr>
                <p:spPr>
                  <a:xfrm>
                    <a:off x="6315003" y="4976709"/>
                    <a:ext cx="397319" cy="266290"/>
                  </a:xfrm>
                  <a:prstGeom prst="straightConnector1">
                    <a:avLst/>
                  </a:prstGeom>
                  <a:ln>
                    <a:headEnd type="oval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矩形 35"/>
                  <p:cNvSpPr/>
                  <p:nvPr/>
                </p:nvSpPr>
                <p:spPr>
                  <a:xfrm>
                    <a:off x="6712322" y="4326792"/>
                    <a:ext cx="482504" cy="488307"/>
                  </a:xfrm>
                  <a:prstGeom prst="rect">
                    <a:avLst/>
                  </a:prstGeom>
                  <a:solidFill>
                    <a:srgbClr val="705697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7" name="直接箭头连接符 36"/>
                  <p:cNvCxnSpPr>
                    <a:stCxn id="31" idx="3"/>
                    <a:endCxn id="36" idx="1"/>
                  </p:cNvCxnSpPr>
                  <p:nvPr/>
                </p:nvCxnSpPr>
                <p:spPr>
                  <a:xfrm flipV="1">
                    <a:off x="6315003" y="4570946"/>
                    <a:ext cx="397319" cy="405763"/>
                  </a:xfrm>
                  <a:prstGeom prst="straightConnector1">
                    <a:avLst/>
                  </a:prstGeom>
                  <a:ln>
                    <a:headEnd type="oval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" name="直接箭头连接符 41"/>
                <p:cNvCxnSpPr>
                  <a:stCxn id="41" idx="1"/>
                  <a:endCxn id="31" idx="0"/>
                </p:cNvCxnSpPr>
                <p:nvPr/>
              </p:nvCxnSpPr>
              <p:spPr>
                <a:xfrm flipH="1">
                  <a:off x="3080830" y="4069421"/>
                  <a:ext cx="914291" cy="1943435"/>
                </a:xfrm>
                <a:prstGeom prst="straightConnector1">
                  <a:avLst/>
                </a:prstGeom>
                <a:ln w="19050">
                  <a:prstDash val="dashDot"/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" name="组合 1"/>
                <p:cNvGrpSpPr/>
                <p:nvPr/>
              </p:nvGrpSpPr>
              <p:grpSpPr>
                <a:xfrm>
                  <a:off x="0" y="2772305"/>
                  <a:ext cx="2099283" cy="1769970"/>
                  <a:chOff x="5466003" y="4196396"/>
                  <a:chExt cx="2099283" cy="1769970"/>
                </a:xfrm>
              </p:grpSpPr>
              <p:sp>
                <p:nvSpPr>
                  <p:cNvPr id="3" name="矩形 2"/>
                  <p:cNvSpPr/>
                  <p:nvPr/>
                </p:nvSpPr>
                <p:spPr>
                  <a:xfrm>
                    <a:off x="5620391" y="4196396"/>
                    <a:ext cx="1862522" cy="176997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" name="矩形 4"/>
                  <p:cNvSpPr/>
                  <p:nvPr/>
                </p:nvSpPr>
                <p:spPr>
                  <a:xfrm>
                    <a:off x="5832499" y="4721965"/>
                    <a:ext cx="482504" cy="509488"/>
                  </a:xfrm>
                  <a:prstGeom prst="rect">
                    <a:avLst/>
                  </a:prstGeom>
                  <a:solidFill>
                    <a:srgbClr val="C4B7D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CN" alt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7" name="矩形 6"/>
                  <p:cNvSpPr/>
                  <p:nvPr/>
                </p:nvSpPr>
                <p:spPr>
                  <a:xfrm>
                    <a:off x="6712322" y="4270355"/>
                    <a:ext cx="482504" cy="488307"/>
                  </a:xfrm>
                  <a:prstGeom prst="rect">
                    <a:avLst/>
                  </a:prstGeom>
                  <a:solidFill>
                    <a:srgbClr val="705697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5466003" y="5537601"/>
                    <a:ext cx="209928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/demo</a:t>
                    </a:r>
                    <a:r>
                      <a: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文件结构</a:t>
                    </a:r>
                    <a:endPara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" name="矩形 8"/>
                  <p:cNvSpPr/>
                  <p:nvPr/>
                </p:nvSpPr>
                <p:spPr>
                  <a:xfrm>
                    <a:off x="6712322" y="4998845"/>
                    <a:ext cx="482504" cy="488307"/>
                  </a:xfrm>
                  <a:prstGeom prst="rect">
                    <a:avLst/>
                  </a:prstGeom>
                  <a:solidFill>
                    <a:srgbClr val="705697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0" name="直接箭头连接符 9"/>
                  <p:cNvCxnSpPr>
                    <a:stCxn id="5" idx="3"/>
                    <a:endCxn id="7" idx="1"/>
                  </p:cNvCxnSpPr>
                  <p:nvPr/>
                </p:nvCxnSpPr>
                <p:spPr>
                  <a:xfrm flipV="1">
                    <a:off x="6315003" y="4514509"/>
                    <a:ext cx="397319" cy="462200"/>
                  </a:xfrm>
                  <a:prstGeom prst="straightConnector1">
                    <a:avLst/>
                  </a:prstGeom>
                  <a:ln>
                    <a:headEnd type="oval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接箭头连接符 15"/>
                  <p:cNvCxnSpPr>
                    <a:stCxn id="5" idx="3"/>
                    <a:endCxn id="9" idx="1"/>
                  </p:cNvCxnSpPr>
                  <p:nvPr/>
                </p:nvCxnSpPr>
                <p:spPr>
                  <a:xfrm>
                    <a:off x="6315003" y="4976709"/>
                    <a:ext cx="397319" cy="266290"/>
                  </a:xfrm>
                  <a:prstGeom prst="straightConnector1">
                    <a:avLst/>
                  </a:prstGeom>
                  <a:ln>
                    <a:headEnd type="oval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" name="直接箭头连接符 38"/>
                <p:cNvCxnSpPr>
                  <a:stCxn id="12" idx="1"/>
                  <a:endCxn id="5" idx="0"/>
                </p:cNvCxnSpPr>
                <p:nvPr/>
              </p:nvCxnSpPr>
              <p:spPr>
                <a:xfrm flipH="1">
                  <a:off x="607748" y="1738583"/>
                  <a:ext cx="2393093" cy="1559291"/>
                </a:xfrm>
                <a:prstGeom prst="straightConnector1">
                  <a:avLst/>
                </a:prstGeom>
                <a:ln w="19050">
                  <a:prstDash val="dashDot"/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箭头连接符 45"/>
                <p:cNvCxnSpPr>
                  <a:stCxn id="47" idx="1"/>
                </p:cNvCxnSpPr>
                <p:nvPr/>
              </p:nvCxnSpPr>
              <p:spPr>
                <a:xfrm>
                  <a:off x="4169977" y="4069421"/>
                  <a:ext cx="402388" cy="1245437"/>
                </a:xfrm>
                <a:prstGeom prst="straightConnector1">
                  <a:avLst/>
                </a:prstGeom>
                <a:ln w="19050">
                  <a:prstDash val="dashDot"/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组合 66"/>
              <p:cNvGrpSpPr/>
              <p:nvPr/>
            </p:nvGrpSpPr>
            <p:grpSpPr>
              <a:xfrm>
                <a:off x="6326788" y="42239"/>
                <a:ext cx="4608372" cy="7257257"/>
                <a:chOff x="0" y="0"/>
                <a:chExt cx="4608372" cy="7257257"/>
              </a:xfrm>
            </p:grpSpPr>
            <p:sp>
              <p:nvSpPr>
                <p:cNvPr id="68" name="矩形 67"/>
                <p:cNvSpPr/>
                <p:nvPr/>
              </p:nvSpPr>
              <p:spPr>
                <a:xfrm>
                  <a:off x="111479" y="0"/>
                  <a:ext cx="4389765" cy="21576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378594" y="338554"/>
                  <a:ext cx="1724888" cy="1400023"/>
                </a:xfrm>
                <a:prstGeom prst="rect">
                  <a:avLst/>
                </a:prstGeom>
                <a:solidFill>
                  <a:srgbClr val="C4B7D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...</a:t>
                  </a:r>
                  <a:endPara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altLang="zh-CN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ftype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: DIR</a:t>
                  </a:r>
                  <a:endPara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altLang="zh-CN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pointer[0]:</a:t>
                  </a:r>
                  <a:endPara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altLang="zh-CN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...</a:t>
                  </a:r>
                  <a:endPara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2776357" y="338559"/>
                  <a:ext cx="1410267" cy="1400023"/>
                </a:xfrm>
                <a:prstGeom prst="rect">
                  <a:avLst/>
                </a:prstGeom>
                <a:solidFill>
                  <a:srgbClr val="70569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 rot="16200000">
                  <a:off x="2300829" y="814086"/>
                  <a:ext cx="1400024" cy="448970"/>
                </a:xfrm>
                <a:prstGeom prst="rect">
                  <a:avLst/>
                </a:prstGeom>
                <a:solidFill>
                  <a:srgbClr val="EFF0F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dentry</a:t>
                  </a:r>
                  <a:endPara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 rot="16200000">
                  <a:off x="2749800" y="814081"/>
                  <a:ext cx="1400024" cy="4489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dentry</a:t>
                  </a:r>
                  <a:endParaRPr lang="zh-CN" altLang="en-US" dirty="0">
                    <a:solidFill>
                      <a:schemeClr val="bg1"/>
                    </a:solidFill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80" name="直接箭头连接符 79"/>
                <p:cNvCxnSpPr/>
                <p:nvPr/>
              </p:nvCxnSpPr>
              <p:spPr>
                <a:xfrm>
                  <a:off x="1960226" y="1183841"/>
                  <a:ext cx="793496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2" name="文本框 81"/>
                <p:cNvSpPr txBox="1"/>
                <p:nvPr/>
              </p:nvSpPr>
              <p:spPr>
                <a:xfrm>
                  <a:off x="378593" y="0"/>
                  <a:ext cx="17248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i="1" dirty="0"/>
                    <a:t>根目录索引节点</a:t>
                  </a:r>
                  <a:endParaRPr lang="zh-CN" altLang="en-US" sz="1600" i="1" dirty="0"/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266445" y="1788365"/>
                  <a:ext cx="18370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1" dirty="0"/>
                    <a:t>根目录</a:t>
                  </a:r>
                  <a:r>
                    <a:rPr lang="en-US" altLang="zh-CN" b="1" dirty="0"/>
                    <a:t>“/”</a:t>
                  </a:r>
                  <a:r>
                    <a:rPr lang="zh-CN" altLang="en-US" b="1" dirty="0"/>
                    <a:t>结构</a:t>
                  </a:r>
                  <a:endParaRPr lang="zh-CN" altLang="en-US" b="1" dirty="0"/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2776356" y="0"/>
                  <a:ext cx="17248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i="1" dirty="0"/>
                    <a:t>根目录数据块</a:t>
                  </a:r>
                  <a:endParaRPr lang="zh-CN" altLang="en-US" sz="1600" i="1" dirty="0"/>
                </a:p>
              </p:txBody>
            </p:sp>
            <p:grpSp>
              <p:nvGrpSpPr>
                <p:cNvPr id="85" name="组合 84"/>
                <p:cNvGrpSpPr/>
                <p:nvPr/>
              </p:nvGrpSpPr>
              <p:grpSpPr>
                <a:xfrm>
                  <a:off x="2509089" y="2785883"/>
                  <a:ext cx="2099283" cy="1769970"/>
                  <a:chOff x="7705697" y="3648507"/>
                  <a:chExt cx="2099283" cy="1769970"/>
                </a:xfrm>
              </p:grpSpPr>
              <p:grpSp>
                <p:nvGrpSpPr>
                  <p:cNvPr id="129" name="组合 128"/>
                  <p:cNvGrpSpPr/>
                  <p:nvPr/>
                </p:nvGrpSpPr>
                <p:grpSpPr>
                  <a:xfrm>
                    <a:off x="7705697" y="3648507"/>
                    <a:ext cx="2099283" cy="1769970"/>
                    <a:chOff x="5500027" y="4196396"/>
                    <a:chExt cx="2099283" cy="1769970"/>
                  </a:xfrm>
                </p:grpSpPr>
                <p:sp>
                  <p:nvSpPr>
                    <p:cNvPr id="133" name="矩形 132"/>
                    <p:cNvSpPr/>
                    <p:nvPr/>
                  </p:nvSpPr>
                  <p:spPr>
                    <a:xfrm>
                      <a:off x="5620391" y="4196396"/>
                      <a:ext cx="1862522" cy="176997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prstDash val="dash"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4" name="矩形 133"/>
                    <p:cNvSpPr/>
                    <p:nvPr/>
                  </p:nvSpPr>
                  <p:spPr>
                    <a:xfrm>
                      <a:off x="5832499" y="4721965"/>
                      <a:ext cx="482504" cy="509488"/>
                    </a:xfrm>
                    <a:prstGeom prst="rect">
                      <a:avLst/>
                    </a:prstGeom>
                    <a:solidFill>
                      <a:srgbClr val="C4B7D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135" name="文本框 134"/>
                    <p:cNvSpPr txBox="1"/>
                    <p:nvPr/>
                  </p:nvSpPr>
                  <p:spPr>
                    <a:xfrm>
                      <a:off x="5500027" y="4242751"/>
                      <a:ext cx="209928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/hunt</a:t>
                      </a:r>
                      <a:r>
                        <a:rPr lang="zh-CN" alt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目录结构</a:t>
                      </a:r>
                      <a:endPara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6" name="矩形 135"/>
                    <p:cNvSpPr/>
                    <p:nvPr/>
                  </p:nvSpPr>
                  <p:spPr>
                    <a:xfrm>
                      <a:off x="6712321" y="4998845"/>
                      <a:ext cx="591799" cy="488307"/>
                    </a:xfrm>
                    <a:prstGeom prst="rect">
                      <a:avLst/>
                    </a:prstGeom>
                    <a:solidFill>
                      <a:srgbClr val="70569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37" name="直接箭头连接符 136"/>
                    <p:cNvCxnSpPr>
                      <a:stCxn id="134" idx="3"/>
                      <a:endCxn id="136" idx="1"/>
                    </p:cNvCxnSpPr>
                    <p:nvPr/>
                  </p:nvCxnSpPr>
                  <p:spPr>
                    <a:xfrm>
                      <a:off x="6315003" y="4976709"/>
                      <a:ext cx="397318" cy="26629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headEnd type="oval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0" name="矩形 129"/>
                  <p:cNvSpPr/>
                  <p:nvPr/>
                </p:nvSpPr>
                <p:spPr>
                  <a:xfrm rot="16200000">
                    <a:off x="8776130" y="4615824"/>
                    <a:ext cx="467757" cy="164685"/>
                  </a:xfrm>
                  <a:prstGeom prst="rect">
                    <a:avLst/>
                  </a:prstGeom>
                  <a:solidFill>
                    <a:srgbClr val="EFF0F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131" name="矩形 130"/>
                  <p:cNvSpPr/>
                  <p:nvPr/>
                </p:nvSpPr>
                <p:spPr>
                  <a:xfrm rot="16200000">
                    <a:off x="8957850" y="4615824"/>
                    <a:ext cx="467757" cy="164685"/>
                  </a:xfrm>
                  <a:prstGeom prst="rect">
                    <a:avLst/>
                  </a:prstGeom>
                  <a:solidFill>
                    <a:srgbClr val="EFF0F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EFF0F1"/>
                      </a:solidFill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86" name="组合 85"/>
                <p:cNvGrpSpPr/>
                <p:nvPr/>
              </p:nvGrpSpPr>
              <p:grpSpPr>
                <a:xfrm>
                  <a:off x="0" y="5477311"/>
                  <a:ext cx="2099283" cy="1769970"/>
                  <a:chOff x="5466003" y="4196396"/>
                  <a:chExt cx="2099283" cy="1769970"/>
                </a:xfrm>
              </p:grpSpPr>
              <p:sp>
                <p:nvSpPr>
                  <p:cNvPr id="117" name="矩形 116"/>
                  <p:cNvSpPr/>
                  <p:nvPr/>
                </p:nvSpPr>
                <p:spPr>
                  <a:xfrm>
                    <a:off x="5620391" y="4196396"/>
                    <a:ext cx="1862522" cy="176997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" name="矩形 117"/>
                  <p:cNvSpPr/>
                  <p:nvPr/>
                </p:nvSpPr>
                <p:spPr>
                  <a:xfrm>
                    <a:off x="5832499" y="4721965"/>
                    <a:ext cx="482504" cy="509488"/>
                  </a:xfrm>
                  <a:prstGeom prst="rect">
                    <a:avLst/>
                  </a:prstGeom>
                  <a:solidFill>
                    <a:srgbClr val="C4B7D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CN" alt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122" name="文本框 121"/>
                  <p:cNvSpPr txBox="1"/>
                  <p:nvPr/>
                </p:nvSpPr>
                <p:spPr>
                  <a:xfrm>
                    <a:off x="5466003" y="5537601"/>
                    <a:ext cx="209928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/hunt/test.sh</a:t>
                    </a:r>
                    <a:endPara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5" name="矩形 124"/>
                  <p:cNvSpPr/>
                  <p:nvPr/>
                </p:nvSpPr>
                <p:spPr>
                  <a:xfrm>
                    <a:off x="6712322" y="4998845"/>
                    <a:ext cx="482504" cy="488307"/>
                  </a:xfrm>
                  <a:prstGeom prst="rect">
                    <a:avLst/>
                  </a:prstGeom>
                  <a:solidFill>
                    <a:srgbClr val="705697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28" name="直接箭头连接符 127"/>
                  <p:cNvCxnSpPr>
                    <a:stCxn id="118" idx="3"/>
                    <a:endCxn id="125" idx="1"/>
                  </p:cNvCxnSpPr>
                  <p:nvPr/>
                </p:nvCxnSpPr>
                <p:spPr>
                  <a:xfrm>
                    <a:off x="6315003" y="4976709"/>
                    <a:ext cx="397319" cy="266290"/>
                  </a:xfrm>
                  <a:prstGeom prst="straightConnector1">
                    <a:avLst/>
                  </a:prstGeom>
                  <a:ln>
                    <a:headEnd type="oval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7" name="直接箭头连接符 86"/>
                <p:cNvCxnSpPr>
                  <a:stCxn id="79" idx="1"/>
                  <a:endCxn id="134" idx="0"/>
                </p:cNvCxnSpPr>
                <p:nvPr/>
              </p:nvCxnSpPr>
              <p:spPr>
                <a:xfrm flipH="1">
                  <a:off x="3082813" y="1738578"/>
                  <a:ext cx="366999" cy="1572874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prstDash val="dashDot"/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箭头连接符 87"/>
                <p:cNvCxnSpPr/>
                <p:nvPr/>
              </p:nvCxnSpPr>
              <p:spPr>
                <a:xfrm flipH="1">
                  <a:off x="633479" y="4069421"/>
                  <a:ext cx="3149534" cy="1933459"/>
                </a:xfrm>
                <a:prstGeom prst="straightConnector1">
                  <a:avLst/>
                </a:prstGeom>
                <a:ln w="19050">
                  <a:prstDash val="dashDot"/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9" name="组合 88"/>
                <p:cNvGrpSpPr/>
                <p:nvPr/>
              </p:nvGrpSpPr>
              <p:grpSpPr>
                <a:xfrm>
                  <a:off x="2473082" y="5487287"/>
                  <a:ext cx="2099283" cy="1769970"/>
                  <a:chOff x="5466003" y="4196396"/>
                  <a:chExt cx="2099283" cy="1769970"/>
                </a:xfrm>
              </p:grpSpPr>
              <p:sp>
                <p:nvSpPr>
                  <p:cNvPr id="104" name="矩形 103"/>
                  <p:cNvSpPr/>
                  <p:nvPr/>
                </p:nvSpPr>
                <p:spPr>
                  <a:xfrm>
                    <a:off x="5620391" y="4196396"/>
                    <a:ext cx="1862522" cy="176997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7" name="矩形 106"/>
                  <p:cNvSpPr/>
                  <p:nvPr/>
                </p:nvSpPr>
                <p:spPr>
                  <a:xfrm>
                    <a:off x="5832499" y="4721965"/>
                    <a:ext cx="482504" cy="509488"/>
                  </a:xfrm>
                  <a:prstGeom prst="rect">
                    <a:avLst/>
                  </a:prstGeom>
                  <a:solidFill>
                    <a:srgbClr val="C4B7D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CN" alt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110" name="文本框 109"/>
                  <p:cNvSpPr txBox="1"/>
                  <p:nvPr/>
                </p:nvSpPr>
                <p:spPr>
                  <a:xfrm>
                    <a:off x="5466003" y="5537601"/>
                    <a:ext cx="209928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/hunt/</a:t>
                    </a:r>
                    <a:r>
                      <a:rPr lang="en-US" altLang="zh-CN" b="1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bin.o</a:t>
                    </a:r>
                    <a:endPara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1" name="矩形 110"/>
                  <p:cNvSpPr/>
                  <p:nvPr/>
                </p:nvSpPr>
                <p:spPr>
                  <a:xfrm>
                    <a:off x="6712322" y="4998845"/>
                    <a:ext cx="482504" cy="488307"/>
                  </a:xfrm>
                  <a:prstGeom prst="rect">
                    <a:avLst/>
                  </a:prstGeom>
                  <a:solidFill>
                    <a:srgbClr val="705697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13" name="直接箭头连接符 112"/>
                  <p:cNvCxnSpPr>
                    <a:stCxn id="107" idx="3"/>
                    <a:endCxn id="111" idx="1"/>
                  </p:cNvCxnSpPr>
                  <p:nvPr/>
                </p:nvCxnSpPr>
                <p:spPr>
                  <a:xfrm>
                    <a:off x="6315003" y="4976709"/>
                    <a:ext cx="397319" cy="266290"/>
                  </a:xfrm>
                  <a:prstGeom prst="straightConnector1">
                    <a:avLst/>
                  </a:prstGeom>
                  <a:ln>
                    <a:headEnd type="oval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矩形 113"/>
                  <p:cNvSpPr/>
                  <p:nvPr/>
                </p:nvSpPr>
                <p:spPr>
                  <a:xfrm>
                    <a:off x="6712322" y="4326792"/>
                    <a:ext cx="482504" cy="488307"/>
                  </a:xfrm>
                  <a:prstGeom prst="rect">
                    <a:avLst/>
                  </a:prstGeom>
                  <a:solidFill>
                    <a:srgbClr val="705697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16" name="直接箭头连接符 115"/>
                  <p:cNvCxnSpPr>
                    <a:stCxn id="107" idx="3"/>
                    <a:endCxn id="114" idx="1"/>
                  </p:cNvCxnSpPr>
                  <p:nvPr/>
                </p:nvCxnSpPr>
                <p:spPr>
                  <a:xfrm flipV="1">
                    <a:off x="6315003" y="4570946"/>
                    <a:ext cx="397319" cy="405763"/>
                  </a:xfrm>
                  <a:prstGeom prst="straightConnector1">
                    <a:avLst/>
                  </a:prstGeom>
                  <a:ln>
                    <a:headEnd type="oval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0" name="直接箭头连接符 89"/>
                <p:cNvCxnSpPr>
                  <a:stCxn id="131" idx="1"/>
                  <a:endCxn id="107" idx="0"/>
                </p:cNvCxnSpPr>
                <p:nvPr/>
              </p:nvCxnSpPr>
              <p:spPr>
                <a:xfrm flipH="1">
                  <a:off x="3080830" y="4069421"/>
                  <a:ext cx="914291" cy="1943435"/>
                </a:xfrm>
                <a:prstGeom prst="straightConnector1">
                  <a:avLst/>
                </a:prstGeom>
                <a:ln w="19050">
                  <a:prstDash val="dashDot"/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1" name="组合 90"/>
                <p:cNvGrpSpPr/>
                <p:nvPr/>
              </p:nvGrpSpPr>
              <p:grpSpPr>
                <a:xfrm>
                  <a:off x="0" y="2772305"/>
                  <a:ext cx="2099283" cy="1769970"/>
                  <a:chOff x="5466003" y="4196396"/>
                  <a:chExt cx="2099283" cy="1769970"/>
                </a:xfrm>
              </p:grpSpPr>
              <p:sp>
                <p:nvSpPr>
                  <p:cNvPr id="94" name="矩形 93"/>
                  <p:cNvSpPr/>
                  <p:nvPr/>
                </p:nvSpPr>
                <p:spPr>
                  <a:xfrm>
                    <a:off x="5620391" y="4196396"/>
                    <a:ext cx="1862522" cy="176997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5832499" y="4721965"/>
                    <a:ext cx="482504" cy="509488"/>
                  </a:xfrm>
                  <a:prstGeom prst="rect">
                    <a:avLst/>
                  </a:prstGeom>
                  <a:solidFill>
                    <a:srgbClr val="C4B7D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CN" alt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6712322" y="4270355"/>
                    <a:ext cx="482504" cy="488307"/>
                  </a:xfrm>
                  <a:prstGeom prst="rect">
                    <a:avLst/>
                  </a:prstGeom>
                  <a:solidFill>
                    <a:srgbClr val="705697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5466003" y="5537601"/>
                    <a:ext cx="209928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/demo</a:t>
                    </a:r>
                    <a:r>
                      <a: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文件结构</a:t>
                    </a:r>
                    <a:endPara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8" name="矩形 97"/>
                  <p:cNvSpPr/>
                  <p:nvPr/>
                </p:nvSpPr>
                <p:spPr>
                  <a:xfrm>
                    <a:off x="6712322" y="4998845"/>
                    <a:ext cx="482504" cy="488307"/>
                  </a:xfrm>
                  <a:prstGeom prst="rect">
                    <a:avLst/>
                  </a:prstGeom>
                  <a:solidFill>
                    <a:srgbClr val="705697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99" name="直接箭头连接符 98"/>
                  <p:cNvCxnSpPr>
                    <a:stCxn id="95" idx="3"/>
                    <a:endCxn id="96" idx="1"/>
                  </p:cNvCxnSpPr>
                  <p:nvPr/>
                </p:nvCxnSpPr>
                <p:spPr>
                  <a:xfrm flipV="1">
                    <a:off x="6315003" y="4514509"/>
                    <a:ext cx="397319" cy="462200"/>
                  </a:xfrm>
                  <a:prstGeom prst="straightConnector1">
                    <a:avLst/>
                  </a:prstGeom>
                  <a:ln>
                    <a:headEnd type="oval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直接箭头连接符 99"/>
                  <p:cNvCxnSpPr>
                    <a:stCxn id="95" idx="3"/>
                    <a:endCxn id="98" idx="1"/>
                  </p:cNvCxnSpPr>
                  <p:nvPr/>
                </p:nvCxnSpPr>
                <p:spPr>
                  <a:xfrm>
                    <a:off x="6315003" y="4976709"/>
                    <a:ext cx="397319" cy="266290"/>
                  </a:xfrm>
                  <a:prstGeom prst="straightConnector1">
                    <a:avLst/>
                  </a:prstGeom>
                  <a:ln>
                    <a:headEnd type="oval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2" name="直接箭头连接符 91"/>
                <p:cNvCxnSpPr>
                  <a:stCxn id="75" idx="1"/>
                  <a:endCxn id="95" idx="0"/>
                </p:cNvCxnSpPr>
                <p:nvPr/>
              </p:nvCxnSpPr>
              <p:spPr>
                <a:xfrm flipH="1">
                  <a:off x="607748" y="1738583"/>
                  <a:ext cx="2393093" cy="1559291"/>
                </a:xfrm>
                <a:prstGeom prst="straightConnector1">
                  <a:avLst/>
                </a:prstGeom>
                <a:ln w="19050">
                  <a:prstDash val="dashDot"/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0" name="直接连接符 139"/>
              <p:cNvCxnSpPr/>
              <p:nvPr/>
            </p:nvCxnSpPr>
            <p:spPr>
              <a:xfrm flipV="1">
                <a:off x="5757475" y="-451413"/>
                <a:ext cx="18914" cy="771637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文本框 143"/>
              <p:cNvSpPr txBox="1"/>
              <p:nvPr/>
            </p:nvSpPr>
            <p:spPr>
              <a:xfrm>
                <a:off x="255747" y="-529297"/>
                <a:ext cx="432177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C00000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lookup(/hunt/</a:t>
                </a:r>
                <a:r>
                  <a:rPr lang="en-US" altLang="zh-CN" b="1" dirty="0" err="1">
                    <a:solidFill>
                      <a:srgbClr val="C00000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bin.o</a:t>
                </a:r>
                <a:r>
                  <a:rPr lang="en-US" altLang="zh-CN" b="1" dirty="0">
                    <a:solidFill>
                      <a:srgbClr val="C00000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)</a:t>
                </a:r>
                <a:endParaRPr lang="zh-CN" altLang="en-US" b="1" dirty="0">
                  <a:solidFill>
                    <a:srgbClr val="C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文本框 144"/>
              <p:cNvSpPr txBox="1"/>
              <p:nvPr/>
            </p:nvSpPr>
            <p:spPr>
              <a:xfrm>
                <a:off x="6438267" y="-518159"/>
                <a:ext cx="432177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C00000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lookup(/hunt/YBYB,YBBB)</a:t>
                </a:r>
                <a:endParaRPr lang="zh-CN" altLang="en-US" b="1" dirty="0">
                  <a:solidFill>
                    <a:srgbClr val="C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文本框 145"/>
              <p:cNvSpPr txBox="1"/>
              <p:nvPr/>
            </p:nvSpPr>
            <p:spPr>
              <a:xfrm>
                <a:off x="4303130" y="2306669"/>
                <a:ext cx="136158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C00000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找到并返回</a:t>
                </a:r>
                <a:endParaRPr lang="zh-CN" altLang="en-US" b="1" dirty="0">
                  <a:solidFill>
                    <a:srgbClr val="C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7" name="肘形连接符 47"/>
              <p:cNvCxnSpPr>
                <a:stCxn id="146" idx="2"/>
                <a:endCxn id="41" idx="2"/>
              </p:cNvCxnSpPr>
              <p:nvPr/>
            </p:nvCxnSpPr>
            <p:spPr>
              <a:xfrm rot="5400000">
                <a:off x="4013601" y="2865218"/>
                <a:ext cx="1159541" cy="781106"/>
              </a:xfrm>
              <a:prstGeom prst="bentConnector2">
                <a:avLst/>
              </a:prstGeom>
              <a:ln>
                <a:solidFill>
                  <a:srgbClr val="C00000"/>
                </a:solidFill>
                <a:prstDash val="dash"/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6" name="文本框 155"/>
              <p:cNvSpPr txBox="1"/>
              <p:nvPr/>
            </p:nvSpPr>
            <p:spPr>
              <a:xfrm>
                <a:off x="11030871" y="3662600"/>
                <a:ext cx="10115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C00000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未找到</a:t>
                </a:r>
                <a:endParaRPr lang="zh-CN" altLang="en-US" b="1" dirty="0">
                  <a:solidFill>
                    <a:srgbClr val="C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9" name="连接符: 曲线 158"/>
              <p:cNvCxnSpPr>
                <a:stCxn id="79" idx="2"/>
              </p:cNvCxnSpPr>
              <p:nvPr/>
            </p:nvCxnSpPr>
            <p:spPr>
              <a:xfrm flipV="1">
                <a:off x="10001085" y="42239"/>
                <a:ext cx="1029786" cy="1038566"/>
              </a:xfrm>
              <a:prstGeom prst="curvedConnector2">
                <a:avLst/>
              </a:prstGeom>
              <a:ln>
                <a:solidFill>
                  <a:srgbClr val="C00000"/>
                </a:solidFill>
                <a:prstDash val="dash"/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0" name="文本框 159"/>
              <p:cNvSpPr txBox="1"/>
              <p:nvPr/>
            </p:nvSpPr>
            <p:spPr>
              <a:xfrm>
                <a:off x="10879026" y="764415"/>
                <a:ext cx="1205201" cy="9233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C00000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返回</a:t>
                </a:r>
                <a:r>
                  <a:rPr lang="en-US" altLang="zh-CN" b="1" dirty="0">
                    <a:solidFill>
                      <a:srgbClr val="C00000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/hunt</a:t>
                </a:r>
                <a:r>
                  <a:rPr lang="zh-CN" altLang="en-US" b="1" dirty="0">
                    <a:solidFill>
                      <a:srgbClr val="C00000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的目录项</a:t>
                </a:r>
                <a:endParaRPr lang="zh-CN" altLang="en-US" b="1" dirty="0">
                  <a:solidFill>
                    <a:srgbClr val="C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3" name="文本框 162"/>
            <p:cNvSpPr txBox="1"/>
            <p:nvPr/>
          </p:nvSpPr>
          <p:spPr>
            <a:xfrm>
              <a:off x="2305318" y="762575"/>
              <a:ext cx="3812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①</a:t>
              </a:r>
              <a:r>
                <a:rPr lang="en-US" altLang="zh-CN" b="1" dirty="0">
                  <a:solidFill>
                    <a:srgbClr val="C00000"/>
                  </a:solidFill>
                </a:rPr>
                <a:t> 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992870" y="2248202"/>
              <a:ext cx="3812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②</a:t>
              </a:r>
              <a:r>
                <a:rPr lang="en-US" altLang="zh-CN" b="1" dirty="0">
                  <a:solidFill>
                    <a:srgbClr val="C00000"/>
                  </a:solidFill>
                </a:rPr>
                <a:t> 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489154" y="3307062"/>
              <a:ext cx="3812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③</a:t>
              </a:r>
              <a:r>
                <a:rPr lang="en-US" altLang="zh-CN" b="1" dirty="0">
                  <a:solidFill>
                    <a:srgbClr val="C00000"/>
                  </a:solidFill>
                </a:rPr>
                <a:t> 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5010567" y="3604103"/>
              <a:ext cx="3812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④</a:t>
              </a:r>
              <a:r>
                <a:rPr lang="en-US" altLang="zh-CN" b="1" dirty="0">
                  <a:solidFill>
                    <a:srgbClr val="C00000"/>
                  </a:solidFill>
                </a:rPr>
                <a:t> 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520102" y="779318"/>
              <a:ext cx="3812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①</a:t>
              </a:r>
              <a:r>
                <a:rPr lang="en-US" altLang="zh-CN" b="1" dirty="0">
                  <a:solidFill>
                    <a:srgbClr val="C00000"/>
                  </a:solidFill>
                </a:rPr>
                <a:t> 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9207654" y="2264945"/>
              <a:ext cx="3812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②</a:t>
              </a:r>
              <a:r>
                <a:rPr lang="en-US" altLang="zh-CN" b="1" dirty="0">
                  <a:solidFill>
                    <a:srgbClr val="C00000"/>
                  </a:solidFill>
                </a:rPr>
                <a:t> 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9703938" y="3323805"/>
              <a:ext cx="3812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③</a:t>
              </a:r>
              <a:r>
                <a:rPr lang="en-US" altLang="zh-CN" b="1" dirty="0">
                  <a:solidFill>
                    <a:srgbClr val="C00000"/>
                  </a:solidFill>
                </a:rPr>
                <a:t> 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1255518" y="409986"/>
              <a:ext cx="3812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④</a:t>
              </a:r>
              <a:r>
                <a:rPr lang="en-US" altLang="zh-CN" b="1" dirty="0">
                  <a:solidFill>
                    <a:srgbClr val="C00000"/>
                  </a:solidFill>
                </a:rPr>
                <a:t> 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1244600" y="3116580"/>
            <a:ext cx="2641600" cy="480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1244600" y="3169920"/>
            <a:ext cx="2693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由</a:t>
            </a:r>
            <a:r>
              <a:rPr lang="en-US" altLang="zh-CN"/>
              <a:t>dentry</a:t>
            </a:r>
            <a:r>
              <a:rPr lang="zh-CN" altLang="en-US"/>
              <a:t>，</a:t>
            </a:r>
            <a:r>
              <a:rPr lang="zh-CN"/>
              <a:t>读取对应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341110" y="715010"/>
            <a:ext cx="3299460" cy="51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23355" y="789305"/>
            <a:ext cx="2934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获取</a:t>
            </a:r>
            <a:r>
              <a:rPr lang="en-US" altLang="zh-CN"/>
              <a:t>dentry</a:t>
            </a:r>
            <a:r>
              <a:rPr lang="zh-CN" altLang="en-US"/>
              <a:t>维护的</a:t>
            </a:r>
            <a:r>
              <a:rPr lang="en-US" altLang="zh-CN" b="1"/>
              <a:t>inode</a:t>
            </a:r>
            <a:r>
              <a:rPr lang="zh-CN" altLang="en-US" b="1"/>
              <a:t>编号</a:t>
            </a:r>
            <a:endParaRPr lang="zh-CN" altLang="en-US" b="1"/>
          </a:p>
        </p:txBody>
      </p:sp>
      <p:sp>
        <p:nvSpPr>
          <p:cNvPr id="8" name="菱形 7"/>
          <p:cNvSpPr/>
          <p:nvPr/>
        </p:nvSpPr>
        <p:spPr>
          <a:xfrm>
            <a:off x="6795770" y="2629535"/>
            <a:ext cx="2404745" cy="70104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21220" y="279590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判断文件类型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41110" y="1726565"/>
            <a:ext cx="3299460" cy="493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341110" y="1792605"/>
            <a:ext cx="3314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由</a:t>
            </a:r>
            <a:r>
              <a:rPr lang="en-US" altLang="zh-CN"/>
              <a:t>inode</a:t>
            </a:r>
            <a:r>
              <a:rPr lang="zh-CN" altLang="en-US"/>
              <a:t>编号从磁盘</a:t>
            </a:r>
            <a:r>
              <a:rPr lang="zh-CN" altLang="en-US" b="1"/>
              <a:t>读取</a:t>
            </a:r>
            <a:r>
              <a:rPr lang="en-US" altLang="zh-CN" b="1"/>
              <a:t>inode_d</a:t>
            </a:r>
            <a:endParaRPr lang="en-US" altLang="zh-CN" b="1"/>
          </a:p>
        </p:txBody>
      </p:sp>
      <p:sp>
        <p:nvSpPr>
          <p:cNvPr id="12" name="矩形 11"/>
          <p:cNvSpPr/>
          <p:nvPr/>
        </p:nvSpPr>
        <p:spPr>
          <a:xfrm>
            <a:off x="4792345" y="3651250"/>
            <a:ext cx="2697480" cy="52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792345" y="371729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从磁盘读取目录文件内容</a:t>
            </a:r>
            <a:endParaRPr lang="en-US" altLang="zh-CN" b="1"/>
          </a:p>
        </p:txBody>
      </p:sp>
      <p:sp>
        <p:nvSpPr>
          <p:cNvPr id="14" name="矩形 13"/>
          <p:cNvSpPr/>
          <p:nvPr/>
        </p:nvSpPr>
        <p:spPr>
          <a:xfrm>
            <a:off x="4792345" y="4658360"/>
            <a:ext cx="2697480" cy="472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792345" y="4724400"/>
            <a:ext cx="2623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维护所有子文件的</a:t>
            </a:r>
            <a:r>
              <a:rPr lang="en-US" altLang="zh-CN"/>
              <a:t>dentry</a:t>
            </a:r>
            <a:endParaRPr lang="en-US" altLang="zh-CN" b="1"/>
          </a:p>
        </p:txBody>
      </p:sp>
      <p:sp>
        <p:nvSpPr>
          <p:cNvPr id="17" name="矩形 16"/>
          <p:cNvSpPr/>
          <p:nvPr/>
        </p:nvSpPr>
        <p:spPr>
          <a:xfrm>
            <a:off x="8356600" y="3637915"/>
            <a:ext cx="2697480" cy="52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356600" y="370395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从磁盘读取普通文件内容</a:t>
            </a:r>
            <a:endParaRPr lang="en-US" altLang="zh-CN" b="1"/>
          </a:p>
        </p:txBody>
      </p:sp>
      <p:sp>
        <p:nvSpPr>
          <p:cNvPr id="19" name="矩形 18"/>
          <p:cNvSpPr/>
          <p:nvPr/>
        </p:nvSpPr>
        <p:spPr>
          <a:xfrm>
            <a:off x="6020435" y="3603625"/>
            <a:ext cx="1395095" cy="61595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148455" y="2657475"/>
            <a:ext cx="2000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就是所有子文件的</a:t>
            </a:r>
            <a:r>
              <a:rPr lang="en-US" altLang="zh-CN"/>
              <a:t>dentry_d</a:t>
            </a:r>
            <a:r>
              <a:rPr lang="zh-CN" altLang="en-US"/>
              <a:t>结构体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5751830" y="3308350"/>
            <a:ext cx="181610" cy="24447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7632700" y="5634990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678420" y="569912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结束</a:t>
            </a:r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 flipH="1">
            <a:off x="7993380" y="1262380"/>
            <a:ext cx="10795" cy="424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8014970" y="2232660"/>
            <a:ext cx="4445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117590" y="4281805"/>
            <a:ext cx="4445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1"/>
          </p:cNvCxnSpPr>
          <p:nvPr/>
        </p:nvCxnSpPr>
        <p:spPr>
          <a:xfrm rot="10800000" flipV="1">
            <a:off x="6149340" y="2979420"/>
            <a:ext cx="646430" cy="6699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8" idx="3"/>
            <a:endCxn id="17" idx="0"/>
          </p:cNvCxnSpPr>
          <p:nvPr/>
        </p:nvCxnSpPr>
        <p:spPr>
          <a:xfrm>
            <a:off x="9200515" y="2980055"/>
            <a:ext cx="504825" cy="6578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4" idx="2"/>
            <a:endCxn id="55" idx="1"/>
          </p:cNvCxnSpPr>
          <p:nvPr/>
        </p:nvCxnSpPr>
        <p:spPr>
          <a:xfrm rot="5400000" flipV="1">
            <a:off x="6510655" y="4760595"/>
            <a:ext cx="752475" cy="14916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7" idx="2"/>
            <a:endCxn id="55" idx="3"/>
          </p:cNvCxnSpPr>
          <p:nvPr/>
        </p:nvCxnSpPr>
        <p:spPr>
          <a:xfrm rot="5400000">
            <a:off x="8172450" y="4349750"/>
            <a:ext cx="1725295" cy="13411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3705860" y="1458595"/>
            <a:ext cx="831850" cy="10915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3705860" y="4119880"/>
            <a:ext cx="1351915" cy="160528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12495" y="2923540"/>
            <a:ext cx="2697480" cy="472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12495" y="2989580"/>
            <a:ext cx="2623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维护所有子文件的</a:t>
            </a:r>
            <a:r>
              <a:rPr lang="en-US" altLang="zh-CN"/>
              <a:t>dentry</a:t>
            </a:r>
            <a:endParaRPr lang="en-US" altLang="zh-CN" b="1"/>
          </a:p>
        </p:txBody>
      </p:sp>
      <p:sp>
        <p:nvSpPr>
          <p:cNvPr id="2" name="矩形 1"/>
          <p:cNvSpPr/>
          <p:nvPr/>
        </p:nvSpPr>
        <p:spPr>
          <a:xfrm>
            <a:off x="5546725" y="1726565"/>
            <a:ext cx="1199515" cy="78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46725" y="1224915"/>
            <a:ext cx="1395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父目录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546725" y="348805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5622290" y="2580640"/>
            <a:ext cx="10795" cy="66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735955" y="2591435"/>
            <a:ext cx="1784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指向第一个子文件</a:t>
            </a:r>
            <a:r>
              <a:rPr lang="en-US" altLang="zh-CN"/>
              <a:t>dentry</a:t>
            </a:r>
            <a:r>
              <a:rPr lang="zh-CN" altLang="en-US"/>
              <a:t>的指针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5805805" y="382333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508115" y="35045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70675" y="4234815"/>
            <a:ext cx="1536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指向兄弟</a:t>
            </a:r>
            <a:r>
              <a:rPr lang="en-US" altLang="zh-CN"/>
              <a:t>dentry</a:t>
            </a:r>
            <a:r>
              <a:rPr lang="zh-CN" altLang="en-US"/>
              <a:t>的指针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6818630" y="382333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520940" y="35045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831455" y="380682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533765" y="348805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134610" y="4363085"/>
            <a:ext cx="1276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/>
              <a:t>第一个子文件</a:t>
            </a:r>
            <a:r>
              <a:rPr lang="en-US" altLang="zh-CN" dirty="0" err="1"/>
              <a:t>dentry</a:t>
            </a:r>
            <a:endParaRPr lang="en-US" altLang="zh-CN" dirty="0"/>
          </a:p>
        </p:txBody>
      </p:sp>
      <p:sp>
        <p:nvSpPr>
          <p:cNvPr id="26" name="文本框 25"/>
          <p:cNvSpPr txBox="1"/>
          <p:nvPr/>
        </p:nvSpPr>
        <p:spPr>
          <a:xfrm>
            <a:off x="8437245" y="4363085"/>
            <a:ext cx="1503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/>
              <a:t>最后一个子文件的</a:t>
            </a:r>
            <a:r>
              <a:rPr lang="en-US" altLang="zh-CN"/>
              <a:t>dentry</a:t>
            </a:r>
            <a:endParaRPr lang="en-US" altLang="zh-CN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624580" y="1835150"/>
            <a:ext cx="741680" cy="61595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3588385" y="3861435"/>
            <a:ext cx="973455" cy="79438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/>
          <p:cNvGrpSpPr/>
          <p:nvPr/>
        </p:nvGrpSpPr>
        <p:grpSpPr>
          <a:xfrm>
            <a:off x="105096" y="1990326"/>
            <a:ext cx="11123612" cy="3695147"/>
            <a:chOff x="105096" y="1990326"/>
            <a:chExt cx="11123612" cy="3695147"/>
          </a:xfrm>
        </p:grpSpPr>
        <p:grpSp>
          <p:nvGrpSpPr>
            <p:cNvPr id="41" name="组合 40"/>
            <p:cNvGrpSpPr/>
            <p:nvPr/>
          </p:nvGrpSpPr>
          <p:grpSpPr>
            <a:xfrm>
              <a:off x="105096" y="2124709"/>
              <a:ext cx="3907151" cy="2536947"/>
              <a:chOff x="1527496" y="2124709"/>
              <a:chExt cx="3907151" cy="2536947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691447" y="2124709"/>
                <a:ext cx="1199515" cy="7893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目录</a:t>
                </a:r>
                <a:r>
                  <a:rPr lang="en-US" altLang="zh-CN" dirty="0"/>
                  <a:t>inode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（内存）</a:t>
                </a:r>
                <a:endParaRPr lang="en-US" altLang="zh-CN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209925" y="3488055"/>
                <a:ext cx="162560" cy="637540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890963" y="3488055"/>
                <a:ext cx="162560" cy="637540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581525" y="3488055"/>
                <a:ext cx="162560" cy="637540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272087" y="3488055"/>
                <a:ext cx="162560" cy="637540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箭头连接符 11"/>
              <p:cNvCxnSpPr>
                <a:stCxn id="2" idx="2"/>
                <a:endCxn id="11" idx="0"/>
              </p:cNvCxnSpPr>
              <p:nvPr/>
            </p:nvCxnSpPr>
            <p:spPr>
              <a:xfrm>
                <a:off x="3291205" y="2914014"/>
                <a:ext cx="0" cy="574041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3"/>
                <a:endCxn id="7" idx="1"/>
              </p:cNvCxnSpPr>
              <p:nvPr/>
            </p:nvCxnSpPr>
            <p:spPr>
              <a:xfrm>
                <a:off x="3372485" y="3806825"/>
                <a:ext cx="51847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>
                <a:stCxn id="7" idx="3"/>
                <a:endCxn id="10" idx="1"/>
              </p:cNvCxnSpPr>
              <p:nvPr/>
            </p:nvCxnSpPr>
            <p:spPr>
              <a:xfrm>
                <a:off x="4053523" y="3806825"/>
                <a:ext cx="5280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stCxn id="10" idx="3"/>
                <a:endCxn id="17" idx="1"/>
              </p:cNvCxnSpPr>
              <p:nvPr/>
            </p:nvCxnSpPr>
            <p:spPr>
              <a:xfrm>
                <a:off x="4744085" y="3806825"/>
                <a:ext cx="5280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文本框 38"/>
              <p:cNvSpPr txBox="1"/>
              <p:nvPr/>
            </p:nvSpPr>
            <p:spPr>
              <a:xfrm>
                <a:off x="1527496" y="3016368"/>
                <a:ext cx="15849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 err="1">
                    <a:latin typeface="Consolas" panose="020B0609020204030204" pitchFamily="49" charset="0"/>
                  </a:rPr>
                  <a:t>first_child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3708004" y="4292324"/>
                <a:ext cx="1219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brother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5263835" y="2124709"/>
              <a:ext cx="1199515" cy="7893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目录</a:t>
              </a:r>
              <a:r>
                <a:rPr lang="en-US" altLang="zh-CN" dirty="0"/>
                <a:t>inode</a:t>
              </a:r>
              <a:endParaRPr lang="en-US" altLang="zh-CN" dirty="0"/>
            </a:p>
            <a:p>
              <a:pPr algn="ctr"/>
              <a:r>
                <a:rPr lang="zh-CN" altLang="en-US" dirty="0"/>
                <a:t>（内存）</a:t>
              </a:r>
              <a:endParaRPr lang="en-US" altLang="zh-CN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5782313" y="3488055"/>
              <a:ext cx="162560" cy="63754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6463351" y="3488055"/>
              <a:ext cx="162560" cy="63754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7153913" y="3488055"/>
              <a:ext cx="162560" cy="63754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7844475" y="3488055"/>
              <a:ext cx="162560" cy="63754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箭头连接符 49"/>
            <p:cNvCxnSpPr>
              <a:stCxn id="45" idx="2"/>
              <a:endCxn id="46" idx="0"/>
            </p:cNvCxnSpPr>
            <p:nvPr/>
          </p:nvCxnSpPr>
          <p:spPr>
            <a:xfrm>
              <a:off x="5863593" y="2914014"/>
              <a:ext cx="0" cy="57404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46" idx="3"/>
              <a:endCxn id="47" idx="1"/>
            </p:cNvCxnSpPr>
            <p:nvPr/>
          </p:nvCxnSpPr>
          <p:spPr>
            <a:xfrm>
              <a:off x="5944873" y="3806825"/>
              <a:ext cx="5184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47" idx="3"/>
              <a:endCxn id="48" idx="1"/>
            </p:cNvCxnSpPr>
            <p:nvPr/>
          </p:nvCxnSpPr>
          <p:spPr>
            <a:xfrm>
              <a:off x="6625911" y="3806825"/>
              <a:ext cx="52800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8" idx="3"/>
              <a:endCxn id="49" idx="1"/>
            </p:cNvCxnSpPr>
            <p:nvPr/>
          </p:nvCxnSpPr>
          <p:spPr>
            <a:xfrm>
              <a:off x="7316473" y="3806825"/>
              <a:ext cx="52800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5782313" y="4311253"/>
              <a:ext cx="162560" cy="63754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6463351" y="4311253"/>
              <a:ext cx="162560" cy="63754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7153913" y="4311253"/>
              <a:ext cx="162560" cy="63754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0" name="直接箭头连接符 59"/>
            <p:cNvCxnSpPr>
              <a:stCxn id="56" idx="3"/>
              <a:endCxn id="57" idx="1"/>
            </p:cNvCxnSpPr>
            <p:nvPr/>
          </p:nvCxnSpPr>
          <p:spPr>
            <a:xfrm>
              <a:off x="5944873" y="4630023"/>
              <a:ext cx="5184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7" idx="3"/>
              <a:endCxn id="58" idx="1"/>
            </p:cNvCxnSpPr>
            <p:nvPr/>
          </p:nvCxnSpPr>
          <p:spPr>
            <a:xfrm>
              <a:off x="6625911" y="4630023"/>
              <a:ext cx="52800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V="1">
              <a:off x="4570649" y="1990326"/>
              <a:ext cx="0" cy="312015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>
              <a:off x="9204960" y="2124709"/>
              <a:ext cx="1199515" cy="7893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目录</a:t>
              </a:r>
              <a:r>
                <a:rPr lang="en-US" altLang="zh-CN" dirty="0"/>
                <a:t>inode</a:t>
              </a:r>
              <a:endParaRPr lang="en-US" altLang="zh-CN" dirty="0"/>
            </a:p>
            <a:p>
              <a:pPr algn="ctr"/>
              <a:r>
                <a:rPr lang="zh-CN" altLang="en-US" dirty="0"/>
                <a:t>（内存）</a:t>
              </a:r>
              <a:endParaRPr lang="en-US" altLang="zh-CN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9723438" y="3488055"/>
              <a:ext cx="162560" cy="63754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箭头连接符 79"/>
            <p:cNvCxnSpPr>
              <a:stCxn id="75" idx="2"/>
              <a:endCxn id="76" idx="0"/>
            </p:cNvCxnSpPr>
            <p:nvPr/>
          </p:nvCxnSpPr>
          <p:spPr>
            <a:xfrm>
              <a:off x="9804718" y="2914014"/>
              <a:ext cx="0" cy="57404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76" idx="3"/>
              <a:endCxn id="85" idx="1"/>
            </p:cNvCxnSpPr>
            <p:nvPr/>
          </p:nvCxnSpPr>
          <p:spPr>
            <a:xfrm>
              <a:off x="9885998" y="3806825"/>
              <a:ext cx="518478" cy="82319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矩形 83"/>
            <p:cNvSpPr/>
            <p:nvPr/>
          </p:nvSpPr>
          <p:spPr>
            <a:xfrm>
              <a:off x="9203610" y="4311253"/>
              <a:ext cx="162560" cy="63754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0404476" y="4311253"/>
              <a:ext cx="162560" cy="63754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1066148" y="4311253"/>
              <a:ext cx="162560" cy="63754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7" name="直接箭头连接符 86"/>
            <p:cNvCxnSpPr>
              <a:stCxn id="76" idx="1"/>
              <a:endCxn id="84" idx="0"/>
            </p:cNvCxnSpPr>
            <p:nvPr/>
          </p:nvCxnSpPr>
          <p:spPr>
            <a:xfrm flipH="1">
              <a:off x="9284890" y="3806825"/>
              <a:ext cx="438548" cy="50442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85" idx="3"/>
              <a:endCxn id="86" idx="1"/>
            </p:cNvCxnSpPr>
            <p:nvPr/>
          </p:nvCxnSpPr>
          <p:spPr>
            <a:xfrm>
              <a:off x="10567036" y="4630023"/>
              <a:ext cx="49911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flipV="1">
              <a:off x="8522889" y="2037951"/>
              <a:ext cx="0" cy="312015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97"/>
            <p:cNvSpPr txBox="1"/>
            <p:nvPr/>
          </p:nvSpPr>
          <p:spPr>
            <a:xfrm>
              <a:off x="1047899" y="5316141"/>
              <a:ext cx="28413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链表型（</a:t>
              </a:r>
              <a:r>
                <a:rPr lang="en-US" altLang="zh-CN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SimpleFS</a:t>
              </a:r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实现）</a:t>
              </a:r>
              <a:endPara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5165710" y="5316141"/>
              <a:ext cx="28413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哈希表型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9133029" y="5316141"/>
              <a:ext cx="20956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树状索引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12495" y="2923540"/>
            <a:ext cx="2697480" cy="472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35025" y="2972435"/>
            <a:ext cx="2852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添加子文件</a:t>
            </a:r>
            <a:r>
              <a:rPr lang="en-US" altLang="zh-CN"/>
              <a:t>dentry</a:t>
            </a:r>
            <a:r>
              <a:rPr lang="zh-CN" altLang="en-US"/>
              <a:t>到父目录</a:t>
            </a:r>
            <a:endParaRPr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6376670" y="1586865"/>
            <a:ext cx="1199515" cy="78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376670" y="1085215"/>
            <a:ext cx="1395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父目录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376670" y="334835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6452235" y="2440940"/>
            <a:ext cx="10795" cy="66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565900" y="2451735"/>
            <a:ext cx="1784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指向第一个子文件</a:t>
            </a:r>
            <a:r>
              <a:rPr lang="en-US" altLang="zh-CN"/>
              <a:t>dentry</a:t>
            </a:r>
            <a:r>
              <a:rPr lang="zh-CN" altLang="en-US"/>
              <a:t>的指针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6635750" y="368363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338060" y="33648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00620" y="4095115"/>
            <a:ext cx="1536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指向兄弟</a:t>
            </a:r>
            <a:r>
              <a:rPr lang="en-US" altLang="zh-CN"/>
              <a:t>dentry</a:t>
            </a:r>
            <a:r>
              <a:rPr lang="zh-CN" altLang="en-US"/>
              <a:t>的指针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648575" y="368363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350885" y="33648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8661400" y="366712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363710" y="334835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387975" y="3364865"/>
            <a:ext cx="162560" cy="6375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5565775" y="2440940"/>
            <a:ext cx="680085" cy="70231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674360" y="3683635"/>
            <a:ext cx="605790" cy="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964555" y="4223385"/>
            <a:ext cx="1276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/>
              <a:t>第一个子文件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4947285" y="4224020"/>
            <a:ext cx="1017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新增的</a:t>
            </a:r>
            <a:r>
              <a:rPr lang="en-US" altLang="zh-CN">
                <a:solidFill>
                  <a:srgbClr val="FF0000"/>
                </a:solidFill>
              </a:rPr>
              <a:t>dentry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267190" y="4223385"/>
            <a:ext cx="1503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/>
              <a:t>最后一个子文件的</a:t>
            </a:r>
            <a:r>
              <a:rPr lang="en-US" altLang="zh-CN"/>
              <a:t>dentry</a:t>
            </a:r>
            <a:endParaRPr lang="en-US" altLang="zh-CN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624580" y="1835150"/>
            <a:ext cx="741680" cy="61595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3588385" y="3861435"/>
            <a:ext cx="973455" cy="79438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015365" y="2962275"/>
            <a:ext cx="2675255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083945" y="3023870"/>
            <a:ext cx="2538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分配新的索引节点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732905" y="774700"/>
            <a:ext cx="215138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41490" y="855345"/>
            <a:ext cx="1938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传入目录项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800215" y="2101215"/>
            <a:ext cx="215138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08800" y="218757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查找索引节点位图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428105" y="4760595"/>
            <a:ext cx="292735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536690" y="4841240"/>
            <a:ext cx="2818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创建新的</a:t>
            </a:r>
            <a:r>
              <a:rPr lang="en-US" altLang="zh-CN"/>
              <a:t>inode</a:t>
            </a:r>
            <a:r>
              <a:rPr lang="zh-CN" altLang="en-US"/>
              <a:t>，填写编号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464935" y="5970905"/>
            <a:ext cx="2927350" cy="572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544945" y="6072505"/>
            <a:ext cx="2693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目录项</a:t>
            </a:r>
            <a:r>
              <a:rPr lang="en-US" altLang="zh-CN"/>
              <a:t>dentry</a:t>
            </a:r>
            <a:r>
              <a:rPr lang="zh-CN" altLang="en-US"/>
              <a:t>绑定该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303395" y="1941830"/>
            <a:ext cx="7176770" cy="19170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76470" y="278320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81880" y="278066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979035" y="278066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076190" y="278066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184140" y="278066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289550" y="277812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386705" y="277812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483860" y="277812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732145" y="278892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83755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934710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03186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3981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34430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331585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428740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024620" y="277876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13003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9227185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32434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43229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526905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624060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721215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557395" y="3593465"/>
            <a:ext cx="97155" cy="755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004560" y="358711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873625" y="34474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非空闲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6341745" y="34474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空闲</a:t>
            </a: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9972040" y="278574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007745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0174605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027176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037971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0474325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0571480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0668635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下箭头 72"/>
          <p:cNvSpPr/>
          <p:nvPr/>
        </p:nvSpPr>
        <p:spPr>
          <a:xfrm>
            <a:off x="4892675" y="2434590"/>
            <a:ext cx="75565" cy="32448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右大括号 73"/>
          <p:cNvSpPr/>
          <p:nvPr/>
        </p:nvSpPr>
        <p:spPr>
          <a:xfrm rot="5400000">
            <a:off x="7713980" y="20955"/>
            <a:ext cx="114300" cy="59886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4610100" y="19519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查找</a:t>
            </a:r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5892165" y="2101215"/>
            <a:ext cx="47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 B</a:t>
            </a:r>
            <a:endParaRPr lang="en-US" altLang="zh-CN"/>
          </a:p>
        </p:txBody>
      </p:sp>
      <p:sp>
        <p:nvSpPr>
          <p:cNvPr id="85" name="文本框 84"/>
          <p:cNvSpPr txBox="1"/>
          <p:nvPr/>
        </p:nvSpPr>
        <p:spPr>
          <a:xfrm>
            <a:off x="7697470" y="2633980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86" name="右大括号 85"/>
          <p:cNvSpPr/>
          <p:nvPr/>
        </p:nvSpPr>
        <p:spPr>
          <a:xfrm rot="16200000">
            <a:off x="6077585" y="2210435"/>
            <a:ext cx="103505" cy="7943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6696710" y="3164840"/>
            <a:ext cx="2223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</a:t>
            </a:r>
            <a:r>
              <a:rPr lang="zh-CN" altLang="en-US"/>
              <a:t>索引节点位图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88" name="直接箭头连接符 87"/>
          <p:cNvCxnSpPr/>
          <p:nvPr/>
        </p:nvCxnSpPr>
        <p:spPr>
          <a:xfrm flipH="1">
            <a:off x="7805420" y="1406525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>
            <a:off x="7768590" y="3992880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>
            <a:off x="7774305" y="5377180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2880995" y="2101215"/>
            <a:ext cx="741680" cy="61595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H="1" flipV="1">
            <a:off x="3026410" y="3966210"/>
            <a:ext cx="973455" cy="79438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0" y="2459708"/>
            <a:ext cx="11660484" cy="3170388"/>
            <a:chOff x="0" y="2459708"/>
            <a:chExt cx="11660484" cy="3170388"/>
          </a:xfrm>
        </p:grpSpPr>
        <p:sp>
          <p:nvSpPr>
            <p:cNvPr id="47" name="矩形 46"/>
            <p:cNvSpPr/>
            <p:nvPr/>
          </p:nvSpPr>
          <p:spPr>
            <a:xfrm>
              <a:off x="3181269" y="4460674"/>
              <a:ext cx="978535" cy="385188"/>
            </a:xfrm>
            <a:prstGeom prst="rect">
              <a:avLst/>
            </a:prstGeom>
            <a:solidFill>
              <a:srgbClr val="EFF0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EXT2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117627" y="3830573"/>
              <a:ext cx="4907122" cy="1202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0" y="3316438"/>
              <a:ext cx="12255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User Space</a:t>
              </a:r>
              <a:endParaRPr lang="en-US" altLang="zh-CN" b="1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0" y="3948263"/>
              <a:ext cx="139890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Kernel Space</a:t>
              </a:r>
              <a:endParaRPr lang="en-US" altLang="zh-CN" b="1"/>
            </a:p>
          </p:txBody>
        </p:sp>
        <p:sp>
          <p:nvSpPr>
            <p:cNvPr id="7" name="矩形 6"/>
            <p:cNvSpPr/>
            <p:nvPr/>
          </p:nvSpPr>
          <p:spPr>
            <a:xfrm>
              <a:off x="1401444" y="4460674"/>
              <a:ext cx="978535" cy="38518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VFS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2010410" y="3253282"/>
              <a:ext cx="10795" cy="114871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2473879" y="4560364"/>
              <a:ext cx="664210" cy="63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3134257" y="4003217"/>
              <a:ext cx="166497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read</a:t>
              </a:r>
              <a:r>
                <a:rPr lang="zh-CN" altLang="en-US" sz="2000" dirty="0"/>
                <a:t>接口实现</a:t>
              </a:r>
              <a:endParaRPr lang="zh-CN" altLang="en-US" sz="20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70012" y="2659467"/>
              <a:ext cx="11703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/>
                <a:t>read</a:t>
              </a:r>
              <a:r>
                <a:rPr lang="zh-CN" altLang="en-US" sz="2000" dirty="0"/>
                <a:t>请求</a:t>
              </a:r>
              <a:endParaRPr lang="zh-CN" altLang="en-US" sz="2000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V="1">
              <a:off x="1765300" y="3191687"/>
              <a:ext cx="10160" cy="113855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H="1">
              <a:off x="2432445" y="4758484"/>
              <a:ext cx="664210" cy="63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010410" y="3419472"/>
              <a:ext cx="436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2000" dirty="0"/>
                <a:t>①</a:t>
              </a:r>
              <a:endParaRPr lang="zh-CN" sz="20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572939" y="4168870"/>
              <a:ext cx="436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2000" dirty="0"/>
                <a:t>②</a:t>
              </a:r>
              <a:endParaRPr lang="zh-CN" sz="20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571866" y="4777539"/>
              <a:ext cx="436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2000" dirty="0"/>
                <a:t>③</a:t>
              </a:r>
              <a:endParaRPr lang="zh-CN" sz="20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63345" y="3805989"/>
              <a:ext cx="436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2000" dirty="0"/>
                <a:t>④</a:t>
              </a:r>
              <a:endParaRPr lang="zh-CN" sz="2000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398905" y="526076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内核文件系统</a:t>
              </a:r>
              <a:endParaRPr lang="zh-CN" altLang="en-US" b="1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9038192" y="4460674"/>
              <a:ext cx="978535" cy="385188"/>
            </a:xfrm>
            <a:prstGeom prst="rect">
              <a:avLst/>
            </a:prstGeom>
            <a:solidFill>
              <a:srgbClr val="EFF0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FUSE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>
              <a:off x="5974550" y="3830573"/>
              <a:ext cx="4907122" cy="1202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5856923" y="3316438"/>
              <a:ext cx="12255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User Space</a:t>
              </a:r>
              <a:endParaRPr lang="en-US" altLang="zh-CN" b="1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5856923" y="3948263"/>
              <a:ext cx="139890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Kernel Space</a:t>
              </a:r>
              <a:endParaRPr lang="en-US" altLang="zh-CN" b="1"/>
            </a:p>
          </p:txBody>
        </p:sp>
        <p:sp>
          <p:nvSpPr>
            <p:cNvPr id="70" name="矩形 69"/>
            <p:cNvSpPr/>
            <p:nvPr/>
          </p:nvSpPr>
          <p:spPr>
            <a:xfrm>
              <a:off x="7258367" y="4460674"/>
              <a:ext cx="978535" cy="38518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VFS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直接箭头连接符 70"/>
            <p:cNvCxnSpPr/>
            <p:nvPr/>
          </p:nvCxnSpPr>
          <p:spPr>
            <a:xfrm flipH="1">
              <a:off x="7867333" y="3253282"/>
              <a:ext cx="10795" cy="114871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8330802" y="4560364"/>
              <a:ext cx="664210" cy="63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9977203" y="2459708"/>
              <a:ext cx="16832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read</a:t>
              </a:r>
              <a:r>
                <a:rPr lang="zh-CN" altLang="en-US" sz="2000" dirty="0"/>
                <a:t>接口实现</a:t>
              </a:r>
              <a:endParaRPr lang="en-US" altLang="zh-CN" sz="2000" dirty="0"/>
            </a:p>
            <a:p>
              <a:pPr algn="ctr"/>
              <a:r>
                <a:rPr lang="en-US" altLang="zh-CN" sz="2000" dirty="0"/>
                <a:t>(</a:t>
              </a:r>
              <a:r>
                <a:rPr lang="zh-CN" altLang="en-US" sz="2000" dirty="0"/>
                <a:t>本次实验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7226935" y="2659467"/>
              <a:ext cx="11703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/>
                <a:t>read</a:t>
              </a:r>
              <a:r>
                <a:rPr lang="zh-CN" altLang="en-US" sz="2000" dirty="0"/>
                <a:t>请求</a:t>
              </a:r>
              <a:endParaRPr lang="zh-CN" altLang="en-US" sz="2000" dirty="0"/>
            </a:p>
          </p:txBody>
        </p:sp>
        <p:cxnSp>
          <p:nvCxnSpPr>
            <p:cNvPr id="75" name="直接箭头连接符 74"/>
            <p:cNvCxnSpPr/>
            <p:nvPr/>
          </p:nvCxnSpPr>
          <p:spPr>
            <a:xfrm flipV="1">
              <a:off x="7622223" y="3191687"/>
              <a:ext cx="10160" cy="113855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 flipH="1">
              <a:off x="8289368" y="4758484"/>
              <a:ext cx="664210" cy="63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7867333" y="3419472"/>
              <a:ext cx="436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2000"/>
                <a:t>①</a:t>
              </a:r>
              <a:endParaRPr lang="zh-CN" sz="200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429862" y="4168870"/>
              <a:ext cx="436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2000" dirty="0"/>
                <a:t>②</a:t>
              </a:r>
              <a:endParaRPr lang="zh-CN" sz="2000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428789" y="477753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⑤</a:t>
              </a:r>
              <a:endParaRPr lang="zh-CN" sz="2000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7220268" y="3805989"/>
              <a:ext cx="437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⑥</a:t>
              </a:r>
              <a:endParaRPr lang="zh-CN" sz="2000" dirty="0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7825939" y="5260764"/>
              <a:ext cx="158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FUSE</a:t>
              </a:r>
              <a:r>
                <a:rPr lang="zh-CN" altLang="en-US" b="1" dirty="0"/>
                <a:t>文件系统</a:t>
              </a:r>
              <a:endParaRPr lang="zh-CN" altLang="en-US" b="1" dirty="0"/>
            </a:p>
          </p:txBody>
        </p:sp>
        <p:sp>
          <p:nvSpPr>
            <p:cNvPr id="82" name="矩形 81"/>
            <p:cNvSpPr/>
            <p:nvPr/>
          </p:nvSpPr>
          <p:spPr>
            <a:xfrm>
              <a:off x="8998668" y="2674389"/>
              <a:ext cx="978535" cy="38518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Young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EXT2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83" name="直接箭头连接符 82"/>
            <p:cNvCxnSpPr/>
            <p:nvPr/>
          </p:nvCxnSpPr>
          <p:spPr>
            <a:xfrm flipH="1">
              <a:off x="9597379" y="3253282"/>
              <a:ext cx="10795" cy="114871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 flipV="1">
              <a:off x="9352269" y="3191687"/>
              <a:ext cx="10160" cy="113855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/>
            <p:cNvSpPr txBox="1"/>
            <p:nvPr/>
          </p:nvSpPr>
          <p:spPr>
            <a:xfrm>
              <a:off x="8953578" y="3818252"/>
              <a:ext cx="436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2000" dirty="0"/>
                <a:t>③</a:t>
              </a:r>
              <a:endParaRPr lang="zh-CN" sz="2000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9596892" y="340720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④</a:t>
              </a:r>
              <a:endParaRPr lang="zh-CN" sz="2000" dirty="0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组合 139"/>
          <p:cNvGrpSpPr/>
          <p:nvPr/>
        </p:nvGrpSpPr>
        <p:grpSpPr>
          <a:xfrm rot="0">
            <a:off x="-462915" y="1219835"/>
            <a:ext cx="12894310" cy="4801235"/>
            <a:chOff x="-463079" y="1219971"/>
            <a:chExt cx="12894289" cy="4801314"/>
          </a:xfrm>
        </p:grpSpPr>
        <p:sp>
          <p:nvSpPr>
            <p:cNvPr id="112" name="矩形 111"/>
            <p:cNvSpPr/>
            <p:nvPr/>
          </p:nvSpPr>
          <p:spPr>
            <a:xfrm>
              <a:off x="-463079" y="1219971"/>
              <a:ext cx="4845768" cy="4801314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-448637" y="2325752"/>
              <a:ext cx="96495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Byte Cursor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-279400" y="3191048"/>
              <a:ext cx="8221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Byte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-279400" y="3942888"/>
              <a:ext cx="8221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Byte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-279400" y="4694728"/>
              <a:ext cx="8221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Byte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-279400" y="5394278"/>
              <a:ext cx="8221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Byte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685554" y="2439208"/>
              <a:ext cx="3161080" cy="419420"/>
              <a:chOff x="1443825" y="3219290"/>
              <a:chExt cx="3161080" cy="419420"/>
            </a:xfrm>
            <a:solidFill>
              <a:srgbClr val="C4B7D7"/>
            </a:solidFill>
          </p:grpSpPr>
          <p:sp>
            <p:nvSpPr>
              <p:cNvPr id="2" name="矩形 1"/>
              <p:cNvSpPr/>
              <p:nvPr/>
            </p:nvSpPr>
            <p:spPr>
              <a:xfrm>
                <a:off x="1443825" y="3219290"/>
                <a:ext cx="395135" cy="419420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838960" y="3219290"/>
                <a:ext cx="395135" cy="419420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2234095" y="3219290"/>
                <a:ext cx="395135" cy="419420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629230" y="3219290"/>
                <a:ext cx="395135" cy="419420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024365" y="3219290"/>
                <a:ext cx="395135" cy="419420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419500" y="3219290"/>
                <a:ext cx="395135" cy="419420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814635" y="3219290"/>
                <a:ext cx="395135" cy="419420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209770" y="3219290"/>
                <a:ext cx="395135" cy="419420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685554" y="3191048"/>
              <a:ext cx="3161080" cy="419420"/>
              <a:chOff x="1443825" y="3798410"/>
              <a:chExt cx="3161080" cy="419420"/>
            </a:xfrm>
            <a:solidFill>
              <a:srgbClr val="C4B7D7"/>
            </a:solidFill>
          </p:grpSpPr>
          <p:sp>
            <p:nvSpPr>
              <p:cNvPr id="29" name="矩形 28"/>
              <p:cNvSpPr/>
              <p:nvPr/>
            </p:nvSpPr>
            <p:spPr>
              <a:xfrm>
                <a:off x="1443825" y="3798410"/>
                <a:ext cx="395135" cy="419420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838960" y="3798410"/>
                <a:ext cx="395135" cy="419420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234095" y="3798410"/>
                <a:ext cx="395135" cy="419420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29230" y="3798410"/>
                <a:ext cx="395135" cy="419420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024365" y="3798410"/>
                <a:ext cx="395135" cy="419420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419500" y="3798410"/>
                <a:ext cx="395135" cy="419420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814635" y="3798410"/>
                <a:ext cx="395135" cy="419420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209770" y="3798410"/>
                <a:ext cx="395135" cy="419420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685554" y="3942888"/>
              <a:ext cx="3161080" cy="419420"/>
              <a:chOff x="1443825" y="4377530"/>
              <a:chExt cx="3161080" cy="41942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1443825" y="4377530"/>
                <a:ext cx="395135" cy="41942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838960" y="437753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234095" y="4377530"/>
                <a:ext cx="395135" cy="41942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629230" y="4377530"/>
                <a:ext cx="395135" cy="41942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024365" y="437753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419500" y="4377530"/>
                <a:ext cx="395135" cy="41942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814635" y="437753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209770" y="4377530"/>
                <a:ext cx="395135" cy="41942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685554" y="4694728"/>
              <a:ext cx="3161080" cy="419420"/>
              <a:chOff x="1443825" y="5474810"/>
              <a:chExt cx="3161080" cy="419420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1443825" y="547481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1838960" y="547481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2234095" y="547481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629230" y="547481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3024365" y="547481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3419500" y="547481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3814635" y="547481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209770" y="547481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8" name="连接符: 曲线 97"/>
            <p:cNvCxnSpPr>
              <a:stCxn id="18" idx="3"/>
              <a:endCxn id="29" idx="1"/>
            </p:cNvCxnSpPr>
            <p:nvPr/>
          </p:nvCxnSpPr>
          <p:spPr>
            <a:xfrm flipH="1">
              <a:off x="685554" y="2648918"/>
              <a:ext cx="3161080" cy="751840"/>
            </a:xfrm>
            <a:prstGeom prst="curvedConnector5">
              <a:avLst>
                <a:gd name="adj1" fmla="val -7232"/>
                <a:gd name="adj2" fmla="val 50000"/>
                <a:gd name="adj3" fmla="val 10723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连接符: 曲线 98"/>
            <p:cNvCxnSpPr>
              <a:stCxn id="36" idx="3"/>
              <a:endCxn id="37" idx="1"/>
            </p:cNvCxnSpPr>
            <p:nvPr/>
          </p:nvCxnSpPr>
          <p:spPr>
            <a:xfrm flipH="1">
              <a:off x="685554" y="3400758"/>
              <a:ext cx="3161080" cy="751840"/>
            </a:xfrm>
            <a:prstGeom prst="curvedConnector5">
              <a:avLst>
                <a:gd name="adj1" fmla="val -7232"/>
                <a:gd name="adj2" fmla="val 50000"/>
                <a:gd name="adj3" fmla="val 10723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1" name="组合 110"/>
            <p:cNvGrpSpPr/>
            <p:nvPr/>
          </p:nvGrpSpPr>
          <p:grpSpPr>
            <a:xfrm>
              <a:off x="685554" y="1366242"/>
              <a:ext cx="2819573" cy="419420"/>
              <a:chOff x="1192629" y="6318090"/>
              <a:chExt cx="2819573" cy="419420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1192629" y="631809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2629230" y="6318090"/>
                <a:ext cx="395135" cy="41942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587764" y="633333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空闲</a:t>
                </a:r>
                <a:endParaRPr lang="zh-CN" altLang="en-US" dirty="0"/>
              </a:p>
            </p:txBody>
          </p:sp>
          <p:sp>
            <p:nvSpPr>
              <p:cNvPr id="110" name="文本框 109"/>
              <p:cNvSpPr txBox="1"/>
              <p:nvPr/>
            </p:nvSpPr>
            <p:spPr>
              <a:xfrm>
                <a:off x="3132794" y="6333330"/>
                <a:ext cx="879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非空闲</a:t>
                </a:r>
                <a:endParaRPr lang="zh-CN" altLang="en-US" dirty="0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>
              <a:off x="4668273" y="1219971"/>
              <a:ext cx="7762937" cy="479996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altLang="zh-CN" b="0" dirty="0">
                  <a:solidFill>
                    <a:srgbClr val="4B69C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byte_cursor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9C5D27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byte_cursor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1" dirty="0">
                  <a:solidFill>
                    <a:srgbClr val="AA3731"/>
                  </a:solidFill>
                  <a:effectLst/>
                  <a:latin typeface="Consolas" panose="020B0609020204030204" pitchFamily="49" charset="0"/>
                </a:rPr>
                <a:t>BLKS_SZ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map_data_blks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);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    </a:t>
              </a:r>
              <a:r>
                <a:rPr lang="en-US" altLang="zh-CN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byte_cursor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++)</a:t>
              </a:r>
              <a:endPara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{</a:t>
              </a:r>
              <a:endPara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4B69C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bit_cursor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9C5D27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bit_cursor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1" dirty="0">
                  <a:solidFill>
                    <a:srgbClr val="AA3731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bit_cursor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++)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rgbClr val="333333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{</a:t>
              </a:r>
              <a:endPara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zh-CN" b="0" dirty="0">
                  <a:solidFill>
                    <a:srgbClr val="4B69C6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((</a:t>
              </a:r>
              <a:r>
                <a:rPr lang="en-US" altLang="zh-CN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map_data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zh-CN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byte_cursor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&amp;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b="0" dirty="0">
                  <a:solidFill>
                    <a:srgbClr val="4B69C6"/>
                  </a:solidFill>
                  <a:effectLst/>
                  <a:latin typeface="Consolas" panose="020B0609020204030204" pitchFamily="49" charset="0"/>
                </a:rPr>
                <a:t>0x</a:t>
              </a:r>
              <a:r>
                <a:rPr lang="en-US" altLang="zh-CN" b="0" dirty="0">
                  <a:solidFill>
                    <a:srgbClr val="9C5D27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bit_cursor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))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rgbClr val="333333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9C5D27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rgbClr val="333333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   </a:t>
              </a:r>
              <a:endPara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altLang="zh-CN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map_data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zh-CN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byte_cursor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|=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b="0" dirty="0">
                  <a:solidFill>
                    <a:srgbClr val="4B69C6"/>
                  </a:solidFill>
                  <a:effectLst/>
                  <a:latin typeface="Consolas" panose="020B0609020204030204" pitchFamily="49" charset="0"/>
                </a:rPr>
                <a:t>0x</a:t>
              </a:r>
              <a:r>
                <a:rPr lang="en-US" altLang="zh-CN" b="0" dirty="0">
                  <a:solidFill>
                    <a:srgbClr val="9C5D27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bit_cursor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altLang="zh-CN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is_find_free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1" dirty="0">
                  <a:solidFill>
                    <a:srgbClr val="AA3731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          </a:t>
              </a:r>
              <a:endPara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altLang="zh-CN" b="0" dirty="0">
                  <a:solidFill>
                    <a:srgbClr val="4B69C6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4B69C6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is_find_free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{</a:t>
              </a:r>
              <a:endPara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zh-CN" b="0" dirty="0">
                  <a:solidFill>
                    <a:srgbClr val="4B69C6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115" name="组合 114"/>
            <p:cNvGrpSpPr/>
            <p:nvPr/>
          </p:nvGrpSpPr>
          <p:grpSpPr>
            <a:xfrm>
              <a:off x="685554" y="5394278"/>
              <a:ext cx="3161080" cy="419420"/>
              <a:chOff x="1443825" y="5474810"/>
              <a:chExt cx="3161080" cy="419420"/>
            </a:xfrm>
          </p:grpSpPr>
          <p:sp>
            <p:nvSpPr>
              <p:cNvPr id="116" name="矩形 115"/>
              <p:cNvSpPr/>
              <p:nvPr/>
            </p:nvSpPr>
            <p:spPr>
              <a:xfrm>
                <a:off x="1443825" y="547481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1838960" y="547481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2234095" y="547481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2629230" y="547481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3024365" y="547481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3419500" y="547481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3814635" y="547481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4209770" y="547481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5" name="连接符: 曲线 124"/>
            <p:cNvCxnSpPr>
              <a:stCxn id="44" idx="3"/>
              <a:endCxn id="75" idx="1"/>
            </p:cNvCxnSpPr>
            <p:nvPr/>
          </p:nvCxnSpPr>
          <p:spPr>
            <a:xfrm flipH="1">
              <a:off x="685554" y="4152598"/>
              <a:ext cx="3161080" cy="751840"/>
            </a:xfrm>
            <a:prstGeom prst="curvedConnector5">
              <a:avLst>
                <a:gd name="adj1" fmla="val -7232"/>
                <a:gd name="adj2" fmla="val 50000"/>
                <a:gd name="adj3" fmla="val 10723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连接符: 曲线 127"/>
            <p:cNvCxnSpPr>
              <a:stCxn id="82" idx="3"/>
              <a:endCxn id="116" idx="1"/>
            </p:cNvCxnSpPr>
            <p:nvPr/>
          </p:nvCxnSpPr>
          <p:spPr>
            <a:xfrm flipH="1">
              <a:off x="685554" y="4904438"/>
              <a:ext cx="3161080" cy="699550"/>
            </a:xfrm>
            <a:prstGeom prst="curvedConnector5">
              <a:avLst>
                <a:gd name="adj1" fmla="val -7232"/>
                <a:gd name="adj2" fmla="val 50000"/>
                <a:gd name="adj3" fmla="val 10723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/>
            <p:nvPr/>
          </p:nvCxnSpPr>
          <p:spPr>
            <a:xfrm>
              <a:off x="386080" y="2648918"/>
              <a:ext cx="299474" cy="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文本框 134"/>
            <p:cNvSpPr txBox="1"/>
            <p:nvPr/>
          </p:nvSpPr>
          <p:spPr>
            <a:xfrm>
              <a:off x="732585" y="1750814"/>
              <a:ext cx="18816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Bit Cursor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7" name="直接箭头连接符 136"/>
            <p:cNvCxnSpPr>
              <a:stCxn id="135" idx="2"/>
              <a:endCxn id="4" idx="0"/>
            </p:cNvCxnSpPr>
            <p:nvPr/>
          </p:nvCxnSpPr>
          <p:spPr>
            <a:xfrm>
              <a:off x="1673391" y="2120146"/>
              <a:ext cx="1" cy="31906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54660" y="2591435"/>
            <a:ext cx="2675255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72465" y="265049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分配一个新的</a:t>
            </a:r>
            <a:r>
              <a:rPr lang="zh-CN"/>
              <a:t>数据块</a:t>
            </a:r>
            <a:endParaRPr lang="zh-CN"/>
          </a:p>
        </p:txBody>
      </p:sp>
      <p:sp>
        <p:nvSpPr>
          <p:cNvPr id="7" name="矩形 6"/>
          <p:cNvSpPr/>
          <p:nvPr/>
        </p:nvSpPr>
        <p:spPr>
          <a:xfrm>
            <a:off x="6800215" y="2101215"/>
            <a:ext cx="215138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81825" y="218694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查找数据块位图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344920" y="4598670"/>
            <a:ext cx="292735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44920" y="4685030"/>
            <a:ext cx="2977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找到空闲数据块</a:t>
            </a:r>
            <a:r>
              <a:rPr lang="zh-CN" altLang="en-US"/>
              <a:t>，返回编号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303395" y="1941830"/>
            <a:ext cx="7176770" cy="19170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76470" y="278320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81880" y="278066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979035" y="278066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076190" y="278066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184140" y="278066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289550" y="277812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386705" y="277812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483860" y="277812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732145" y="278892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83755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934710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03186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3981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34430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331585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428740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024620" y="277876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13003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9227185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32434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43229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526905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624060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721215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557395" y="3593465"/>
            <a:ext cx="97155" cy="755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004560" y="358711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873625" y="34474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非空闲</a:t>
            </a:r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6341745" y="34474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空闲</a:t>
            </a: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9972040" y="278574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007745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0174605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027176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037971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0474325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0571480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0668635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下箭头 72"/>
          <p:cNvSpPr/>
          <p:nvPr/>
        </p:nvSpPr>
        <p:spPr>
          <a:xfrm>
            <a:off x="4892675" y="2434590"/>
            <a:ext cx="75565" cy="32448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右大括号 73"/>
          <p:cNvSpPr/>
          <p:nvPr/>
        </p:nvSpPr>
        <p:spPr>
          <a:xfrm rot="5400000">
            <a:off x="7713980" y="20955"/>
            <a:ext cx="114300" cy="59886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4610100" y="19519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查找</a:t>
            </a:r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5892165" y="2101215"/>
            <a:ext cx="47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 B</a:t>
            </a:r>
            <a:endParaRPr lang="en-US" altLang="zh-CN"/>
          </a:p>
        </p:txBody>
      </p:sp>
      <p:sp>
        <p:nvSpPr>
          <p:cNvPr id="85" name="文本框 84"/>
          <p:cNvSpPr txBox="1"/>
          <p:nvPr/>
        </p:nvSpPr>
        <p:spPr>
          <a:xfrm>
            <a:off x="7697470" y="2633980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86" name="右大括号 85"/>
          <p:cNvSpPr/>
          <p:nvPr/>
        </p:nvSpPr>
        <p:spPr>
          <a:xfrm rot="16200000">
            <a:off x="6077585" y="2210435"/>
            <a:ext cx="103505" cy="7943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6696710" y="3164840"/>
            <a:ext cx="1995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</a:t>
            </a:r>
            <a:r>
              <a:rPr lang="zh-CN" altLang="en-US"/>
              <a:t>数据块位图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89" name="直接箭头连接符 88"/>
          <p:cNvCxnSpPr/>
          <p:nvPr/>
        </p:nvCxnSpPr>
        <p:spPr>
          <a:xfrm flipH="1">
            <a:off x="7768590" y="3992880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2867025" y="2124075"/>
            <a:ext cx="959485" cy="28003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H="1" flipV="1">
            <a:off x="2867025" y="3344545"/>
            <a:ext cx="1131570" cy="65532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72990" y="2678430"/>
            <a:ext cx="308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路径解析，得到对应的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513705" y="3775710"/>
            <a:ext cx="1669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填充</a:t>
            </a:r>
            <a:r>
              <a:rPr lang="en-US" altLang="zh-CN"/>
              <a:t>stat</a:t>
            </a:r>
            <a:r>
              <a:rPr lang="zh-CN" altLang="en-US"/>
              <a:t>结构体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655945" y="158115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27725" y="158115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getattr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872990" y="2595245"/>
            <a:ext cx="3081020" cy="514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72990" y="3696335"/>
            <a:ext cx="3081020" cy="501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/>
          <p:cNvCxnSpPr/>
          <p:nvPr/>
        </p:nvCxnSpPr>
        <p:spPr>
          <a:xfrm flipH="1">
            <a:off x="6345555" y="2056765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6339840" y="3145790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16120" y="2292350"/>
            <a:ext cx="308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路径解析，得到目录的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594860" y="3442335"/>
            <a:ext cx="300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根据偏移</a:t>
            </a:r>
            <a:r>
              <a:rPr lang="en-US" altLang="zh-CN"/>
              <a:t>offset</a:t>
            </a:r>
            <a:r>
              <a:rPr lang="zh-CN"/>
              <a:t>得到子文件名</a:t>
            </a:r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4748530" y="4549140"/>
            <a:ext cx="2661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用</a:t>
            </a:r>
            <a:r>
              <a:rPr lang="en-US" altLang="zh-CN"/>
              <a:t>filler</a:t>
            </a:r>
            <a:r>
              <a:rPr lang="zh-CN"/>
              <a:t>装填结果到缓冲区</a:t>
            </a:r>
            <a:endParaRPr lang="zh-CN"/>
          </a:p>
        </p:txBody>
      </p:sp>
      <p:sp>
        <p:nvSpPr>
          <p:cNvPr id="5" name="文本框 4"/>
          <p:cNvSpPr txBox="1"/>
          <p:nvPr/>
        </p:nvSpPr>
        <p:spPr>
          <a:xfrm>
            <a:off x="1853565" y="30778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303520" y="133350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75300" y="133350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readdir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516120" y="2209165"/>
            <a:ext cx="3081655" cy="545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14850" y="3359150"/>
            <a:ext cx="3082290" cy="567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81550" y="4465955"/>
            <a:ext cx="2628900" cy="535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/>
          <p:cNvCxnSpPr/>
          <p:nvPr/>
        </p:nvCxnSpPr>
        <p:spPr>
          <a:xfrm flipH="1">
            <a:off x="5995035" y="1803400"/>
            <a:ext cx="1905" cy="325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5993130" y="2894330"/>
            <a:ext cx="1905" cy="325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5975985" y="4033520"/>
            <a:ext cx="1905" cy="325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875395" y="4549775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直接调用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75395" y="4465320"/>
            <a:ext cx="1101090" cy="53657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489434" y="3223966"/>
            <a:ext cx="8863606" cy="914400"/>
          </a:xfrm>
          <a:prstGeom prst="rect">
            <a:avLst/>
          </a:prstGeom>
          <a:solidFill>
            <a:srgbClr val="EFF0F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89434" y="3223966"/>
            <a:ext cx="1101366" cy="914400"/>
          </a:xfrm>
          <a:prstGeom prst="rect">
            <a:avLst/>
          </a:prstGeom>
          <a:solidFill>
            <a:srgbClr val="4E3C6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超级块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40400" y="3223966"/>
            <a:ext cx="365760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06160" y="3223966"/>
            <a:ext cx="365760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71920" y="3223966"/>
            <a:ext cx="365760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37680" y="3223966"/>
            <a:ext cx="365760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203440" y="3223966"/>
            <a:ext cx="1574800" cy="914400"/>
          </a:xfrm>
          <a:prstGeom prst="rect">
            <a:avLst/>
          </a:prstGeom>
          <a:solidFill>
            <a:srgbClr val="70569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778240" y="3223966"/>
            <a:ext cx="1574800" cy="914400"/>
          </a:xfrm>
          <a:prstGeom prst="rect">
            <a:avLst/>
          </a:prstGeom>
          <a:solidFill>
            <a:srgbClr val="70569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590800" y="3223966"/>
            <a:ext cx="1574800" cy="914400"/>
          </a:xfrm>
          <a:prstGeom prst="rect">
            <a:avLst/>
          </a:prstGeom>
          <a:solidFill>
            <a:srgbClr val="EFF0F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位图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165600" y="3223966"/>
            <a:ext cx="1574800" cy="914400"/>
          </a:xfrm>
          <a:prstGeom prst="rect">
            <a:avLst/>
          </a:prstGeom>
          <a:solidFill>
            <a:srgbClr val="EFF0F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位图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443135" y="1406741"/>
            <a:ext cx="8863606" cy="914400"/>
          </a:xfrm>
          <a:prstGeom prst="rect">
            <a:avLst/>
          </a:prstGeom>
          <a:solidFill>
            <a:srgbClr val="EFF0F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43135" y="1406741"/>
            <a:ext cx="1101366" cy="914400"/>
          </a:xfrm>
          <a:prstGeom prst="rect">
            <a:avLst/>
          </a:prstGeom>
          <a:solidFill>
            <a:srgbClr val="4E3C6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超级块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94101" y="1406741"/>
            <a:ext cx="365760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59861" y="1406741"/>
            <a:ext cx="365760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25621" y="1406741"/>
            <a:ext cx="365760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91381" y="1406741"/>
            <a:ext cx="365760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157141" y="1406741"/>
            <a:ext cx="1574800" cy="914400"/>
          </a:xfrm>
          <a:prstGeom prst="rect">
            <a:avLst/>
          </a:prstGeom>
          <a:solidFill>
            <a:srgbClr val="70569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731941" y="1406741"/>
            <a:ext cx="1574800" cy="914400"/>
          </a:xfrm>
          <a:prstGeom prst="rect">
            <a:avLst/>
          </a:prstGeom>
          <a:solidFill>
            <a:srgbClr val="70569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544501" y="1406741"/>
            <a:ext cx="1574800" cy="914400"/>
          </a:xfrm>
          <a:prstGeom prst="rect">
            <a:avLst/>
          </a:prstGeom>
          <a:solidFill>
            <a:srgbClr val="EFF0F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位图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119301" y="1406741"/>
            <a:ext cx="1574800" cy="914400"/>
          </a:xfrm>
          <a:prstGeom prst="rect">
            <a:avLst/>
          </a:prstGeom>
          <a:solidFill>
            <a:srgbClr val="EFF0F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位图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92039" y="2847371"/>
            <a:ext cx="2316224" cy="3565003"/>
          </a:xfrm>
          <a:prstGeom prst="rect">
            <a:avLst/>
          </a:prstGeom>
          <a:solidFill>
            <a:srgbClr val="C4B7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ino: 10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size: 1500B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link: 1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ftype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FILE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dir_cnt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0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[0]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[1]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[2]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[3]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[4]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[5]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连接符: 肘形 3"/>
          <p:cNvCxnSpPr>
            <a:stCxn id="23" idx="2"/>
            <a:endCxn id="2" idx="0"/>
          </p:cNvCxnSpPr>
          <p:nvPr/>
        </p:nvCxnSpPr>
        <p:spPr>
          <a:xfrm rot="5400000">
            <a:off x="4850451" y="1820841"/>
            <a:ext cx="526230" cy="15268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157141" y="2847371"/>
            <a:ext cx="1574800" cy="1542874"/>
          </a:xfrm>
          <a:prstGeom prst="rect">
            <a:avLst/>
          </a:prstGeom>
          <a:solidFill>
            <a:srgbClr val="705697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 sit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consectetur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31941" y="4866058"/>
            <a:ext cx="1574800" cy="1542874"/>
          </a:xfrm>
          <a:prstGeom prst="rect">
            <a:avLst/>
          </a:prstGeom>
          <a:solidFill>
            <a:srgbClr val="705697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 sit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consectetur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>
            <a:stCxn id="27" idx="2"/>
            <a:endCxn id="15" idx="0"/>
          </p:cNvCxnSpPr>
          <p:nvPr/>
        </p:nvCxnSpPr>
        <p:spPr>
          <a:xfrm>
            <a:off x="7944541" y="2321141"/>
            <a:ext cx="0" cy="52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8" idx="2"/>
            <a:endCxn id="16" idx="0"/>
          </p:cNvCxnSpPr>
          <p:nvPr/>
        </p:nvCxnSpPr>
        <p:spPr>
          <a:xfrm>
            <a:off x="9519341" y="2321141"/>
            <a:ext cx="0" cy="254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192038" y="4479403"/>
            <a:ext cx="2316223" cy="170147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endCxn id="15" idx="1"/>
          </p:cNvCxnSpPr>
          <p:nvPr/>
        </p:nvCxnSpPr>
        <p:spPr>
          <a:xfrm flipV="1">
            <a:off x="5349240" y="3618808"/>
            <a:ext cx="1807901" cy="102177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6" idx="1"/>
          </p:cNvCxnSpPr>
          <p:nvPr/>
        </p:nvCxnSpPr>
        <p:spPr>
          <a:xfrm>
            <a:off x="5349240" y="4922520"/>
            <a:ext cx="3382701" cy="714975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443135" y="1406741"/>
            <a:ext cx="8868242" cy="914400"/>
            <a:chOff x="1443135" y="1406741"/>
            <a:chExt cx="8868242" cy="914400"/>
          </a:xfrm>
        </p:grpSpPr>
        <p:sp>
          <p:nvSpPr>
            <p:cNvPr id="14" name="矩形 13"/>
            <p:cNvSpPr/>
            <p:nvPr/>
          </p:nvSpPr>
          <p:spPr>
            <a:xfrm>
              <a:off x="1443135" y="1406741"/>
              <a:ext cx="8863606" cy="91440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443135" y="1406741"/>
              <a:ext cx="1101366" cy="914400"/>
            </a:xfrm>
            <a:prstGeom prst="rect">
              <a:avLst/>
            </a:prstGeom>
            <a:solidFill>
              <a:srgbClr val="4E3C6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超级块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119301" y="1406741"/>
              <a:ext cx="365760" cy="914400"/>
            </a:xfrm>
            <a:prstGeom prst="rect">
              <a:avLst/>
            </a:prstGeom>
            <a:solidFill>
              <a:srgbClr val="C4B7D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041319" y="1406741"/>
              <a:ext cx="365760" cy="914400"/>
            </a:xfrm>
            <a:prstGeom prst="rect">
              <a:avLst/>
            </a:prstGeom>
            <a:solidFill>
              <a:srgbClr val="C4B7D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000421" y="1406741"/>
              <a:ext cx="365760" cy="914400"/>
            </a:xfrm>
            <a:prstGeom prst="rect">
              <a:avLst/>
            </a:prstGeom>
            <a:solidFill>
              <a:srgbClr val="C4B7D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466519" y="1406741"/>
              <a:ext cx="1574800" cy="914400"/>
            </a:xfrm>
            <a:prstGeom prst="rect">
              <a:avLst/>
            </a:prstGeom>
            <a:solidFill>
              <a:srgbClr val="70569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数据块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16350" y="1406741"/>
              <a:ext cx="1574800" cy="914400"/>
            </a:xfrm>
            <a:prstGeom prst="rect">
              <a:avLst/>
            </a:prstGeom>
            <a:solidFill>
              <a:srgbClr val="70569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数据块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544501" y="1406741"/>
              <a:ext cx="1574800" cy="91440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位图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366181" y="1406741"/>
              <a:ext cx="1574800" cy="914400"/>
            </a:xfrm>
            <a:prstGeom prst="rect">
              <a:avLst/>
            </a:prstGeom>
            <a:solidFill>
              <a:srgbClr val="70569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数据块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9945617" y="1406741"/>
              <a:ext cx="365760" cy="914400"/>
            </a:xfrm>
            <a:prstGeom prst="rect">
              <a:avLst/>
            </a:prstGeom>
            <a:solidFill>
              <a:srgbClr val="C4B7D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48792" y="581177"/>
            <a:ext cx="2487401" cy="3565003"/>
          </a:xfrm>
          <a:prstGeom prst="rect">
            <a:avLst/>
          </a:prstGeom>
          <a:solidFill>
            <a:srgbClr val="C4B7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ino: 1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size: 2 ×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dentry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link: 2 (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规定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ftype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DIR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dir_cnt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2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[0]:2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[1]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[2]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[3]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[4]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[5]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72613" y="583620"/>
            <a:ext cx="1574800" cy="1542874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72613" y="581177"/>
            <a:ext cx="1574800" cy="448970"/>
          </a:xfrm>
          <a:prstGeom prst="rect">
            <a:avLst/>
          </a:prstGeom>
          <a:solidFill>
            <a:srgbClr val="EFF0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dentry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72613" y="1030147"/>
            <a:ext cx="1574800" cy="448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dentry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72613" y="1476674"/>
            <a:ext cx="1574800" cy="448970"/>
          </a:xfrm>
          <a:prstGeom prst="rect">
            <a:avLst/>
          </a:prstGeom>
          <a:solidFill>
            <a:srgbClr val="EFF0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dentry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536193" y="581180"/>
            <a:ext cx="1436420" cy="178249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050397" y="2363678"/>
            <a:ext cx="141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Block: 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42850" y="4389249"/>
            <a:ext cx="209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根目录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704599" y="581177"/>
            <a:ext cx="2487401" cy="3565003"/>
          </a:xfrm>
          <a:prstGeom prst="rect">
            <a:avLst/>
          </a:prstGeom>
          <a:solidFill>
            <a:srgbClr val="C4B7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ino: 110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size: 1 ×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dentry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link: 1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ftype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DIR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dir_cnt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1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[0]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[1]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[2]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[3]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[4]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[5]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42399" y="581177"/>
            <a:ext cx="1574800" cy="1542874"/>
          </a:xfrm>
          <a:prstGeom prst="rect">
            <a:avLst/>
          </a:prstGeom>
          <a:solidFill>
            <a:srgbClr val="EFF0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fname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demo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ftype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DIR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ino: 110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valid: 1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42399" y="2603306"/>
            <a:ext cx="1574800" cy="1542874"/>
          </a:xfrm>
          <a:prstGeom prst="rect">
            <a:avLst/>
          </a:prstGeom>
          <a:solidFill>
            <a:srgbClr val="EFF0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fname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JINX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ftype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FILE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ino: 2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valid: 0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342399" y="4625435"/>
            <a:ext cx="1574800" cy="1542874"/>
          </a:xfrm>
          <a:prstGeom prst="rect">
            <a:avLst/>
          </a:prstGeom>
          <a:solidFill>
            <a:srgbClr val="EFF0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fname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fuse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ftype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FILE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Ino: 111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valid: 1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516312" y="6916614"/>
            <a:ext cx="2487401" cy="3565003"/>
          </a:xfrm>
          <a:prstGeom prst="rect">
            <a:avLst/>
          </a:prstGeom>
          <a:solidFill>
            <a:srgbClr val="C4B7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ino: 111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size: 1500B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link: 1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ftype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FILE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dir_cnt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0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[0]:8 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[1]:6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[2]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[3]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[4]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[5]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48792" y="7902245"/>
            <a:ext cx="1574800" cy="1593740"/>
          </a:xfrm>
          <a:prstGeom prst="rect">
            <a:avLst/>
          </a:prstGeom>
          <a:solidFill>
            <a:srgbClr val="705697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 sit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consectetur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/>
          <p:cNvCxnSpPr>
            <a:stCxn id="10" idx="3"/>
          </p:cNvCxnSpPr>
          <p:nvPr/>
        </p:nvCxnSpPr>
        <p:spPr>
          <a:xfrm>
            <a:off x="6547413" y="805662"/>
            <a:ext cx="787400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3"/>
            <a:endCxn id="27" idx="1"/>
          </p:cNvCxnSpPr>
          <p:nvPr/>
        </p:nvCxnSpPr>
        <p:spPr>
          <a:xfrm>
            <a:off x="6547413" y="1254632"/>
            <a:ext cx="794986" cy="2120111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2" idx="3"/>
            <a:endCxn id="28" idx="1"/>
          </p:cNvCxnSpPr>
          <p:nvPr/>
        </p:nvCxnSpPr>
        <p:spPr>
          <a:xfrm>
            <a:off x="6547413" y="1701159"/>
            <a:ext cx="794986" cy="3695713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连接符: 肘形 41"/>
          <p:cNvCxnSpPr>
            <a:stCxn id="28" idx="2"/>
            <a:endCxn id="29" idx="3"/>
          </p:cNvCxnSpPr>
          <p:nvPr/>
        </p:nvCxnSpPr>
        <p:spPr>
          <a:xfrm rot="5400000">
            <a:off x="6301353" y="6870669"/>
            <a:ext cx="2530807" cy="1126086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9" idx="1"/>
            <a:endCxn id="30" idx="3"/>
          </p:cNvCxnSpPr>
          <p:nvPr/>
        </p:nvCxnSpPr>
        <p:spPr>
          <a:xfrm flipH="1" flipV="1">
            <a:off x="2623592" y="8699115"/>
            <a:ext cx="1892720" cy="1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130290" y="9633158"/>
            <a:ext cx="141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Block: 8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850332" y="4389249"/>
            <a:ext cx="219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/demo/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目录的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/>
          <p:cNvCxnSpPr>
            <a:stCxn id="26" idx="3"/>
          </p:cNvCxnSpPr>
          <p:nvPr/>
        </p:nvCxnSpPr>
        <p:spPr>
          <a:xfrm>
            <a:off x="8917199" y="1352614"/>
            <a:ext cx="787400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710370" y="10684540"/>
            <a:ext cx="209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/fuse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文件的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48792" y="10139663"/>
            <a:ext cx="1574800" cy="1593740"/>
          </a:xfrm>
          <a:prstGeom prst="rect">
            <a:avLst/>
          </a:prstGeom>
          <a:solidFill>
            <a:srgbClr val="705697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 sit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consectetur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30290" y="11870576"/>
            <a:ext cx="141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Block: 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/>
          <p:cNvCxnSpPr>
            <a:endCxn id="55" idx="3"/>
          </p:cNvCxnSpPr>
          <p:nvPr/>
        </p:nvCxnSpPr>
        <p:spPr>
          <a:xfrm flipH="1">
            <a:off x="2623592" y="8981440"/>
            <a:ext cx="1892720" cy="1955093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529080" y="3704590"/>
            <a:ext cx="8255635" cy="3175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29080" y="3209925"/>
            <a:ext cx="1225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User Space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1529080" y="3841750"/>
            <a:ext cx="1398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Kernel Space</a:t>
            </a:r>
            <a:endParaRPr lang="en-US" altLang="zh-CN" b="1"/>
          </a:p>
        </p:txBody>
      </p:sp>
      <p:sp>
        <p:nvSpPr>
          <p:cNvPr id="39" name="矩形 38"/>
          <p:cNvSpPr/>
          <p:nvPr/>
        </p:nvSpPr>
        <p:spPr>
          <a:xfrm>
            <a:off x="5361940" y="2657475"/>
            <a:ext cx="1230630" cy="55245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515610" y="2183765"/>
            <a:ext cx="9232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ddriver</a:t>
            </a:r>
            <a:endParaRPr lang="en-US" altLang="zh-CN" sz="2000"/>
          </a:p>
        </p:txBody>
      </p:sp>
      <p:sp>
        <p:nvSpPr>
          <p:cNvPr id="23" name="矩形 22"/>
          <p:cNvSpPr/>
          <p:nvPr/>
        </p:nvSpPr>
        <p:spPr>
          <a:xfrm>
            <a:off x="7870825" y="2657475"/>
            <a:ext cx="1230630" cy="55245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191500" y="2183765"/>
            <a:ext cx="589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disk</a:t>
            </a:r>
            <a:endParaRPr lang="en-US" altLang="zh-CN" sz="2000"/>
          </a:p>
        </p:txBody>
      </p:sp>
      <p:sp>
        <p:nvSpPr>
          <p:cNvPr id="25" name="文本框 24"/>
          <p:cNvSpPr txBox="1"/>
          <p:nvPr/>
        </p:nvSpPr>
        <p:spPr>
          <a:xfrm>
            <a:off x="7870825" y="321500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普通文件</a:t>
            </a:r>
            <a:endParaRPr lang="zh-CN" altLang="en-US" sz="2000"/>
          </a:p>
        </p:txBody>
      </p:sp>
      <p:sp>
        <p:nvSpPr>
          <p:cNvPr id="26" name="文本框 25"/>
          <p:cNvSpPr txBox="1"/>
          <p:nvPr/>
        </p:nvSpPr>
        <p:spPr>
          <a:xfrm>
            <a:off x="5250815" y="325818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模拟驱动库</a:t>
            </a:r>
            <a:endParaRPr lang="zh-CN" altLang="en-US" sz="2000"/>
          </a:p>
        </p:txBody>
      </p:sp>
      <p:sp>
        <p:nvSpPr>
          <p:cNvPr id="27" name="上下箭头 26"/>
          <p:cNvSpPr/>
          <p:nvPr/>
        </p:nvSpPr>
        <p:spPr>
          <a:xfrm rot="5400000">
            <a:off x="7176135" y="2520950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大括号 29"/>
          <p:cNvSpPr/>
          <p:nvPr/>
        </p:nvSpPr>
        <p:spPr>
          <a:xfrm>
            <a:off x="4965065" y="2152015"/>
            <a:ext cx="170180" cy="1425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192905" y="1903730"/>
            <a:ext cx="7721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open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close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seek</a:t>
            </a:r>
            <a:endParaRPr lang="zh-CN" altLang="en-US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read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write</a:t>
            </a:r>
            <a:endParaRPr lang="zh-CN" altLang="en-US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ioctl</a:t>
            </a:r>
            <a:endParaRPr lang="en-US" altLang="zh-CN">
              <a:latin typeface="+mn-ea"/>
              <a:cs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683375" y="24498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读写操作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201150" y="2821305"/>
            <a:ext cx="618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4MB</a:t>
            </a:r>
            <a:endParaRPr lang="en-US" altLang="zh-CN"/>
          </a:p>
        </p:txBody>
      </p:sp>
      <p:sp>
        <p:nvSpPr>
          <p:cNvPr id="2" name="上下箭头 1"/>
          <p:cNvSpPr/>
          <p:nvPr/>
        </p:nvSpPr>
        <p:spPr>
          <a:xfrm rot="5400000">
            <a:off x="3700780" y="2497455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24455" y="2988945"/>
            <a:ext cx="156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一次读写</a:t>
            </a:r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986405" y="24047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调用驱动</a:t>
            </a:r>
            <a:endParaRPr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5165" y="5544185"/>
            <a:ext cx="1862455" cy="647700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98320" y="1371600"/>
            <a:ext cx="6605270" cy="690245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65450" y="3045460"/>
            <a:ext cx="3072765" cy="1950720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106420" y="3270885"/>
            <a:ext cx="17907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mkdir</a:t>
            </a:r>
            <a:r>
              <a:rPr lang="zh-CN" altLang="en-US" sz="2000"/>
              <a:t>接口实现</a:t>
            </a:r>
            <a:endParaRPr lang="zh-CN" altLang="en-US" sz="2000"/>
          </a:p>
        </p:txBody>
      </p:sp>
      <p:sp>
        <p:nvSpPr>
          <p:cNvPr id="32" name="文本框 31"/>
          <p:cNvSpPr txBox="1"/>
          <p:nvPr/>
        </p:nvSpPr>
        <p:spPr>
          <a:xfrm>
            <a:off x="534670" y="3744595"/>
            <a:ext cx="12827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/>
              <a:t>mkdir</a:t>
            </a:r>
            <a:r>
              <a:rPr lang="zh-CN" altLang="en-US" sz="2000" dirty="0"/>
              <a:t>请求</a:t>
            </a:r>
            <a:endParaRPr lang="zh-CN" altLang="en-US" sz="2000" dirty="0"/>
          </a:p>
        </p:txBody>
      </p:sp>
      <p:sp>
        <p:nvSpPr>
          <p:cNvPr id="39" name="矩形 38"/>
          <p:cNvSpPr/>
          <p:nvPr/>
        </p:nvSpPr>
        <p:spPr>
          <a:xfrm>
            <a:off x="3439160" y="3839845"/>
            <a:ext cx="999490" cy="4051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512820" y="3843020"/>
            <a:ext cx="9264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NEWFS</a:t>
            </a:r>
            <a:endParaRPr lang="en-US" altLang="zh-CN" sz="2000"/>
          </a:p>
        </p:txBody>
      </p:sp>
      <p:sp>
        <p:nvSpPr>
          <p:cNvPr id="2" name="矩形 1"/>
          <p:cNvSpPr/>
          <p:nvPr/>
        </p:nvSpPr>
        <p:spPr>
          <a:xfrm>
            <a:off x="7429500" y="3744595"/>
            <a:ext cx="1230630" cy="55245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83170" y="3270885"/>
            <a:ext cx="9232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ddriver</a:t>
            </a:r>
            <a:endParaRPr lang="en-US" altLang="zh-CN" sz="2000"/>
          </a:p>
        </p:txBody>
      </p:sp>
      <p:sp>
        <p:nvSpPr>
          <p:cNvPr id="3" name="矩形 2"/>
          <p:cNvSpPr/>
          <p:nvPr/>
        </p:nvSpPr>
        <p:spPr>
          <a:xfrm>
            <a:off x="9938385" y="3744595"/>
            <a:ext cx="1230630" cy="55245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0259060" y="3270885"/>
            <a:ext cx="589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disk</a:t>
            </a:r>
            <a:endParaRPr lang="en-US" altLang="zh-CN" sz="2000"/>
          </a:p>
        </p:txBody>
      </p:sp>
      <p:sp>
        <p:nvSpPr>
          <p:cNvPr id="47" name="文本框 46"/>
          <p:cNvSpPr txBox="1"/>
          <p:nvPr/>
        </p:nvSpPr>
        <p:spPr>
          <a:xfrm>
            <a:off x="9970135" y="430339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普通文件</a:t>
            </a:r>
            <a:endParaRPr lang="zh-CN" altLang="en-US" sz="2000"/>
          </a:p>
        </p:txBody>
      </p:sp>
      <p:sp>
        <p:nvSpPr>
          <p:cNvPr id="49" name="文本框 48"/>
          <p:cNvSpPr txBox="1"/>
          <p:nvPr/>
        </p:nvSpPr>
        <p:spPr>
          <a:xfrm>
            <a:off x="7318375" y="434530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模拟驱动库</a:t>
            </a:r>
            <a:endParaRPr lang="zh-CN" altLang="en-US" sz="2000"/>
          </a:p>
        </p:txBody>
      </p:sp>
      <p:sp>
        <p:nvSpPr>
          <p:cNvPr id="50" name="上下箭头 49"/>
          <p:cNvSpPr/>
          <p:nvPr/>
        </p:nvSpPr>
        <p:spPr>
          <a:xfrm rot="5400000">
            <a:off x="9243695" y="3608070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8771255" y="35090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读写操作</a:t>
            </a:r>
            <a:endParaRPr lang="zh-CN" altLang="en-US"/>
          </a:p>
        </p:txBody>
      </p:sp>
      <p:sp>
        <p:nvSpPr>
          <p:cNvPr id="52" name="右大括号 51"/>
          <p:cNvSpPr/>
          <p:nvPr/>
        </p:nvSpPr>
        <p:spPr>
          <a:xfrm>
            <a:off x="7032625" y="3239135"/>
            <a:ext cx="170180" cy="1425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260465" y="2990850"/>
            <a:ext cx="7721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open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close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seek</a:t>
            </a:r>
            <a:endParaRPr lang="zh-CN" altLang="en-US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read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write</a:t>
            </a:r>
            <a:endParaRPr lang="zh-CN" altLang="en-US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ioctl</a:t>
            </a:r>
            <a:endParaRPr lang="en-US" altLang="zh-CN">
              <a:latin typeface="+mn-ea"/>
              <a:cs typeface="+mn-lt"/>
            </a:endParaRPr>
          </a:p>
        </p:txBody>
      </p:sp>
      <p:sp>
        <p:nvSpPr>
          <p:cNvPr id="54" name="上下箭头 53"/>
          <p:cNvSpPr/>
          <p:nvPr/>
        </p:nvSpPr>
        <p:spPr>
          <a:xfrm rot="5400000">
            <a:off x="5294630" y="3591560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9862820" y="4076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模拟磁盘</a:t>
            </a:r>
            <a:endParaRPr lang="zh-CN" altLang="en-US" b="1"/>
          </a:p>
        </p:txBody>
      </p:sp>
      <p:sp>
        <p:nvSpPr>
          <p:cNvPr id="57" name="文本框 56"/>
          <p:cNvSpPr txBox="1"/>
          <p:nvPr/>
        </p:nvSpPr>
        <p:spPr>
          <a:xfrm>
            <a:off x="7032625" y="4076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模拟驱动</a:t>
            </a:r>
            <a:endParaRPr lang="zh-CN" altLang="en-US" b="1"/>
          </a:p>
        </p:txBody>
      </p:sp>
      <p:sp>
        <p:nvSpPr>
          <p:cNvPr id="58" name="文本框 57"/>
          <p:cNvSpPr txBox="1"/>
          <p:nvPr/>
        </p:nvSpPr>
        <p:spPr>
          <a:xfrm>
            <a:off x="2025650" y="1586230"/>
            <a:ext cx="2696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00B0F0"/>
                </a:solidFill>
              </a:rPr>
              <a:t>3. </a:t>
            </a:r>
            <a:r>
              <a:rPr lang="zh-CN" altLang="en-US" b="1">
                <a:solidFill>
                  <a:srgbClr val="00B0F0"/>
                </a:solidFill>
              </a:rPr>
              <a:t>实现文件系统各种接口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175375" y="1586230"/>
            <a:ext cx="2011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solidFill>
                  <a:srgbClr val="00B0F0"/>
                </a:solidFill>
              </a:rPr>
              <a:t>2. </a:t>
            </a:r>
            <a:r>
              <a:rPr lang="zh-CN" altLang="en-US" b="1">
                <a:solidFill>
                  <a:srgbClr val="00B0F0"/>
                </a:solidFill>
              </a:rPr>
              <a:t>和模拟</a:t>
            </a:r>
            <a:r>
              <a:rPr lang="zh-CN" altLang="en-US" b="1">
                <a:solidFill>
                  <a:srgbClr val="00B0F0"/>
                </a:solidFill>
                <a:sym typeface="+mn-ea"/>
              </a:rPr>
              <a:t>磁盘交互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147060" y="4483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文件系统</a:t>
            </a:r>
            <a:endParaRPr lang="zh-CN" altLang="en-US" b="1"/>
          </a:p>
        </p:txBody>
      </p:sp>
      <p:sp>
        <p:nvSpPr>
          <p:cNvPr id="61" name="文本框 60"/>
          <p:cNvSpPr txBox="1"/>
          <p:nvPr/>
        </p:nvSpPr>
        <p:spPr>
          <a:xfrm>
            <a:off x="765175" y="5693410"/>
            <a:ext cx="1782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solidFill>
                  <a:srgbClr val="00B0F0"/>
                </a:solidFill>
              </a:rPr>
              <a:t>1. </a:t>
            </a:r>
            <a:r>
              <a:rPr lang="zh-CN" altLang="en-US" b="1">
                <a:solidFill>
                  <a:srgbClr val="00B0F0"/>
                </a:solidFill>
                <a:sym typeface="+mn-ea"/>
              </a:rPr>
              <a:t>磁盘布局设计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89665" y="3820160"/>
            <a:ext cx="618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4MB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808220" y="35090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调用驱动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72635" y="4138930"/>
            <a:ext cx="156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一次读写</a:t>
            </a:r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141085" y="3045460"/>
            <a:ext cx="5767070" cy="1950720"/>
          </a:xfrm>
          <a:prstGeom prst="rect">
            <a:avLst/>
          </a:prstGeom>
          <a:solidFill>
            <a:schemeClr val="accent3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00" y="5093970"/>
            <a:ext cx="4587875" cy="15278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426325" y="267716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灰色部分我们做了封装，无需关心</a:t>
            </a:r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887845" y="4312285"/>
            <a:ext cx="3115310" cy="1142365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1177905" y="4366260"/>
            <a:ext cx="0" cy="1088390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31" idx="1"/>
          </p:cNvCxnSpPr>
          <p:nvPr/>
        </p:nvCxnSpPr>
        <p:spPr>
          <a:xfrm rot="10800000">
            <a:off x="2360295" y="2145665"/>
            <a:ext cx="746125" cy="132461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/>
          <p:nvPr/>
        </p:nvCxnSpPr>
        <p:spPr>
          <a:xfrm rot="16200000">
            <a:off x="5609590" y="1877060"/>
            <a:ext cx="1339850" cy="184594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798320" y="100330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浅红色部分是同学关心的内容</a:t>
            </a:r>
            <a:endParaRPr lang="zh-CN" altLang="en-US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4839335" y="5034280"/>
            <a:ext cx="1584960" cy="74422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右箭头 67"/>
          <p:cNvSpPr/>
          <p:nvPr/>
        </p:nvSpPr>
        <p:spPr>
          <a:xfrm>
            <a:off x="1924685" y="3887470"/>
            <a:ext cx="894715" cy="129540"/>
          </a:xfrm>
          <a:prstGeom prst="rightArrow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765300" y="35191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最终调用</a:t>
            </a:r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3147060" y="458406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每个逻辑块存什么内容</a:t>
            </a:r>
            <a:endParaRPr lang="zh-CN" altLang="en-US" dirty="0"/>
          </a:p>
        </p:txBody>
      </p:sp>
      <p:cxnSp>
        <p:nvCxnSpPr>
          <p:cNvPr id="8" name="曲线连接符 7"/>
          <p:cNvCxnSpPr>
            <a:stCxn id="18" idx="2"/>
          </p:cNvCxnSpPr>
          <p:nvPr/>
        </p:nvCxnSpPr>
        <p:spPr>
          <a:xfrm rot="5400000">
            <a:off x="3155315" y="4548505"/>
            <a:ext cx="899795" cy="179451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748863" y="392584"/>
            <a:ext cx="8892848" cy="6236814"/>
            <a:chOff x="748863" y="392584"/>
            <a:chExt cx="8892848" cy="6236814"/>
          </a:xfrm>
        </p:grpSpPr>
        <p:sp>
          <p:nvSpPr>
            <p:cNvPr id="25" name="矩形 24"/>
            <p:cNvSpPr/>
            <p:nvPr/>
          </p:nvSpPr>
          <p:spPr>
            <a:xfrm>
              <a:off x="2026226" y="3802894"/>
              <a:ext cx="7615483" cy="448502"/>
            </a:xfrm>
            <a:prstGeom prst="rect">
              <a:avLst/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磁盘驱动</a:t>
              </a:r>
              <a:endParaRPr lang="zh-CN" alt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824879" y="4513935"/>
              <a:ext cx="881683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748863" y="4620622"/>
              <a:ext cx="1602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模拟磁盘</a:t>
              </a:r>
              <a:endParaRPr lang="zh-CN" altLang="en-US" b="1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48863" y="385325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模拟驱动</a:t>
              </a:r>
              <a:endParaRPr lang="zh-CN" altLang="en-US" b="1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1473831" y="1243312"/>
              <a:ext cx="8167880" cy="1949255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750724" y="2125767"/>
              <a:ext cx="2286818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管理区部分</a:t>
              </a:r>
              <a:endPara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缓存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134455" y="2125767"/>
              <a:ext cx="2286816" cy="914400"/>
            </a:xfrm>
            <a:prstGeom prst="rect">
              <a:avLst/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</a:t>
              </a:r>
              <a:r>
                <a:rPr lang="zh-CN" altLang="en-US" b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区部分</a:t>
              </a:r>
              <a:endParaRPr lang="en-US" altLang="zh-CN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缓存</a:t>
              </a:r>
              <a:endParaRPr lang="zh-CN" alt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442589" y="2118253"/>
              <a:ext cx="2286816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I/O</a:t>
              </a:r>
              <a:r>
                <a: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交互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750724" y="1448102"/>
              <a:ext cx="7670547" cy="448502"/>
            </a:xfrm>
            <a:prstGeom prst="rect">
              <a:avLst/>
            </a:prstGeom>
            <a:solidFill>
              <a:srgbClr val="C4B7D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用户接口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 rot="16200000">
              <a:off x="-174103" y="2033273"/>
              <a:ext cx="22701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青春版</a:t>
              </a:r>
              <a:r>
                <a:rPr lang="en-US" altLang="zh-CN" b="1" dirty="0"/>
                <a:t>EXT2</a:t>
              </a:r>
              <a:r>
                <a:rPr lang="zh-CN" altLang="en-US" b="1" dirty="0"/>
                <a:t>文件系统</a:t>
              </a:r>
              <a:endParaRPr lang="zh-CN" altLang="en-US" b="1" dirty="0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3179618" y="5151580"/>
              <a:ext cx="6462089" cy="914400"/>
              <a:chOff x="2143050" y="3245700"/>
              <a:chExt cx="9016874" cy="91440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2143050" y="3245700"/>
                <a:ext cx="1254634" cy="914400"/>
              </a:xfrm>
              <a:prstGeom prst="rect">
                <a:avLst/>
              </a:prstGeom>
              <a:solidFill>
                <a:srgbClr val="4E3C6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超级块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547284" y="3245700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6913044" y="3245700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7278804" y="3245700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7644564" y="3245700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8010324" y="3245700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9585124" y="3245700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3397684" y="3245700"/>
                <a:ext cx="1574800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4972484" y="3245700"/>
                <a:ext cx="1574800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69" name="Picture 2" descr="What Are the Differences Between SSD and Traditional Hard Disk Drives  (HDD)? - Discount Computer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307" y="5096641"/>
              <a:ext cx="1578133" cy="1198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箭头: 上下 70"/>
            <p:cNvSpPr/>
            <p:nvPr/>
          </p:nvSpPr>
          <p:spPr>
            <a:xfrm>
              <a:off x="5436877" y="4325856"/>
              <a:ext cx="278953" cy="369332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箭头: 上下 72"/>
            <p:cNvSpPr/>
            <p:nvPr/>
          </p:nvSpPr>
          <p:spPr>
            <a:xfrm>
              <a:off x="5436877" y="3332255"/>
              <a:ext cx="278953" cy="369332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3179618" y="6210300"/>
              <a:ext cx="6462089" cy="41909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1. </a:t>
              </a:r>
              <a:r>
                <a:rPr lang="zh-CN" altLang="en-US" dirty="0">
                  <a:solidFill>
                    <a:schemeClr val="bg1"/>
                  </a:solidFill>
                </a:rPr>
                <a:t>每个</a:t>
              </a:r>
              <a:r>
                <a:rPr lang="en-US" altLang="zh-CN" dirty="0">
                  <a:solidFill>
                    <a:schemeClr val="bg1"/>
                  </a:solidFill>
                </a:rPr>
                <a:t>1024B</a:t>
              </a:r>
              <a:r>
                <a:rPr lang="zh-CN" altLang="en-US" dirty="0">
                  <a:solidFill>
                    <a:schemeClr val="bg1"/>
                  </a:solidFill>
                </a:rPr>
                <a:t>逻辑块存什么内容</a:t>
              </a:r>
              <a:r>
                <a:rPr lang="en-US" altLang="zh-CN" dirty="0">
                  <a:solidFill>
                    <a:schemeClr val="bg1"/>
                  </a:solidFill>
                </a:rPr>
                <a:t>?</a:t>
              </a:r>
              <a:r>
                <a:rPr lang="zh-CN" altLang="en-US" b="1" dirty="0">
                  <a:solidFill>
                    <a:schemeClr val="bg1"/>
                  </a:solidFill>
                </a:rPr>
                <a:t>磁盘布局设计！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801390" y="3287010"/>
              <a:ext cx="3840318" cy="41909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2. </a:t>
              </a:r>
              <a:r>
                <a:rPr lang="zh-CN" altLang="en-US" dirty="0">
                  <a:solidFill>
                    <a:schemeClr val="bg1"/>
                  </a:solidFill>
                </a:rPr>
                <a:t>如何与驱动交互</a:t>
              </a:r>
              <a:r>
                <a:rPr lang="en-US" altLang="zh-CN" dirty="0">
                  <a:solidFill>
                    <a:schemeClr val="bg1"/>
                  </a:solidFill>
                </a:rPr>
                <a:t>?</a:t>
              </a:r>
              <a:r>
                <a:rPr lang="zh-CN" altLang="en-US" b="1" dirty="0">
                  <a:solidFill>
                    <a:schemeClr val="bg1"/>
                  </a:solidFill>
                </a:rPr>
                <a:t>实现</a:t>
              </a:r>
              <a:r>
                <a:rPr lang="en-US" altLang="zh-CN" b="1" dirty="0">
                  <a:solidFill>
                    <a:schemeClr val="bg1"/>
                  </a:solidFill>
                </a:rPr>
                <a:t>I/O</a:t>
              </a:r>
              <a:r>
                <a:rPr lang="zh-CN" altLang="en-US" b="1" dirty="0">
                  <a:solidFill>
                    <a:schemeClr val="bg1"/>
                  </a:solidFill>
                </a:rPr>
                <a:t>交互！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473831" y="3281753"/>
              <a:ext cx="3877487" cy="41909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3. </a:t>
              </a:r>
              <a:r>
                <a:rPr lang="zh-CN" altLang="en-US" dirty="0">
                  <a:solidFill>
                    <a:schemeClr val="bg1"/>
                  </a:solidFill>
                </a:rPr>
                <a:t>如何与用户交互</a:t>
              </a:r>
              <a:r>
                <a:rPr lang="en-US" altLang="zh-CN" dirty="0">
                  <a:solidFill>
                    <a:schemeClr val="bg1"/>
                  </a:solidFill>
                </a:rPr>
                <a:t>?</a:t>
              </a:r>
              <a:r>
                <a:rPr lang="zh-CN" altLang="en-US" b="1" dirty="0">
                  <a:solidFill>
                    <a:schemeClr val="bg1"/>
                  </a:solidFill>
                </a:rPr>
                <a:t>合理组织管理区！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473831" y="392584"/>
              <a:ext cx="8167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/>
                <a:t>mkdir</a:t>
              </a:r>
              <a:r>
                <a:rPr lang="en-US" altLang="zh-CN" sz="2000" dirty="0"/>
                <a:t>/ls/</a:t>
              </a:r>
              <a:r>
                <a:rPr lang="en-US" altLang="zh-CN" sz="2000" dirty="0" err="1"/>
                <a:t>mknod</a:t>
              </a:r>
              <a:r>
                <a:rPr lang="en-US" altLang="zh-CN" sz="2000" dirty="0"/>
                <a:t>/mount/</a:t>
              </a:r>
              <a:r>
                <a:rPr lang="en-US" altLang="zh-CN" sz="2000" dirty="0" err="1"/>
                <a:t>umount</a:t>
              </a:r>
              <a:r>
                <a:rPr lang="zh-CN" altLang="en-US" sz="2000" dirty="0"/>
                <a:t>请求</a:t>
              </a:r>
              <a:endParaRPr lang="zh-CN" altLang="en-US" sz="2000" dirty="0"/>
            </a:p>
          </p:txBody>
        </p:sp>
        <p:cxnSp>
          <p:nvCxnSpPr>
            <p:cNvPr id="81" name="直接箭头连接符 80"/>
            <p:cNvCxnSpPr/>
            <p:nvPr/>
          </p:nvCxnSpPr>
          <p:spPr>
            <a:xfrm flipH="1">
              <a:off x="5347334" y="824652"/>
              <a:ext cx="3984" cy="607908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H="1" flipV="1">
              <a:off x="5833967" y="758106"/>
              <a:ext cx="3984" cy="607908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文本框 85"/>
            <p:cNvSpPr txBox="1"/>
            <p:nvPr/>
          </p:nvSpPr>
          <p:spPr>
            <a:xfrm>
              <a:off x="1420634" y="816231"/>
              <a:ext cx="3272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红色</a:t>
              </a:r>
              <a:r>
                <a:rPr lang="en-US" altLang="zh-CN" b="1" dirty="0">
                  <a:solidFill>
                    <a:srgbClr val="C00000"/>
                  </a:solidFill>
                </a:rPr>
                <a:t>HINT</a:t>
              </a:r>
              <a:r>
                <a:rPr lang="zh-CN" altLang="en-US" b="1" dirty="0">
                  <a:solidFill>
                    <a:srgbClr val="C00000"/>
                  </a:solidFill>
                </a:rPr>
                <a:t>是本次实验主要内容</a:t>
              </a:r>
              <a:r>
                <a:rPr lang="en-US" altLang="zh-CN" b="1" dirty="0">
                  <a:solidFill>
                    <a:srgbClr val="C00000"/>
                  </a:solidFill>
                </a:rPr>
                <a:t>!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image-202110232315402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4590" y="2934970"/>
            <a:ext cx="9499600" cy="988695"/>
          </a:xfrm>
          <a:prstGeom prst="rect">
            <a:avLst/>
          </a:prstGeom>
        </p:spPr>
      </p:pic>
      <p:sp>
        <p:nvSpPr>
          <p:cNvPr id="5" name="左大括号 4"/>
          <p:cNvSpPr/>
          <p:nvPr/>
        </p:nvSpPr>
        <p:spPr>
          <a:xfrm rot="16200000">
            <a:off x="4122420" y="1144270"/>
            <a:ext cx="130175" cy="60458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16200000">
            <a:off x="8909685" y="2477770"/>
            <a:ext cx="130175" cy="3378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52850" y="44107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管理区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40750" y="44107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数据区</a:t>
            </a:r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 rot="16200000" flipH="1">
            <a:off x="5875655" y="-1991360"/>
            <a:ext cx="76200" cy="94189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65750" y="2079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磁盘布局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479802" y="2368198"/>
            <a:ext cx="10680124" cy="2658843"/>
            <a:chOff x="445078" y="2356624"/>
            <a:chExt cx="10680124" cy="2658843"/>
          </a:xfrm>
        </p:grpSpPr>
        <p:sp>
          <p:nvSpPr>
            <p:cNvPr id="2" name="矩形 1"/>
            <p:cNvSpPr/>
            <p:nvPr/>
          </p:nvSpPr>
          <p:spPr>
            <a:xfrm>
              <a:off x="2261594" y="3234126"/>
              <a:ext cx="8863606" cy="91440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61594" y="3234126"/>
              <a:ext cx="1101366" cy="914400"/>
            </a:xfrm>
            <a:prstGeom prst="rect">
              <a:avLst/>
            </a:prstGeom>
            <a:solidFill>
              <a:srgbClr val="4E3C6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超级块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512560" y="3234126"/>
              <a:ext cx="365760" cy="914400"/>
            </a:xfrm>
            <a:prstGeom prst="rect">
              <a:avLst/>
            </a:prstGeom>
            <a:solidFill>
              <a:srgbClr val="C4B7D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878320" y="3234126"/>
              <a:ext cx="365760" cy="914400"/>
            </a:xfrm>
            <a:prstGeom prst="rect">
              <a:avLst/>
            </a:prstGeom>
            <a:solidFill>
              <a:srgbClr val="C4B7D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244080" y="3234126"/>
              <a:ext cx="365760" cy="914400"/>
            </a:xfrm>
            <a:prstGeom prst="rect">
              <a:avLst/>
            </a:prstGeom>
            <a:solidFill>
              <a:srgbClr val="C4B7D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609840" y="3234126"/>
              <a:ext cx="365760" cy="914400"/>
            </a:xfrm>
            <a:prstGeom prst="rect">
              <a:avLst/>
            </a:prstGeom>
            <a:solidFill>
              <a:srgbClr val="C4B7D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975600" y="3234126"/>
              <a:ext cx="1574800" cy="914400"/>
            </a:xfrm>
            <a:prstGeom prst="rect">
              <a:avLst/>
            </a:prstGeom>
            <a:solidFill>
              <a:srgbClr val="70569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数据块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550400" y="3234126"/>
              <a:ext cx="1574800" cy="914400"/>
            </a:xfrm>
            <a:prstGeom prst="rect">
              <a:avLst/>
            </a:prstGeom>
            <a:solidFill>
              <a:srgbClr val="70569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数据块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362960" y="3234126"/>
              <a:ext cx="1574800" cy="91440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位图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937760" y="3234126"/>
              <a:ext cx="1574800" cy="91440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数据块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位图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右大括号 18"/>
            <p:cNvSpPr/>
            <p:nvPr/>
          </p:nvSpPr>
          <p:spPr>
            <a:xfrm rot="16200000">
              <a:off x="6581320" y="-1499786"/>
              <a:ext cx="224155" cy="8863607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146800" y="2356624"/>
              <a:ext cx="10972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磁盘布局</a:t>
              </a:r>
              <a:endParaRPr lang="zh-CN" altLang="en-US" b="1" dirty="0"/>
            </a:p>
          </p:txBody>
        </p:sp>
        <p:pic>
          <p:nvPicPr>
            <p:cNvPr id="21" name="Picture 2" descr="What Are the Differences Between SSD and Traditional Hard Disk Drives  (HDD)? - Discount Computer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078" y="3092140"/>
              <a:ext cx="1578133" cy="1198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文本框 24"/>
            <p:cNvSpPr txBox="1"/>
            <p:nvPr/>
          </p:nvSpPr>
          <p:spPr>
            <a:xfrm>
              <a:off x="4684257" y="4647167"/>
              <a:ext cx="8686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/>
                <a:t>管理区</a:t>
              </a:r>
              <a:endParaRPr lang="zh-CN" altLang="en-US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116060" y="4647167"/>
              <a:ext cx="8686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/>
                <a:t>数据区</a:t>
              </a:r>
              <a:endParaRPr lang="zh-CN" altLang="en-US" b="1"/>
            </a:p>
          </p:txBody>
        </p:sp>
        <p:sp>
          <p:nvSpPr>
            <p:cNvPr id="27" name="右大括号 26"/>
            <p:cNvSpPr/>
            <p:nvPr/>
          </p:nvSpPr>
          <p:spPr>
            <a:xfrm rot="5400000" flipV="1">
              <a:off x="5006520" y="1593632"/>
              <a:ext cx="224155" cy="5714006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右大括号 27"/>
            <p:cNvSpPr/>
            <p:nvPr/>
          </p:nvSpPr>
          <p:spPr>
            <a:xfrm rot="5400000" flipV="1">
              <a:off x="9438324" y="2875836"/>
              <a:ext cx="224155" cy="3149601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zhlZTIzZDUxMzUwZTI0N2ZhYWE4NzUxNjY0MzMwM2YifQ=="/>
  <p:tag name="KSO_WPP_MARK_KEY" val="735eb9cc-b54c-4e72-a236-0deb2990315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7037</Words>
  <Application>WPS 演示</Application>
  <PresentationFormat>宽屏</PresentationFormat>
  <Paragraphs>1558</Paragraphs>
  <Slides>47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8" baseType="lpstr">
      <vt:lpstr>Arial</vt:lpstr>
      <vt:lpstr>宋体</vt:lpstr>
      <vt:lpstr>Wingdings</vt:lpstr>
      <vt:lpstr>Times New Roman</vt:lpstr>
      <vt:lpstr>微软雅黑</vt:lpstr>
      <vt:lpstr>Calibri</vt:lpstr>
      <vt:lpstr>Arial Unicode MS</vt:lpstr>
      <vt:lpstr>等线</vt:lpstr>
      <vt:lpstr>Consolas</vt:lpstr>
      <vt:lpstr>微软雅黑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杨大荣</dc:creator>
  <cp:lastModifiedBy>YD荣</cp:lastModifiedBy>
  <cp:revision>822</cp:revision>
  <dcterms:created xsi:type="dcterms:W3CDTF">2023-11-02T09:02:00Z</dcterms:created>
  <dcterms:modified xsi:type="dcterms:W3CDTF">2023-11-15T08:23:17Z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1DF99DA1169848D7A82C838822C398E4</vt:lpwstr>
  </property>
  <property fmtid="{D5CDD505-2E9C-101B-9397-08002B2CF9AE}" pid="3" name="KSOProductBuildVer">
    <vt:lpwstr>2052-11.1.0.11744</vt:lpwstr>
  </property>
</Properties>
</file>