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0" r:id="rId6"/>
    <p:sldId id="258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3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8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0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27911" y="54989"/>
            <a:ext cx="1637071" cy="357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用户程序调用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sleep(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)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1522" y="687290"/>
            <a:ext cx="2609849" cy="97815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user/usys.pl 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usys.S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这是</a:t>
            </a:r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perl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脚本，用来生成</a:t>
            </a:r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usys.S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汇编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代码，即实际的系统调用调钩。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usys.S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功能：将系统调用号给寄存器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a7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，执行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ecall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触发软中断，陷入内核态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2289" y="2167086"/>
            <a:ext cx="2272003" cy="874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trampoline.S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Uservec</a:t>
            </a:r>
            <a:r>
              <a:rPr lang="zh-CN" altLang="en-US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段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srw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satp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, t1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跳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转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到内核指定的中断判断函数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9757" y="3315459"/>
            <a:ext cx="2272003" cy="8174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trap.c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usertrap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中断处理函数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判断如是来自用户的系统调用则执行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syscall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9758" y="4328357"/>
            <a:ext cx="2272003" cy="71887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syscall.c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syscall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根据系统调用号，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查询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表单找到对应的系统调用函数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9757" y="5255546"/>
            <a:ext cx="2272003" cy="8531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sysproc.c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sys_sleep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执行系统调用函数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如果有参数，则从中断帧保存的寄存器中取出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9579" y="3315459"/>
            <a:ext cx="1637071" cy="8174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trap.c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usertrapret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准备好用户页表地址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satp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，执行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userret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9579" y="2167085"/>
            <a:ext cx="1637071" cy="874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trampoline.S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userret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段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切换用户页表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当执行完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sret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后，程序切回用户态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3546447" y="412769"/>
            <a:ext cx="0" cy="2745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3546447" y="1665447"/>
            <a:ext cx="1844" cy="501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 flipH="1">
            <a:off x="3545759" y="3041993"/>
            <a:ext cx="2532" cy="2734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266805" y="4153059"/>
            <a:ext cx="2" cy="203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61497" y="5037678"/>
            <a:ext cx="374464" cy="241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41269" y="5037678"/>
            <a:ext cx="405976" cy="2428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0"/>
            <a:endCxn id="12" idx="2"/>
          </p:cNvCxnSpPr>
          <p:nvPr/>
        </p:nvCxnSpPr>
        <p:spPr>
          <a:xfrm flipV="1">
            <a:off x="5908115" y="3041992"/>
            <a:ext cx="0" cy="2734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72185" y="819946"/>
            <a:ext cx="4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用户态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2185" y="2323524"/>
            <a:ext cx="4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内核态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827710" y="4137669"/>
            <a:ext cx="2" cy="2035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1" idx="1"/>
          </p:cNvCxnSpPr>
          <p:nvPr/>
        </p:nvCxnSpPr>
        <p:spPr>
          <a:xfrm>
            <a:off x="4681760" y="3724201"/>
            <a:ext cx="4078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89580" y="930519"/>
            <a:ext cx="1637071" cy="7021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usys.S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返回调用函数的位置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89579" y="54989"/>
            <a:ext cx="1637071" cy="357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用户程序下一条语句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09757" y="6317015"/>
            <a:ext cx="2272003" cy="50080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proc.c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sleep()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真正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进行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sleep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2961497" y="6098996"/>
            <a:ext cx="374464" cy="241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641269" y="6098996"/>
            <a:ext cx="405976" cy="2428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0"/>
            <a:endCxn id="45" idx="2"/>
          </p:cNvCxnSpPr>
          <p:nvPr/>
        </p:nvCxnSpPr>
        <p:spPr>
          <a:xfrm flipV="1">
            <a:off x="5908115" y="1632703"/>
            <a:ext cx="1" cy="5343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5" idx="0"/>
            <a:endCxn id="46" idx="2"/>
          </p:cNvCxnSpPr>
          <p:nvPr/>
        </p:nvCxnSpPr>
        <p:spPr>
          <a:xfrm flipH="1" flipV="1">
            <a:off x="5908115" y="412769"/>
            <a:ext cx="1" cy="5177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019300" y="1945757"/>
            <a:ext cx="5575300" cy="82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8365" y="880009"/>
            <a:ext cx="1971675" cy="615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entry.S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Xv6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从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entry.S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开始启动，给当前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CPU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开一个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4KB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的栈空间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8364" y="1716800"/>
            <a:ext cx="1971675" cy="606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start.c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start()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语言的入口处，设置中断，跳转到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8368" y="2550432"/>
            <a:ext cx="1971675" cy="624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main.c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main()</a:t>
            </a:r>
          </a:p>
          <a:p>
            <a:pPr algn="ctr"/>
            <a:r>
              <a:rPr lang="en-US" altLang="zh-CN" sz="1100" dirty="0" err="1">
                <a:solidFill>
                  <a:srgbClr val="FF0000"/>
                </a:solidFill>
              </a:rPr>
              <a:t>c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onsoleinit</a:t>
            </a:r>
            <a:r>
              <a:rPr lang="en-US" altLang="zh-CN" sz="1100" dirty="0" smtClean="0">
                <a:solidFill>
                  <a:srgbClr val="FF0000"/>
                </a:solidFill>
              </a:rPr>
              <a:t>()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首先设置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console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，就是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printf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打印位置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8363" y="3403278"/>
            <a:ext cx="1971675" cy="626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kinit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初始化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kmem.lock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锁，调用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freerange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4358363" y="4285978"/>
            <a:ext cx="1971675" cy="632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freerange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将内存划分为单位为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页大小的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8363" y="5168688"/>
            <a:ext cx="1971675" cy="616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kfree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将所有空闲页用链表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来管理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59365" y="3579274"/>
            <a:ext cx="2118577" cy="902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kfree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回收一页物理内存，并将这一页内存全部设置为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，再添加到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链表中</a:t>
            </a:r>
          </a:p>
        </p:txBody>
      </p:sp>
      <p:sp>
        <p:nvSpPr>
          <p:cNvPr id="11" name="矩形 10"/>
          <p:cNvSpPr/>
          <p:nvPr/>
        </p:nvSpPr>
        <p:spPr>
          <a:xfrm>
            <a:off x="6459366" y="2521857"/>
            <a:ext cx="2118577" cy="874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kalloc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分配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页物理内存，并将这一页内存从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划分出去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5344202" y="1495613"/>
            <a:ext cx="1" cy="221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5344202" y="2323160"/>
            <a:ext cx="4" cy="2272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 flipH="1">
            <a:off x="5344201" y="3174999"/>
            <a:ext cx="5" cy="2282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5344201" y="4029508"/>
            <a:ext cx="0" cy="256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>
            <a:off x="5344201" y="4918597"/>
            <a:ext cx="0" cy="2500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6648" y="1560786"/>
            <a:ext cx="1324304" cy="9616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3614" y="15607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60580" y="15607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490952" y="2041634"/>
            <a:ext cx="6726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4487918" y="2041634"/>
            <a:ext cx="67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6484884" y="2041633"/>
            <a:ext cx="5150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85263" y="12472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k</a:t>
            </a:r>
            <a:r>
              <a:rPr lang="en-US" altLang="zh-CN" dirty="0" err="1" smtClean="0">
                <a:solidFill>
                  <a:srgbClr val="FF0000"/>
                </a:solidFill>
              </a:rPr>
              <a:t>mem.freelist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2229" y="12472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mem.freelist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71619" y="124721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65651" y="18569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48033" y="3580086"/>
            <a:ext cx="1324304" cy="9616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next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4999" y="35800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41965" y="35800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3"/>
            <a:endCxn id="18" idx="1"/>
          </p:cNvCxnSpPr>
          <p:nvPr/>
        </p:nvCxnSpPr>
        <p:spPr>
          <a:xfrm flipV="1">
            <a:off x="2572337" y="4060934"/>
            <a:ext cx="67266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>
            <a:off x="4569303" y="4060934"/>
            <a:ext cx="67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</p:cNvCxnSpPr>
          <p:nvPr/>
        </p:nvCxnSpPr>
        <p:spPr>
          <a:xfrm flipV="1">
            <a:off x="6566269" y="4060933"/>
            <a:ext cx="5150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66648" y="32665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mem.freelist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3614" y="32665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mem.freelist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353004" y="326651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147036" y="38762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20539" y="2004321"/>
            <a:ext cx="680329" cy="5470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57840" y="1988469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13246" y="1988469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39686" y="1989016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</p:cNvCxnSpPr>
          <p:nvPr/>
        </p:nvCxnSpPr>
        <p:spPr>
          <a:xfrm>
            <a:off x="3600867" y="2277869"/>
            <a:ext cx="44611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71"/>
          <p:cNvSpPr txBox="1"/>
          <p:nvPr/>
        </p:nvSpPr>
        <p:spPr>
          <a:xfrm>
            <a:off x="5199852" y="2082474"/>
            <a:ext cx="620134" cy="35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43" name="TextBox 82"/>
          <p:cNvSpPr txBox="1"/>
          <p:nvPr/>
        </p:nvSpPr>
        <p:spPr>
          <a:xfrm>
            <a:off x="8466125" y="2096285"/>
            <a:ext cx="63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NULL</a:t>
            </a:r>
            <a:endParaRPr lang="zh-CN" altLang="en-US" sz="16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753741" y="22864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767135" y="22864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893575" y="22620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020014" y="2277869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725997" y="453113"/>
            <a:ext cx="1062098" cy="5591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626286" y="1717989"/>
            <a:ext cx="6474130" cy="10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5236086" y="453113"/>
            <a:ext cx="1062098" cy="5591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757519" y="453113"/>
            <a:ext cx="1062098" cy="5591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CPU2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236086" y="1519591"/>
            <a:ext cx="1062098" cy="387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50" idx="2"/>
            <a:endCxn id="52" idx="0"/>
          </p:cNvCxnSpPr>
          <p:nvPr/>
        </p:nvCxnSpPr>
        <p:spPr>
          <a:xfrm>
            <a:off x="5767135" y="1012234"/>
            <a:ext cx="0" cy="507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2"/>
            <a:endCxn id="52" idx="0"/>
          </p:cNvCxnSpPr>
          <p:nvPr/>
        </p:nvCxnSpPr>
        <p:spPr>
          <a:xfrm>
            <a:off x="4257047" y="1012234"/>
            <a:ext cx="1510089" cy="507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2"/>
            <a:endCxn id="52" idx="0"/>
          </p:cNvCxnSpPr>
          <p:nvPr/>
        </p:nvCxnSpPr>
        <p:spPr>
          <a:xfrm flipH="1">
            <a:off x="5767135" y="1012234"/>
            <a:ext cx="1521433" cy="50735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9"/>
          <p:cNvSpPr txBox="1"/>
          <p:nvPr/>
        </p:nvSpPr>
        <p:spPr>
          <a:xfrm>
            <a:off x="4345363" y="1200479"/>
            <a:ext cx="530086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57" name="TextBox 38"/>
          <p:cNvSpPr txBox="1"/>
          <p:nvPr/>
        </p:nvSpPr>
        <p:spPr>
          <a:xfrm>
            <a:off x="5768098" y="1100435"/>
            <a:ext cx="530086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58" name="TextBox 39"/>
          <p:cNvSpPr txBox="1"/>
          <p:nvPr/>
        </p:nvSpPr>
        <p:spPr>
          <a:xfrm>
            <a:off x="6554615" y="1266167"/>
            <a:ext cx="799900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success</a:t>
            </a:r>
            <a:endParaRPr lang="zh-CN" altLang="en-US" dirty="0"/>
          </a:p>
        </p:txBody>
      </p:sp>
      <p:sp>
        <p:nvSpPr>
          <p:cNvPr id="59" name="TextBox 13"/>
          <p:cNvSpPr txBox="1"/>
          <p:nvPr/>
        </p:nvSpPr>
        <p:spPr>
          <a:xfrm>
            <a:off x="5213137" y="2872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</a:rPr>
              <a:t>空闲链表</a:t>
            </a:r>
          </a:p>
        </p:txBody>
      </p:sp>
    </p:spTree>
    <p:extLst>
      <p:ext uri="{BB962C8B-B14F-4D97-AF65-F5344CB8AC3E}">
        <p14:creationId xmlns:p14="http://schemas.microsoft.com/office/powerpoint/2010/main" val="192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468951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" name="流程图: 过程 4"/>
          <p:cNvSpPr/>
          <p:nvPr/>
        </p:nvSpPr>
        <p:spPr>
          <a:xfrm>
            <a:off x="3869424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663297" y="4111643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81627" y="4107359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59549" y="3967615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51146" y="3710681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0" name="圆角矩形 9"/>
          <p:cNvSpPr/>
          <p:nvPr/>
        </p:nvSpPr>
        <p:spPr>
          <a:xfrm>
            <a:off x="3517680" y="3583996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4331161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025341" y="3938295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13" name="流程图: 过程 12"/>
          <p:cNvSpPr/>
          <p:nvPr/>
        </p:nvSpPr>
        <p:spPr>
          <a:xfrm>
            <a:off x="5627021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流程图: 过程 13"/>
          <p:cNvSpPr/>
          <p:nvPr/>
        </p:nvSpPr>
        <p:spPr>
          <a:xfrm>
            <a:off x="6027494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>
            <a:off x="5821367" y="4120005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439697" y="4115721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908479" y="3998243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09216" y="3719043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9" name="圆角矩形 18"/>
          <p:cNvSpPr/>
          <p:nvPr/>
        </p:nvSpPr>
        <p:spPr>
          <a:xfrm>
            <a:off x="5675750" y="3592358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6489231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6183411" y="3946657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22" name="流程图: 过程 21"/>
          <p:cNvSpPr/>
          <p:nvPr/>
        </p:nvSpPr>
        <p:spPr>
          <a:xfrm>
            <a:off x="7792690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3" name="流程图: 过程 22"/>
          <p:cNvSpPr/>
          <p:nvPr/>
        </p:nvSpPr>
        <p:spPr>
          <a:xfrm>
            <a:off x="8193163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7987036" y="4111643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605366" y="4107359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91421" y="3985416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74885" y="3710681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圆角矩形 27"/>
          <p:cNvSpPr/>
          <p:nvPr/>
        </p:nvSpPr>
        <p:spPr>
          <a:xfrm>
            <a:off x="7841419" y="3583996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8654900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8349080" y="3938295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1A3F6C"/>
                </a:solidFill>
              </a:rPr>
              <a:t>……</a:t>
            </a:r>
            <a:endParaRPr lang="zh-CN" altLang="en-US" sz="1000" dirty="0">
              <a:solidFill>
                <a:srgbClr val="1A3F6C"/>
              </a:solidFill>
            </a:endParaRPr>
          </a:p>
        </p:txBody>
      </p:sp>
      <p:cxnSp>
        <p:nvCxnSpPr>
          <p:cNvPr id="31" name="直接箭头连接符 30"/>
          <p:cNvCxnSpPr>
            <a:stCxn id="34" idx="2"/>
            <a:endCxn id="10" idx="0"/>
          </p:cNvCxnSpPr>
          <p:nvPr/>
        </p:nvCxnSpPr>
        <p:spPr>
          <a:xfrm flipH="1">
            <a:off x="3771511" y="2692434"/>
            <a:ext cx="1417991" cy="891562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5" idx="2"/>
            <a:endCxn id="19" idx="0"/>
          </p:cNvCxnSpPr>
          <p:nvPr/>
        </p:nvCxnSpPr>
        <p:spPr>
          <a:xfrm flipH="1">
            <a:off x="5929581" y="2692434"/>
            <a:ext cx="770010" cy="899924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6" idx="2"/>
            <a:endCxn id="28" idx="0"/>
          </p:cNvCxnSpPr>
          <p:nvPr/>
        </p:nvCxnSpPr>
        <p:spPr>
          <a:xfrm flipH="1">
            <a:off x="8095250" y="2692434"/>
            <a:ext cx="125774" cy="891562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658453" y="2133313"/>
            <a:ext cx="1062098" cy="5591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168542" y="2133313"/>
            <a:ext cx="1062098" cy="5591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689975" y="2133313"/>
            <a:ext cx="1062098" cy="5591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7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6" grpId="0"/>
      <p:bldP spid="27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立方体 32"/>
          <p:cNvSpPr/>
          <p:nvPr/>
        </p:nvSpPr>
        <p:spPr>
          <a:xfrm>
            <a:off x="7292950" y="370522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立方体 33"/>
          <p:cNvSpPr/>
          <p:nvPr/>
        </p:nvSpPr>
        <p:spPr>
          <a:xfrm>
            <a:off x="6019207" y="370522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875477" y="3720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859312" y="3720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3"/>
          <p:cNvSpPr txBox="1"/>
          <p:nvPr/>
        </p:nvSpPr>
        <p:spPr>
          <a:xfrm>
            <a:off x="6805680" y="3573754"/>
            <a:ext cx="80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1A3F6C"/>
                </a:solidFill>
              </a:rPr>
              <a:t>……</a:t>
            </a:r>
            <a:endParaRPr lang="zh-CN" altLang="en-US" sz="1200" dirty="0">
              <a:solidFill>
                <a:srgbClr val="1A3F6C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895725" y="2952750"/>
            <a:ext cx="4414701" cy="15275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立方体 47"/>
          <p:cNvSpPr/>
          <p:nvPr/>
        </p:nvSpPr>
        <p:spPr>
          <a:xfrm>
            <a:off x="6019208" y="3471804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立方体 48"/>
          <p:cNvSpPr/>
          <p:nvPr/>
        </p:nvSpPr>
        <p:spPr>
          <a:xfrm>
            <a:off x="7292951" y="344805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>
            <a:off x="6019206" y="3211827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3" name="立方体 52"/>
          <p:cNvSpPr/>
          <p:nvPr/>
        </p:nvSpPr>
        <p:spPr>
          <a:xfrm>
            <a:off x="7292949" y="321242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4" name="立方体 53"/>
          <p:cNvSpPr/>
          <p:nvPr/>
        </p:nvSpPr>
        <p:spPr>
          <a:xfrm>
            <a:off x="5059796" y="372366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立方体 54"/>
          <p:cNvSpPr/>
          <p:nvPr/>
        </p:nvSpPr>
        <p:spPr>
          <a:xfrm>
            <a:off x="5059797" y="3490252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5059795" y="3230275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7" name="立方体 56"/>
          <p:cNvSpPr/>
          <p:nvPr/>
        </p:nvSpPr>
        <p:spPr>
          <a:xfrm>
            <a:off x="4067520" y="372366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立方体 57"/>
          <p:cNvSpPr/>
          <p:nvPr/>
        </p:nvSpPr>
        <p:spPr>
          <a:xfrm>
            <a:off x="4067521" y="3490252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立方体 58"/>
          <p:cNvSpPr/>
          <p:nvPr/>
        </p:nvSpPr>
        <p:spPr>
          <a:xfrm>
            <a:off x="4067519" y="3230275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5" grpId="0"/>
      <p:bldP spid="46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90322" y="1297976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0322" y="2162757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b[0]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0322" y="3037250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[1]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0322" y="4114683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b[NBUF]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338359" y="1691381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7320639" y="2556162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363168" y="3430655"/>
            <a:ext cx="0" cy="684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027703" y="1691381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027703" y="2565874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27703" y="3430655"/>
            <a:ext cx="0" cy="684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7517974" y="358800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4" idx="1"/>
            <a:endCxn id="7" idx="1"/>
          </p:cNvCxnSpPr>
          <p:nvPr/>
        </p:nvCxnSpPr>
        <p:spPr>
          <a:xfrm rot="10800000" flipV="1">
            <a:off x="7090322" y="1494678"/>
            <a:ext cx="12700" cy="2816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3"/>
            <a:endCxn id="4" idx="3"/>
          </p:cNvCxnSpPr>
          <p:nvPr/>
        </p:nvCxnSpPr>
        <p:spPr>
          <a:xfrm flipV="1">
            <a:off x="8295289" y="1494679"/>
            <a:ext cx="12700" cy="2816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3"/>
          <p:cNvSpPr txBox="1"/>
          <p:nvPr/>
        </p:nvSpPr>
        <p:spPr>
          <a:xfrm>
            <a:off x="8027703" y="1742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TextBox 46"/>
          <p:cNvSpPr txBox="1"/>
          <p:nvPr/>
        </p:nvSpPr>
        <p:spPr>
          <a:xfrm>
            <a:off x="7341825" y="1742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9" name="TextBox 47"/>
          <p:cNvSpPr txBox="1"/>
          <p:nvPr/>
        </p:nvSpPr>
        <p:spPr>
          <a:xfrm>
            <a:off x="8024237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TextBox 48"/>
          <p:cNvSpPr txBox="1"/>
          <p:nvPr/>
        </p:nvSpPr>
        <p:spPr>
          <a:xfrm>
            <a:off x="7338359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1" name="TextBox 49"/>
          <p:cNvSpPr txBox="1"/>
          <p:nvPr/>
        </p:nvSpPr>
        <p:spPr>
          <a:xfrm>
            <a:off x="8049046" y="3616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2" name="TextBox 50"/>
          <p:cNvSpPr txBox="1"/>
          <p:nvPr/>
        </p:nvSpPr>
        <p:spPr>
          <a:xfrm>
            <a:off x="7363168" y="3616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3" name="TextBox 51"/>
          <p:cNvSpPr txBox="1"/>
          <p:nvPr/>
        </p:nvSpPr>
        <p:spPr>
          <a:xfrm>
            <a:off x="8496818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TextBox 52"/>
          <p:cNvSpPr txBox="1"/>
          <p:nvPr/>
        </p:nvSpPr>
        <p:spPr>
          <a:xfrm>
            <a:off x="6852753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923113" y="1056270"/>
            <a:ext cx="2929244" cy="3655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06119" y="888804"/>
            <a:ext cx="1225224" cy="285143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bcache.lock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82191" y="2111735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020333" y="2221743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333146" y="2986228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57955" y="4058805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020333" y="3091380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6020333" y="4168813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</p:spTree>
    <p:extLst>
      <p:ext uri="{BB962C8B-B14F-4D97-AF65-F5344CB8AC3E}">
        <p14:creationId xmlns:p14="http://schemas.microsoft.com/office/powerpoint/2010/main" val="6605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4552509" y="4382457"/>
            <a:ext cx="1313992" cy="289146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689418" y="3422136"/>
            <a:ext cx="675573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3555492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4049589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376422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368802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864102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856482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立方体 11"/>
          <p:cNvSpPr/>
          <p:nvPr/>
        </p:nvSpPr>
        <p:spPr>
          <a:xfrm>
            <a:off x="4548699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5042796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369629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362009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857309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49689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立方体 17"/>
          <p:cNvSpPr/>
          <p:nvPr/>
        </p:nvSpPr>
        <p:spPr>
          <a:xfrm>
            <a:off x="5536692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立方体 18"/>
          <p:cNvSpPr/>
          <p:nvPr/>
        </p:nvSpPr>
        <p:spPr>
          <a:xfrm>
            <a:off x="6030789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845302" y="3522399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837682" y="3619855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立方体 21"/>
          <p:cNvSpPr/>
          <p:nvPr/>
        </p:nvSpPr>
        <p:spPr>
          <a:xfrm>
            <a:off x="6529899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7304731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350829" y="3522399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343209" y="3619855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351606" y="3515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343986" y="3613437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25474" y="3319103"/>
            <a:ext cx="8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837942" y="1039646"/>
            <a:ext cx="686369" cy="8926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E223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316338" y="1057064"/>
            <a:ext cx="656134" cy="8752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E223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31921" y="1073796"/>
            <a:ext cx="657652" cy="858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3942" y="1246914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398901" y="1064648"/>
            <a:ext cx="656134" cy="8676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31" idx="2"/>
          </p:cNvCxnSpPr>
          <p:nvPr/>
        </p:nvCxnSpPr>
        <p:spPr>
          <a:xfrm>
            <a:off x="3560747" y="1932316"/>
            <a:ext cx="1296562" cy="1026163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2"/>
          </p:cNvCxnSpPr>
          <p:nvPr/>
        </p:nvCxnSpPr>
        <p:spPr>
          <a:xfrm>
            <a:off x="4644405" y="1932316"/>
            <a:ext cx="395784" cy="1026163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</p:cNvCxnSpPr>
          <p:nvPr/>
        </p:nvCxnSpPr>
        <p:spPr>
          <a:xfrm flipH="1">
            <a:off x="5241462" y="1932316"/>
            <a:ext cx="485506" cy="1031501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2"/>
          </p:cNvCxnSpPr>
          <p:nvPr/>
        </p:nvCxnSpPr>
        <p:spPr>
          <a:xfrm flipH="1">
            <a:off x="5526866" y="1932316"/>
            <a:ext cx="1654261" cy="1021329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60621" y="2358464"/>
            <a:ext cx="531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30383" y="2358464"/>
            <a:ext cx="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91543" y="2329593"/>
            <a:ext cx="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50403" y="2340535"/>
            <a:ext cx="7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562225" y="3125055"/>
            <a:ext cx="5232999" cy="83131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808908" y="2940128"/>
            <a:ext cx="717958" cy="32221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上下箭头 43"/>
          <p:cNvSpPr/>
          <p:nvPr/>
        </p:nvSpPr>
        <p:spPr>
          <a:xfrm>
            <a:off x="5124109" y="4078825"/>
            <a:ext cx="149793" cy="28052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8" grpId="0" animBg="1"/>
      <p:bldP spid="19" grpId="0" animBg="1"/>
      <p:bldP spid="22" grpId="0" animBg="1"/>
      <p:bldP spid="23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3963430" y="3401748"/>
            <a:ext cx="4732021" cy="14713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4017990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云形 46"/>
          <p:cNvSpPr/>
          <p:nvPr/>
        </p:nvSpPr>
        <p:spPr>
          <a:xfrm>
            <a:off x="5425908" y="2272461"/>
            <a:ext cx="1704110" cy="858680"/>
          </a:xfrm>
          <a:prstGeom prst="cloud">
            <a:avLst/>
          </a:prstGeom>
          <a:noFill/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blockno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7912925" y="1383771"/>
            <a:ext cx="686369" cy="6424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391321" y="1401189"/>
            <a:ext cx="656134" cy="629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306904" y="1417921"/>
            <a:ext cx="657652" cy="6178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48925" y="1502269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473884" y="1408773"/>
            <a:ext cx="656134" cy="6244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磁盘 52"/>
          <p:cNvSpPr/>
          <p:nvPr/>
        </p:nvSpPr>
        <p:spPr>
          <a:xfrm>
            <a:off x="5719388" y="5190782"/>
            <a:ext cx="1313992" cy="264910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上下箭头 53"/>
          <p:cNvSpPr/>
          <p:nvPr/>
        </p:nvSpPr>
        <p:spPr>
          <a:xfrm>
            <a:off x="6290988" y="4887150"/>
            <a:ext cx="149793" cy="28052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403518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4328889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4204106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196486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6914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489294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立方体 60"/>
          <p:cNvSpPr/>
          <p:nvPr/>
        </p:nvSpPr>
        <p:spPr>
          <a:xfrm>
            <a:off x="461374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立方体 61"/>
          <p:cNvSpPr/>
          <p:nvPr/>
        </p:nvSpPr>
        <p:spPr>
          <a:xfrm>
            <a:off x="4968402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95768" y="3813814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91845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sp>
        <p:nvSpPr>
          <p:cNvPr id="65" name="流程图: 磁盘 64"/>
          <p:cNvSpPr/>
          <p:nvPr/>
        </p:nvSpPr>
        <p:spPr>
          <a:xfrm>
            <a:off x="5466228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5483425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577712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5652344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5644724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5945152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937532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立方体 71"/>
          <p:cNvSpPr/>
          <p:nvPr/>
        </p:nvSpPr>
        <p:spPr>
          <a:xfrm>
            <a:off x="6061978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立方体 72"/>
          <p:cNvSpPr/>
          <p:nvPr/>
        </p:nvSpPr>
        <p:spPr>
          <a:xfrm>
            <a:off x="641664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140083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sp>
        <p:nvSpPr>
          <p:cNvPr id="75" name="流程图: 磁盘 74"/>
          <p:cNvSpPr/>
          <p:nvPr/>
        </p:nvSpPr>
        <p:spPr>
          <a:xfrm>
            <a:off x="7436840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745403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立方体 76"/>
          <p:cNvSpPr/>
          <p:nvPr/>
        </p:nvSpPr>
        <p:spPr>
          <a:xfrm>
            <a:off x="7747739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622956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7615336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915764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7908144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立方体 81"/>
          <p:cNvSpPr/>
          <p:nvPr/>
        </p:nvSpPr>
        <p:spPr>
          <a:xfrm>
            <a:off x="803259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立方体 82"/>
          <p:cNvSpPr/>
          <p:nvPr/>
        </p:nvSpPr>
        <p:spPr>
          <a:xfrm>
            <a:off x="8387252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110695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cxnSp>
        <p:nvCxnSpPr>
          <p:cNvPr id="85" name="直接箭头连接符 84"/>
          <p:cNvCxnSpPr>
            <a:stCxn id="50" idx="2"/>
          </p:cNvCxnSpPr>
          <p:nvPr/>
        </p:nvCxnSpPr>
        <p:spPr>
          <a:xfrm>
            <a:off x="4635730" y="2035789"/>
            <a:ext cx="928941" cy="54369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9" idx="2"/>
          </p:cNvCxnSpPr>
          <p:nvPr/>
        </p:nvCxnSpPr>
        <p:spPr>
          <a:xfrm>
            <a:off x="5719388" y="2031099"/>
            <a:ext cx="287563" cy="3337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2" idx="2"/>
          </p:cNvCxnSpPr>
          <p:nvPr/>
        </p:nvCxnSpPr>
        <p:spPr>
          <a:xfrm flipH="1">
            <a:off x="6539399" y="2033225"/>
            <a:ext cx="262552" cy="2744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8" idx="2"/>
          </p:cNvCxnSpPr>
          <p:nvPr/>
        </p:nvCxnSpPr>
        <p:spPr>
          <a:xfrm flipH="1">
            <a:off x="7073733" y="2026217"/>
            <a:ext cx="1182377" cy="4694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46" idx="1"/>
          </p:cNvCxnSpPr>
          <p:nvPr/>
        </p:nvCxnSpPr>
        <p:spPr>
          <a:xfrm flipH="1">
            <a:off x="4599217" y="3001946"/>
            <a:ext cx="1107306" cy="53702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6006951" y="3079168"/>
            <a:ext cx="23371" cy="45082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073733" y="2811803"/>
            <a:ext cx="921241" cy="70998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6201630" y="2963530"/>
            <a:ext cx="376557" cy="56447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5833911" y="3533297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741143" y="3521784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>
            <a:endCxn id="94" idx="1"/>
          </p:cNvCxnSpPr>
          <p:nvPr/>
        </p:nvCxnSpPr>
        <p:spPr>
          <a:xfrm>
            <a:off x="6564989" y="2970216"/>
            <a:ext cx="1176154" cy="65721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4366682" y="3541774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6628682" y="3627435"/>
            <a:ext cx="1110253" cy="186379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82" grpId="0" animBg="1"/>
      <p:bldP spid="83" grpId="0" animBg="1"/>
      <p:bldP spid="84" grpId="0"/>
      <p:bldP spid="93" grpId="0" animBg="1"/>
      <p:bldP spid="94" grpId="0" animBg="1"/>
      <p:bldP spid="9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438</Words>
  <Application>Microsoft Office PowerPoint</Application>
  <PresentationFormat>宽屏</PresentationFormat>
  <Paragraphs>143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54</cp:revision>
  <dcterms:created xsi:type="dcterms:W3CDTF">2022-09-19T11:58:58Z</dcterms:created>
  <dcterms:modified xsi:type="dcterms:W3CDTF">2022-10-10T10:56:09Z</dcterms:modified>
</cp:coreProperties>
</file>