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80" r:id="rId24"/>
    <p:sldId id="276" r:id="rId25"/>
    <p:sldId id="27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04645" y="37344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4645" y="3734435"/>
            <a:ext cx="563245" cy="14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595" y="11436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1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7890" y="3734435"/>
            <a:ext cx="1043305" cy="145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9585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>
            <a:off x="7803515" y="1395730"/>
            <a:ext cx="553720" cy="68389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3515" y="155384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7" name="折角形 16"/>
          <p:cNvSpPr/>
          <p:nvPr/>
        </p:nvSpPr>
        <p:spPr>
          <a:xfrm>
            <a:off x="8743950" y="1330960"/>
            <a:ext cx="793750" cy="84074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47455" y="156718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192145" y="1689100"/>
            <a:ext cx="549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07150" y="1746250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8140" y="42246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91275" y="119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426200" y="4459605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03515" y="3734435"/>
            <a:ext cx="3257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朴素思想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/>
              <a:t>直接依次存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disk</a:t>
            </a:r>
            <a:r>
              <a:rPr lang="zh-CN" altLang="en-US">
                <a:sym typeface="+mn-ea"/>
              </a:rPr>
              <a:t>都用于存文件内容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609080" y="393954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2445" y="51943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但难以维护和管理！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3516630" y="3537585"/>
            <a:ext cx="224155" cy="40163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11195" y="58972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数据块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数据块位图</a:t>
            </a:r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索引节点和数据的</a:t>
            </a:r>
            <a:r>
              <a:rPr lang="zh-CN" altLang="en-US"/>
              <a:t>分离</a:t>
            </a:r>
            <a:endParaRPr lang="zh-CN" altLang="en-US"/>
          </a:p>
          <a:p>
            <a:r>
              <a:rPr lang="zh-CN" altLang="en-US"/>
              <a:t>形成索引节点区和数据块</a:t>
            </a:r>
            <a:r>
              <a:rPr lang="zh-CN" altLang="en-US"/>
              <a:t>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</a:t>
            </a:r>
            <a:r>
              <a:rPr lang="zh-CN" altLang="en-US" b="1"/>
              <a:t>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</a:t>
            </a:r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667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mount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9415" y="974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打开磁盘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2685" y="16821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尝试从磁盘读取超级块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7360" y="2529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判断幻数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9015" y="35833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直接读取填充磁盘布局信息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6590" y="35687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重新估算磁盘布局信息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8540" y="425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读取索引节点、数据块位图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76590" y="4236085"/>
            <a:ext cx="335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索引节点、数据块位图为空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4560" y="4880610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读取根目录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40240" y="4868545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创建空的根</a:t>
            </a:r>
            <a:r>
              <a:rPr lang="en-US" altLang="zh-CN"/>
              <a:t>inode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845685" y="593344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2865" y="59334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完成超级块的填充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72740" y="4883785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68945" y="4880610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非第一次挂载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普通文件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323465" y="370776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92045" y="376936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323465" y="465963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94610" y="475043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59359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001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630295" y="422211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143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路径非法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009255" y="370776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077835" y="376936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009255" y="465963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280400" y="475043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8903970" y="59359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949690" y="60001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9316085" y="422211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9265920" y="55143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5391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路径非法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不同之处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66215" y="986790"/>
            <a:ext cx="4048125" cy="145986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66215" y="986790"/>
            <a:ext cx="1578610" cy="14605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15200" y="871220"/>
            <a:ext cx="451104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文件系统思想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硬件：</a:t>
            </a:r>
            <a:r>
              <a:rPr lang="zh-CN" altLang="en-US">
                <a:sym typeface="+mn-ea"/>
              </a:rPr>
              <a:t>重新设计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</a:t>
            </a:r>
            <a:r>
              <a:rPr lang="zh-CN" altLang="en-US">
                <a:sym typeface="+mn-ea"/>
              </a:rPr>
              <a:t>，引入管理区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软件：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和磁盘进行交互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写数据</a:t>
            </a:r>
            <a:r>
              <a:rPr lang="zh-CN" altLang="en-US">
                <a:sym typeface="+mn-ea"/>
              </a:rPr>
              <a:t>，封装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实现增、删、查、改等接口</a:t>
            </a:r>
            <a:r>
              <a:rPr lang="zh-CN" altLang="en-US">
                <a:sym typeface="+mn-ea"/>
              </a:rPr>
              <a:t>供上层使用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31100" y="3110230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便于维护和管理磁盘空间</a:t>
            </a:r>
            <a:endParaRPr lang="zh-CN" altLang="en-US">
              <a:solidFill>
                <a:srgbClr val="00B05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提高从设备查找文件效率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4192270" y="1460500"/>
            <a:ext cx="141605" cy="2470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92550" y="2962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 rot="5400000">
            <a:off x="2168525" y="1906270"/>
            <a:ext cx="14160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670" y="2912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6200000">
            <a:off x="3378200" y="-1249045"/>
            <a:ext cx="224155" cy="4016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1945" y="163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1532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硬件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407795" y="4740910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855" y="5354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软件</a:t>
            </a:r>
            <a:endParaRPr lang="zh-CN" altLang="en-US" b="1"/>
          </a:p>
        </p:txBody>
      </p:sp>
      <p:sp>
        <p:nvSpPr>
          <p:cNvPr id="12" name="上下箭头 11"/>
          <p:cNvSpPr/>
          <p:nvPr/>
        </p:nvSpPr>
        <p:spPr>
          <a:xfrm>
            <a:off x="3190875" y="320738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1365" y="3454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zh-CN"/>
              <a:t>驱动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482090" y="4804410"/>
            <a:ext cx="1059180" cy="614045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41625" y="4804410"/>
            <a:ext cx="1138555" cy="614045"/>
          </a:xfrm>
          <a:prstGeom prst="rect">
            <a:avLst/>
          </a:prstGeom>
          <a:pattFill prst="lt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16200000">
            <a:off x="1925955" y="4055745"/>
            <a:ext cx="172085" cy="1059815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2090" y="4113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管理区缓存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16200000">
            <a:off x="3324860" y="401701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0040" y="4072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数据区缓存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68140" y="4803775"/>
            <a:ext cx="1138555" cy="61404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82090" y="5551170"/>
            <a:ext cx="3825240" cy="551180"/>
          </a:xfrm>
          <a:prstGeom prst="rect">
            <a:avLst/>
          </a:prstGeom>
          <a:pattFill prst="narHorz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14855" y="3456305"/>
            <a:ext cx="115570" cy="5200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 rot="16200000">
            <a:off x="4652010" y="395224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8210" y="3497580"/>
            <a:ext cx="116840" cy="478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1945" y="4097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298825" y="4419600"/>
            <a:ext cx="192405" cy="3825240"/>
          </a:xfrm>
          <a:prstGeom prst="rightBrace">
            <a:avLst>
              <a:gd name="adj1" fmla="val 8333"/>
              <a:gd name="adj2" fmla="val 49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81200" y="64897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实现增、删、查、改等接口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6181090" y="4977765"/>
            <a:ext cx="76200" cy="1731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57290" y="4740910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init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getattr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readdir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mknod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...</a:t>
            </a:r>
            <a:endParaRPr lang="en-US" altLang="zh-CN">
              <a:latin typeface="+mn-ea"/>
              <a:cs typeface="+mn-lt"/>
            </a:endParaRPr>
          </a:p>
        </p:txBody>
      </p:sp>
      <p:pic>
        <p:nvPicPr>
          <p:cNvPr id="48" name="图片 47" descr="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5418455"/>
            <a:ext cx="2541905" cy="382905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7546340" y="5710555"/>
            <a:ext cx="8674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46340" y="5487035"/>
            <a:ext cx="9042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593965" y="5012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被调用</a:t>
            </a:r>
            <a:endParaRPr lang="zh-CN" altLang="en-US"/>
          </a:p>
        </p:txBody>
      </p:sp>
      <p:cxnSp>
        <p:nvCxnSpPr>
          <p:cNvPr id="2" name="曲线连接符 1"/>
          <p:cNvCxnSpPr/>
          <p:nvPr/>
        </p:nvCxnSpPr>
        <p:spPr>
          <a:xfrm rot="16200000">
            <a:off x="5380355" y="5918835"/>
            <a:ext cx="694055" cy="681990"/>
          </a:xfrm>
          <a:prstGeom prst="curvedConnector3">
            <a:avLst>
              <a:gd name="adj1" fmla="val -434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808355" y="290576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8355" y="296481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74080" y="92202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6038850" y="50101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28005" y="11176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5801995" y="176530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7210" y="134366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000875" y="213296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570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54085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64600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50530" y="134366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059295" y="17119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75115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9218930" y="249555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50530" y="293814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5555615" y="423227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6069965" y="383032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57800" y="335407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5730875" y="51619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73370" y="474027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000875" y="553148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42935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53450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63965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049895" y="4758690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059295" y="51104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74480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8908415" y="594741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757795" y="648970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4944745" y="117348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4944745" y="272224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4942840" y="454342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555615" y="1279525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55615" y="3354070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555615" y="4621530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425825" y="1537335"/>
            <a:ext cx="831850" cy="1091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209290" y="4044315"/>
            <a:ext cx="150241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67180" y="15373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</a:t>
            </a:r>
            <a:r>
              <a:rPr lang="zh-CN" altLang="en-US" b="1"/>
              <a:t>根目录开始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7665" y="4722495"/>
            <a:ext cx="3412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成功解析到</a:t>
            </a:r>
            <a:r>
              <a:rPr lang="en-US" altLang="zh-CN"/>
              <a:t> </a:t>
            </a:r>
            <a:r>
              <a:rPr lang="zh-CN" altLang="en-US" b="1"/>
              <a:t>倒数第二层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dentry</a:t>
            </a:r>
            <a:endParaRPr lang="en-US" altLang="zh-CN"/>
          </a:p>
          <a:p>
            <a:pPr algn="l"/>
            <a:r>
              <a:rPr lang="zh-CN" altLang="en-US"/>
              <a:t>也就是</a:t>
            </a:r>
            <a:r>
              <a:rPr lang="en-US" altLang="zh-CN"/>
              <a:t>test</a:t>
            </a:r>
            <a:r>
              <a:rPr lang="zh-CN" altLang="en-US"/>
              <a:t>目录的</a:t>
            </a:r>
            <a:r>
              <a:rPr lang="en-US" altLang="zh-CN"/>
              <a:t>dentry</a:t>
            </a:r>
            <a:endParaRPr lang="en-US" altLang="zh-CN"/>
          </a:p>
          <a:p>
            <a:pPr algn="l"/>
            <a:r>
              <a:rPr lang="zh-CN" altLang="en-US"/>
              <a:t>返回</a:t>
            </a:r>
            <a:r>
              <a:rPr lang="zh-CN" altLang="en-US" b="1"/>
              <a:t>该父目录</a:t>
            </a:r>
            <a:r>
              <a:rPr lang="en-US" altLang="zh-CN" b="1"/>
              <a:t>(test)</a:t>
            </a:r>
            <a:r>
              <a:rPr lang="zh-CN" altLang="en-US" b="1"/>
              <a:t>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46" name="矩形 45"/>
          <p:cNvSpPr/>
          <p:nvPr/>
        </p:nvSpPr>
        <p:spPr>
          <a:xfrm>
            <a:off x="1644650" y="4723130"/>
            <a:ext cx="1177925" cy="3219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58085" y="63684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维护一个层级数，来确定停止条件</a:t>
            </a:r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7379970" y="111760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=0,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9551670" y="2596515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=1,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657080" y="6135370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=2,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3090545" y="5108575"/>
            <a:ext cx="994410" cy="12084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6192520" y="6411595"/>
            <a:ext cx="3372485" cy="2000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822575" y="50101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22575" y="55435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29410" y="428180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738880" y="4091940"/>
            <a:ext cx="2270125" cy="4660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1052830" y="319278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52830" y="325882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6517005" y="185610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17005" y="135445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517005" y="36175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592570" y="271018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706235" y="272097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776085" y="395287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78395" y="363410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40955" y="436435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788910" y="395287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491220" y="363410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801735" y="393636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504045" y="36175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528310" y="363410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706110" y="271018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814695" y="395287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04890" y="449262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087620" y="449326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407525" y="449262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764915" y="2104390"/>
            <a:ext cx="74168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973455" cy="794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221105" y="288734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92250" y="297815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每个逻辑块存什么内容</a:t>
            </a:r>
            <a:endParaRPr lang="zh-CN" altLang="en-US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</a:t>
            </a:r>
            <a:r>
              <a:rPr lang="zh-CN" altLang="en-US"/>
              <a:t>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子</a:t>
            </a:r>
            <a:r>
              <a:rPr lang="zh-CN" altLang="en-US" b="1"/>
              <a:t>文件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演示</Application>
  <PresentationFormat>宽屏</PresentationFormat>
  <Paragraphs>648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华文行楷</vt:lpstr>
      <vt:lpstr>Wingdings</vt:lpstr>
      <vt:lpstr>Times New Roman</vt:lpstr>
      <vt:lpstr>微软雅黑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杨大荣</dc:creator>
  <cp:lastModifiedBy>YD荣</cp:lastModifiedBy>
  <cp:revision>47</cp:revision>
  <dcterms:created xsi:type="dcterms:W3CDTF">2023-11-02T09:02:00Z</dcterms:created>
  <dcterms:modified xsi:type="dcterms:W3CDTF">2023-11-03T12:47:24Z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54B9F3B37F30401E92CF54AAC76F5717</vt:lpwstr>
  </property>
  <property fmtid="{D5CDD505-2E9C-101B-9397-08002B2CF9AE}" pid="3" name="KSOProductBuildVer">
    <vt:lpwstr>2052-11.1.0.11744</vt:lpwstr>
  </property>
</Properties>
</file>