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90" r:id="rId22"/>
    <p:sldId id="275" r:id="rId23"/>
    <p:sldId id="294" r:id="rId24"/>
    <p:sldId id="278" r:id="rId25"/>
    <p:sldId id="280" r:id="rId26"/>
    <p:sldId id="284" r:id="rId27"/>
    <p:sldId id="276" r:id="rId28"/>
    <p:sldId id="283" r:id="rId29"/>
    <p:sldId id="288" r:id="rId30"/>
    <p:sldId id="289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604645" y="3734435"/>
            <a:ext cx="4048125" cy="14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04645" y="3734435"/>
            <a:ext cx="563245" cy="14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85595" y="1143635"/>
            <a:ext cx="4048125" cy="14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80515" y="4224655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167890" y="3734435"/>
            <a:ext cx="1043305" cy="1459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95855" y="4224655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4" name="折角形 13"/>
          <p:cNvSpPr/>
          <p:nvPr/>
        </p:nvSpPr>
        <p:spPr>
          <a:xfrm>
            <a:off x="7803515" y="1395730"/>
            <a:ext cx="553720" cy="683895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03515" y="1553845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7" name="折角形 16"/>
          <p:cNvSpPr/>
          <p:nvPr/>
        </p:nvSpPr>
        <p:spPr>
          <a:xfrm>
            <a:off x="8743950" y="1330960"/>
            <a:ext cx="793750" cy="84074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847455" y="1567180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192145" y="1689100"/>
            <a:ext cx="549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disk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407150" y="1746250"/>
            <a:ext cx="711835" cy="952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68140" y="422465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391275" y="119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存储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6426200" y="4459605"/>
            <a:ext cx="711835" cy="952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803515" y="3734435"/>
            <a:ext cx="32575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朴素思想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/>
              <a:t>直接依次存</a:t>
            </a:r>
            <a:r>
              <a:rPr lang="en-US" altLang="zh-CN"/>
              <a:t>file1</a:t>
            </a:r>
            <a:r>
              <a:rPr lang="zh-CN" altLang="en-US"/>
              <a:t>和</a:t>
            </a:r>
            <a:r>
              <a:rPr lang="en-US" altLang="zh-CN"/>
              <a:t>file2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全部</a:t>
            </a:r>
            <a:r>
              <a:rPr lang="en-US" altLang="zh-CN">
                <a:sym typeface="+mn-ea"/>
              </a:rPr>
              <a:t>disk</a:t>
            </a:r>
            <a:r>
              <a:rPr lang="zh-CN" altLang="en-US">
                <a:sym typeface="+mn-ea"/>
              </a:rPr>
              <a:t>都用于存文件内容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609080" y="3939540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en-US" altLang="zh-CN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32445" y="519430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但难以维护和管理！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右大括号 36"/>
          <p:cNvSpPr/>
          <p:nvPr/>
        </p:nvSpPr>
        <p:spPr>
          <a:xfrm rot="5400000">
            <a:off x="3516630" y="3537585"/>
            <a:ext cx="224155" cy="401637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211195" y="58972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" name="矩形 56"/>
          <p:cNvSpPr/>
          <p:nvPr/>
        </p:nvSpPr>
        <p:spPr>
          <a:xfrm>
            <a:off x="4473575" y="506730"/>
            <a:ext cx="1414145" cy="54762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33805" y="2815590"/>
            <a:ext cx="1670685" cy="1142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4030" y="149352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85405" y="149352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63050" y="149352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7677150" y="161417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8415655" y="87503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640695" y="165925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6483985" y="7727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822565" y="77279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844030" y="305435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85405" y="305435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163050" y="305435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14" idx="2"/>
            <a:endCxn id="15" idx="2"/>
          </p:cNvCxnSpPr>
          <p:nvPr/>
        </p:nvCxnSpPr>
        <p:spPr>
          <a:xfrm rot="5400000" flipV="1">
            <a:off x="7677150" y="3175000"/>
            <a:ext cx="3175" cy="115951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4" idx="2"/>
            <a:endCxn id="16" idx="2"/>
          </p:cNvCxnSpPr>
          <p:nvPr/>
        </p:nvCxnSpPr>
        <p:spPr>
          <a:xfrm rot="5400000" flipV="1">
            <a:off x="8415973" y="2436178"/>
            <a:ext cx="3175" cy="263715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640695" y="322008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20" name="矩形 19"/>
          <p:cNvSpPr/>
          <p:nvPr/>
        </p:nvSpPr>
        <p:spPr>
          <a:xfrm>
            <a:off x="6456045" y="67437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56045" y="2872105"/>
            <a:ext cx="4732020" cy="128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844030" y="4615815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685405" y="4615815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63050" y="4615815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22" idx="2"/>
            <a:endCxn id="23" idx="2"/>
          </p:cNvCxnSpPr>
          <p:nvPr/>
        </p:nvCxnSpPr>
        <p:spPr>
          <a:xfrm rot="5400000" flipV="1">
            <a:off x="7677150" y="4736465"/>
            <a:ext cx="3175" cy="115951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2"/>
            <a:endCxn id="24" idx="2"/>
          </p:cNvCxnSpPr>
          <p:nvPr/>
        </p:nvCxnSpPr>
        <p:spPr>
          <a:xfrm rot="5400000" flipV="1">
            <a:off x="8415973" y="3997643"/>
            <a:ext cx="3175" cy="263715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640695" y="4781550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28" name="矩形 27"/>
          <p:cNvSpPr/>
          <p:nvPr/>
        </p:nvSpPr>
        <p:spPr>
          <a:xfrm>
            <a:off x="6456045" y="4433570"/>
            <a:ext cx="4732020" cy="128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245735" y="146875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54240" y="21920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436350" y="1545590"/>
            <a:ext cx="59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file1</a:t>
            </a:r>
            <a:endParaRPr lang="en-US" altLang="zh-CN" b="1"/>
          </a:p>
        </p:txBody>
      </p:sp>
      <p:sp>
        <p:nvSpPr>
          <p:cNvPr id="34" name="文本框 33"/>
          <p:cNvSpPr txBox="1"/>
          <p:nvPr/>
        </p:nvSpPr>
        <p:spPr>
          <a:xfrm>
            <a:off x="11436350" y="3218180"/>
            <a:ext cx="558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dir0</a:t>
            </a:r>
            <a:endParaRPr lang="en-US" altLang="zh-CN" b="1"/>
          </a:p>
        </p:txBody>
      </p:sp>
      <p:sp>
        <p:nvSpPr>
          <p:cNvPr id="35" name="文本框 34"/>
          <p:cNvSpPr txBox="1"/>
          <p:nvPr/>
        </p:nvSpPr>
        <p:spPr>
          <a:xfrm>
            <a:off x="11436350" y="4890770"/>
            <a:ext cx="59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file2</a:t>
            </a:r>
            <a:endParaRPr lang="en-US" altLang="zh-CN" b="1"/>
          </a:p>
        </p:txBody>
      </p:sp>
      <p:sp>
        <p:nvSpPr>
          <p:cNvPr id="36" name="矩形 35"/>
          <p:cNvSpPr/>
          <p:nvPr/>
        </p:nvSpPr>
        <p:spPr>
          <a:xfrm>
            <a:off x="5245735" y="3054350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245735" y="4572000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9" idx="3"/>
            <a:endCxn id="4" idx="1"/>
          </p:cNvCxnSpPr>
          <p:nvPr/>
        </p:nvCxnSpPr>
        <p:spPr>
          <a:xfrm>
            <a:off x="5429250" y="183515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15965" y="1417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45923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71831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97739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307590" y="318706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46" name="文本框 45"/>
          <p:cNvSpPr txBox="1"/>
          <p:nvPr/>
        </p:nvSpPr>
        <p:spPr>
          <a:xfrm>
            <a:off x="2175510" y="204406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cxnSp>
        <p:nvCxnSpPr>
          <p:cNvPr id="47" name="直接箭头连接符 46"/>
          <p:cNvCxnSpPr>
            <a:endCxn id="29" idx="1"/>
          </p:cNvCxnSpPr>
          <p:nvPr/>
        </p:nvCxnSpPr>
        <p:spPr>
          <a:xfrm flipV="1">
            <a:off x="1541145" y="1835150"/>
            <a:ext cx="3704590" cy="131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434330" y="341630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434330" y="4965065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1831975" y="3288030"/>
            <a:ext cx="339534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7" idx="1"/>
          </p:cNvCxnSpPr>
          <p:nvPr/>
        </p:nvCxnSpPr>
        <p:spPr>
          <a:xfrm>
            <a:off x="2058035" y="3589655"/>
            <a:ext cx="3187700" cy="134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458845" y="19157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保存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210945" y="4754245"/>
            <a:ext cx="47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dir</a:t>
            </a:r>
            <a:endParaRPr lang="en-US" altLang="zh-CN" b="1"/>
          </a:p>
        </p:txBody>
      </p:sp>
      <p:sp>
        <p:nvSpPr>
          <p:cNvPr id="54" name="矩形 53"/>
          <p:cNvSpPr/>
          <p:nvPr/>
        </p:nvSpPr>
        <p:spPr>
          <a:xfrm>
            <a:off x="136525" y="2815590"/>
            <a:ext cx="486410" cy="11423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肘形连接符 54"/>
          <p:cNvCxnSpPr>
            <a:stCxn id="54" idx="2"/>
            <a:endCxn id="43" idx="2"/>
          </p:cNvCxnSpPr>
          <p:nvPr/>
        </p:nvCxnSpPr>
        <p:spPr>
          <a:xfrm rot="5400000" flipV="1">
            <a:off x="1224280" y="3112770"/>
            <a:ext cx="3175" cy="168973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7310" y="204406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381000" y="4247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745990" y="57721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目录项</a:t>
            </a:r>
            <a:endParaRPr lang="zh-CN" altLang="en-US"/>
          </a:p>
          <a:p>
            <a:pPr algn="ctr"/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996950" y="5982970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父目录</a:t>
            </a:r>
            <a:endParaRPr lang="en-US" altLang="zh-CN" b="1"/>
          </a:p>
        </p:txBody>
      </p:sp>
      <p:sp>
        <p:nvSpPr>
          <p:cNvPr id="61" name="文本框 60"/>
          <p:cNvSpPr txBox="1"/>
          <p:nvPr/>
        </p:nvSpPr>
        <p:spPr>
          <a:xfrm>
            <a:off x="8258175" y="5982970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子</a:t>
            </a:r>
            <a:r>
              <a:rPr lang="zh-CN" altLang="en-US" b="1"/>
              <a:t>文件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3732530" y="1137920"/>
            <a:ext cx="4464685" cy="167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840" y="4584065"/>
            <a:ext cx="9499600" cy="9886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46515" y="18491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内存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1111230" y="4893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磁盘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3874770" y="134048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super_block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3879850" y="1281430"/>
            <a:ext cx="139065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71160" y="1340485"/>
            <a:ext cx="133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inode</a:t>
            </a:r>
            <a:r>
              <a:rPr lang="zh-CN" altLang="en-US"/>
              <a:t>位图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354320" y="1281430"/>
            <a:ext cx="139065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28790" y="1340485"/>
            <a:ext cx="133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数据块</a:t>
            </a:r>
            <a:r>
              <a:rPr lang="zh-CN" altLang="en-US"/>
              <a:t>位图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828790" y="1281430"/>
            <a:ext cx="126111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30370" y="2113280"/>
            <a:ext cx="709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912235" y="2082165"/>
            <a:ext cx="1357630" cy="431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67045" y="2145665"/>
            <a:ext cx="795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dentry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81625" y="2058035"/>
            <a:ext cx="1321435" cy="45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49440" y="21450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文件内容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828790" y="2068830"/>
            <a:ext cx="1263650" cy="469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2" idx="2"/>
          </p:cNvCxnSpPr>
          <p:nvPr/>
        </p:nvCxnSpPr>
        <p:spPr>
          <a:xfrm flipH="1">
            <a:off x="1680845" y="1777365"/>
            <a:ext cx="2894330" cy="27717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480560" y="2578100"/>
            <a:ext cx="1393825" cy="20059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2"/>
          </p:cNvCxnSpPr>
          <p:nvPr/>
        </p:nvCxnSpPr>
        <p:spPr>
          <a:xfrm>
            <a:off x="6042660" y="2517140"/>
            <a:ext cx="2026920" cy="199263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2"/>
          </p:cNvCxnSpPr>
          <p:nvPr/>
        </p:nvCxnSpPr>
        <p:spPr>
          <a:xfrm>
            <a:off x="7460615" y="2538095"/>
            <a:ext cx="1216025" cy="18961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2"/>
          </p:cNvCxnSpPr>
          <p:nvPr/>
        </p:nvCxnSpPr>
        <p:spPr>
          <a:xfrm flipH="1">
            <a:off x="3265805" y="1777365"/>
            <a:ext cx="2783840" cy="2804160"/>
          </a:xfrm>
          <a:prstGeom prst="straightConnector1">
            <a:avLst/>
          </a:prstGeom>
          <a:ln w="635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</p:cNvCxnSpPr>
          <p:nvPr/>
        </p:nvCxnSpPr>
        <p:spPr>
          <a:xfrm flipH="1">
            <a:off x="4828540" y="1777365"/>
            <a:ext cx="2630805" cy="27933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556625" y="3341370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刷回</a:t>
            </a:r>
            <a:r>
              <a:rPr lang="en-US" altLang="zh-CN"/>
              <a:t> / </a:t>
            </a:r>
            <a:r>
              <a:rPr lang="zh-CN" altLang="en-US"/>
              <a:t>构建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image-202211091619364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1808480"/>
            <a:ext cx="10177145" cy="958850"/>
          </a:xfrm>
          <a:prstGeom prst="rect">
            <a:avLst/>
          </a:prstGeom>
        </p:spPr>
      </p:pic>
      <p:pic>
        <p:nvPicPr>
          <p:cNvPr id="12" name="图片 11" descr="image-20211023231540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5" y="3764915"/>
            <a:ext cx="10005060" cy="10414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871200" y="1979930"/>
            <a:ext cx="1057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simplefs</a:t>
            </a:r>
            <a:endParaRPr lang="en-US" altLang="zh-CN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10870565" y="408622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本次</a:t>
            </a:r>
            <a:r>
              <a:rPr lang="zh-CN" altLang="en-US" sz="2000" b="1"/>
              <a:t>实验</a:t>
            </a:r>
            <a:endParaRPr lang="zh-CN" altLang="en-US" sz="2000" b="1"/>
          </a:p>
        </p:txBody>
      </p:sp>
      <p:sp>
        <p:nvSpPr>
          <p:cNvPr id="14" name="矩形 13"/>
          <p:cNvSpPr/>
          <p:nvPr/>
        </p:nvSpPr>
        <p:spPr>
          <a:xfrm>
            <a:off x="3448685" y="3765550"/>
            <a:ext cx="1779270" cy="104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4338320" y="4958715"/>
            <a:ext cx="151130" cy="452755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 rot="5400000">
            <a:off x="7794625" y="2392680"/>
            <a:ext cx="76200" cy="52082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10610" y="55645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数据块位图</a:t>
            </a:r>
            <a:r>
              <a:rPr lang="zh-CN" altLang="en-US"/>
              <a:t>引入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369685" y="528764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索引节点和数据的</a:t>
            </a:r>
            <a:r>
              <a:rPr lang="zh-CN" altLang="en-US"/>
              <a:t>分离</a:t>
            </a:r>
            <a:endParaRPr lang="zh-CN" altLang="en-US"/>
          </a:p>
          <a:p>
            <a:r>
              <a:rPr lang="zh-CN" altLang="en-US"/>
              <a:t>形成索引节点区和数据块</a:t>
            </a:r>
            <a:r>
              <a:rPr lang="zh-CN" altLang="en-US"/>
              <a:t>区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236085" y="282956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10835" y="282956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5890260" y="1999615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5380990" y="2498090"/>
            <a:ext cx="76200" cy="2366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88330" y="19773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84750" y="38531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68975" y="298513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496435" y="298513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99579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7054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8649970" y="1945640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8140700" y="2444115"/>
            <a:ext cx="76200" cy="2366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48040" y="1923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744460" y="37992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2868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25614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76796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5400000">
            <a:off x="3247390" y="1945640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 rot="16200000">
            <a:off x="3322955" y="3028950"/>
            <a:ext cx="85090" cy="1193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45460" y="1923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018790" y="38531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12610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905125" y="4610100"/>
            <a:ext cx="1057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simplefs</a:t>
            </a:r>
            <a:endParaRPr lang="en-US" altLang="zh-CN" sz="2000" b="1"/>
          </a:p>
        </p:txBody>
      </p:sp>
      <p:sp>
        <p:nvSpPr>
          <p:cNvPr id="19" name="文本框 18"/>
          <p:cNvSpPr txBox="1"/>
          <p:nvPr/>
        </p:nvSpPr>
        <p:spPr>
          <a:xfrm>
            <a:off x="7555865" y="461264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本次</a:t>
            </a:r>
            <a:r>
              <a:rPr lang="zh-CN" altLang="en-US" sz="2000" b="1"/>
              <a:t>实验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5623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098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9133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11658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203825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78575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8925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64175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5142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617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652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81177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6" name="下箭头 15"/>
          <p:cNvSpPr/>
          <p:nvPr/>
        </p:nvSpPr>
        <p:spPr>
          <a:xfrm>
            <a:off x="3524250" y="15792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38925" y="15792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20085" y="112522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offset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29355" y="1752600"/>
            <a:ext cx="287782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01870" y="112522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048635" y="208280"/>
            <a:ext cx="497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int your_read(int offset, void *out_content, int size);</a:t>
            </a:r>
            <a:endParaRPr lang="zh-CN" altLang="en-US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148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4183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25" name="下箭头 24"/>
          <p:cNvSpPr/>
          <p:nvPr/>
        </p:nvSpPr>
        <p:spPr>
          <a:xfrm rot="10800000">
            <a:off x="2768600" y="283019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551420" y="27857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70150" y="3385820"/>
            <a:ext cx="70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down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393940" y="3385820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up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906395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81145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41495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166745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253990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428740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89090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514340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8027670" y="4137025"/>
            <a:ext cx="136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_seek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ddriver_read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21380" y="366395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②</a:t>
            </a:r>
            <a:r>
              <a:rPr lang="en-US" altLang="zh-CN" b="1"/>
              <a:t> </a:t>
            </a:r>
            <a:r>
              <a:rPr lang="zh-CN" altLang="en-US" b="1"/>
              <a:t>读出从</a:t>
            </a:r>
            <a:r>
              <a:rPr lang="en-US" altLang="zh-CN" b="1"/>
              <a:t>down</a:t>
            </a:r>
            <a:r>
              <a:rPr lang="zh-CN" altLang="en-US" b="1"/>
              <a:t>到</a:t>
            </a:r>
            <a:r>
              <a:rPr lang="en-US" altLang="zh-CN" b="1"/>
              <a:t>up</a:t>
            </a:r>
            <a:r>
              <a:rPr lang="zh-CN" altLang="en-US" b="1"/>
              <a:t>的磁盘块到内存</a:t>
            </a:r>
            <a:endParaRPr lang="zh-CN" altLang="en-US" b="1"/>
          </a:p>
        </p:txBody>
      </p:sp>
      <p:sp>
        <p:nvSpPr>
          <p:cNvPr id="40" name="矩形 39"/>
          <p:cNvSpPr/>
          <p:nvPr/>
        </p:nvSpPr>
        <p:spPr>
          <a:xfrm>
            <a:off x="3644900" y="5943600"/>
            <a:ext cx="38608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030980" y="594360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291330" y="60991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5203825" y="594360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64175" y="60991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095615" y="609917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memcpy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76670" y="5943600"/>
            <a:ext cx="38608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3524250" y="2840990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946400" y="306451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46400" y="3155950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59" name="直接连接符 58"/>
          <p:cNvCxnSpPr/>
          <p:nvPr/>
        </p:nvCxnSpPr>
        <p:spPr>
          <a:xfrm>
            <a:off x="290639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009265" y="516953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009265" y="515366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64299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74687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770630" y="5159375"/>
            <a:ext cx="282575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6645" y="515366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3183890" y="756920"/>
            <a:ext cx="396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①</a:t>
            </a:r>
            <a:r>
              <a:rPr lang="en-US" altLang="zh-CN" b="1"/>
              <a:t> </a:t>
            </a:r>
            <a:r>
              <a:rPr lang="zh-CN" altLang="en-US" b="1"/>
              <a:t>确定要读取的下界</a:t>
            </a:r>
            <a:r>
              <a:rPr lang="en-US" altLang="zh-CN" b="1"/>
              <a:t>down</a:t>
            </a:r>
            <a:r>
              <a:rPr lang="zh-CN" altLang="en-US" b="1"/>
              <a:t>和上界</a:t>
            </a:r>
            <a:r>
              <a:rPr lang="en-US" altLang="zh-CN" b="1"/>
              <a:t>up</a:t>
            </a:r>
            <a:endParaRPr lang="en-US" altLang="zh-CN" b="1"/>
          </a:p>
        </p:txBody>
      </p:sp>
      <p:sp>
        <p:nvSpPr>
          <p:cNvPr id="68" name="文本框 67"/>
          <p:cNvSpPr txBox="1"/>
          <p:nvPr/>
        </p:nvSpPr>
        <p:spPr>
          <a:xfrm>
            <a:off x="3474085" y="552196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③</a:t>
            </a:r>
            <a:r>
              <a:rPr lang="en-US" altLang="zh-CN" b="1"/>
              <a:t> </a:t>
            </a:r>
            <a:r>
              <a:rPr lang="zh-CN" altLang="en-US" b="1"/>
              <a:t>从</a:t>
            </a:r>
            <a:r>
              <a:rPr lang="en-US" altLang="zh-CN" b="1"/>
              <a:t>tmp</a:t>
            </a:r>
            <a:r>
              <a:rPr lang="zh-CN" altLang="en-US" b="1"/>
              <a:t>拷贝指定内容然后</a:t>
            </a:r>
            <a:r>
              <a:rPr lang="zh-CN" altLang="en-US" b="1"/>
              <a:t>返回</a:t>
            </a:r>
            <a:endParaRPr lang="zh-CN" altLang="en-US" b="1"/>
          </a:p>
        </p:txBody>
      </p:sp>
      <p:sp>
        <p:nvSpPr>
          <p:cNvPr id="69" name="文本框 68"/>
          <p:cNvSpPr txBox="1"/>
          <p:nvPr/>
        </p:nvSpPr>
        <p:spPr>
          <a:xfrm>
            <a:off x="1980565" y="427545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80565" y="6099175"/>
            <a:ext cx="133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out_content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5432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2907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8942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11467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201920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76670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7020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62270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4951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426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461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80986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6" name="下箭头 15"/>
          <p:cNvSpPr/>
          <p:nvPr/>
        </p:nvSpPr>
        <p:spPr>
          <a:xfrm>
            <a:off x="3522345" y="13157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37020" y="13157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18180" y="861695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offset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27450" y="1489075"/>
            <a:ext cx="287782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99965" y="861695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086735" y="120650"/>
            <a:ext cx="4940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int your_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write</a:t>
            </a:r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(int offset, void *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</a:t>
            </a:r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_content, int size);</a:t>
            </a:r>
            <a:endParaRPr lang="zh-CN" altLang="en-US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7957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3992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25" name="下箭头 24"/>
          <p:cNvSpPr/>
          <p:nvPr/>
        </p:nvSpPr>
        <p:spPr>
          <a:xfrm rot="10800000">
            <a:off x="2766695" y="256667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549515" y="25222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68245" y="3122295"/>
            <a:ext cx="70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down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392035" y="3122295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up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907030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81780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42130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167380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254625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429375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89725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514975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8028305" y="3819525"/>
            <a:ext cx="136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_seek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ddriver_read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22015" y="334645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②</a:t>
            </a:r>
            <a:r>
              <a:rPr lang="en-US" altLang="zh-CN" b="1"/>
              <a:t> </a:t>
            </a:r>
            <a:r>
              <a:rPr lang="zh-CN" altLang="en-US" b="1"/>
              <a:t>读出从</a:t>
            </a:r>
            <a:r>
              <a:rPr lang="en-US" altLang="zh-CN" b="1"/>
              <a:t>down</a:t>
            </a:r>
            <a:r>
              <a:rPr lang="zh-CN" altLang="en-US" b="1"/>
              <a:t>到</a:t>
            </a:r>
            <a:r>
              <a:rPr lang="en-US" altLang="zh-CN" b="1"/>
              <a:t>up</a:t>
            </a:r>
            <a:r>
              <a:rPr lang="zh-CN" altLang="en-US" b="1"/>
              <a:t>的磁盘块到内存</a:t>
            </a:r>
            <a:endParaRPr lang="zh-CN" altLang="en-US" b="1"/>
          </a:p>
        </p:txBody>
      </p:sp>
      <p:cxnSp>
        <p:nvCxnSpPr>
          <p:cNvPr id="56" name="直接连接符 55"/>
          <p:cNvCxnSpPr/>
          <p:nvPr/>
        </p:nvCxnSpPr>
        <p:spPr>
          <a:xfrm>
            <a:off x="3522345" y="257746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944495" y="2800985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44495" y="289242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59" name="直接连接符 58"/>
          <p:cNvCxnSpPr/>
          <p:nvPr/>
        </p:nvCxnSpPr>
        <p:spPr>
          <a:xfrm>
            <a:off x="290703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009900" y="485203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009900" y="483616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64363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74751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771265" y="4841875"/>
            <a:ext cx="282575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7280" y="483616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3181985" y="493395"/>
            <a:ext cx="396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①</a:t>
            </a:r>
            <a:r>
              <a:rPr lang="en-US" altLang="zh-CN" b="1"/>
              <a:t> </a:t>
            </a:r>
            <a:r>
              <a:rPr lang="zh-CN" altLang="en-US" b="1"/>
              <a:t>确定要读取的下界</a:t>
            </a:r>
            <a:r>
              <a:rPr lang="en-US" altLang="zh-CN" b="1"/>
              <a:t>down</a:t>
            </a:r>
            <a:r>
              <a:rPr lang="zh-CN" altLang="en-US" b="1"/>
              <a:t>和上界</a:t>
            </a:r>
            <a:r>
              <a:rPr lang="en-US" altLang="zh-CN" b="1"/>
              <a:t>up</a:t>
            </a:r>
            <a:endParaRPr lang="en-US" altLang="zh-CN" b="1"/>
          </a:p>
        </p:txBody>
      </p:sp>
      <p:sp>
        <p:nvSpPr>
          <p:cNvPr id="69" name="文本框 68"/>
          <p:cNvSpPr txBox="1"/>
          <p:nvPr/>
        </p:nvSpPr>
        <p:spPr>
          <a:xfrm>
            <a:off x="1981200" y="395795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7030" y="570865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81780" y="5708650"/>
            <a:ext cx="117475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42130" y="58642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5254625" y="5708650"/>
            <a:ext cx="117475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429375" y="570865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514975" y="58642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027670" y="5847080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memcpy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81200" y="5847080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95700" y="5708650"/>
            <a:ext cx="38608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429375" y="5708650"/>
            <a:ext cx="38608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498850" y="5220335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③</a:t>
            </a:r>
            <a:r>
              <a:rPr lang="en-US" altLang="zh-CN" b="1"/>
              <a:t> </a:t>
            </a:r>
            <a:r>
              <a:rPr lang="zh-CN" altLang="en-US" b="1"/>
              <a:t>复制</a:t>
            </a:r>
            <a:r>
              <a:rPr lang="en-US" altLang="zh-CN" b="1"/>
              <a:t>in_content</a:t>
            </a:r>
            <a:r>
              <a:rPr lang="zh-CN" altLang="en-US" b="1"/>
              <a:t>的内容到</a:t>
            </a:r>
            <a:r>
              <a:rPr lang="en-US" altLang="zh-CN" b="1"/>
              <a:t>tmp</a:t>
            </a:r>
            <a:endParaRPr lang="en-US" altLang="zh-CN" b="1"/>
          </a:p>
        </p:txBody>
      </p:sp>
      <p:cxnSp>
        <p:nvCxnSpPr>
          <p:cNvPr id="74" name="肘形连接符 73"/>
          <p:cNvCxnSpPr/>
          <p:nvPr/>
        </p:nvCxnSpPr>
        <p:spPr>
          <a:xfrm flipV="1">
            <a:off x="9095105" y="2097405"/>
            <a:ext cx="901065" cy="3912235"/>
          </a:xfrm>
          <a:prstGeom prst="bentConnector3">
            <a:avLst>
              <a:gd name="adj1" fmla="val 150317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638665" y="6118225"/>
            <a:ext cx="229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④</a:t>
            </a:r>
            <a:r>
              <a:rPr lang="en-US" altLang="zh-CN" b="1"/>
              <a:t> </a:t>
            </a:r>
            <a:r>
              <a:rPr lang="zh-CN" altLang="en-US" b="1"/>
              <a:t>将</a:t>
            </a:r>
            <a:r>
              <a:rPr lang="en-US" altLang="zh-CN" b="1"/>
              <a:t>tmp</a:t>
            </a:r>
            <a:r>
              <a:rPr lang="zh-CN" altLang="en-US" b="1"/>
              <a:t>写回</a:t>
            </a:r>
            <a:r>
              <a:rPr lang="zh-CN" altLang="en-US" b="1"/>
              <a:t>磁盘</a:t>
            </a:r>
            <a:endParaRPr lang="zh-CN" altLang="en-US" b="1"/>
          </a:p>
        </p:txBody>
      </p:sp>
      <p:sp>
        <p:nvSpPr>
          <p:cNvPr id="77" name="文本框 76"/>
          <p:cNvSpPr txBox="1"/>
          <p:nvPr/>
        </p:nvSpPr>
        <p:spPr>
          <a:xfrm>
            <a:off x="10506710" y="3975100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ddriver_write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338445" y="26670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10225" y="26670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mount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352415" y="974090"/>
            <a:ext cx="137160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9415" y="9747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打开磁盘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45685" y="1681480"/>
            <a:ext cx="2596515" cy="389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72685" y="168211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尝试从磁盘读取超级块</a:t>
            </a:r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856480" y="2453005"/>
            <a:ext cx="2479040" cy="51752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47360" y="2529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判断幻数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0585" y="3569970"/>
            <a:ext cx="3254375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09015" y="35833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直接读取填充磁盘布局信息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047990" y="3568700"/>
            <a:ext cx="3335020" cy="370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276590" y="356870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重新估算磁盘布局信息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69950" y="4257675"/>
            <a:ext cx="3255645" cy="357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18540" y="425767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读取索引节点、数据块位图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047355" y="4257040"/>
            <a:ext cx="3327400" cy="3676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76590" y="4236085"/>
            <a:ext cx="335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索引节点、数据块位图为空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79475" y="4880610"/>
            <a:ext cx="1898015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24560" y="4880610"/>
            <a:ext cx="1852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读取根目录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9490075" y="4891405"/>
            <a:ext cx="1892935" cy="35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540240" y="4868545"/>
            <a:ext cx="1852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创建空的根</a:t>
            </a:r>
            <a:r>
              <a:rPr lang="en-US" altLang="zh-CN"/>
              <a:t>inode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4278630" y="3746500"/>
            <a:ext cx="61468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184390" y="3746500"/>
            <a:ext cx="72199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216525" y="357060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磁盘布局信息</a:t>
            </a:r>
            <a:endParaRPr lang="zh-CN" altLang="en-US" b="1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4267835" y="4432935"/>
            <a:ext cx="61468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173595" y="4432935"/>
            <a:ext cx="72199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05730" y="4257040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两种位图维护</a:t>
            </a:r>
            <a:endParaRPr lang="zh-CN" altLang="en-US" b="1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272280" y="5055235"/>
            <a:ext cx="61468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178040" y="5055235"/>
            <a:ext cx="72199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227320" y="4900930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根目录的维护</a:t>
            </a:r>
            <a:endParaRPr lang="zh-CN" altLang="en-US" b="1"/>
          </a:p>
        </p:txBody>
      </p:sp>
      <p:sp>
        <p:nvSpPr>
          <p:cNvPr id="36" name="矩形 35"/>
          <p:cNvSpPr/>
          <p:nvPr/>
        </p:nvSpPr>
        <p:spPr>
          <a:xfrm>
            <a:off x="4845685" y="5933440"/>
            <a:ext cx="2596515" cy="389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142865" y="593344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完成超级块的填充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851150" y="4885055"/>
            <a:ext cx="1273810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872740" y="4883785"/>
            <a:ext cx="1252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8047355" y="4881880"/>
            <a:ext cx="1273810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068945" y="4880610"/>
            <a:ext cx="1252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dentry</a:t>
            </a:r>
            <a:endParaRPr lang="en-US" altLang="zh-CN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036310" y="6858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051550" y="13716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051550" y="212344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10800000" flipV="1">
            <a:off x="2428240" y="2727325"/>
            <a:ext cx="2141220" cy="66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>
            <a:off x="7642225" y="2717165"/>
            <a:ext cx="1901190" cy="593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/>
          <p:nvPr/>
        </p:nvCxnSpPr>
        <p:spPr>
          <a:xfrm>
            <a:off x="2414270" y="5648960"/>
            <a:ext cx="2199005" cy="463550"/>
          </a:xfrm>
          <a:prstGeom prst="bentConnector3">
            <a:avLst>
              <a:gd name="adj1" fmla="val 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10800000" flipV="1">
            <a:off x="7576820" y="5659120"/>
            <a:ext cx="1864995" cy="474345"/>
          </a:xfrm>
          <a:prstGeom prst="bentConnector3">
            <a:avLst>
              <a:gd name="adj1" fmla="val -3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564765" y="22853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非第一次挂载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032115" y="22853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第一次挂载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32475" y="2891155"/>
            <a:ext cx="2690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刷回超级块</a:t>
            </a:r>
            <a:r>
              <a:rPr lang="en-US" altLang="zh-CN"/>
              <a:t>super_block_d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356350" y="38392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刷回两种位图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55105" y="47872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关闭磁盘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48400" y="1770380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刷回所有的文件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12795" y="1097915"/>
            <a:ext cx="2315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刷回索引节点</a:t>
            </a:r>
            <a:r>
              <a:rPr lang="en-US" altLang="zh-CN">
                <a:sym typeface="+mn-ea"/>
              </a:rPr>
              <a:t>inode_d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28035" y="2390140"/>
            <a:ext cx="1964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刷回文件数据</a:t>
            </a:r>
            <a:r>
              <a:rPr lang="en-US" altLang="zh-CN">
                <a:sym typeface="+mn-ea"/>
              </a:rPr>
              <a:t>data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12795" y="1734185"/>
            <a:ext cx="2171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刷回目录项</a:t>
            </a:r>
            <a:r>
              <a:rPr lang="en-US" altLang="zh-CN">
                <a:sym typeface="+mn-ea"/>
              </a:rPr>
              <a:t>dentry_d</a:t>
            </a:r>
            <a:endParaRPr lang="en-US" altLang="zh-CN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00165" y="912495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71945" y="912495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umount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261100" y="1769745"/>
            <a:ext cx="170688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628640" y="1280795"/>
            <a:ext cx="259080" cy="1348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8035" y="1118870"/>
            <a:ext cx="229997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28035" y="238950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28035" y="176974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10225" y="2921635"/>
            <a:ext cx="2981325" cy="337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210935" y="3839210"/>
            <a:ext cx="1757045" cy="334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092950" y="1363980"/>
            <a:ext cx="0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092950" y="2268855"/>
            <a:ext cx="1270" cy="505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7091680" y="3302000"/>
            <a:ext cx="2540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10300" y="4796155"/>
            <a:ext cx="175768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7089140" y="4281170"/>
            <a:ext cx="2540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4905" y="5411470"/>
            <a:ext cx="6388100" cy="664845"/>
          </a:xfrm>
          <a:prstGeom prst="rect">
            <a:avLst/>
          </a:prstGeom>
        </p:spPr>
      </p:pic>
      <p:sp>
        <p:nvSpPr>
          <p:cNvPr id="48" name="右弧形箭头 47"/>
          <p:cNvSpPr/>
          <p:nvPr/>
        </p:nvSpPr>
        <p:spPr>
          <a:xfrm>
            <a:off x="9327515" y="3194685"/>
            <a:ext cx="378460" cy="21399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252085" y="3246755"/>
            <a:ext cx="5598795" cy="61658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11170" y="2063750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刷回所有的文件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565" y="1391285"/>
            <a:ext cx="23298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</a:t>
            </a:r>
            <a:r>
              <a:rPr lang="zh-CN" altLang="en-US" b="1">
                <a:sym typeface="+mn-ea"/>
              </a:rPr>
              <a:t>索引节点</a:t>
            </a:r>
            <a:r>
              <a:rPr lang="en-US" altLang="zh-CN" b="1">
                <a:sym typeface="+mn-ea"/>
              </a:rPr>
              <a:t>inode_d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90805" y="2683510"/>
            <a:ext cx="19773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刷回文件</a:t>
            </a:r>
            <a:r>
              <a:rPr lang="zh-CN" altLang="en-US" b="1">
                <a:sym typeface="+mn-ea"/>
              </a:rPr>
              <a:t>数据</a:t>
            </a:r>
            <a:r>
              <a:rPr lang="en-US" altLang="zh-CN" b="1">
                <a:sym typeface="+mn-ea"/>
              </a:rPr>
              <a:t>data</a:t>
            </a:r>
            <a:endParaRPr lang="en-US" altLang="zh-CN" b="1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65" y="2027555"/>
            <a:ext cx="2189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</a:t>
            </a:r>
            <a:r>
              <a:rPr lang="zh-CN" altLang="en-US" b="1">
                <a:sym typeface="+mn-ea"/>
              </a:rPr>
              <a:t>目录项</a:t>
            </a:r>
            <a:r>
              <a:rPr lang="en-US" altLang="zh-CN" b="1">
                <a:sym typeface="+mn-ea"/>
              </a:rPr>
              <a:t>dentry_d</a:t>
            </a:r>
            <a:endParaRPr lang="en-US" altLang="zh-CN" b="1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23870" y="2063115"/>
            <a:ext cx="170688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2391410" y="1574165"/>
            <a:ext cx="259080" cy="1348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0805" y="1412240"/>
            <a:ext cx="229997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0805" y="268287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0805" y="206311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249160" y="230505"/>
            <a:ext cx="1167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传入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6922135" y="235585"/>
            <a:ext cx="175768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845300" y="936625"/>
            <a:ext cx="2101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先刷回这个</a:t>
            </a:r>
            <a:r>
              <a:rPr lang="en-US" altLang="zh-CN" b="1"/>
              <a:t>inode_d</a:t>
            </a:r>
            <a:endParaRPr lang="en-US" altLang="zh-CN" b="1"/>
          </a:p>
        </p:txBody>
      </p:sp>
      <p:sp>
        <p:nvSpPr>
          <p:cNvPr id="34" name="矩形 33"/>
          <p:cNvSpPr/>
          <p:nvPr/>
        </p:nvSpPr>
        <p:spPr>
          <a:xfrm>
            <a:off x="6680835" y="949960"/>
            <a:ext cx="2316480" cy="342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6647815" y="1600200"/>
            <a:ext cx="2382520" cy="64706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290435" y="17405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文件类型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422265" y="339915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刷回文件的</a:t>
            </a:r>
            <a:r>
              <a:rPr lang="zh-CN" altLang="en-US" b="1"/>
              <a:t>数据块</a:t>
            </a:r>
            <a:endParaRPr lang="zh-CN" altLang="en-US" b="1"/>
          </a:p>
        </p:txBody>
      </p:sp>
      <p:sp>
        <p:nvSpPr>
          <p:cNvPr id="38" name="矩形 37"/>
          <p:cNvSpPr/>
          <p:nvPr/>
        </p:nvSpPr>
        <p:spPr>
          <a:xfrm>
            <a:off x="5422265" y="3408045"/>
            <a:ext cx="2011680" cy="306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978775" y="2512695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7978775" y="2542540"/>
            <a:ext cx="2720975" cy="299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387715" y="3390265"/>
            <a:ext cx="196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刷回每个</a:t>
            </a:r>
            <a:r>
              <a:rPr lang="en-US" altLang="zh-CN" b="1"/>
              <a:t>dentry_d</a:t>
            </a:r>
            <a:endParaRPr lang="en-US" altLang="zh-CN" b="1"/>
          </a:p>
        </p:txBody>
      </p:sp>
      <p:sp>
        <p:nvSpPr>
          <p:cNvPr id="42" name="矩形 41"/>
          <p:cNvSpPr/>
          <p:nvPr/>
        </p:nvSpPr>
        <p:spPr>
          <a:xfrm>
            <a:off x="7978775" y="3390265"/>
            <a:ext cx="2720975" cy="341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318500" y="4363720"/>
            <a:ext cx="2081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通过</a:t>
            </a:r>
            <a:r>
              <a:rPr lang="en-US" altLang="zh-CN"/>
              <a:t>dentry</a:t>
            </a:r>
            <a:endParaRPr lang="en-US" altLang="zh-CN"/>
          </a:p>
          <a:p>
            <a:pPr algn="ctr"/>
            <a:r>
              <a:rPr lang="zh-CN" altLang="en-US"/>
              <a:t>得到子文件的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7978775" y="4331335"/>
            <a:ext cx="2720975" cy="664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978775" y="5509260"/>
            <a:ext cx="2995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对子文件</a:t>
            </a:r>
            <a:r>
              <a:rPr lang="en-US" altLang="zh-CN"/>
              <a:t>inode</a:t>
            </a:r>
            <a:r>
              <a:rPr lang="zh-CN" altLang="en-US"/>
              <a:t>进行上述递归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978775" y="5518150"/>
            <a:ext cx="2996565" cy="383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162165" y="623316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575550" y="625475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23" name="肘形连接符 22"/>
          <p:cNvCxnSpPr>
            <a:stCxn id="35" idx="1"/>
          </p:cNvCxnSpPr>
          <p:nvPr/>
        </p:nvCxnSpPr>
        <p:spPr>
          <a:xfrm rot="10800000" flipV="1">
            <a:off x="6224905" y="1924050"/>
            <a:ext cx="422910" cy="1292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5" idx="3"/>
          </p:cNvCxnSpPr>
          <p:nvPr/>
        </p:nvCxnSpPr>
        <p:spPr>
          <a:xfrm>
            <a:off x="9030335" y="1924050"/>
            <a:ext cx="318135" cy="5372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359265" y="2893060"/>
            <a:ext cx="4445" cy="31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2"/>
          </p:cNvCxnSpPr>
          <p:nvPr/>
        </p:nvCxnSpPr>
        <p:spPr>
          <a:xfrm>
            <a:off x="7800975" y="551815"/>
            <a:ext cx="4445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4" idx="2"/>
            <a:endCxn id="35" idx="0"/>
          </p:cNvCxnSpPr>
          <p:nvPr/>
        </p:nvCxnSpPr>
        <p:spPr>
          <a:xfrm>
            <a:off x="7839075" y="1292225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363845" y="160210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普通文件</a:t>
            </a:r>
            <a:endParaRPr lang="zh-CN" altLang="en-US"/>
          </a:p>
          <a:p>
            <a:pPr algn="ctr"/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9030335" y="154495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目录文件</a:t>
            </a:r>
            <a:endParaRPr lang="zh-CN" altLang="en-US"/>
          </a:p>
          <a:p>
            <a:pPr algn="ctr"/>
            <a:r>
              <a:rPr lang="en-US" altLang="zh-CN"/>
              <a:t>dir</a:t>
            </a:r>
            <a:endParaRPr lang="en-US" altLang="zh-CN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4808855" y="763905"/>
            <a:ext cx="584200" cy="9188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4528185" y="2828290"/>
            <a:ext cx="659130" cy="31997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endCxn id="20" idx="1"/>
          </p:cNvCxnSpPr>
          <p:nvPr/>
        </p:nvCxnSpPr>
        <p:spPr>
          <a:xfrm rot="5400000" flipV="1">
            <a:off x="5450205" y="4715510"/>
            <a:ext cx="2497455" cy="9264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363710" y="3912235"/>
            <a:ext cx="3175" cy="40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366885" y="5062855"/>
            <a:ext cx="3175" cy="391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92100" y="3399155"/>
            <a:ext cx="406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这一步的本质都是在写文件数据</a:t>
            </a:r>
            <a:r>
              <a:rPr lang="en-US" altLang="zh-CN"/>
              <a:t>data</a:t>
            </a:r>
            <a:endParaRPr lang="zh-CN" altLang="en-US"/>
          </a:p>
          <a:p>
            <a:pPr algn="l"/>
            <a:r>
              <a:rPr lang="zh-CN" altLang="en-US"/>
              <a:t>一个是普通文件的，</a:t>
            </a:r>
            <a:r>
              <a:rPr lang="zh-CN" altLang="en-US">
                <a:sym typeface="+mn-ea"/>
              </a:rPr>
              <a:t>一个是目录文件的</a:t>
            </a:r>
            <a:endParaRPr lang="zh-CN" altLang="en-US"/>
          </a:p>
        </p:txBody>
      </p:sp>
      <p:cxnSp>
        <p:nvCxnSpPr>
          <p:cNvPr id="61" name="肘形连接符 60"/>
          <p:cNvCxnSpPr>
            <a:endCxn id="22" idx="3"/>
          </p:cNvCxnSpPr>
          <p:nvPr/>
        </p:nvCxnSpPr>
        <p:spPr>
          <a:xfrm rot="10800000" flipV="1">
            <a:off x="8547100" y="5908040"/>
            <a:ext cx="800735" cy="530225"/>
          </a:xfrm>
          <a:prstGeom prst="bentConnector3">
            <a:avLst>
              <a:gd name="adj1" fmla="val 14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弧形箭头 62"/>
          <p:cNvSpPr/>
          <p:nvPr/>
        </p:nvSpPr>
        <p:spPr>
          <a:xfrm rot="5400000">
            <a:off x="4477385" y="3633470"/>
            <a:ext cx="475615" cy="12966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移动硬盘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5745" y="1568450"/>
            <a:ext cx="3895090" cy="3895090"/>
          </a:xfrm>
          <a:prstGeom prst="rect">
            <a:avLst/>
          </a:prstGeom>
        </p:spPr>
      </p:pic>
      <p:pic>
        <p:nvPicPr>
          <p:cNvPr id="5" name="图片 4" descr="image-202110232150389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725" y="2339340"/>
            <a:ext cx="6621780" cy="274891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408170" y="3439160"/>
            <a:ext cx="851535" cy="334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圆角矩形 10"/>
          <p:cNvSpPr/>
          <p:nvPr/>
        </p:nvSpPr>
        <p:spPr>
          <a:xfrm>
            <a:off x="2891790" y="41529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63570" y="41529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mknod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28185" y="393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创建普通文件</a:t>
            </a:r>
            <a:endParaRPr lang="zh-CN" altLang="en-US" b="1"/>
          </a:p>
        </p:txBody>
      </p:sp>
      <p:sp>
        <p:nvSpPr>
          <p:cNvPr id="8" name="菱形 7"/>
          <p:cNvSpPr/>
          <p:nvPr/>
        </p:nvSpPr>
        <p:spPr>
          <a:xfrm>
            <a:off x="2458720" y="2517140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84070" y="147955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84170" y="268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84070" y="153860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102360" y="584327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48080" y="5907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失败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254885" y="502094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323465" y="5082540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281555" y="3707765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552700" y="3798570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  <a:endParaRPr lang="zh-CN" altLang="en-US"/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3218180" y="601218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263900" y="60763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成功</a:t>
            </a:r>
            <a:endParaRPr lang="zh-CN" altLang="en-US"/>
          </a:p>
        </p:txBody>
      </p:sp>
      <p:cxnSp>
        <p:nvCxnSpPr>
          <p:cNvPr id="29" name="肘形连接符 28"/>
          <p:cNvCxnSpPr>
            <a:stCxn id="17" idx="1"/>
            <a:endCxn id="21" idx="0"/>
          </p:cNvCxnSpPr>
          <p:nvPr/>
        </p:nvCxnSpPr>
        <p:spPr>
          <a:xfrm rot="10800000" flipV="1">
            <a:off x="1468120" y="1722755"/>
            <a:ext cx="615950" cy="4120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1468120" y="2884170"/>
            <a:ext cx="978535" cy="2933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630295" y="203327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3619500" y="850265"/>
            <a:ext cx="1079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638550" y="325818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588385" y="457263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580130" y="559054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468120" y="1013460"/>
            <a:ext cx="85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文件存在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491615" y="2212975"/>
            <a:ext cx="93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不是普通文件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800475" y="312547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普通文件</a:t>
            </a:r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8577580" y="41529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849360" y="41529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mkdir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10213975" y="393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创建目录文件</a:t>
            </a:r>
            <a:endParaRPr lang="zh-CN" altLang="en-US" b="1"/>
          </a:p>
        </p:txBody>
      </p:sp>
      <p:sp>
        <p:nvSpPr>
          <p:cNvPr id="45" name="菱形 44"/>
          <p:cNvSpPr/>
          <p:nvPr/>
        </p:nvSpPr>
        <p:spPr>
          <a:xfrm>
            <a:off x="8144510" y="2517140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769860" y="147955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569960" y="268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769860" y="153860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6788150" y="584327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33870" y="5907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失败</a:t>
            </a:r>
            <a:endParaRPr lang="zh-CN" altLang="en-US"/>
          </a:p>
        </p:txBody>
      </p:sp>
      <p:cxnSp>
        <p:nvCxnSpPr>
          <p:cNvPr id="57" name="肘形连接符 56"/>
          <p:cNvCxnSpPr>
            <a:stCxn id="48" idx="1"/>
            <a:endCxn id="49" idx="0"/>
          </p:cNvCxnSpPr>
          <p:nvPr/>
        </p:nvCxnSpPr>
        <p:spPr>
          <a:xfrm rot="10800000" flipV="1">
            <a:off x="7153910" y="1722755"/>
            <a:ext cx="615950" cy="4120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0800000" flipV="1">
            <a:off x="7153910" y="2884170"/>
            <a:ext cx="978535" cy="2933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316085" y="203327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9305290" y="850265"/>
            <a:ext cx="1079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9324340" y="325818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177405" y="2212975"/>
            <a:ext cx="93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不是目录文件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9509125" y="312547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目录文件</a:t>
            </a: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961390" y="2212975"/>
            <a:ext cx="10591800" cy="128079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824855" y="26835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不同之处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7997825" y="5038090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66405" y="5099685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024495" y="3724910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95640" y="3815715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  <a:endParaRPr lang="zh-CN" altLang="en-US"/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970010" y="5948045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15730" y="60121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成功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331325" y="458978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331960" y="552640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800475" y="221297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文件不存在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396730" y="221297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文件不存在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146290" y="1077595"/>
            <a:ext cx="85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文件存在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08405" y="928370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5" name="下箭头 4"/>
          <p:cNvSpPr/>
          <p:nvPr/>
        </p:nvSpPr>
        <p:spPr>
          <a:xfrm>
            <a:off x="127317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330" y="11811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1036320" y="1771650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1535" y="1350010"/>
            <a:ext cx="151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951990" y="213995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1846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2897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3949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25420" y="1350010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010410" y="1718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5000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389382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51990" y="2880995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逐一匹配，找到</a:t>
            </a:r>
            <a:r>
              <a:rPr lang="en-US" altLang="zh-CN" b="1"/>
              <a:t>home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789940" y="423862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21" name="下箭头 20"/>
          <p:cNvSpPr/>
          <p:nvPr/>
        </p:nvSpPr>
        <p:spPr>
          <a:xfrm>
            <a:off x="1304290" y="383667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2125" y="3360420"/>
            <a:ext cx="200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3" name="矩形 22"/>
          <p:cNvSpPr/>
          <p:nvPr/>
        </p:nvSpPr>
        <p:spPr>
          <a:xfrm>
            <a:off x="965200" y="516826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7695" y="474662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235200" y="5537835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7726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8777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9829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529840" y="4750435"/>
            <a:ext cx="323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home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2293620" y="51168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0880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4142740" y="595376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984375" y="6452870"/>
            <a:ext cx="365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逐一匹配，找到</a:t>
            </a:r>
            <a:r>
              <a:rPr lang="en-US" altLang="zh-CN" b="1"/>
              <a:t>test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5" name="左弧形箭头 34"/>
          <p:cNvSpPr/>
          <p:nvPr/>
        </p:nvSpPr>
        <p:spPr>
          <a:xfrm>
            <a:off x="179070" y="117983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>
            <a:off x="179070" y="27285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左弧形箭头 37"/>
          <p:cNvSpPr/>
          <p:nvPr/>
        </p:nvSpPr>
        <p:spPr>
          <a:xfrm>
            <a:off x="177165" y="454977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9940" y="1280795"/>
            <a:ext cx="4718050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9940" y="3360420"/>
            <a:ext cx="4588510" cy="1206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9940" y="4627880"/>
            <a:ext cx="4469765" cy="57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497455" y="394335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497455" y="44767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384415" y="92773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3" name="下箭头 2"/>
          <p:cNvSpPr/>
          <p:nvPr/>
        </p:nvSpPr>
        <p:spPr>
          <a:xfrm>
            <a:off x="829246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480300" y="13779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6" name="矩形 35"/>
          <p:cNvSpPr/>
          <p:nvPr/>
        </p:nvSpPr>
        <p:spPr>
          <a:xfrm>
            <a:off x="7212330" y="177101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027545" y="1349375"/>
            <a:ext cx="164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055610" y="213868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0557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31608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660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812530" y="1349375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test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8114030" y="17176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93711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9980930" y="25012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470265" y="2992120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逐一匹配，找到</a:t>
            </a:r>
            <a:r>
              <a:rPr lang="en-US" altLang="zh-CN" b="1"/>
              <a:t>aaa</a:t>
            </a:r>
            <a:r>
              <a:rPr lang="zh-CN" altLang="en-US" b="1"/>
              <a:t>文件的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65" name="左弧形箭头 64"/>
          <p:cNvSpPr/>
          <p:nvPr/>
        </p:nvSpPr>
        <p:spPr>
          <a:xfrm>
            <a:off x="6355080" y="11791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965950" y="1283335"/>
            <a:ext cx="4875530" cy="19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165215" y="0"/>
            <a:ext cx="32385" cy="684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480300" y="4382135"/>
            <a:ext cx="3435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文件存在，返回</a:t>
            </a:r>
            <a:r>
              <a:rPr lang="en-US" altLang="zh-CN" b="1">
                <a:solidFill>
                  <a:srgbClr val="00B0F0"/>
                </a:solidFill>
              </a:rPr>
              <a:t>aaa</a:t>
            </a:r>
            <a:r>
              <a:rPr lang="zh-CN" altLang="en-US" b="1">
                <a:solidFill>
                  <a:srgbClr val="00B0F0"/>
                </a:solidFill>
              </a:rPr>
              <a:t>文件的</a:t>
            </a:r>
            <a:r>
              <a:rPr lang="en-US" altLang="zh-CN" b="1">
                <a:solidFill>
                  <a:srgbClr val="00B0F0"/>
                </a:solidFill>
              </a:rPr>
              <a:t>dentry</a:t>
            </a:r>
            <a:endParaRPr lang="en-US" altLang="zh-CN" b="1">
              <a:solidFill>
                <a:srgbClr val="00B0F0"/>
              </a:solidFill>
            </a:endParaRPr>
          </a:p>
        </p:txBody>
      </p:sp>
      <p:sp>
        <p:nvSpPr>
          <p:cNvPr id="69" name="左弧形箭头 68"/>
          <p:cNvSpPr/>
          <p:nvPr/>
        </p:nvSpPr>
        <p:spPr>
          <a:xfrm>
            <a:off x="6460490" y="339852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08405" y="928370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5" name="下箭头 4"/>
          <p:cNvSpPr/>
          <p:nvPr/>
        </p:nvSpPr>
        <p:spPr>
          <a:xfrm>
            <a:off x="127317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330" y="11811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1036320" y="1771650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1535" y="1350010"/>
            <a:ext cx="151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951990" y="213995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1846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2897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3949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25420" y="1350010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010410" y="1718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5000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389382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51990" y="2880995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逐一匹配，找到</a:t>
            </a:r>
            <a:r>
              <a:rPr lang="en-US" altLang="zh-CN" b="1"/>
              <a:t>home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789940" y="423862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21" name="下箭头 20"/>
          <p:cNvSpPr/>
          <p:nvPr/>
        </p:nvSpPr>
        <p:spPr>
          <a:xfrm>
            <a:off x="1304290" y="383667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2125" y="3360420"/>
            <a:ext cx="200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3" name="矩形 22"/>
          <p:cNvSpPr/>
          <p:nvPr/>
        </p:nvSpPr>
        <p:spPr>
          <a:xfrm>
            <a:off x="965200" y="516826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7695" y="474662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235200" y="5537835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7726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8777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9829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529840" y="4750435"/>
            <a:ext cx="323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home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2293620" y="51168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0880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4142740" y="595376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984375" y="6452870"/>
            <a:ext cx="365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逐一匹配，找到</a:t>
            </a:r>
            <a:r>
              <a:rPr lang="en-US" altLang="zh-CN" b="1"/>
              <a:t>test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5" name="左弧形箭头 34"/>
          <p:cNvSpPr/>
          <p:nvPr/>
        </p:nvSpPr>
        <p:spPr>
          <a:xfrm>
            <a:off x="179070" y="117983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>
            <a:off x="179070" y="27285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左弧形箭头 37"/>
          <p:cNvSpPr/>
          <p:nvPr/>
        </p:nvSpPr>
        <p:spPr>
          <a:xfrm>
            <a:off x="177165" y="454977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9940" y="1280795"/>
            <a:ext cx="4718050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9940" y="3360420"/>
            <a:ext cx="4588510" cy="1206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9940" y="4627880"/>
            <a:ext cx="4469765" cy="57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497455" y="394335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497455" y="44767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384415" y="92773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3" name="下箭头 2"/>
          <p:cNvSpPr/>
          <p:nvPr/>
        </p:nvSpPr>
        <p:spPr>
          <a:xfrm>
            <a:off x="829246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480300" y="13779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6" name="矩形 35"/>
          <p:cNvSpPr/>
          <p:nvPr/>
        </p:nvSpPr>
        <p:spPr>
          <a:xfrm>
            <a:off x="7212330" y="177101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027545" y="1349375"/>
            <a:ext cx="164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055610" y="213868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0557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31608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660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812530" y="1349375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test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8114030" y="17176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93711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1027176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470265" y="2992120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</a:t>
            </a:r>
            <a:r>
              <a:rPr lang="zh-CN" altLang="en-US" b="1">
                <a:solidFill>
                  <a:srgbClr val="FF0000"/>
                </a:solidFill>
              </a:rPr>
              <a:t>未</a:t>
            </a:r>
            <a:r>
              <a:rPr lang="zh-CN" altLang="en-US"/>
              <a:t>找到</a:t>
            </a:r>
            <a:r>
              <a:rPr lang="en-US" altLang="zh-CN" b="1"/>
              <a:t>aaa</a:t>
            </a:r>
            <a:r>
              <a:rPr lang="zh-CN" altLang="en-US" b="1"/>
              <a:t>文件的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65" name="左弧形箭头 64"/>
          <p:cNvSpPr/>
          <p:nvPr/>
        </p:nvSpPr>
        <p:spPr>
          <a:xfrm>
            <a:off x="6355080" y="11791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965950" y="1283335"/>
            <a:ext cx="4875530" cy="19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165215" y="0"/>
            <a:ext cx="32385" cy="684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480300" y="4382135"/>
            <a:ext cx="3912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文件不存在，返回</a:t>
            </a:r>
            <a:r>
              <a:rPr lang="zh-CN" b="1">
                <a:solidFill>
                  <a:srgbClr val="FF0000"/>
                </a:solidFill>
              </a:rPr>
              <a:t>父目录</a:t>
            </a:r>
            <a:r>
              <a:rPr lang="en-US" altLang="zh-CN" b="1">
                <a:solidFill>
                  <a:srgbClr val="FF0000"/>
                </a:solidFill>
              </a:rPr>
              <a:t>test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dentry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69" name="左弧形箭头 68"/>
          <p:cNvSpPr/>
          <p:nvPr/>
        </p:nvSpPr>
        <p:spPr>
          <a:xfrm>
            <a:off x="6460490" y="339852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7755" y="138430"/>
            <a:ext cx="1730375" cy="32575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矩形 55"/>
          <p:cNvSpPr/>
          <p:nvPr/>
        </p:nvSpPr>
        <p:spPr>
          <a:xfrm>
            <a:off x="1244600" y="3116580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244600" y="3169920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341110" y="715010"/>
            <a:ext cx="3299460" cy="51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23355" y="789305"/>
            <a:ext cx="2934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获取</a:t>
            </a:r>
            <a:r>
              <a:rPr lang="en-US" altLang="zh-CN"/>
              <a:t>dentry</a:t>
            </a:r>
            <a:r>
              <a:rPr lang="zh-CN" altLang="en-US"/>
              <a:t>维护的</a:t>
            </a:r>
            <a:r>
              <a:rPr lang="en-US" altLang="zh-CN" b="1"/>
              <a:t>inode</a:t>
            </a:r>
            <a:r>
              <a:rPr lang="zh-CN" altLang="en-US" b="1"/>
              <a:t>编号</a:t>
            </a:r>
            <a:endParaRPr lang="zh-CN" altLang="en-US" b="1"/>
          </a:p>
        </p:txBody>
      </p:sp>
      <p:sp>
        <p:nvSpPr>
          <p:cNvPr id="8" name="菱形 7"/>
          <p:cNvSpPr/>
          <p:nvPr/>
        </p:nvSpPr>
        <p:spPr>
          <a:xfrm>
            <a:off x="6795770" y="2629535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21220" y="27959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41110" y="1726565"/>
            <a:ext cx="3299460" cy="49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41110" y="1792605"/>
            <a:ext cx="3314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</a:t>
            </a:r>
            <a:r>
              <a:rPr lang="en-US" altLang="zh-CN"/>
              <a:t>inode</a:t>
            </a:r>
            <a:r>
              <a:rPr lang="zh-CN" altLang="en-US"/>
              <a:t>编号从磁盘</a:t>
            </a:r>
            <a:r>
              <a:rPr lang="zh-CN" altLang="en-US" b="1"/>
              <a:t>读取</a:t>
            </a:r>
            <a:r>
              <a:rPr lang="en-US" altLang="zh-CN" b="1"/>
              <a:t>inode_d</a:t>
            </a:r>
            <a:endParaRPr lang="en-US" altLang="zh-CN" b="1"/>
          </a:p>
        </p:txBody>
      </p:sp>
      <p:sp>
        <p:nvSpPr>
          <p:cNvPr id="12" name="矩形 11"/>
          <p:cNvSpPr/>
          <p:nvPr/>
        </p:nvSpPr>
        <p:spPr>
          <a:xfrm>
            <a:off x="4792345" y="3651250"/>
            <a:ext cx="2697480" cy="52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92345" y="371729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从磁盘读取目录文件内容</a:t>
            </a:r>
            <a:endParaRPr lang="en-US" altLang="zh-CN" b="1"/>
          </a:p>
        </p:txBody>
      </p:sp>
      <p:sp>
        <p:nvSpPr>
          <p:cNvPr id="14" name="矩形 13"/>
          <p:cNvSpPr/>
          <p:nvPr/>
        </p:nvSpPr>
        <p:spPr>
          <a:xfrm>
            <a:off x="4792345" y="465836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92345" y="4724400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维护所有子文件的</a:t>
            </a:r>
            <a:r>
              <a:rPr lang="en-US" altLang="zh-CN"/>
              <a:t>dentry</a:t>
            </a:r>
            <a:endParaRPr lang="en-US" altLang="zh-CN" b="1"/>
          </a:p>
        </p:txBody>
      </p:sp>
      <p:sp>
        <p:nvSpPr>
          <p:cNvPr id="17" name="矩形 16"/>
          <p:cNvSpPr/>
          <p:nvPr/>
        </p:nvSpPr>
        <p:spPr>
          <a:xfrm>
            <a:off x="8356600" y="3637915"/>
            <a:ext cx="2697480" cy="52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56600" y="370395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从磁盘读取普通文件内容</a:t>
            </a:r>
            <a:endParaRPr lang="en-US" altLang="zh-CN" b="1"/>
          </a:p>
        </p:txBody>
      </p:sp>
      <p:sp>
        <p:nvSpPr>
          <p:cNvPr id="19" name="矩形 18"/>
          <p:cNvSpPr/>
          <p:nvPr/>
        </p:nvSpPr>
        <p:spPr>
          <a:xfrm>
            <a:off x="6020435" y="3603625"/>
            <a:ext cx="1395095" cy="61595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148455" y="2657475"/>
            <a:ext cx="2000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就是所有子文件的</a:t>
            </a:r>
            <a:r>
              <a:rPr lang="en-US" altLang="zh-CN"/>
              <a:t>dentry_d</a:t>
            </a:r>
            <a:r>
              <a:rPr lang="zh-CN" altLang="en-US"/>
              <a:t>结构体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5751830" y="3308350"/>
            <a:ext cx="181610" cy="2444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632700" y="563499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678420" y="56991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7993380" y="1262380"/>
            <a:ext cx="10795" cy="42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014970" y="2232660"/>
            <a:ext cx="44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7590" y="4281805"/>
            <a:ext cx="44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1"/>
          </p:cNvCxnSpPr>
          <p:nvPr/>
        </p:nvCxnSpPr>
        <p:spPr>
          <a:xfrm rot="10800000" flipV="1">
            <a:off x="6149340" y="2979420"/>
            <a:ext cx="646430" cy="669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3"/>
            <a:endCxn id="17" idx="0"/>
          </p:cNvCxnSpPr>
          <p:nvPr/>
        </p:nvCxnSpPr>
        <p:spPr>
          <a:xfrm>
            <a:off x="9200515" y="2980055"/>
            <a:ext cx="504825" cy="657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4" idx="2"/>
            <a:endCxn id="55" idx="1"/>
          </p:cNvCxnSpPr>
          <p:nvPr/>
        </p:nvCxnSpPr>
        <p:spPr>
          <a:xfrm rot="5400000" flipV="1">
            <a:off x="6510655" y="4760595"/>
            <a:ext cx="752475" cy="14916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7" idx="2"/>
            <a:endCxn id="55" idx="3"/>
          </p:cNvCxnSpPr>
          <p:nvPr/>
        </p:nvCxnSpPr>
        <p:spPr>
          <a:xfrm rot="5400000">
            <a:off x="8172450" y="4349750"/>
            <a:ext cx="1725295" cy="1341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705860" y="1458595"/>
            <a:ext cx="831850" cy="10915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705860" y="4119880"/>
            <a:ext cx="1351915" cy="16052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912495" y="292354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2495" y="2989580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维护所有子文件的</a:t>
            </a:r>
            <a:r>
              <a:rPr lang="en-US" altLang="zh-CN"/>
              <a:t>dentry</a:t>
            </a:r>
            <a:endParaRPr lang="en-US" altLang="zh-CN" b="1"/>
          </a:p>
        </p:txBody>
      </p:sp>
      <p:sp>
        <p:nvSpPr>
          <p:cNvPr id="2" name="矩形 1"/>
          <p:cNvSpPr/>
          <p:nvPr/>
        </p:nvSpPr>
        <p:spPr>
          <a:xfrm>
            <a:off x="5546725" y="1726565"/>
            <a:ext cx="1199515" cy="78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46725" y="1224915"/>
            <a:ext cx="139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父目录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546725" y="34880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5622290" y="2580640"/>
            <a:ext cx="1079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35955" y="2591435"/>
            <a:ext cx="178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指向第一个子文件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805805" y="38233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508115" y="35045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70675" y="4234815"/>
            <a:ext cx="1536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指向兄弟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818630" y="38233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20940" y="35045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831455" y="380682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533765" y="34880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34610" y="4363085"/>
            <a:ext cx="127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第一个子文件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8437245" y="4363085"/>
            <a:ext cx="150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最后一个子文件的</a:t>
            </a:r>
            <a:r>
              <a:rPr lang="en-US" altLang="zh-CN"/>
              <a:t>dentry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624580" y="1835150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588385" y="3861435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912495" y="292354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5025" y="2972435"/>
            <a:ext cx="2852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添加子文件</a:t>
            </a:r>
            <a:r>
              <a:rPr lang="en-US" altLang="zh-CN"/>
              <a:t>dentry</a:t>
            </a:r>
            <a:r>
              <a:rPr lang="zh-CN" altLang="en-US"/>
              <a:t>到父目录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6376670" y="1586865"/>
            <a:ext cx="1199515" cy="78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76670" y="1085215"/>
            <a:ext cx="139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父目录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376670" y="33483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6452235" y="2440940"/>
            <a:ext cx="1079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565900" y="2451735"/>
            <a:ext cx="178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指向第一个子文件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635750" y="36836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338060" y="33648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00620" y="4095115"/>
            <a:ext cx="1536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指向兄弟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648575" y="36836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350885" y="33648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661400" y="366712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63710" y="33483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387975" y="3364865"/>
            <a:ext cx="162560" cy="6375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565775" y="2440940"/>
            <a:ext cx="680085" cy="70231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674360" y="3683635"/>
            <a:ext cx="605790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964555" y="4223385"/>
            <a:ext cx="127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第一个子文件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947285" y="4224020"/>
            <a:ext cx="1017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新增的</a:t>
            </a:r>
            <a:r>
              <a:rPr lang="en-US" altLang="zh-CN">
                <a:solidFill>
                  <a:srgbClr val="FF0000"/>
                </a:solidFill>
              </a:rPr>
              <a:t>dentry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67190" y="4223385"/>
            <a:ext cx="150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最后一个子文件的</a:t>
            </a:r>
            <a:r>
              <a:rPr lang="en-US" altLang="zh-CN"/>
              <a:t>dentry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624580" y="1835150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588385" y="3861435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1015365" y="296227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83945" y="3023870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732905" y="774700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41490" y="855345"/>
            <a:ext cx="1938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传入目录项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800215" y="2101215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08800" y="218757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查找索引节点位图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428105" y="4760595"/>
            <a:ext cx="292735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36690" y="4841240"/>
            <a:ext cx="2818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创建新的</a:t>
            </a:r>
            <a:r>
              <a:rPr lang="en-US" altLang="zh-CN"/>
              <a:t>inode</a:t>
            </a:r>
            <a:r>
              <a:rPr lang="zh-CN" altLang="en-US"/>
              <a:t>，填写编号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464935" y="5970905"/>
            <a:ext cx="2927350" cy="572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44945" y="607250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目录项</a:t>
            </a:r>
            <a:r>
              <a:rPr lang="en-US" altLang="zh-CN"/>
              <a:t>dentry</a:t>
            </a:r>
            <a:r>
              <a:rPr lang="zh-CN" altLang="en-US"/>
              <a:t>绑定该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303395" y="1941830"/>
            <a:ext cx="7176770" cy="19170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76470" y="278320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88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79035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7619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84140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8955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86705" y="277812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8386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32145" y="278892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3755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34710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3186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981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443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331585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2874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024620" y="277876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3003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227185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32434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43229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52690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4060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72121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557395" y="3593465"/>
            <a:ext cx="97155" cy="75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04560" y="358711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73625" y="3447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非空闲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341745" y="3447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空闲</a:t>
            </a: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972040" y="278574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07745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174605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27176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37971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47432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571480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66863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892675" y="2434590"/>
            <a:ext cx="75565" cy="3244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 rot="5400000">
            <a:off x="7713980" y="20955"/>
            <a:ext cx="114300" cy="5988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610100" y="19519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</a:t>
            </a:r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5892165" y="2101215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 B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7697470" y="263398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6" name="右大括号 85"/>
          <p:cNvSpPr/>
          <p:nvPr/>
        </p:nvSpPr>
        <p:spPr>
          <a:xfrm rot="16200000">
            <a:off x="6077585" y="2210435"/>
            <a:ext cx="103505" cy="794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696710" y="3164840"/>
            <a:ext cx="2223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sizeof(</a:t>
            </a:r>
            <a:r>
              <a:rPr lang="zh-CN" altLang="en-US"/>
              <a:t>索引节点位图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88" name="直接箭头连接符 87"/>
          <p:cNvCxnSpPr/>
          <p:nvPr/>
        </p:nvCxnSpPr>
        <p:spPr>
          <a:xfrm flipH="1">
            <a:off x="7805420" y="1406525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7768590" y="39928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7774305" y="53771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2880995" y="2101215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3026410" y="3966210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454660" y="259143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72465" y="265049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分配一个新的</a:t>
            </a:r>
            <a:r>
              <a:rPr lang="zh-CN"/>
              <a:t>数据块</a:t>
            </a:r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6800215" y="2101215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81825" y="218694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查找数据块位图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344920" y="4598670"/>
            <a:ext cx="292735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44920" y="4685030"/>
            <a:ext cx="297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找到空闲数据块</a:t>
            </a:r>
            <a:r>
              <a:rPr lang="zh-CN" altLang="en-US"/>
              <a:t>，返回编号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303395" y="1941830"/>
            <a:ext cx="7176770" cy="19170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76470" y="278320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88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79035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7619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84140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8955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86705" y="277812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8386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32145" y="278892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3755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34710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3186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981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443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331585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2874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024620" y="277876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3003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227185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32434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43229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52690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4060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72121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557395" y="3593465"/>
            <a:ext cx="97155" cy="75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04560" y="358711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73625" y="3447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非空闲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341745" y="3447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空闲</a:t>
            </a: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972040" y="278574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07745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174605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27176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37971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47432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571480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66863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892675" y="2434590"/>
            <a:ext cx="75565" cy="3244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 rot="5400000">
            <a:off x="7713980" y="20955"/>
            <a:ext cx="114300" cy="5988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610100" y="19519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</a:t>
            </a:r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5892165" y="2101215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 B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7697470" y="263398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6" name="右大括号 85"/>
          <p:cNvSpPr/>
          <p:nvPr/>
        </p:nvSpPr>
        <p:spPr>
          <a:xfrm rot="16200000">
            <a:off x="6077585" y="2210435"/>
            <a:ext cx="103505" cy="794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696710" y="3164840"/>
            <a:ext cx="1995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sizeof(</a:t>
            </a:r>
            <a:r>
              <a:rPr lang="zh-CN" altLang="en-US"/>
              <a:t>数据块</a:t>
            </a:r>
            <a:r>
              <a:rPr lang="zh-CN" altLang="en-US"/>
              <a:t>位图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7768590" y="39928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2867025" y="2124075"/>
            <a:ext cx="959485" cy="2800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2867025" y="3344545"/>
            <a:ext cx="1131570" cy="6553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72990" y="2678430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路径解析，得到对应的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513705" y="3775710"/>
            <a:ext cx="1669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填充</a:t>
            </a:r>
            <a:r>
              <a:rPr lang="en-US" altLang="zh-CN"/>
              <a:t>stat</a:t>
            </a:r>
            <a:r>
              <a:rPr lang="zh-CN" altLang="en-US"/>
              <a:t>结构体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55945" y="158115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27725" y="158115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getattr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872990" y="2595245"/>
            <a:ext cx="3081020" cy="51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72990" y="3696335"/>
            <a:ext cx="3081020" cy="501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6345555" y="2056765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339840" y="314579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16120" y="2292350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路径解析，得到目录的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94860" y="3442335"/>
            <a:ext cx="300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根据偏移</a:t>
            </a:r>
            <a:r>
              <a:rPr lang="en-US" altLang="zh-CN"/>
              <a:t>offset</a:t>
            </a:r>
            <a:r>
              <a:rPr lang="zh-CN"/>
              <a:t>得到子文件名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4748530" y="4549140"/>
            <a:ext cx="2661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用</a:t>
            </a:r>
            <a:r>
              <a:rPr lang="en-US" altLang="zh-CN"/>
              <a:t>filler</a:t>
            </a:r>
            <a:r>
              <a:rPr lang="zh-CN"/>
              <a:t>装填结果到缓冲区</a:t>
            </a:r>
            <a:endParaRPr lang="zh-CN"/>
          </a:p>
        </p:txBody>
      </p:sp>
      <p:sp>
        <p:nvSpPr>
          <p:cNvPr id="5" name="文本框 4"/>
          <p:cNvSpPr txBox="1"/>
          <p:nvPr/>
        </p:nvSpPr>
        <p:spPr>
          <a:xfrm>
            <a:off x="1853565" y="30778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303520" y="133350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75300" y="133350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readdir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516120" y="2209165"/>
            <a:ext cx="3081655" cy="54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14850" y="3359150"/>
            <a:ext cx="3082290" cy="567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1550" y="4465955"/>
            <a:ext cx="2628900" cy="535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5995035" y="180340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993130" y="289433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975985" y="403352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875395" y="454977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直接调用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75395" y="4465320"/>
            <a:ext cx="1101090" cy="5365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1466215" y="986790"/>
            <a:ext cx="4048125" cy="1459865"/>
          </a:xfrm>
          <a:prstGeom prst="rect">
            <a:avLst/>
          </a:prstGeom>
          <a:pattFill prst="dashVert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466215" y="986790"/>
            <a:ext cx="1578610" cy="1460500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315200" y="871220"/>
            <a:ext cx="451104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文件系统思想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硬件：</a:t>
            </a:r>
            <a:r>
              <a:rPr lang="zh-CN" altLang="en-US">
                <a:sym typeface="+mn-ea"/>
              </a:rPr>
              <a:t>重新设计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磁盘布局</a:t>
            </a:r>
            <a:r>
              <a:rPr lang="zh-CN" altLang="en-US">
                <a:sym typeface="+mn-ea"/>
              </a:rPr>
              <a:t>，引入管理区</a:t>
            </a:r>
            <a:endParaRPr lang="zh-CN" altLang="en-US"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软件：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和磁盘进行交互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读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写数据</a:t>
            </a:r>
            <a:r>
              <a:rPr lang="zh-CN" altLang="en-US">
                <a:sym typeface="+mn-ea"/>
              </a:rPr>
              <a:t>，封装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实现增、删、查、改等接口</a:t>
            </a:r>
            <a:r>
              <a:rPr lang="zh-CN" altLang="en-US">
                <a:sym typeface="+mn-ea"/>
              </a:rPr>
              <a:t>供上层使用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7531100" y="3110230"/>
            <a:ext cx="4387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00B050"/>
                </a:solidFill>
              </a:rPr>
              <a:t>便于维护和管理磁盘空间</a:t>
            </a:r>
            <a:endParaRPr lang="zh-CN" altLang="en-US">
              <a:solidFill>
                <a:srgbClr val="00B05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00B050"/>
                </a:solidFill>
              </a:rPr>
              <a:t>提高从设备查找文件效率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37" name="右大括号 36"/>
          <p:cNvSpPr/>
          <p:nvPr/>
        </p:nvSpPr>
        <p:spPr>
          <a:xfrm rot="5400000">
            <a:off x="4192270" y="1460500"/>
            <a:ext cx="141605" cy="24701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892550" y="29629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</a:t>
            </a:r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 rot="5400000">
            <a:off x="2168525" y="1906270"/>
            <a:ext cx="141605" cy="15792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04670" y="29121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管理区</a:t>
            </a:r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 rot="16200000">
            <a:off x="3378200" y="-1249045"/>
            <a:ext cx="224155" cy="40163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61945" y="16319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磁盘布局设计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400" y="15328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硬件</a:t>
            </a:r>
            <a:endParaRPr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1407795" y="4740910"/>
            <a:ext cx="4048125" cy="14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3855" y="5354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软件</a:t>
            </a:r>
            <a:endParaRPr lang="zh-CN" altLang="en-US" b="1"/>
          </a:p>
        </p:txBody>
      </p:sp>
      <p:sp>
        <p:nvSpPr>
          <p:cNvPr id="12" name="上下箭头 11"/>
          <p:cNvSpPr/>
          <p:nvPr/>
        </p:nvSpPr>
        <p:spPr>
          <a:xfrm>
            <a:off x="3190875" y="3207385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01365" y="34544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</a:t>
            </a:r>
            <a:r>
              <a:rPr lang="zh-CN"/>
              <a:t>驱动</a:t>
            </a:r>
            <a:endParaRPr lang="zh-CN"/>
          </a:p>
        </p:txBody>
      </p:sp>
      <p:sp>
        <p:nvSpPr>
          <p:cNvPr id="14" name="矩形 13"/>
          <p:cNvSpPr/>
          <p:nvPr/>
        </p:nvSpPr>
        <p:spPr>
          <a:xfrm>
            <a:off x="1482090" y="4804410"/>
            <a:ext cx="1059180" cy="614045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41625" y="4804410"/>
            <a:ext cx="1138555" cy="614045"/>
          </a:xfrm>
          <a:prstGeom prst="rect">
            <a:avLst/>
          </a:prstGeom>
          <a:pattFill prst="ltVert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 rot="16200000">
            <a:off x="1925955" y="4055745"/>
            <a:ext cx="172085" cy="1059815"/>
          </a:xfrm>
          <a:prstGeom prst="rightBrace">
            <a:avLst>
              <a:gd name="adj1" fmla="val 8333"/>
              <a:gd name="adj2" fmla="val 49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82090" y="41135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管理区缓存</a:t>
            </a:r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 rot="16200000">
            <a:off x="3324860" y="4017010"/>
            <a:ext cx="172085" cy="1137920"/>
          </a:xfrm>
          <a:prstGeom prst="rightBrace">
            <a:avLst>
              <a:gd name="adj1" fmla="val 8333"/>
              <a:gd name="adj2" fmla="val 49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30040" y="40728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数据区缓存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168140" y="4803775"/>
            <a:ext cx="1138555" cy="614045"/>
          </a:xfrm>
          <a:prstGeom prst="rect">
            <a:avLst/>
          </a:prstGeom>
          <a:pattFill prst="dashVert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82090" y="5551170"/>
            <a:ext cx="3825240" cy="551180"/>
          </a:xfrm>
          <a:prstGeom prst="rect">
            <a:avLst/>
          </a:prstGeom>
          <a:pattFill prst="narHorz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014855" y="3456305"/>
            <a:ext cx="115570" cy="5200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括号 22"/>
          <p:cNvSpPr/>
          <p:nvPr/>
        </p:nvSpPr>
        <p:spPr>
          <a:xfrm rot="16200000">
            <a:off x="4652010" y="3952240"/>
            <a:ext cx="172085" cy="1137920"/>
          </a:xfrm>
          <a:prstGeom prst="rightBrace">
            <a:avLst>
              <a:gd name="adj1" fmla="val 8333"/>
              <a:gd name="adj2" fmla="val 49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728210" y="3497580"/>
            <a:ext cx="116840" cy="4787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61945" y="40976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磁盘交互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39" name="右大括号 38"/>
          <p:cNvSpPr/>
          <p:nvPr/>
        </p:nvSpPr>
        <p:spPr>
          <a:xfrm rot="5400000">
            <a:off x="3298825" y="4419600"/>
            <a:ext cx="192405" cy="3825240"/>
          </a:xfrm>
          <a:prstGeom prst="rightBrace">
            <a:avLst>
              <a:gd name="adj1" fmla="val 8333"/>
              <a:gd name="adj2" fmla="val 492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981200" y="648970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实现增、删、查、改等接口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42" name="左大括号 41"/>
          <p:cNvSpPr/>
          <p:nvPr/>
        </p:nvSpPr>
        <p:spPr>
          <a:xfrm>
            <a:off x="6181090" y="4977765"/>
            <a:ext cx="76200" cy="1731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257290" y="4740910"/>
            <a:ext cx="15836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init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mkdir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getattr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readdir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mknod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  <a:cs typeface="+mn-lt"/>
              </a:rPr>
              <a:t>read</a:t>
            </a:r>
            <a:endParaRPr lang="en-US" altLang="zh-CN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  <a:cs typeface="+mn-lt"/>
              </a:rPr>
              <a:t>...</a:t>
            </a:r>
            <a:endParaRPr lang="en-US" altLang="zh-CN">
              <a:latin typeface="+mn-ea"/>
              <a:cs typeface="+mn-lt"/>
            </a:endParaRPr>
          </a:p>
        </p:txBody>
      </p:sp>
      <p:pic>
        <p:nvPicPr>
          <p:cNvPr id="48" name="图片 47" descr="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0305" y="5418455"/>
            <a:ext cx="2541905" cy="382905"/>
          </a:xfrm>
          <a:prstGeom prst="rect">
            <a:avLst/>
          </a:prstGeom>
        </p:spPr>
      </p:pic>
      <p:cxnSp>
        <p:nvCxnSpPr>
          <p:cNvPr id="49" name="直接箭头连接符 48"/>
          <p:cNvCxnSpPr/>
          <p:nvPr/>
        </p:nvCxnSpPr>
        <p:spPr>
          <a:xfrm flipV="1">
            <a:off x="7546340" y="5710555"/>
            <a:ext cx="867410" cy="6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546340" y="5487035"/>
            <a:ext cx="904240" cy="116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593965" y="50120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被调用</a:t>
            </a:r>
            <a:endParaRPr lang="zh-CN" altLang="en-US"/>
          </a:p>
        </p:txBody>
      </p:sp>
      <p:cxnSp>
        <p:nvCxnSpPr>
          <p:cNvPr id="2" name="曲线连接符 1"/>
          <p:cNvCxnSpPr/>
          <p:nvPr/>
        </p:nvCxnSpPr>
        <p:spPr>
          <a:xfrm rot="16200000">
            <a:off x="5380355" y="5918835"/>
            <a:ext cx="694055" cy="681990"/>
          </a:xfrm>
          <a:prstGeom prst="curvedConnector3">
            <a:avLst>
              <a:gd name="adj1" fmla="val -4345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80085" y="1438910"/>
            <a:ext cx="440436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0085" y="944245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680085" y="1576070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2212340" y="2193925"/>
            <a:ext cx="978535" cy="92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23160" y="2457450"/>
            <a:ext cx="55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VFS</a:t>
            </a:r>
            <a:endParaRPr lang="en-US" altLang="zh-CN" sz="2000"/>
          </a:p>
        </p:txBody>
      </p:sp>
      <p:sp>
        <p:nvSpPr>
          <p:cNvPr id="9" name="矩形 8"/>
          <p:cNvSpPr/>
          <p:nvPr/>
        </p:nvSpPr>
        <p:spPr>
          <a:xfrm>
            <a:off x="3674745" y="2193925"/>
            <a:ext cx="999490" cy="4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04920" y="2193925"/>
            <a:ext cx="7397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JFFS2</a:t>
            </a:r>
            <a:endParaRPr lang="en-US" altLang="zh-CN" sz="200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936240" y="1226185"/>
            <a:ext cx="10795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111500" y="2299970"/>
            <a:ext cx="6642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19320" y="2193925"/>
            <a:ext cx="1664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2423160" y="744855"/>
            <a:ext cx="1156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请求</a:t>
            </a:r>
            <a:endParaRPr lang="zh-CN" altLang="en-US" sz="20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691130" y="1247140"/>
            <a:ext cx="10160" cy="1138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26740" y="2498090"/>
            <a:ext cx="664210" cy="6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36240" y="154432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①</a:t>
            </a:r>
            <a:endParaRPr lang="zh-CN" sz="2000"/>
          </a:p>
        </p:txBody>
      </p:sp>
      <p:sp>
        <p:nvSpPr>
          <p:cNvPr id="19" name="文本框 18"/>
          <p:cNvSpPr txBox="1"/>
          <p:nvPr/>
        </p:nvSpPr>
        <p:spPr>
          <a:xfrm>
            <a:off x="3181985" y="190119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②</a:t>
            </a:r>
            <a:endParaRPr 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3193415" y="249809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③</a:t>
            </a:r>
            <a:endParaRPr 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89175" y="154749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④</a:t>
            </a:r>
            <a:endParaRPr lang="zh-CN" sz="2000"/>
          </a:p>
        </p:txBody>
      </p:sp>
      <p:cxnSp>
        <p:nvCxnSpPr>
          <p:cNvPr id="22" name="直接连接符 21"/>
          <p:cNvCxnSpPr/>
          <p:nvPr/>
        </p:nvCxnSpPr>
        <p:spPr>
          <a:xfrm>
            <a:off x="505460" y="4566285"/>
            <a:ext cx="440436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05460" y="4071620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24" name="文本框 23"/>
          <p:cNvSpPr txBox="1"/>
          <p:nvPr/>
        </p:nvSpPr>
        <p:spPr>
          <a:xfrm>
            <a:off x="505460" y="4703445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25" name="矩形 24"/>
          <p:cNvSpPr/>
          <p:nvPr/>
        </p:nvSpPr>
        <p:spPr>
          <a:xfrm>
            <a:off x="2037715" y="5321300"/>
            <a:ext cx="978535" cy="92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248535" y="5584825"/>
            <a:ext cx="55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VFS</a:t>
            </a:r>
            <a:endParaRPr lang="en-US" altLang="zh-CN" sz="2000"/>
          </a:p>
        </p:txBody>
      </p:sp>
      <p:sp>
        <p:nvSpPr>
          <p:cNvPr id="27" name="矩形 26"/>
          <p:cNvSpPr/>
          <p:nvPr/>
        </p:nvSpPr>
        <p:spPr>
          <a:xfrm>
            <a:off x="3500120" y="5321300"/>
            <a:ext cx="999490" cy="4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630295" y="5321300"/>
            <a:ext cx="703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FUSE</a:t>
            </a:r>
            <a:endParaRPr lang="en-US" altLang="zh-CN" sz="2000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2761615" y="4353560"/>
            <a:ext cx="10795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936875" y="5427345"/>
            <a:ext cx="6642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842510" y="3608070"/>
            <a:ext cx="1664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32" name="文本框 31"/>
          <p:cNvSpPr txBox="1"/>
          <p:nvPr/>
        </p:nvSpPr>
        <p:spPr>
          <a:xfrm>
            <a:off x="2164715" y="3785870"/>
            <a:ext cx="1156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请求</a:t>
            </a:r>
            <a:endParaRPr lang="zh-CN" altLang="en-US" sz="200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2516505" y="4374515"/>
            <a:ext cx="10160" cy="1138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952115" y="5625465"/>
            <a:ext cx="664210" cy="6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722245" y="465010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①</a:t>
            </a:r>
            <a:endParaRPr lang="zh-CN" sz="2000"/>
          </a:p>
        </p:txBody>
      </p:sp>
      <p:sp>
        <p:nvSpPr>
          <p:cNvPr id="36" name="文本框 35"/>
          <p:cNvSpPr txBox="1"/>
          <p:nvPr/>
        </p:nvSpPr>
        <p:spPr>
          <a:xfrm>
            <a:off x="3007360" y="5028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②</a:t>
            </a:r>
            <a:endParaRPr lang="zh-CN" sz="2000"/>
          </a:p>
        </p:txBody>
      </p:sp>
      <p:sp>
        <p:nvSpPr>
          <p:cNvPr id="37" name="文本框 36"/>
          <p:cNvSpPr txBox="1"/>
          <p:nvPr/>
        </p:nvSpPr>
        <p:spPr>
          <a:xfrm>
            <a:off x="3408680" y="4520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③</a:t>
            </a:r>
            <a:endParaRPr lang="zh-CN" sz="2000"/>
          </a:p>
        </p:txBody>
      </p:sp>
      <p:sp>
        <p:nvSpPr>
          <p:cNvPr id="38" name="文本框 37"/>
          <p:cNvSpPr txBox="1"/>
          <p:nvPr/>
        </p:nvSpPr>
        <p:spPr>
          <a:xfrm>
            <a:off x="4055745" y="4520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④</a:t>
            </a:r>
            <a:endParaRPr lang="zh-CN" sz="2000"/>
          </a:p>
        </p:txBody>
      </p:sp>
      <p:sp>
        <p:nvSpPr>
          <p:cNvPr id="39" name="矩形 38"/>
          <p:cNvSpPr/>
          <p:nvPr/>
        </p:nvSpPr>
        <p:spPr>
          <a:xfrm>
            <a:off x="3545205" y="3608070"/>
            <a:ext cx="999490" cy="405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18865" y="3611245"/>
            <a:ext cx="926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NEWFS</a:t>
            </a:r>
            <a:endParaRPr lang="en-US" altLang="zh-CN" sz="20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808095" y="3907155"/>
            <a:ext cx="15240" cy="144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4095115" y="3907155"/>
            <a:ext cx="30480" cy="14573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059430" y="564451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⑤</a:t>
            </a:r>
            <a:endParaRPr lang="zh-CN" altLang="en-US" sz="2000"/>
          </a:p>
        </p:txBody>
      </p:sp>
      <p:sp>
        <p:nvSpPr>
          <p:cNvPr id="44" name="文本框 43"/>
          <p:cNvSpPr txBox="1"/>
          <p:nvPr/>
        </p:nvSpPr>
        <p:spPr>
          <a:xfrm>
            <a:off x="2089785" y="474980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⑥</a:t>
            </a:r>
            <a:endParaRPr lang="zh-CN" altLang="en-US" sz="2000"/>
          </a:p>
        </p:txBody>
      </p:sp>
      <p:cxnSp>
        <p:nvCxnSpPr>
          <p:cNvPr id="46" name="曲线连接符 45"/>
          <p:cNvCxnSpPr/>
          <p:nvPr/>
        </p:nvCxnSpPr>
        <p:spPr>
          <a:xfrm>
            <a:off x="4615180" y="3995420"/>
            <a:ext cx="1065530" cy="708025"/>
          </a:xfrm>
          <a:prstGeom prst="curvedConnector3">
            <a:avLst>
              <a:gd name="adj1" fmla="val 5006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496560" y="4919345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本实验在此</a:t>
            </a:r>
            <a:r>
              <a:rPr lang="zh-CN" altLang="en-US" sz="2000"/>
              <a:t>实现文件系统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9244965" y="20891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一般文件系统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9328785" y="4439920"/>
            <a:ext cx="157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FUSE</a:t>
            </a:r>
            <a:r>
              <a:rPr lang="zh-CN" altLang="en-US" b="1"/>
              <a:t>文件系统</a:t>
            </a:r>
            <a:endParaRPr lang="zh-CN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1529080" y="3704590"/>
            <a:ext cx="8255635" cy="317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29080" y="3209925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1529080" y="3841750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39" name="矩形 38"/>
          <p:cNvSpPr/>
          <p:nvPr/>
        </p:nvSpPr>
        <p:spPr>
          <a:xfrm>
            <a:off x="5361940" y="2657475"/>
            <a:ext cx="1230630" cy="5524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15610" y="2183765"/>
            <a:ext cx="923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ddriver</a:t>
            </a:r>
            <a:endParaRPr lang="en-US" altLang="zh-CN" sz="2000"/>
          </a:p>
        </p:txBody>
      </p:sp>
      <p:sp>
        <p:nvSpPr>
          <p:cNvPr id="23" name="矩形 22"/>
          <p:cNvSpPr/>
          <p:nvPr/>
        </p:nvSpPr>
        <p:spPr>
          <a:xfrm>
            <a:off x="7870825" y="2657475"/>
            <a:ext cx="1230630" cy="55245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191500" y="2183765"/>
            <a:ext cx="58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disk</a:t>
            </a:r>
            <a:endParaRPr lang="en-US" altLang="zh-CN" sz="2000"/>
          </a:p>
        </p:txBody>
      </p:sp>
      <p:sp>
        <p:nvSpPr>
          <p:cNvPr id="25" name="文本框 24"/>
          <p:cNvSpPr txBox="1"/>
          <p:nvPr/>
        </p:nvSpPr>
        <p:spPr>
          <a:xfrm>
            <a:off x="7870825" y="32150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普通文件</a:t>
            </a:r>
            <a:endParaRPr lang="zh-CN" altLang="en-US" sz="2000"/>
          </a:p>
        </p:txBody>
      </p:sp>
      <p:sp>
        <p:nvSpPr>
          <p:cNvPr id="26" name="文本框 25"/>
          <p:cNvSpPr txBox="1"/>
          <p:nvPr/>
        </p:nvSpPr>
        <p:spPr>
          <a:xfrm>
            <a:off x="5250815" y="325818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模拟驱动库</a:t>
            </a:r>
            <a:endParaRPr lang="zh-CN" altLang="en-US" sz="2000"/>
          </a:p>
        </p:txBody>
      </p:sp>
      <p:sp>
        <p:nvSpPr>
          <p:cNvPr id="27" name="上下箭头 26"/>
          <p:cNvSpPr/>
          <p:nvPr/>
        </p:nvSpPr>
        <p:spPr>
          <a:xfrm rot="5400000">
            <a:off x="7176135" y="252095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大括号 29"/>
          <p:cNvSpPr/>
          <p:nvPr/>
        </p:nvSpPr>
        <p:spPr>
          <a:xfrm>
            <a:off x="4965065" y="2152015"/>
            <a:ext cx="170180" cy="1425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192905" y="1903730"/>
            <a:ext cx="772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open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close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seek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read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write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ioctl</a:t>
            </a:r>
            <a:endParaRPr lang="en-US" altLang="zh-CN">
              <a:latin typeface="+mn-ea"/>
              <a:cs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83375" y="24498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读写操作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01150" y="2821305"/>
            <a:ext cx="61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4MB</a:t>
            </a:r>
            <a:endParaRPr lang="en-US" altLang="zh-CN"/>
          </a:p>
        </p:txBody>
      </p:sp>
      <p:sp>
        <p:nvSpPr>
          <p:cNvPr id="2" name="上下箭头 1"/>
          <p:cNvSpPr/>
          <p:nvPr/>
        </p:nvSpPr>
        <p:spPr>
          <a:xfrm rot="5400000">
            <a:off x="3700780" y="2497455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24455" y="2988945"/>
            <a:ext cx="156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一次读写</a:t>
            </a:r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986405" y="24047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调用驱动</a:t>
            </a: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85165" y="5544185"/>
            <a:ext cx="1862455" cy="64770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8320" y="1371600"/>
            <a:ext cx="6605270" cy="690245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65450" y="3045460"/>
            <a:ext cx="3072765" cy="195072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06420" y="3270885"/>
            <a:ext cx="1790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mkdir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32" name="文本框 31"/>
          <p:cNvSpPr txBox="1"/>
          <p:nvPr/>
        </p:nvSpPr>
        <p:spPr>
          <a:xfrm>
            <a:off x="534670" y="3744595"/>
            <a:ext cx="1282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mkdir</a:t>
            </a:r>
            <a:r>
              <a:rPr lang="zh-CN" altLang="en-US" sz="2000"/>
              <a:t>请求</a:t>
            </a:r>
            <a:endParaRPr lang="zh-CN" altLang="en-US" sz="2000"/>
          </a:p>
        </p:txBody>
      </p:sp>
      <p:sp>
        <p:nvSpPr>
          <p:cNvPr id="39" name="矩形 38"/>
          <p:cNvSpPr/>
          <p:nvPr/>
        </p:nvSpPr>
        <p:spPr>
          <a:xfrm>
            <a:off x="3439160" y="3839845"/>
            <a:ext cx="999490" cy="405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2820" y="3843020"/>
            <a:ext cx="926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NEWFS</a:t>
            </a:r>
            <a:endParaRPr lang="en-US" altLang="zh-CN" sz="2000"/>
          </a:p>
        </p:txBody>
      </p:sp>
      <p:sp>
        <p:nvSpPr>
          <p:cNvPr id="2" name="矩形 1"/>
          <p:cNvSpPr/>
          <p:nvPr/>
        </p:nvSpPr>
        <p:spPr>
          <a:xfrm>
            <a:off x="7429500" y="3744595"/>
            <a:ext cx="1230630" cy="5524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83170" y="3270885"/>
            <a:ext cx="923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ddriver</a:t>
            </a:r>
            <a:endParaRPr lang="en-US" altLang="zh-CN" sz="2000"/>
          </a:p>
        </p:txBody>
      </p:sp>
      <p:sp>
        <p:nvSpPr>
          <p:cNvPr id="3" name="矩形 2"/>
          <p:cNvSpPr/>
          <p:nvPr/>
        </p:nvSpPr>
        <p:spPr>
          <a:xfrm>
            <a:off x="9938385" y="3744595"/>
            <a:ext cx="1230630" cy="55245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259060" y="3270885"/>
            <a:ext cx="58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disk</a:t>
            </a:r>
            <a:endParaRPr lang="en-US" altLang="zh-CN" sz="2000"/>
          </a:p>
        </p:txBody>
      </p:sp>
      <p:sp>
        <p:nvSpPr>
          <p:cNvPr id="47" name="文本框 46"/>
          <p:cNvSpPr txBox="1"/>
          <p:nvPr/>
        </p:nvSpPr>
        <p:spPr>
          <a:xfrm>
            <a:off x="9970135" y="430339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普通文件</a:t>
            </a:r>
            <a:endParaRPr lang="zh-CN" altLang="en-US" sz="2000"/>
          </a:p>
        </p:txBody>
      </p:sp>
      <p:sp>
        <p:nvSpPr>
          <p:cNvPr id="49" name="文本框 48"/>
          <p:cNvSpPr txBox="1"/>
          <p:nvPr/>
        </p:nvSpPr>
        <p:spPr>
          <a:xfrm>
            <a:off x="7318375" y="434530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模拟驱动库</a:t>
            </a:r>
            <a:endParaRPr lang="zh-CN" altLang="en-US" sz="2000"/>
          </a:p>
        </p:txBody>
      </p:sp>
      <p:sp>
        <p:nvSpPr>
          <p:cNvPr id="50" name="上下箭头 49"/>
          <p:cNvSpPr/>
          <p:nvPr/>
        </p:nvSpPr>
        <p:spPr>
          <a:xfrm rot="5400000">
            <a:off x="9243695" y="360807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771255" y="3509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读写操作</a:t>
            </a:r>
            <a:endParaRPr lang="zh-CN" altLang="en-US"/>
          </a:p>
        </p:txBody>
      </p:sp>
      <p:sp>
        <p:nvSpPr>
          <p:cNvPr id="52" name="右大括号 51"/>
          <p:cNvSpPr/>
          <p:nvPr/>
        </p:nvSpPr>
        <p:spPr>
          <a:xfrm>
            <a:off x="7032625" y="3239135"/>
            <a:ext cx="170180" cy="1425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260465" y="2990850"/>
            <a:ext cx="772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open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close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seek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read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write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ioctl</a:t>
            </a:r>
            <a:endParaRPr lang="en-US" altLang="zh-CN">
              <a:latin typeface="+mn-ea"/>
              <a:cs typeface="+mn-lt"/>
            </a:endParaRPr>
          </a:p>
        </p:txBody>
      </p:sp>
      <p:sp>
        <p:nvSpPr>
          <p:cNvPr id="54" name="上下箭头 53"/>
          <p:cNvSpPr/>
          <p:nvPr/>
        </p:nvSpPr>
        <p:spPr>
          <a:xfrm rot="5400000">
            <a:off x="5294630" y="359156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862820" y="4076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模拟磁盘</a:t>
            </a:r>
            <a:endParaRPr lang="zh-CN" altLang="en-US" b="1"/>
          </a:p>
        </p:txBody>
      </p:sp>
      <p:sp>
        <p:nvSpPr>
          <p:cNvPr id="57" name="文本框 56"/>
          <p:cNvSpPr txBox="1"/>
          <p:nvPr/>
        </p:nvSpPr>
        <p:spPr>
          <a:xfrm>
            <a:off x="7032625" y="4076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模拟驱动</a:t>
            </a:r>
            <a:endParaRPr lang="zh-CN" altLang="en-US" b="1"/>
          </a:p>
        </p:txBody>
      </p:sp>
      <p:sp>
        <p:nvSpPr>
          <p:cNvPr id="58" name="文本框 57"/>
          <p:cNvSpPr txBox="1"/>
          <p:nvPr/>
        </p:nvSpPr>
        <p:spPr>
          <a:xfrm>
            <a:off x="2025650" y="1586230"/>
            <a:ext cx="2696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B0F0"/>
                </a:solidFill>
              </a:rPr>
              <a:t>3. </a:t>
            </a:r>
            <a:r>
              <a:rPr lang="zh-CN" altLang="en-US" b="1">
                <a:solidFill>
                  <a:srgbClr val="00B0F0"/>
                </a:solidFill>
              </a:rPr>
              <a:t>实现文件系统各种接口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175375" y="1586230"/>
            <a:ext cx="2011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2. </a:t>
            </a:r>
            <a:r>
              <a:rPr lang="zh-CN" altLang="en-US" b="1">
                <a:solidFill>
                  <a:srgbClr val="00B0F0"/>
                </a:solidFill>
              </a:rPr>
              <a:t>和模拟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磁盘交互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147060" y="4483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文件系统</a:t>
            </a:r>
            <a:endParaRPr lang="zh-CN" altLang="en-US" b="1"/>
          </a:p>
        </p:txBody>
      </p:sp>
      <p:sp>
        <p:nvSpPr>
          <p:cNvPr id="61" name="文本框 60"/>
          <p:cNvSpPr txBox="1"/>
          <p:nvPr/>
        </p:nvSpPr>
        <p:spPr>
          <a:xfrm>
            <a:off x="765175" y="5693410"/>
            <a:ext cx="1782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1. 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磁盘布局设计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89665" y="3820160"/>
            <a:ext cx="61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4MB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08220" y="3509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调用驱动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72635" y="4138930"/>
            <a:ext cx="156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一次读写</a:t>
            </a:r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141085" y="3045460"/>
            <a:ext cx="5767070" cy="1950720"/>
          </a:xfrm>
          <a:prstGeom prst="rect">
            <a:avLst/>
          </a:prstGeom>
          <a:solidFill>
            <a:schemeClr val="accent3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0" y="5093970"/>
            <a:ext cx="4587875" cy="15278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426325" y="267716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灰色部分我们做了封装，无需关心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87845" y="4312285"/>
            <a:ext cx="3115310" cy="1142365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1177905" y="4366260"/>
            <a:ext cx="0" cy="108839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31" idx="1"/>
          </p:cNvCxnSpPr>
          <p:nvPr/>
        </p:nvCxnSpPr>
        <p:spPr>
          <a:xfrm rot="10800000">
            <a:off x="2360295" y="2145665"/>
            <a:ext cx="746125" cy="13246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16200000">
            <a:off x="5609590" y="1877060"/>
            <a:ext cx="1339850" cy="18459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798320" y="10033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浅红色部分是同学关心的内容</a:t>
            </a:r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839335" y="5034280"/>
            <a:ext cx="1584960" cy="7442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箭头 67"/>
          <p:cNvSpPr/>
          <p:nvPr/>
        </p:nvSpPr>
        <p:spPr>
          <a:xfrm>
            <a:off x="1924685" y="3887470"/>
            <a:ext cx="894715" cy="129540"/>
          </a:xfrm>
          <a:prstGeom prst="rightArrow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765300" y="35191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最终调用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147060" y="458406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每个逻辑块存什么内容</a:t>
            </a:r>
            <a:endParaRPr lang="zh-CN" altLang="en-US"/>
          </a:p>
        </p:txBody>
      </p:sp>
      <p:cxnSp>
        <p:nvCxnSpPr>
          <p:cNvPr id="8" name="曲线连接符 7"/>
          <p:cNvCxnSpPr>
            <a:stCxn id="18" idx="2"/>
          </p:cNvCxnSpPr>
          <p:nvPr/>
        </p:nvCxnSpPr>
        <p:spPr>
          <a:xfrm rot="5400000">
            <a:off x="3155315" y="4548505"/>
            <a:ext cx="899795" cy="17945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2934970"/>
            <a:ext cx="9499600" cy="988695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 rot="16200000">
            <a:off x="4122420" y="1144270"/>
            <a:ext cx="130175" cy="6045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8909685" y="2477770"/>
            <a:ext cx="130175" cy="337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52850" y="44107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管理区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40750" y="44107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</a:t>
            </a: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16200000" flipH="1">
            <a:off x="5875655" y="-1991360"/>
            <a:ext cx="76200" cy="9418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65750" y="2079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磁盘布局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655820" y="279781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97195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4840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5488940" y="291846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6227445" y="217932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2485" y="296354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4295775" y="207708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634355" y="20770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267835" y="197866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66030" y="3496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057525" y="27920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9" idx="3"/>
          </p:cNvCxnSpPr>
          <p:nvPr/>
        </p:nvCxnSpPr>
        <p:spPr>
          <a:xfrm>
            <a:off x="3241040" y="315849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627755" y="2741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828925" y="2215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标</a:t>
            </a:r>
            <a:r>
              <a:rPr lang="zh-CN" altLang="en-US"/>
              <a:t>识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655820" y="279781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97195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4840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5488940" y="291846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6227445" y="217932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2485" y="296354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4295775" y="207708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634355" y="20770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267835" y="197866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66030" y="3496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000,&quot;width&quot;:8000}"/>
</p:tagLst>
</file>

<file path=ppt/tags/tag2.xml><?xml version="1.0" encoding="utf-8"?>
<p:tagLst xmlns:p="http://schemas.openxmlformats.org/presentationml/2006/main">
  <p:tag name="COMMONDATA" val="eyJoZGlkIjoiYzhlZTIzZDUxMzUwZTI0N2ZhYWE4NzUxNjY0MzMwM2YifQ=="/>
  <p:tag name="KSO_WPP_MARK_KEY" val="735eb9cc-b54c-4e72-a236-0deb2990315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3017</Words>
  <Application>WPS 演示</Application>
  <PresentationFormat>宽屏</PresentationFormat>
  <Paragraphs>753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华文行楷</vt:lpstr>
      <vt:lpstr>Wingdings</vt:lpstr>
      <vt:lpstr>Calibri</vt:lpstr>
      <vt:lpstr>微软雅黑</vt:lpstr>
      <vt:lpstr>Arial Unicode MS</vt:lpstr>
      <vt:lpstr>Times New Roman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杨大荣</dc:creator>
  <cp:lastModifiedBy>YD荣</cp:lastModifiedBy>
  <cp:revision>77</cp:revision>
  <dcterms:created xsi:type="dcterms:W3CDTF">2023-11-02T09:02:00Z</dcterms:created>
  <dcterms:modified xsi:type="dcterms:W3CDTF">2023-11-09T09:24:03Z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79CBA57E2B064955A14AE215416899FD</vt:lpwstr>
  </property>
  <property fmtid="{D5CDD505-2E9C-101B-9397-08002B2CF9AE}" pid="3" name="KSOProductBuildVer">
    <vt:lpwstr>2052-11.1.0.11744</vt:lpwstr>
  </property>
</Properties>
</file>