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1" r:id="rId5"/>
    <p:sldId id="260" r:id="rId6"/>
    <p:sldId id="265" r:id="rId7"/>
    <p:sldId id="258" r:id="rId8"/>
    <p:sldId id="262" r:id="rId9"/>
    <p:sldId id="259" r:id="rId10"/>
    <p:sldId id="263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63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9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43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94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8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98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5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40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68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16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176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9B6C9-3441-4C34-9D03-83756ADC5209}" type="datetimeFigureOut">
              <a:rPr lang="zh-CN" altLang="en-US" smtClean="0"/>
              <a:t>2022/10/24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4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27911" y="54989"/>
            <a:ext cx="1637071" cy="357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用户程序调用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sleep(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int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)</a:t>
            </a:r>
            <a:endParaRPr lang="zh-CN" altLang="en-US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41522" y="687290"/>
            <a:ext cx="2609849" cy="97815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user/usys.pl 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en-US" altLang="zh-CN" sz="1100" dirty="0" err="1" smtClean="0">
                <a:solidFill>
                  <a:srgbClr val="FF0000"/>
                </a:solidFill>
                <a:ea typeface="微软雅黑" panose="020B0503020204020204" pitchFamily="34" charset="-122"/>
                <a:sym typeface="Wingdings" panose="05000000000000000000" pitchFamily="2" charset="2"/>
              </a:rPr>
              <a:t>usys.S</a:t>
            </a:r>
            <a:endParaRPr lang="en-US" altLang="zh-CN" sz="1100" dirty="0" smtClean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ea typeface="微软雅黑" panose="020B0503020204020204" pitchFamily="34" charset="-122"/>
              </a:rPr>
              <a:t>这是</a:t>
            </a:r>
            <a:r>
              <a:rPr lang="en-US" altLang="zh-CN" sz="1100" dirty="0" err="1">
                <a:solidFill>
                  <a:schemeClr val="tx1"/>
                </a:solidFill>
                <a:ea typeface="微软雅黑" panose="020B0503020204020204" pitchFamily="34" charset="-122"/>
              </a:rPr>
              <a:t>perl</a:t>
            </a:r>
            <a:r>
              <a:rPr lang="zh-CN" altLang="en-US" sz="1100" dirty="0">
                <a:solidFill>
                  <a:schemeClr val="tx1"/>
                </a:solidFill>
                <a:ea typeface="微软雅黑" panose="020B0503020204020204" pitchFamily="34" charset="-122"/>
              </a:rPr>
              <a:t>脚本，用来生成</a:t>
            </a:r>
            <a:r>
              <a:rPr lang="en-US" altLang="zh-CN" sz="1100" dirty="0" err="1">
                <a:solidFill>
                  <a:schemeClr val="tx1"/>
                </a:solidFill>
                <a:ea typeface="微软雅黑" panose="020B0503020204020204" pitchFamily="34" charset="-122"/>
              </a:rPr>
              <a:t>usys.S</a:t>
            </a:r>
            <a:r>
              <a:rPr lang="zh-CN" altLang="en-US" sz="1100" dirty="0">
                <a:solidFill>
                  <a:schemeClr val="tx1"/>
                </a:solidFill>
                <a:ea typeface="微软雅黑" panose="020B0503020204020204" pitchFamily="34" charset="-122"/>
              </a:rPr>
              <a:t>汇编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代码，即实际的系统调用调钩。</a:t>
            </a:r>
            <a:endParaRPr lang="en-US" altLang="zh-CN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usys.S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功能：将系统调用号给寄存器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a7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，执行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ecall</a:t>
            </a:r>
            <a:r>
              <a:rPr lang="zh-CN" altLang="en-US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指令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触发软中断，陷入内核态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12289" y="2167086"/>
            <a:ext cx="2272003" cy="87490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Kernel/</a:t>
            </a:r>
            <a:r>
              <a:rPr lang="en-US" altLang="zh-CN" sz="11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trampoline.S</a:t>
            </a:r>
            <a:endParaRPr lang="en-US" altLang="zh-CN" sz="1100" dirty="0" smtClean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algn="ctr">
              <a:spcAft>
                <a:spcPts val="600"/>
              </a:spcAft>
            </a:pPr>
            <a:r>
              <a:rPr lang="en-US" altLang="zh-CN" sz="11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Uservec</a:t>
            </a:r>
            <a:r>
              <a:rPr lang="zh-CN" altLang="en-US" sz="1100" dirty="0">
                <a:solidFill>
                  <a:srgbClr val="FF0000"/>
                </a:solidFill>
                <a:ea typeface="微软雅黑" panose="020B0503020204020204" pitchFamily="34" charset="-122"/>
              </a:rPr>
              <a:t>段</a:t>
            </a:r>
            <a:endParaRPr lang="en-US" altLang="zh-CN" sz="1100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dirty="0" err="1">
                <a:solidFill>
                  <a:schemeClr val="tx1"/>
                </a:solidFill>
                <a:ea typeface="微软雅黑" panose="020B0503020204020204" pitchFamily="34" charset="-122"/>
              </a:rPr>
              <a:t>c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srw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satp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, t1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跳</a:t>
            </a:r>
            <a:r>
              <a:rPr lang="zh-CN" altLang="en-US" sz="1100" dirty="0">
                <a:solidFill>
                  <a:schemeClr val="tx1"/>
                </a:solidFill>
                <a:ea typeface="微软雅黑" panose="020B0503020204020204" pitchFamily="34" charset="-122"/>
              </a:rPr>
              <a:t>转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到内核指定的中断判断函数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09757" y="3315459"/>
            <a:ext cx="2272003" cy="81748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trap.c</a:t>
            </a:r>
            <a:r>
              <a:rPr lang="en-US" altLang="zh-CN" sz="1100" dirty="0">
                <a:solidFill>
                  <a:srgbClr val="FF0000"/>
                </a:solidFill>
                <a:ea typeface="微软雅黑" panose="020B0503020204020204" pitchFamily="34" charset="-122"/>
              </a:rPr>
              <a:t>: </a:t>
            </a:r>
            <a:r>
              <a:rPr lang="en-US" altLang="zh-CN" sz="11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usertrap</a:t>
            </a:r>
            <a:r>
              <a:rPr lang="en-US" altLang="zh-CN" sz="1100" dirty="0">
                <a:solidFill>
                  <a:srgbClr val="FF0000"/>
                </a:solidFill>
                <a:ea typeface="微软雅黑" panose="020B0503020204020204" pitchFamily="34" charset="-122"/>
              </a:rPr>
              <a:t>()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中断处理函数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判断如是来自用户的系统调用则执行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syscall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函数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09758" y="4328357"/>
            <a:ext cx="2272003" cy="71887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1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syscall.c</a:t>
            </a:r>
            <a:r>
              <a:rPr lang="en-US" altLang="zh-CN" sz="1100" dirty="0">
                <a:solidFill>
                  <a:srgbClr val="FF0000"/>
                </a:solidFill>
                <a:ea typeface="微软雅黑" panose="020B0503020204020204" pitchFamily="34" charset="-122"/>
              </a:rPr>
              <a:t>: </a:t>
            </a:r>
            <a:r>
              <a:rPr lang="en-US" altLang="zh-CN" sz="11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syscall</a:t>
            </a:r>
            <a:r>
              <a:rPr lang="en-US" altLang="zh-CN" sz="1100" dirty="0">
                <a:solidFill>
                  <a:srgbClr val="FF0000"/>
                </a:solidFill>
                <a:ea typeface="微软雅黑" panose="020B0503020204020204" pitchFamily="34" charset="-122"/>
              </a:rPr>
              <a:t>()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根据系统调用号，</a:t>
            </a:r>
            <a:r>
              <a:rPr lang="zh-CN" altLang="en-US" sz="1100" dirty="0">
                <a:solidFill>
                  <a:schemeClr val="tx1"/>
                </a:solidFill>
                <a:ea typeface="微软雅黑" panose="020B0503020204020204" pitchFamily="34" charset="-122"/>
              </a:rPr>
              <a:t>查询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表单找到对应的系统调用函数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09757" y="5255546"/>
            <a:ext cx="2272003" cy="85315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sysproc.c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: </a:t>
            </a:r>
            <a:r>
              <a:rPr lang="en-US" altLang="zh-CN" sz="11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sys_sleep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()</a:t>
            </a:r>
            <a:endParaRPr lang="en-US" altLang="zh-CN" sz="1100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执行系统调用函数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如果有参数，则从中断帧保存的寄存器中取出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9579" y="3315459"/>
            <a:ext cx="1637071" cy="81748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trap.c</a:t>
            </a:r>
            <a:r>
              <a:rPr lang="en-US" altLang="zh-CN" sz="1100" dirty="0">
                <a:solidFill>
                  <a:srgbClr val="FF0000"/>
                </a:solidFill>
                <a:ea typeface="微软雅黑" panose="020B0503020204020204" pitchFamily="34" charset="-122"/>
              </a:rPr>
              <a:t>: </a:t>
            </a:r>
            <a:r>
              <a:rPr lang="en-US" altLang="zh-CN" sz="11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usertrapret</a:t>
            </a:r>
            <a:r>
              <a:rPr lang="en-US" altLang="zh-CN" sz="1100" dirty="0">
                <a:solidFill>
                  <a:srgbClr val="FF0000"/>
                </a:solidFill>
                <a:ea typeface="微软雅黑" panose="020B0503020204020204" pitchFamily="34" charset="-122"/>
              </a:rPr>
              <a:t>()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准备好用户页表地址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satp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，执行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userret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函数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89579" y="2167085"/>
            <a:ext cx="1637071" cy="87490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Kernel/</a:t>
            </a:r>
            <a:r>
              <a:rPr lang="en-US" altLang="zh-CN" sz="11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trampoline.S</a:t>
            </a:r>
            <a:endParaRPr lang="en-US" altLang="zh-CN" sz="1100" dirty="0" smtClean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userret</a:t>
            </a:r>
            <a:r>
              <a:rPr lang="zh-CN" altLang="en-US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段</a:t>
            </a:r>
            <a:endParaRPr lang="en-US" altLang="zh-CN" sz="1100" dirty="0" smtClean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切换用户页表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当执行完</a:t>
            </a:r>
            <a:r>
              <a:rPr lang="en-US" altLang="zh-CN" sz="11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sret</a:t>
            </a:r>
            <a:r>
              <a:rPr lang="zh-CN" altLang="en-US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指令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后，程序切回用户态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>
            <a:stCxn id="5" idx="2"/>
            <a:endCxn id="6" idx="0"/>
          </p:cNvCxnSpPr>
          <p:nvPr/>
        </p:nvCxnSpPr>
        <p:spPr>
          <a:xfrm>
            <a:off x="3546447" y="412769"/>
            <a:ext cx="0" cy="27452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7" idx="0"/>
          </p:cNvCxnSpPr>
          <p:nvPr/>
        </p:nvCxnSpPr>
        <p:spPr>
          <a:xfrm>
            <a:off x="3546447" y="1665447"/>
            <a:ext cx="1844" cy="50163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2"/>
            <a:endCxn id="8" idx="0"/>
          </p:cNvCxnSpPr>
          <p:nvPr/>
        </p:nvCxnSpPr>
        <p:spPr>
          <a:xfrm flipH="1">
            <a:off x="3545759" y="3041993"/>
            <a:ext cx="2532" cy="27346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3266805" y="4153059"/>
            <a:ext cx="2" cy="2035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2961497" y="5037678"/>
            <a:ext cx="374464" cy="24138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641269" y="5037678"/>
            <a:ext cx="405976" cy="24281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0"/>
            <a:endCxn id="12" idx="2"/>
          </p:cNvCxnSpPr>
          <p:nvPr/>
        </p:nvCxnSpPr>
        <p:spPr>
          <a:xfrm flipV="1">
            <a:off x="5908115" y="3041992"/>
            <a:ext cx="0" cy="27346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972185" y="819946"/>
            <a:ext cx="481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用户态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972185" y="2323524"/>
            <a:ext cx="481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内核态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3827710" y="4137669"/>
            <a:ext cx="2" cy="20358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3"/>
            <a:endCxn id="11" idx="1"/>
          </p:cNvCxnSpPr>
          <p:nvPr/>
        </p:nvCxnSpPr>
        <p:spPr>
          <a:xfrm>
            <a:off x="4681760" y="3724201"/>
            <a:ext cx="407819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5089580" y="930519"/>
            <a:ext cx="1637071" cy="70218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rgbClr val="FF0000"/>
                </a:solidFill>
                <a:ea typeface="微软雅黑" panose="020B0503020204020204" pitchFamily="34" charset="-122"/>
                <a:sym typeface="Wingdings" panose="05000000000000000000" pitchFamily="2" charset="2"/>
              </a:rPr>
              <a:t>usys.S</a:t>
            </a:r>
            <a:endParaRPr lang="en-US" altLang="zh-CN" sz="1100" dirty="0" smtClean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dirty="0">
                <a:solidFill>
                  <a:srgbClr val="FF0000"/>
                </a:solidFill>
                <a:ea typeface="微软雅黑" panose="020B0503020204020204" pitchFamily="34" charset="-122"/>
              </a:rPr>
              <a:t>r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et</a:t>
            </a:r>
            <a:r>
              <a:rPr lang="zh-CN" altLang="en-US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指令</a:t>
            </a:r>
            <a:endParaRPr lang="en-US" altLang="zh-CN" sz="1100" dirty="0" smtClean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ea typeface="微软雅黑" panose="020B0503020204020204" pitchFamily="34" charset="-122"/>
              </a:rPr>
              <a:t>返回调用函数的位置</a:t>
            </a:r>
            <a:endParaRPr lang="en-US" altLang="zh-CN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089579" y="54989"/>
            <a:ext cx="1637071" cy="357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用户程序下一条语句</a:t>
            </a:r>
            <a:endParaRPr lang="zh-CN" altLang="en-US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409757" y="6317015"/>
            <a:ext cx="2272003" cy="50080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proc.c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: sleep()</a:t>
            </a:r>
            <a:endParaRPr lang="en-US" altLang="zh-CN" sz="1100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ea typeface="微软雅黑" panose="020B0503020204020204" pitchFamily="34" charset="-122"/>
              </a:rPr>
              <a:t>真正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进行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sleep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的</a:t>
            </a:r>
            <a:r>
              <a:rPr lang="zh-CN" altLang="en-US" sz="1100" dirty="0">
                <a:solidFill>
                  <a:schemeClr val="tx1"/>
                </a:solidFill>
                <a:ea typeface="微软雅黑" panose="020B0503020204020204" pitchFamily="34" charset="-122"/>
              </a:rPr>
              <a:t>函数</a:t>
            </a:r>
            <a:endParaRPr lang="en-US" altLang="zh-CN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H="1">
            <a:off x="2961497" y="6098996"/>
            <a:ext cx="374464" cy="24138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3641269" y="6098996"/>
            <a:ext cx="405976" cy="24281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2" idx="0"/>
            <a:endCxn id="45" idx="2"/>
          </p:cNvCxnSpPr>
          <p:nvPr/>
        </p:nvCxnSpPr>
        <p:spPr>
          <a:xfrm flipV="1">
            <a:off x="5908115" y="1632703"/>
            <a:ext cx="1" cy="53438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5" idx="0"/>
            <a:endCxn id="46" idx="2"/>
          </p:cNvCxnSpPr>
          <p:nvPr/>
        </p:nvCxnSpPr>
        <p:spPr>
          <a:xfrm flipH="1" flipV="1">
            <a:off x="5908115" y="412769"/>
            <a:ext cx="1" cy="51775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2019300" y="1945757"/>
            <a:ext cx="5575300" cy="8285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22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圆角矩形 44"/>
          <p:cNvSpPr/>
          <p:nvPr/>
        </p:nvSpPr>
        <p:spPr>
          <a:xfrm>
            <a:off x="3963430" y="3401748"/>
            <a:ext cx="4732021" cy="1471360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dirty="0" err="1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bcache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流程图: 磁盘 45"/>
          <p:cNvSpPr/>
          <p:nvPr/>
        </p:nvSpPr>
        <p:spPr>
          <a:xfrm>
            <a:off x="4017990" y="3538974"/>
            <a:ext cx="1162454" cy="1006472"/>
          </a:xfrm>
          <a:prstGeom prst="flowChartMagneticDisk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云形 46"/>
          <p:cNvSpPr/>
          <p:nvPr/>
        </p:nvSpPr>
        <p:spPr>
          <a:xfrm>
            <a:off x="5425908" y="2272461"/>
            <a:ext cx="1704110" cy="858680"/>
          </a:xfrm>
          <a:prstGeom prst="cloud">
            <a:avLst/>
          </a:prstGeom>
          <a:noFill/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Hash(</a:t>
            </a:r>
            <a:r>
              <a:rPr lang="en-US" altLang="zh-CN" sz="1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blockno</a:t>
            </a: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7912925" y="1383771"/>
            <a:ext cx="686369" cy="64244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1A3F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391321" y="1401189"/>
            <a:ext cx="656134" cy="6299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1A3F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4306904" y="1417921"/>
            <a:ext cx="657652" cy="6178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1A3F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248925" y="1502269"/>
            <a:ext cx="61504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1A3F6C"/>
                </a:solidFill>
              </a:rPr>
              <a:t>……</a:t>
            </a:r>
            <a:endParaRPr lang="zh-CN" altLang="en-US" dirty="0">
              <a:solidFill>
                <a:srgbClr val="1A3F6C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6473884" y="1408773"/>
            <a:ext cx="656134" cy="62445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1A3F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流程图: 磁盘 52"/>
          <p:cNvSpPr/>
          <p:nvPr/>
        </p:nvSpPr>
        <p:spPr>
          <a:xfrm>
            <a:off x="5719388" y="5190782"/>
            <a:ext cx="1313992" cy="264910"/>
          </a:xfrm>
          <a:prstGeom prst="flowChartMagneticDisk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disk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上下箭头 53"/>
          <p:cNvSpPr/>
          <p:nvPr/>
        </p:nvSpPr>
        <p:spPr>
          <a:xfrm>
            <a:off x="6290988" y="4887150"/>
            <a:ext cx="149793" cy="280528"/>
          </a:xfrm>
          <a:prstGeom prst="upDown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立方体 54"/>
          <p:cNvSpPr/>
          <p:nvPr/>
        </p:nvSpPr>
        <p:spPr>
          <a:xfrm>
            <a:off x="4035187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立方体 55"/>
          <p:cNvSpPr/>
          <p:nvPr/>
        </p:nvSpPr>
        <p:spPr>
          <a:xfrm>
            <a:off x="4328889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4204106" y="4100406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4196486" y="4197862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4496914" y="4112220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4489294" y="4209676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立方体 60"/>
          <p:cNvSpPr/>
          <p:nvPr/>
        </p:nvSpPr>
        <p:spPr>
          <a:xfrm>
            <a:off x="4613740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立方体 61"/>
          <p:cNvSpPr/>
          <p:nvPr/>
        </p:nvSpPr>
        <p:spPr>
          <a:xfrm>
            <a:off x="4968402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95768" y="3813814"/>
            <a:ext cx="61504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1A3F6C"/>
                </a:solidFill>
              </a:rPr>
              <a:t>……</a:t>
            </a:r>
            <a:endParaRPr lang="zh-CN" altLang="en-US" dirty="0">
              <a:solidFill>
                <a:srgbClr val="1A3F6C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691845" y="3985526"/>
            <a:ext cx="39235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1A3F6C"/>
                </a:solidFill>
              </a:rPr>
              <a:t>……</a:t>
            </a:r>
            <a:endParaRPr lang="zh-CN" altLang="en-US" sz="1050" dirty="0">
              <a:solidFill>
                <a:srgbClr val="1A3F6C"/>
              </a:solidFill>
            </a:endParaRPr>
          </a:p>
        </p:txBody>
      </p:sp>
      <p:sp>
        <p:nvSpPr>
          <p:cNvPr id="65" name="流程图: 磁盘 64"/>
          <p:cNvSpPr/>
          <p:nvPr/>
        </p:nvSpPr>
        <p:spPr>
          <a:xfrm>
            <a:off x="5466228" y="3538974"/>
            <a:ext cx="1162454" cy="1006472"/>
          </a:xfrm>
          <a:prstGeom prst="flowChartMagneticDisk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立方体 65"/>
          <p:cNvSpPr/>
          <p:nvPr/>
        </p:nvSpPr>
        <p:spPr>
          <a:xfrm>
            <a:off x="5483425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立方体 66"/>
          <p:cNvSpPr/>
          <p:nvPr/>
        </p:nvSpPr>
        <p:spPr>
          <a:xfrm>
            <a:off x="5777127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 flipV="1">
            <a:off x="5652344" y="4100406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V="1">
            <a:off x="5644724" y="4197862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5945152" y="4112220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5937532" y="4209676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立方体 71"/>
          <p:cNvSpPr/>
          <p:nvPr/>
        </p:nvSpPr>
        <p:spPr>
          <a:xfrm>
            <a:off x="6061978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立方体 72"/>
          <p:cNvSpPr/>
          <p:nvPr/>
        </p:nvSpPr>
        <p:spPr>
          <a:xfrm>
            <a:off x="6416640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140083" y="3985526"/>
            <a:ext cx="39235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1A3F6C"/>
                </a:solidFill>
              </a:rPr>
              <a:t>……</a:t>
            </a:r>
            <a:endParaRPr lang="zh-CN" altLang="en-US" sz="1050" dirty="0">
              <a:solidFill>
                <a:srgbClr val="1A3F6C"/>
              </a:solidFill>
            </a:endParaRPr>
          </a:p>
        </p:txBody>
      </p:sp>
      <p:sp>
        <p:nvSpPr>
          <p:cNvPr id="75" name="流程图: 磁盘 74"/>
          <p:cNvSpPr/>
          <p:nvPr/>
        </p:nvSpPr>
        <p:spPr>
          <a:xfrm>
            <a:off x="7436840" y="3538974"/>
            <a:ext cx="1162454" cy="1006472"/>
          </a:xfrm>
          <a:prstGeom prst="flowChartMagneticDisk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立方体 75"/>
          <p:cNvSpPr/>
          <p:nvPr/>
        </p:nvSpPr>
        <p:spPr>
          <a:xfrm>
            <a:off x="7454037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立方体 76"/>
          <p:cNvSpPr/>
          <p:nvPr/>
        </p:nvSpPr>
        <p:spPr>
          <a:xfrm>
            <a:off x="7747739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 flipV="1">
            <a:off x="7622956" y="4100406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7615336" y="4197862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7915764" y="4112220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V="1">
            <a:off x="7908144" y="4209676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立方体 81"/>
          <p:cNvSpPr/>
          <p:nvPr/>
        </p:nvSpPr>
        <p:spPr>
          <a:xfrm>
            <a:off x="8032590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立方体 82"/>
          <p:cNvSpPr/>
          <p:nvPr/>
        </p:nvSpPr>
        <p:spPr>
          <a:xfrm>
            <a:off x="8387252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8110695" y="3985526"/>
            <a:ext cx="39235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1A3F6C"/>
                </a:solidFill>
              </a:rPr>
              <a:t>……</a:t>
            </a:r>
            <a:endParaRPr lang="zh-CN" altLang="en-US" sz="1050" dirty="0">
              <a:solidFill>
                <a:srgbClr val="1A3F6C"/>
              </a:solidFill>
            </a:endParaRPr>
          </a:p>
        </p:txBody>
      </p:sp>
      <p:cxnSp>
        <p:nvCxnSpPr>
          <p:cNvPr id="85" name="直接箭头连接符 84"/>
          <p:cNvCxnSpPr>
            <a:stCxn id="50" idx="2"/>
          </p:cNvCxnSpPr>
          <p:nvPr/>
        </p:nvCxnSpPr>
        <p:spPr>
          <a:xfrm>
            <a:off x="4635730" y="2035789"/>
            <a:ext cx="928941" cy="54369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49" idx="2"/>
          </p:cNvCxnSpPr>
          <p:nvPr/>
        </p:nvCxnSpPr>
        <p:spPr>
          <a:xfrm>
            <a:off x="5719388" y="2031099"/>
            <a:ext cx="287563" cy="33372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52" idx="2"/>
          </p:cNvCxnSpPr>
          <p:nvPr/>
        </p:nvCxnSpPr>
        <p:spPr>
          <a:xfrm flipH="1">
            <a:off x="6539399" y="2033225"/>
            <a:ext cx="262552" cy="274413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48" idx="2"/>
          </p:cNvCxnSpPr>
          <p:nvPr/>
        </p:nvCxnSpPr>
        <p:spPr>
          <a:xfrm flipH="1">
            <a:off x="7073733" y="2026217"/>
            <a:ext cx="1182377" cy="46945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endCxn id="46" idx="1"/>
          </p:cNvCxnSpPr>
          <p:nvPr/>
        </p:nvCxnSpPr>
        <p:spPr>
          <a:xfrm flipH="1">
            <a:off x="4599217" y="3001946"/>
            <a:ext cx="1107306" cy="53702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6006951" y="3079168"/>
            <a:ext cx="23371" cy="450827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endCxn id="94" idx="0"/>
          </p:cNvCxnSpPr>
          <p:nvPr/>
        </p:nvCxnSpPr>
        <p:spPr>
          <a:xfrm>
            <a:off x="7073733" y="2811803"/>
            <a:ext cx="921241" cy="709981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H="1">
            <a:off x="6201630" y="2963530"/>
            <a:ext cx="376557" cy="564473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5833911" y="3533297"/>
            <a:ext cx="507661" cy="211301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7741143" y="3521784"/>
            <a:ext cx="507661" cy="211301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直接箭头连接符 94"/>
          <p:cNvCxnSpPr>
            <a:endCxn id="94" idx="1"/>
          </p:cNvCxnSpPr>
          <p:nvPr/>
        </p:nvCxnSpPr>
        <p:spPr>
          <a:xfrm>
            <a:off x="6564989" y="2970216"/>
            <a:ext cx="1176154" cy="65721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圆角矩形 95"/>
          <p:cNvSpPr/>
          <p:nvPr/>
        </p:nvSpPr>
        <p:spPr>
          <a:xfrm>
            <a:off x="4366682" y="3541774"/>
            <a:ext cx="507661" cy="211301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7" name="直接箭头连接符 96"/>
          <p:cNvCxnSpPr/>
          <p:nvPr/>
        </p:nvCxnSpPr>
        <p:spPr>
          <a:xfrm flipV="1">
            <a:off x="6628682" y="3627435"/>
            <a:ext cx="1110253" cy="186379"/>
          </a:xfrm>
          <a:prstGeom prst="straightConnector1">
            <a:avLst/>
          </a:prstGeom>
          <a:ln w="127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22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2" grpId="0" animBg="1"/>
      <p:bldP spid="53" grpId="0" animBg="1"/>
      <p:bldP spid="54" grpId="0" animBg="1"/>
      <p:bldP spid="55" grpId="0" animBg="1"/>
      <p:bldP spid="56" grpId="0" animBg="1"/>
      <p:bldP spid="61" grpId="0" animBg="1"/>
      <p:bldP spid="62" grpId="0" animBg="1"/>
      <p:bldP spid="63" grpId="0"/>
      <p:bldP spid="64" grpId="0"/>
      <p:bldP spid="65" grpId="0" animBg="1"/>
      <p:bldP spid="66" grpId="0" animBg="1"/>
      <p:bldP spid="67" grpId="0" animBg="1"/>
      <p:bldP spid="72" grpId="0" animBg="1"/>
      <p:bldP spid="73" grpId="0" animBg="1"/>
      <p:bldP spid="74" grpId="0"/>
      <p:bldP spid="75" grpId="0" animBg="1"/>
      <p:bldP spid="76" grpId="0" animBg="1"/>
      <p:bldP spid="77" grpId="0" animBg="1"/>
      <p:bldP spid="82" grpId="0" animBg="1"/>
      <p:bldP spid="83" grpId="0" animBg="1"/>
      <p:bldP spid="84" grpId="0"/>
      <p:bldP spid="93" grpId="0" animBg="1"/>
      <p:bldP spid="94" grpId="0" animBg="1"/>
      <p:bldP spid="9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117" y="1256347"/>
            <a:ext cx="5116149" cy="4464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>
          <a:xfrm>
            <a:off x="2995448" y="5200255"/>
            <a:ext cx="22021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2942117" y="4376630"/>
            <a:ext cx="2279800" cy="6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6"/>
          <p:cNvSpPr txBox="1"/>
          <p:nvPr/>
        </p:nvSpPr>
        <p:spPr>
          <a:xfrm>
            <a:off x="2884784" y="4605054"/>
            <a:ext cx="10614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用户可用的</a:t>
            </a:r>
            <a:endParaRPr lang="en-US" altLang="zh-CN" sz="10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虚拟地址空间</a:t>
            </a:r>
            <a:endParaRPr lang="zh-CN" altLang="en-US" sz="10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3420189" y="5011898"/>
            <a:ext cx="0" cy="188357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415502" y="4380134"/>
            <a:ext cx="0" cy="218241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364312" y="1117373"/>
            <a:ext cx="183331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1" dirty="0">
                <a:solidFill>
                  <a:srgbClr val="FF0000"/>
                </a:solidFill>
                <a:latin typeface="Roboto" panose="02000000000000000000" pitchFamily="2" charset="0"/>
              </a:rPr>
              <a:t>用户页表和内核页表合并</a:t>
            </a:r>
            <a:endParaRPr lang="zh-CN" altLang="en-US" sz="1100" b="1" i="0" dirty="0">
              <a:solidFill>
                <a:srgbClr val="FF0000"/>
              </a:solidFill>
              <a:effectLst/>
              <a:latin typeface="Roboto" panose="02000000000000000000" pitchFamily="2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956638" y="1526191"/>
            <a:ext cx="2279800" cy="66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4" idx="0"/>
          </p:cNvCxnSpPr>
          <p:nvPr/>
        </p:nvCxnSpPr>
        <p:spPr>
          <a:xfrm flipV="1">
            <a:off x="3415502" y="1532871"/>
            <a:ext cx="0" cy="1119951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4" idx="2"/>
          </p:cNvCxnSpPr>
          <p:nvPr/>
        </p:nvCxnSpPr>
        <p:spPr>
          <a:xfrm>
            <a:off x="3415502" y="3068320"/>
            <a:ext cx="0" cy="130831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6"/>
          <p:cNvSpPr txBox="1"/>
          <p:nvPr/>
        </p:nvSpPr>
        <p:spPr>
          <a:xfrm>
            <a:off x="2884784" y="2652822"/>
            <a:ext cx="10614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内核</a:t>
            </a:r>
            <a:r>
              <a:rPr lang="zh-CN" altLang="en-US" sz="1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可用</a:t>
            </a:r>
            <a:r>
              <a:rPr lang="zh-CN" altLang="en-US" sz="1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endParaRPr lang="en-US" altLang="zh-CN" sz="1000" dirty="0" smtClean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0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虚拟地址空间</a:t>
            </a:r>
            <a:endParaRPr lang="zh-CN" altLang="en-US" sz="10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9046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8365" y="880009"/>
            <a:ext cx="1971675" cy="6156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entry.S</a:t>
            </a: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Xv6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从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entry.S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开始启动，给当前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CPU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开一个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4KB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的栈空间</a:t>
            </a:r>
            <a:endParaRPr lang="zh-CN" altLang="en-US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58364" y="1716800"/>
            <a:ext cx="1971675" cy="6063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kernel/</a:t>
            </a:r>
            <a:r>
              <a:rPr lang="en-US" altLang="zh-CN" sz="11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start.c</a:t>
            </a:r>
            <a:r>
              <a:rPr lang="en-US" altLang="zh-CN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start()</a:t>
            </a: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</a:t>
            </a: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转到</a:t>
            </a:r>
            <a:r>
              <a: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语言的入口处，设置中断，跳转到</a:t>
            </a:r>
            <a:r>
              <a: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58368" y="2550432"/>
            <a:ext cx="1971675" cy="6245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kernel/</a:t>
            </a:r>
            <a:r>
              <a:rPr lang="en-US" altLang="zh-CN" sz="11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main.c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: main()</a:t>
            </a:r>
          </a:p>
          <a:p>
            <a:pPr algn="ctr"/>
            <a:r>
              <a:rPr lang="en-US" altLang="zh-CN" sz="1100" dirty="0" err="1">
                <a:solidFill>
                  <a:srgbClr val="FF0000"/>
                </a:solidFill>
              </a:rPr>
              <a:t>c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onsoleinit</a:t>
            </a:r>
            <a:r>
              <a:rPr lang="en-US" altLang="zh-CN" sz="1100" dirty="0" smtClean="0">
                <a:solidFill>
                  <a:srgbClr val="FF0000"/>
                </a:solidFill>
              </a:rPr>
              <a:t>()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首先设置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console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，就是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printf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打印位置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58363" y="3403278"/>
            <a:ext cx="1971675" cy="6262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smtClean="0">
                <a:solidFill>
                  <a:srgbClr val="FF0000"/>
                </a:solidFill>
              </a:rPr>
              <a:t>kalloc.c: 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kinit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()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初始化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kmem.lock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锁，调用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freerange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()</a:t>
            </a:r>
          </a:p>
        </p:txBody>
      </p:sp>
      <p:sp>
        <p:nvSpPr>
          <p:cNvPr id="8" name="矩形 7"/>
          <p:cNvSpPr/>
          <p:nvPr/>
        </p:nvSpPr>
        <p:spPr>
          <a:xfrm>
            <a:off x="4358363" y="4285978"/>
            <a:ext cx="1971675" cy="632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</a:rPr>
              <a:t>kalloc.c: 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freerange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()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将内存划分为单位为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页大小的</a:t>
            </a:r>
            <a:r>
              <a:rPr lang="zh-CN" altLang="en-US" sz="1100" dirty="0">
                <a:solidFill>
                  <a:schemeClr val="tx1"/>
                </a:solidFill>
                <a:ea typeface="微软雅黑" panose="020B0503020204020204" pitchFamily="34" charset="-122"/>
              </a:rPr>
              <a:t>空间</a:t>
            </a:r>
            <a:endParaRPr lang="en-US" altLang="zh-CN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58363" y="5168688"/>
            <a:ext cx="1971675" cy="6160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>
                <a:solidFill>
                  <a:srgbClr val="FF0000"/>
                </a:solidFill>
              </a:rPr>
              <a:t>kalloc.c: 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kfree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()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将所有空闲页用链表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kmem.freelist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来管理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59365" y="3579274"/>
            <a:ext cx="2118577" cy="9024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>
                <a:solidFill>
                  <a:srgbClr val="FF0000"/>
                </a:solidFill>
              </a:rPr>
              <a:t>kalloc.c: 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kfree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()</a:t>
            </a:r>
            <a:endParaRPr lang="en-US" altLang="zh-CN" sz="1100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回收一页物理内存，并将这一页内存全部设置为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，再添加到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kmem.freelist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链表中</a:t>
            </a:r>
          </a:p>
        </p:txBody>
      </p:sp>
      <p:sp>
        <p:nvSpPr>
          <p:cNvPr id="11" name="矩形 10"/>
          <p:cNvSpPr/>
          <p:nvPr/>
        </p:nvSpPr>
        <p:spPr>
          <a:xfrm>
            <a:off x="6459366" y="2521857"/>
            <a:ext cx="2118577" cy="8749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smtClean="0">
                <a:solidFill>
                  <a:srgbClr val="FF0000"/>
                </a:solidFill>
              </a:rPr>
              <a:t>kalloc.c: 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kalloc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()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分配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页物理内存，并将这一页内存从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kmem.freelist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划分出去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stCxn id="4" idx="2"/>
            <a:endCxn id="5" idx="0"/>
          </p:cNvCxnSpPr>
          <p:nvPr/>
        </p:nvCxnSpPr>
        <p:spPr>
          <a:xfrm flipH="1">
            <a:off x="5344202" y="1495613"/>
            <a:ext cx="1" cy="22118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2"/>
            <a:endCxn id="6" idx="0"/>
          </p:cNvCxnSpPr>
          <p:nvPr/>
        </p:nvCxnSpPr>
        <p:spPr>
          <a:xfrm>
            <a:off x="5344202" y="2323160"/>
            <a:ext cx="4" cy="22727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7" idx="0"/>
          </p:cNvCxnSpPr>
          <p:nvPr/>
        </p:nvCxnSpPr>
        <p:spPr>
          <a:xfrm flipH="1">
            <a:off x="5344201" y="3174999"/>
            <a:ext cx="5" cy="22827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2"/>
            <a:endCxn id="8" idx="0"/>
          </p:cNvCxnSpPr>
          <p:nvPr/>
        </p:nvCxnSpPr>
        <p:spPr>
          <a:xfrm>
            <a:off x="5344201" y="4029508"/>
            <a:ext cx="0" cy="25647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9" idx="0"/>
          </p:cNvCxnSpPr>
          <p:nvPr/>
        </p:nvCxnSpPr>
        <p:spPr>
          <a:xfrm>
            <a:off x="5344201" y="4918597"/>
            <a:ext cx="0" cy="25009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94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66648" y="1560786"/>
            <a:ext cx="1324304" cy="96169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next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63614" y="1560785"/>
            <a:ext cx="1324304" cy="961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60580" y="1560785"/>
            <a:ext cx="1324304" cy="961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3"/>
            <a:endCxn id="5" idx="1"/>
          </p:cNvCxnSpPr>
          <p:nvPr/>
        </p:nvCxnSpPr>
        <p:spPr>
          <a:xfrm flipV="1">
            <a:off x="2490952" y="2041634"/>
            <a:ext cx="67266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3"/>
            <a:endCxn id="6" idx="1"/>
          </p:cNvCxnSpPr>
          <p:nvPr/>
        </p:nvCxnSpPr>
        <p:spPr>
          <a:xfrm>
            <a:off x="4487918" y="2041634"/>
            <a:ext cx="6726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</p:cNvCxnSpPr>
          <p:nvPr/>
        </p:nvCxnSpPr>
        <p:spPr>
          <a:xfrm flipV="1">
            <a:off x="6484884" y="2041633"/>
            <a:ext cx="51500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85263" y="1247212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k</a:t>
            </a:r>
            <a:r>
              <a:rPr lang="en-US" altLang="zh-CN" dirty="0" err="1" smtClean="0">
                <a:solidFill>
                  <a:srgbClr val="FF0000"/>
                </a:solidFill>
              </a:rPr>
              <a:t>mem.freelist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82229" y="1247212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k</a:t>
            </a:r>
            <a:r>
              <a:rPr lang="en-US" altLang="zh-CN" dirty="0" err="1" smtClean="0"/>
              <a:t>mem.freelist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271619" y="1247212"/>
            <a:ext cx="1102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run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065651" y="185696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248033" y="3580086"/>
            <a:ext cx="1324304" cy="9616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next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44999" y="3580085"/>
            <a:ext cx="1324304" cy="961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241965" y="3580085"/>
            <a:ext cx="1324304" cy="961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7" idx="3"/>
            <a:endCxn id="18" idx="1"/>
          </p:cNvCxnSpPr>
          <p:nvPr/>
        </p:nvCxnSpPr>
        <p:spPr>
          <a:xfrm flipV="1">
            <a:off x="2572337" y="4060934"/>
            <a:ext cx="672662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8" idx="3"/>
            <a:endCxn id="19" idx="1"/>
          </p:cNvCxnSpPr>
          <p:nvPr/>
        </p:nvCxnSpPr>
        <p:spPr>
          <a:xfrm>
            <a:off x="4569303" y="4060934"/>
            <a:ext cx="6726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9" idx="3"/>
          </p:cNvCxnSpPr>
          <p:nvPr/>
        </p:nvCxnSpPr>
        <p:spPr>
          <a:xfrm flipV="1">
            <a:off x="6566269" y="4060933"/>
            <a:ext cx="51500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166648" y="3266512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</a:rPr>
              <a:t>mem.freelist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163614" y="3266512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k</a:t>
            </a:r>
            <a:r>
              <a:rPr lang="en-US" altLang="zh-CN" dirty="0" err="1" smtClean="0"/>
              <a:t>mem.freelist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353004" y="3266512"/>
            <a:ext cx="1102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run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147036" y="387626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10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2920539" y="2004321"/>
            <a:ext cx="680329" cy="54709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057840" y="1988469"/>
            <a:ext cx="680329" cy="547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213246" y="1988469"/>
            <a:ext cx="680329" cy="547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339686" y="1989016"/>
            <a:ext cx="680329" cy="547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7" idx="3"/>
          </p:cNvCxnSpPr>
          <p:nvPr/>
        </p:nvCxnSpPr>
        <p:spPr>
          <a:xfrm>
            <a:off x="3600867" y="2277869"/>
            <a:ext cx="446111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71"/>
          <p:cNvSpPr txBox="1"/>
          <p:nvPr/>
        </p:nvSpPr>
        <p:spPr>
          <a:xfrm>
            <a:off x="5199852" y="2082474"/>
            <a:ext cx="620134" cy="359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……</a:t>
            </a:r>
            <a:endParaRPr lang="zh-CN" altLang="en-US" sz="2000" b="1" dirty="0"/>
          </a:p>
        </p:txBody>
      </p:sp>
      <p:sp>
        <p:nvSpPr>
          <p:cNvPr id="43" name="TextBox 82"/>
          <p:cNvSpPr txBox="1"/>
          <p:nvPr/>
        </p:nvSpPr>
        <p:spPr>
          <a:xfrm>
            <a:off x="8466125" y="2096285"/>
            <a:ext cx="634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NULL</a:t>
            </a:r>
            <a:endParaRPr lang="zh-CN" altLang="en-US" sz="1600" dirty="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4753741" y="2286417"/>
            <a:ext cx="446111" cy="0"/>
          </a:xfrm>
          <a:prstGeom prst="straightConnector1">
            <a:avLst/>
          </a:prstGeom>
          <a:ln w="38100">
            <a:solidFill>
              <a:srgbClr val="0E223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5767135" y="2286417"/>
            <a:ext cx="446111" cy="0"/>
          </a:xfrm>
          <a:prstGeom prst="straightConnector1">
            <a:avLst/>
          </a:prstGeom>
          <a:ln w="38100">
            <a:solidFill>
              <a:srgbClr val="0E223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6893575" y="2262017"/>
            <a:ext cx="446111" cy="0"/>
          </a:xfrm>
          <a:prstGeom prst="straightConnector1">
            <a:avLst/>
          </a:prstGeom>
          <a:ln w="38100">
            <a:solidFill>
              <a:srgbClr val="0E223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8020014" y="2277869"/>
            <a:ext cx="446111" cy="0"/>
          </a:xfrm>
          <a:prstGeom prst="straightConnector1">
            <a:avLst/>
          </a:prstGeom>
          <a:ln w="38100">
            <a:solidFill>
              <a:srgbClr val="0E223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3725997" y="453113"/>
            <a:ext cx="1062098" cy="55912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CPU0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626286" y="1717989"/>
            <a:ext cx="6474130" cy="1073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5236086" y="453113"/>
            <a:ext cx="1062098" cy="5591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CPU1</a:t>
            </a:r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6757519" y="453113"/>
            <a:ext cx="1062098" cy="55912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CPU2</a:t>
            </a:r>
            <a:endParaRPr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5236086" y="1519591"/>
            <a:ext cx="1062098" cy="38777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Lock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52"/>
          <p:cNvCxnSpPr>
            <a:stCxn id="50" idx="2"/>
            <a:endCxn id="52" idx="0"/>
          </p:cNvCxnSpPr>
          <p:nvPr/>
        </p:nvCxnSpPr>
        <p:spPr>
          <a:xfrm>
            <a:off x="5767135" y="1012234"/>
            <a:ext cx="0" cy="50735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8" idx="2"/>
            <a:endCxn id="52" idx="0"/>
          </p:cNvCxnSpPr>
          <p:nvPr/>
        </p:nvCxnSpPr>
        <p:spPr>
          <a:xfrm>
            <a:off x="4257047" y="1012234"/>
            <a:ext cx="1510089" cy="50735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1" idx="2"/>
            <a:endCxn id="52" idx="0"/>
          </p:cNvCxnSpPr>
          <p:nvPr/>
        </p:nvCxnSpPr>
        <p:spPr>
          <a:xfrm flipH="1">
            <a:off x="5767135" y="1012234"/>
            <a:ext cx="1521433" cy="507357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9"/>
          <p:cNvSpPr txBox="1"/>
          <p:nvPr/>
        </p:nvSpPr>
        <p:spPr>
          <a:xfrm>
            <a:off x="4345363" y="1200479"/>
            <a:ext cx="530086" cy="331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wait</a:t>
            </a:r>
            <a:endParaRPr lang="zh-CN" altLang="en-US" dirty="0"/>
          </a:p>
        </p:txBody>
      </p:sp>
      <p:sp>
        <p:nvSpPr>
          <p:cNvPr id="57" name="TextBox 38"/>
          <p:cNvSpPr txBox="1"/>
          <p:nvPr/>
        </p:nvSpPr>
        <p:spPr>
          <a:xfrm>
            <a:off x="5768098" y="1100435"/>
            <a:ext cx="530086" cy="331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wait</a:t>
            </a:r>
            <a:endParaRPr lang="zh-CN" altLang="en-US" dirty="0"/>
          </a:p>
        </p:txBody>
      </p:sp>
      <p:sp>
        <p:nvSpPr>
          <p:cNvPr id="58" name="TextBox 39"/>
          <p:cNvSpPr txBox="1"/>
          <p:nvPr/>
        </p:nvSpPr>
        <p:spPr>
          <a:xfrm>
            <a:off x="6554615" y="1266167"/>
            <a:ext cx="799900" cy="331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success</a:t>
            </a:r>
            <a:endParaRPr lang="zh-CN" altLang="en-US" dirty="0"/>
          </a:p>
        </p:txBody>
      </p:sp>
      <p:sp>
        <p:nvSpPr>
          <p:cNvPr id="59" name="TextBox 13"/>
          <p:cNvSpPr txBox="1"/>
          <p:nvPr/>
        </p:nvSpPr>
        <p:spPr>
          <a:xfrm>
            <a:off x="5213137" y="28722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rgbClr val="0070C0"/>
                </a:solidFill>
              </a:rPr>
              <a:t>空闲链表</a:t>
            </a:r>
          </a:p>
        </p:txBody>
      </p:sp>
    </p:spTree>
    <p:extLst>
      <p:ext uri="{BB962C8B-B14F-4D97-AF65-F5344CB8AC3E}">
        <p14:creationId xmlns:p14="http://schemas.microsoft.com/office/powerpoint/2010/main" val="192971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51" grpId="0" animBg="1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/>
          <p:cNvSpPr/>
          <p:nvPr/>
        </p:nvSpPr>
        <p:spPr>
          <a:xfrm>
            <a:off x="3468951" y="3971179"/>
            <a:ext cx="194346" cy="280928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5" name="流程图: 过程 4"/>
          <p:cNvSpPr/>
          <p:nvPr/>
        </p:nvSpPr>
        <p:spPr>
          <a:xfrm>
            <a:off x="3869424" y="3971179"/>
            <a:ext cx="194346" cy="280928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>
            <a:off x="3663297" y="4111643"/>
            <a:ext cx="206127" cy="0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281627" y="4107359"/>
            <a:ext cx="185643" cy="0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759549" y="3967615"/>
            <a:ext cx="71775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freelist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851146" y="3710681"/>
            <a:ext cx="1745091" cy="741923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0" name="圆角矩形 9"/>
          <p:cNvSpPr/>
          <p:nvPr/>
        </p:nvSpPr>
        <p:spPr>
          <a:xfrm>
            <a:off x="3517680" y="3583996"/>
            <a:ext cx="507661" cy="211301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流程图: 过程 10"/>
          <p:cNvSpPr/>
          <p:nvPr/>
        </p:nvSpPr>
        <p:spPr>
          <a:xfrm>
            <a:off x="4331161" y="3971179"/>
            <a:ext cx="194346" cy="280928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2" name="文本框 11"/>
          <p:cNvSpPr txBox="1"/>
          <p:nvPr/>
        </p:nvSpPr>
        <p:spPr>
          <a:xfrm>
            <a:off x="4025341" y="3938295"/>
            <a:ext cx="480300" cy="25396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……</a:t>
            </a:r>
            <a:endParaRPr lang="zh-CN" altLang="en-US" sz="1000" dirty="0"/>
          </a:p>
        </p:txBody>
      </p:sp>
      <p:sp>
        <p:nvSpPr>
          <p:cNvPr id="13" name="流程图: 过程 12"/>
          <p:cNvSpPr/>
          <p:nvPr/>
        </p:nvSpPr>
        <p:spPr>
          <a:xfrm>
            <a:off x="5627021" y="3979541"/>
            <a:ext cx="194346" cy="280928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4" name="流程图: 过程 13"/>
          <p:cNvSpPr/>
          <p:nvPr/>
        </p:nvSpPr>
        <p:spPr>
          <a:xfrm>
            <a:off x="6027494" y="3979541"/>
            <a:ext cx="194346" cy="280928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15" name="直接箭头连接符 14"/>
          <p:cNvCxnSpPr>
            <a:stCxn id="13" idx="3"/>
            <a:endCxn id="14" idx="1"/>
          </p:cNvCxnSpPr>
          <p:nvPr/>
        </p:nvCxnSpPr>
        <p:spPr>
          <a:xfrm>
            <a:off x="5821367" y="4120005"/>
            <a:ext cx="206127" cy="0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439697" y="4115721"/>
            <a:ext cx="185643" cy="0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908479" y="3998243"/>
            <a:ext cx="71775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freelist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009216" y="3719043"/>
            <a:ext cx="1745091" cy="741923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9" name="圆角矩形 18"/>
          <p:cNvSpPr/>
          <p:nvPr/>
        </p:nvSpPr>
        <p:spPr>
          <a:xfrm>
            <a:off x="5675750" y="3592358"/>
            <a:ext cx="507661" cy="211301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流程图: 过程 19"/>
          <p:cNvSpPr/>
          <p:nvPr/>
        </p:nvSpPr>
        <p:spPr>
          <a:xfrm>
            <a:off x="6489231" y="3979541"/>
            <a:ext cx="194346" cy="280928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1" name="文本框 20"/>
          <p:cNvSpPr txBox="1"/>
          <p:nvPr/>
        </p:nvSpPr>
        <p:spPr>
          <a:xfrm>
            <a:off x="6183411" y="3946657"/>
            <a:ext cx="480300" cy="25396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……</a:t>
            </a:r>
            <a:endParaRPr lang="zh-CN" altLang="en-US" sz="1000" dirty="0"/>
          </a:p>
        </p:txBody>
      </p:sp>
      <p:sp>
        <p:nvSpPr>
          <p:cNvPr id="22" name="流程图: 过程 21"/>
          <p:cNvSpPr/>
          <p:nvPr/>
        </p:nvSpPr>
        <p:spPr>
          <a:xfrm>
            <a:off x="7792690" y="3971179"/>
            <a:ext cx="194346" cy="280928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3" name="流程图: 过程 22"/>
          <p:cNvSpPr/>
          <p:nvPr/>
        </p:nvSpPr>
        <p:spPr>
          <a:xfrm>
            <a:off x="8193163" y="3971179"/>
            <a:ext cx="194346" cy="280928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24" name="直接箭头连接符 23"/>
          <p:cNvCxnSpPr>
            <a:stCxn id="22" idx="3"/>
            <a:endCxn id="23" idx="1"/>
          </p:cNvCxnSpPr>
          <p:nvPr/>
        </p:nvCxnSpPr>
        <p:spPr>
          <a:xfrm>
            <a:off x="7987036" y="4111643"/>
            <a:ext cx="206127" cy="0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7605366" y="4107359"/>
            <a:ext cx="185643" cy="0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091421" y="3985416"/>
            <a:ext cx="71775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freelist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174885" y="3710681"/>
            <a:ext cx="1745091" cy="741923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8" name="圆角矩形 27"/>
          <p:cNvSpPr/>
          <p:nvPr/>
        </p:nvSpPr>
        <p:spPr>
          <a:xfrm>
            <a:off x="7841419" y="3583996"/>
            <a:ext cx="507661" cy="211301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流程图: 过程 28"/>
          <p:cNvSpPr/>
          <p:nvPr/>
        </p:nvSpPr>
        <p:spPr>
          <a:xfrm>
            <a:off x="8654900" y="3971179"/>
            <a:ext cx="194346" cy="280928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30" name="文本框 29"/>
          <p:cNvSpPr txBox="1"/>
          <p:nvPr/>
        </p:nvSpPr>
        <p:spPr>
          <a:xfrm>
            <a:off x="8349080" y="3938295"/>
            <a:ext cx="480300" cy="25396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1A3F6C"/>
                </a:solidFill>
              </a:rPr>
              <a:t>……</a:t>
            </a:r>
            <a:endParaRPr lang="zh-CN" altLang="en-US" sz="1000" dirty="0">
              <a:solidFill>
                <a:srgbClr val="1A3F6C"/>
              </a:solidFill>
            </a:endParaRPr>
          </a:p>
        </p:txBody>
      </p:sp>
      <p:cxnSp>
        <p:nvCxnSpPr>
          <p:cNvPr id="31" name="直接箭头连接符 30"/>
          <p:cNvCxnSpPr>
            <a:stCxn id="34" idx="2"/>
            <a:endCxn id="10" idx="0"/>
          </p:cNvCxnSpPr>
          <p:nvPr/>
        </p:nvCxnSpPr>
        <p:spPr>
          <a:xfrm flipH="1">
            <a:off x="3771511" y="2692434"/>
            <a:ext cx="1417991" cy="891562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5" idx="2"/>
            <a:endCxn id="19" idx="0"/>
          </p:cNvCxnSpPr>
          <p:nvPr/>
        </p:nvCxnSpPr>
        <p:spPr>
          <a:xfrm flipH="1">
            <a:off x="5929581" y="2692434"/>
            <a:ext cx="770010" cy="899924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6" idx="2"/>
            <a:endCxn id="28" idx="0"/>
          </p:cNvCxnSpPr>
          <p:nvPr/>
        </p:nvCxnSpPr>
        <p:spPr>
          <a:xfrm flipH="1">
            <a:off x="8095250" y="2692434"/>
            <a:ext cx="125774" cy="891562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4658453" y="2133313"/>
            <a:ext cx="1062098" cy="55912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CPU0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6168542" y="2133313"/>
            <a:ext cx="1062098" cy="5591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CPU1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7689975" y="2133313"/>
            <a:ext cx="1062098" cy="55912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079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7" grpId="0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6" grpId="0"/>
      <p:bldP spid="27" grpId="0" animBg="1"/>
      <p:bldP spid="28" grpId="0" animBg="1"/>
      <p:bldP spid="29" grpId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右箭头 3"/>
          <p:cNvSpPr/>
          <p:nvPr/>
        </p:nvSpPr>
        <p:spPr>
          <a:xfrm>
            <a:off x="2903777" y="2616859"/>
            <a:ext cx="1335785" cy="209548"/>
          </a:xfrm>
          <a:prstGeom prst="left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89352" y="2103224"/>
            <a:ext cx="1114425" cy="2181225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CPU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39562" y="2103224"/>
            <a:ext cx="1083566" cy="1543050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DRAM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50099" y="2103223"/>
            <a:ext cx="1083566" cy="2181225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Disk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66696" y="2457075"/>
            <a:ext cx="847989" cy="1164220"/>
            <a:chOff x="2378333" y="1447227"/>
            <a:chExt cx="847989" cy="2162747"/>
          </a:xfrm>
        </p:grpSpPr>
        <p:sp>
          <p:nvSpPr>
            <p:cNvPr id="10" name="矩形 9"/>
            <p:cNvSpPr/>
            <p:nvPr/>
          </p:nvSpPr>
          <p:spPr>
            <a:xfrm>
              <a:off x="2667000" y="2066924"/>
              <a:ext cx="469009" cy="154305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667000" y="2066924"/>
              <a:ext cx="469009" cy="22860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667000" y="2295524"/>
              <a:ext cx="469009" cy="22860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667000" y="2514600"/>
              <a:ext cx="469009" cy="22860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666999" y="2724148"/>
              <a:ext cx="469009" cy="22860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666998" y="2952749"/>
              <a:ext cx="469009" cy="22860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667000" y="3181350"/>
              <a:ext cx="469009" cy="22860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35"/>
            <p:cNvSpPr txBox="1"/>
            <p:nvPr/>
          </p:nvSpPr>
          <p:spPr>
            <a:xfrm>
              <a:off x="2378333" y="1447227"/>
              <a:ext cx="847989" cy="686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bcache</a:t>
              </a:r>
              <a:endParaRPr lang="zh-CN" altLang="en-US" dirty="0"/>
            </a:p>
          </p:txBody>
        </p:sp>
      </p:grpSp>
      <p:sp>
        <p:nvSpPr>
          <p:cNvPr id="19" name="左右箭头 18"/>
          <p:cNvSpPr/>
          <p:nvPr/>
        </p:nvSpPr>
        <p:spPr>
          <a:xfrm>
            <a:off x="5324372" y="3267506"/>
            <a:ext cx="625727" cy="176212"/>
          </a:xfrm>
          <a:prstGeom prst="left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右箭头 17"/>
          <p:cNvSpPr/>
          <p:nvPr/>
        </p:nvSpPr>
        <p:spPr>
          <a:xfrm>
            <a:off x="2903775" y="3234170"/>
            <a:ext cx="1951585" cy="209548"/>
          </a:xfrm>
          <a:prstGeom prst="left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83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立方体 32"/>
          <p:cNvSpPr/>
          <p:nvPr/>
        </p:nvSpPr>
        <p:spPr>
          <a:xfrm>
            <a:off x="7292950" y="3705220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timestamp</a:t>
            </a:r>
            <a:endParaRPr lang="zh-CN" altLang="en-US" sz="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立方体 33"/>
          <p:cNvSpPr/>
          <p:nvPr/>
        </p:nvSpPr>
        <p:spPr>
          <a:xfrm>
            <a:off x="6019207" y="3705220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timestamp</a:t>
            </a:r>
            <a:endParaRPr lang="zh-CN" altLang="en-US" sz="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4875477" y="3720981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5859312" y="3720981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3"/>
          <p:cNvSpPr txBox="1"/>
          <p:nvPr/>
        </p:nvSpPr>
        <p:spPr>
          <a:xfrm>
            <a:off x="6805680" y="3573754"/>
            <a:ext cx="802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1A3F6C"/>
                </a:solidFill>
              </a:rPr>
              <a:t>……</a:t>
            </a:r>
            <a:endParaRPr lang="zh-CN" altLang="en-US" sz="1200" dirty="0">
              <a:solidFill>
                <a:srgbClr val="1A3F6C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3895725" y="2952750"/>
            <a:ext cx="4414701" cy="1527523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dirty="0" err="1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bcache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立方体 47"/>
          <p:cNvSpPr/>
          <p:nvPr/>
        </p:nvSpPr>
        <p:spPr>
          <a:xfrm>
            <a:off x="6019208" y="3471804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立方体 48"/>
          <p:cNvSpPr/>
          <p:nvPr/>
        </p:nvSpPr>
        <p:spPr>
          <a:xfrm>
            <a:off x="7292951" y="3448050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立方体 51"/>
          <p:cNvSpPr/>
          <p:nvPr/>
        </p:nvSpPr>
        <p:spPr>
          <a:xfrm>
            <a:off x="6019206" y="3211827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b-&gt;lock</a:t>
            </a:r>
          </a:p>
        </p:txBody>
      </p:sp>
      <p:sp>
        <p:nvSpPr>
          <p:cNvPr id="53" name="立方体 52"/>
          <p:cNvSpPr/>
          <p:nvPr/>
        </p:nvSpPr>
        <p:spPr>
          <a:xfrm>
            <a:off x="7292949" y="3212428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b-&gt;lock</a:t>
            </a:r>
          </a:p>
        </p:txBody>
      </p:sp>
      <p:sp>
        <p:nvSpPr>
          <p:cNvPr id="54" name="立方体 53"/>
          <p:cNvSpPr/>
          <p:nvPr/>
        </p:nvSpPr>
        <p:spPr>
          <a:xfrm>
            <a:off x="5059796" y="3723668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timestamp</a:t>
            </a:r>
            <a:endParaRPr lang="zh-CN" altLang="en-US" sz="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立方体 54"/>
          <p:cNvSpPr/>
          <p:nvPr/>
        </p:nvSpPr>
        <p:spPr>
          <a:xfrm>
            <a:off x="5059797" y="3490252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立方体 55"/>
          <p:cNvSpPr/>
          <p:nvPr/>
        </p:nvSpPr>
        <p:spPr>
          <a:xfrm>
            <a:off x="5059795" y="3230275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b-&gt;lock</a:t>
            </a:r>
          </a:p>
        </p:txBody>
      </p:sp>
      <p:sp>
        <p:nvSpPr>
          <p:cNvPr id="57" name="立方体 56"/>
          <p:cNvSpPr/>
          <p:nvPr/>
        </p:nvSpPr>
        <p:spPr>
          <a:xfrm>
            <a:off x="4067520" y="3723668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timestamp</a:t>
            </a:r>
            <a:endParaRPr lang="zh-CN" altLang="en-US" sz="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立方体 57"/>
          <p:cNvSpPr/>
          <p:nvPr/>
        </p:nvSpPr>
        <p:spPr>
          <a:xfrm>
            <a:off x="4067521" y="3490252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立方体 58"/>
          <p:cNvSpPr/>
          <p:nvPr/>
        </p:nvSpPr>
        <p:spPr>
          <a:xfrm>
            <a:off x="4067519" y="3230275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b-&gt;lock</a:t>
            </a:r>
          </a:p>
        </p:txBody>
      </p:sp>
    </p:spTree>
    <p:extLst>
      <p:ext uri="{BB962C8B-B14F-4D97-AF65-F5344CB8AC3E}">
        <p14:creationId xmlns:p14="http://schemas.microsoft.com/office/powerpoint/2010/main" val="1168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45" grpId="0"/>
      <p:bldP spid="46" grpId="0" animBg="1"/>
      <p:bldP spid="48" grpId="0" animBg="1"/>
      <p:bldP spid="49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90322" y="1297976"/>
            <a:ext cx="1204967" cy="393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head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90322" y="2162757"/>
            <a:ext cx="1204967" cy="393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b[0]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90322" y="3037250"/>
            <a:ext cx="1204967" cy="393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</a:rPr>
              <a:t>[1]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90322" y="4114683"/>
            <a:ext cx="1204967" cy="393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b[NBUF]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7338359" y="1691381"/>
            <a:ext cx="0" cy="4713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7320639" y="2556162"/>
            <a:ext cx="0" cy="4713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7363168" y="3430655"/>
            <a:ext cx="0" cy="6840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8027703" y="1691381"/>
            <a:ext cx="0" cy="4713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027703" y="2565874"/>
            <a:ext cx="0" cy="4713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8027703" y="3430655"/>
            <a:ext cx="0" cy="6840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1"/>
          <p:cNvSpPr txBox="1"/>
          <p:nvPr/>
        </p:nvSpPr>
        <p:spPr>
          <a:xfrm>
            <a:off x="7517974" y="3588003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15" name="肘形连接符 14"/>
          <p:cNvCxnSpPr>
            <a:stCxn id="4" idx="1"/>
            <a:endCxn id="7" idx="1"/>
          </p:cNvCxnSpPr>
          <p:nvPr/>
        </p:nvCxnSpPr>
        <p:spPr>
          <a:xfrm rot="10800000" flipV="1">
            <a:off x="7090322" y="1494678"/>
            <a:ext cx="12700" cy="2816707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7" idx="3"/>
            <a:endCxn id="4" idx="3"/>
          </p:cNvCxnSpPr>
          <p:nvPr/>
        </p:nvCxnSpPr>
        <p:spPr>
          <a:xfrm flipV="1">
            <a:off x="8295289" y="1494679"/>
            <a:ext cx="12700" cy="2816707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43"/>
          <p:cNvSpPr txBox="1"/>
          <p:nvPr/>
        </p:nvSpPr>
        <p:spPr>
          <a:xfrm>
            <a:off x="8027703" y="17424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18" name="TextBox 46"/>
          <p:cNvSpPr txBox="1"/>
          <p:nvPr/>
        </p:nvSpPr>
        <p:spPr>
          <a:xfrm>
            <a:off x="7341825" y="17424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9" name="TextBox 47"/>
          <p:cNvSpPr txBox="1"/>
          <p:nvPr/>
        </p:nvSpPr>
        <p:spPr>
          <a:xfrm>
            <a:off x="8024237" y="2616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0" name="TextBox 48"/>
          <p:cNvSpPr txBox="1"/>
          <p:nvPr/>
        </p:nvSpPr>
        <p:spPr>
          <a:xfrm>
            <a:off x="7338359" y="2616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1" name="TextBox 49"/>
          <p:cNvSpPr txBox="1"/>
          <p:nvPr/>
        </p:nvSpPr>
        <p:spPr>
          <a:xfrm>
            <a:off x="8049046" y="36163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2" name="TextBox 50"/>
          <p:cNvSpPr txBox="1"/>
          <p:nvPr/>
        </p:nvSpPr>
        <p:spPr>
          <a:xfrm>
            <a:off x="7363168" y="36163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3" name="TextBox 51"/>
          <p:cNvSpPr txBox="1"/>
          <p:nvPr/>
        </p:nvSpPr>
        <p:spPr>
          <a:xfrm>
            <a:off x="8496818" y="2616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4" name="TextBox 52"/>
          <p:cNvSpPr txBox="1"/>
          <p:nvPr/>
        </p:nvSpPr>
        <p:spPr>
          <a:xfrm>
            <a:off x="6852753" y="2616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5923113" y="1056270"/>
            <a:ext cx="2929244" cy="365599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6706119" y="888804"/>
            <a:ext cx="1225224" cy="285143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bcache.lock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382191" y="2111735"/>
            <a:ext cx="2316919" cy="505161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6020333" y="2221743"/>
            <a:ext cx="723716" cy="285143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b-&gt;lock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6333146" y="2986228"/>
            <a:ext cx="2316919" cy="505161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6357955" y="4058805"/>
            <a:ext cx="2316919" cy="505161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6020333" y="3091380"/>
            <a:ext cx="723716" cy="285143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b-&gt;lock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6020333" y="4168813"/>
            <a:ext cx="723716" cy="285143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b-&gt;lock</a:t>
            </a:r>
          </a:p>
        </p:txBody>
      </p:sp>
    </p:spTree>
    <p:extLst>
      <p:ext uri="{BB962C8B-B14F-4D97-AF65-F5344CB8AC3E}">
        <p14:creationId xmlns:p14="http://schemas.microsoft.com/office/powerpoint/2010/main" val="66055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磁盘 3"/>
          <p:cNvSpPr/>
          <p:nvPr/>
        </p:nvSpPr>
        <p:spPr>
          <a:xfrm>
            <a:off x="4552509" y="4382457"/>
            <a:ext cx="1313992" cy="289146"/>
          </a:xfrm>
          <a:prstGeom prst="flowChartMagneticDisk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disk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立方体 4"/>
          <p:cNvSpPr/>
          <p:nvPr/>
        </p:nvSpPr>
        <p:spPr>
          <a:xfrm>
            <a:off x="2689418" y="3422136"/>
            <a:ext cx="675573" cy="2743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endParaRPr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立方体 5"/>
          <p:cNvSpPr/>
          <p:nvPr/>
        </p:nvSpPr>
        <p:spPr>
          <a:xfrm>
            <a:off x="3555492" y="3422136"/>
            <a:ext cx="312420" cy="2743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立方体 6"/>
          <p:cNvSpPr/>
          <p:nvPr/>
        </p:nvSpPr>
        <p:spPr>
          <a:xfrm>
            <a:off x="4049589" y="3422136"/>
            <a:ext cx="312420" cy="2743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376422" y="3530420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368802" y="3627876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3864102" y="3530420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3856482" y="3627876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立方体 11"/>
          <p:cNvSpPr/>
          <p:nvPr/>
        </p:nvSpPr>
        <p:spPr>
          <a:xfrm>
            <a:off x="4548699" y="3422136"/>
            <a:ext cx="312420" cy="2743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立方体 12"/>
          <p:cNvSpPr/>
          <p:nvPr/>
        </p:nvSpPr>
        <p:spPr>
          <a:xfrm>
            <a:off x="5042796" y="3422136"/>
            <a:ext cx="312420" cy="2743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4369629" y="3530420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4362009" y="3627876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4857309" y="3530420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849689" y="3627876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立方体 17"/>
          <p:cNvSpPr/>
          <p:nvPr/>
        </p:nvSpPr>
        <p:spPr>
          <a:xfrm>
            <a:off x="5536692" y="3414115"/>
            <a:ext cx="312420" cy="2743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立方体 18"/>
          <p:cNvSpPr/>
          <p:nvPr/>
        </p:nvSpPr>
        <p:spPr>
          <a:xfrm>
            <a:off x="6030789" y="3414115"/>
            <a:ext cx="312420" cy="2743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5845302" y="3522399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5837682" y="3619855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立方体 21"/>
          <p:cNvSpPr/>
          <p:nvPr/>
        </p:nvSpPr>
        <p:spPr>
          <a:xfrm>
            <a:off x="6529899" y="3414115"/>
            <a:ext cx="312420" cy="2743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立方体 22"/>
          <p:cNvSpPr/>
          <p:nvPr/>
        </p:nvSpPr>
        <p:spPr>
          <a:xfrm>
            <a:off x="7304731" y="3414115"/>
            <a:ext cx="312420" cy="2743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6350829" y="3522399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6343209" y="3619855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5351606" y="3515981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5343986" y="3613437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825474" y="3319103"/>
            <a:ext cx="80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1A3F6C"/>
                </a:solidFill>
              </a:rPr>
              <a:t>……</a:t>
            </a:r>
            <a:endParaRPr lang="zh-CN" altLang="en-US" dirty="0">
              <a:solidFill>
                <a:srgbClr val="1A3F6C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6837942" y="1039646"/>
            <a:ext cx="686369" cy="8926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0E223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316338" y="1057064"/>
            <a:ext cx="656134" cy="87525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0E223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231921" y="1073796"/>
            <a:ext cx="657652" cy="85852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1A3F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73942" y="1246914"/>
            <a:ext cx="61504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1A3F6C"/>
                </a:solidFill>
              </a:rPr>
              <a:t>……</a:t>
            </a:r>
            <a:endParaRPr lang="zh-CN" altLang="en-US" dirty="0">
              <a:solidFill>
                <a:srgbClr val="1A3F6C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5398901" y="1064648"/>
            <a:ext cx="656134" cy="8676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1A3F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>
            <a:stCxn id="31" idx="2"/>
          </p:cNvCxnSpPr>
          <p:nvPr/>
        </p:nvCxnSpPr>
        <p:spPr>
          <a:xfrm>
            <a:off x="3560747" y="1932316"/>
            <a:ext cx="1296562" cy="1026163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0" idx="2"/>
          </p:cNvCxnSpPr>
          <p:nvPr/>
        </p:nvCxnSpPr>
        <p:spPr>
          <a:xfrm>
            <a:off x="4644405" y="1932316"/>
            <a:ext cx="395784" cy="1026163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3" idx="2"/>
          </p:cNvCxnSpPr>
          <p:nvPr/>
        </p:nvCxnSpPr>
        <p:spPr>
          <a:xfrm flipH="1">
            <a:off x="5241462" y="1932316"/>
            <a:ext cx="485506" cy="1031501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9" idx="2"/>
          </p:cNvCxnSpPr>
          <p:nvPr/>
        </p:nvCxnSpPr>
        <p:spPr>
          <a:xfrm flipH="1">
            <a:off x="5526866" y="1932316"/>
            <a:ext cx="1654261" cy="1021329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560621" y="2358464"/>
            <a:ext cx="531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330383" y="2358464"/>
            <a:ext cx="528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091543" y="2329593"/>
            <a:ext cx="528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650403" y="2340535"/>
            <a:ext cx="762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Success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2562225" y="3125055"/>
            <a:ext cx="5232999" cy="83131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dirty="0" err="1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bcache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4808908" y="2940128"/>
            <a:ext cx="717958" cy="322218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上下箭头 43"/>
          <p:cNvSpPr/>
          <p:nvPr/>
        </p:nvSpPr>
        <p:spPr>
          <a:xfrm>
            <a:off x="5124109" y="4078825"/>
            <a:ext cx="149793" cy="280528"/>
          </a:xfrm>
          <a:prstGeom prst="upDown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06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2" grpId="0" animBg="1"/>
      <p:bldP spid="13" grpId="0" animBg="1"/>
      <p:bldP spid="18" grpId="0" animBg="1"/>
      <p:bldP spid="19" grpId="0" animBg="1"/>
      <p:bldP spid="22" grpId="0" animBg="1"/>
      <p:bldP spid="23" grpId="0" animBg="1"/>
      <p:bldP spid="28" grpId="0"/>
      <p:bldP spid="29" grpId="0" animBg="1"/>
      <p:bldP spid="30" grpId="0" animBg="1"/>
      <p:bldP spid="31" grpId="0" animBg="1"/>
      <p:bldP spid="32" grpId="0"/>
      <p:bldP spid="33" grpId="0" animBg="1"/>
      <p:bldP spid="38" grpId="0"/>
      <p:bldP spid="39" grpId="0"/>
      <p:bldP spid="40" grpId="0"/>
      <p:bldP spid="41" grpId="0"/>
      <p:bldP spid="42" grpId="0" animBg="1"/>
      <p:bldP spid="43" grpId="0" animBg="1"/>
      <p:bldP spid="4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6680</TotalTime>
  <Words>458</Words>
  <Application>Microsoft Office PowerPoint</Application>
  <PresentationFormat>宽屏</PresentationFormat>
  <Paragraphs>154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宋体</vt:lpstr>
      <vt:lpstr>微软雅黑</vt:lpstr>
      <vt:lpstr>Arial</vt:lpstr>
      <vt:lpstr>Calibri</vt:lpstr>
      <vt:lpstr>Calibri Light</vt:lpstr>
      <vt:lpstr>Roboto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57</cp:revision>
  <dcterms:created xsi:type="dcterms:W3CDTF">2022-09-19T11:58:58Z</dcterms:created>
  <dcterms:modified xsi:type="dcterms:W3CDTF">2022-10-26T02:58:51Z</dcterms:modified>
</cp:coreProperties>
</file>