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90" r:id="rId21"/>
    <p:sldId id="275" r:id="rId22"/>
    <p:sldId id="294" r:id="rId23"/>
    <p:sldId id="278" r:id="rId24"/>
    <p:sldId id="280" r:id="rId25"/>
    <p:sldId id="284" r:id="rId26"/>
    <p:sldId id="276" r:id="rId27"/>
    <p:sldId id="283" r:id="rId28"/>
    <p:sldId id="288" r:id="rId29"/>
    <p:sldId id="289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604645" y="37344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04645" y="3734435"/>
            <a:ext cx="563245" cy="14598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85595" y="1143635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8051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2167890" y="3734435"/>
            <a:ext cx="1043305" cy="14598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395855" y="422465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4" name="折角形 13"/>
          <p:cNvSpPr/>
          <p:nvPr/>
        </p:nvSpPr>
        <p:spPr>
          <a:xfrm>
            <a:off x="7803515" y="1395730"/>
            <a:ext cx="553720" cy="683895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803515" y="1553845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file1</a:t>
            </a:r>
            <a:endParaRPr lang="en-US" altLang="zh-CN"/>
          </a:p>
        </p:txBody>
      </p:sp>
      <p:sp>
        <p:nvSpPr>
          <p:cNvPr id="17" name="折角形 16"/>
          <p:cNvSpPr/>
          <p:nvPr/>
        </p:nvSpPr>
        <p:spPr>
          <a:xfrm>
            <a:off x="8743950" y="1330960"/>
            <a:ext cx="793750" cy="840740"/>
          </a:xfrm>
          <a:prstGeom prst="foldedCorner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847455" y="1567180"/>
            <a:ext cx="5873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file2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3192145" y="1689100"/>
            <a:ext cx="5492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disk</a:t>
            </a:r>
            <a:endParaRPr lang="en-US" altLang="zh-CN"/>
          </a:p>
        </p:txBody>
      </p:sp>
      <p:cxnSp>
        <p:nvCxnSpPr>
          <p:cNvPr id="20" name="直接箭头连接符 19"/>
          <p:cNvCxnSpPr/>
          <p:nvPr/>
        </p:nvCxnSpPr>
        <p:spPr>
          <a:xfrm flipH="1">
            <a:off x="6407150" y="1746250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168140" y="4224655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6391275" y="11988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存储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6426200" y="4459605"/>
            <a:ext cx="711835" cy="952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803515" y="3734435"/>
            <a:ext cx="325755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朴素思想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/>
              <a:t>直接依次存</a:t>
            </a:r>
            <a:r>
              <a:rPr lang="en-US" altLang="zh-CN"/>
              <a:t>file1</a:t>
            </a:r>
            <a:r>
              <a:rPr lang="zh-CN" altLang="en-US"/>
              <a:t>和</a:t>
            </a:r>
            <a:r>
              <a:rPr lang="en-US" altLang="zh-CN"/>
              <a:t>file2</a:t>
            </a:r>
            <a:endParaRPr lang="en-US" altLang="zh-CN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全部</a:t>
            </a:r>
            <a:r>
              <a:rPr lang="en-US" altLang="zh-CN">
                <a:sym typeface="+mn-ea"/>
              </a:rPr>
              <a:t>disk</a:t>
            </a:r>
            <a:r>
              <a:rPr lang="zh-CN" altLang="en-US">
                <a:sym typeface="+mn-ea"/>
              </a:rPr>
              <a:t>都用于存文件内容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609080" y="3939540"/>
            <a:ext cx="309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?</a:t>
            </a:r>
            <a:endParaRPr lang="en-US" altLang="zh-CN" sz="20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8132445" y="519430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但难以维护和管理！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3516630" y="3537585"/>
            <a:ext cx="224155" cy="4016375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211195" y="589724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矩形 19"/>
          <p:cNvSpPr/>
          <p:nvPr/>
        </p:nvSpPr>
        <p:spPr>
          <a:xfrm>
            <a:off x="3732530" y="1137920"/>
            <a:ext cx="4464685" cy="16700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2840" y="4584065"/>
            <a:ext cx="9499600" cy="98869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946515" y="18491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内存</a:t>
            </a:r>
            <a:endParaRPr lang="zh-CN" altLang="en-US" b="1"/>
          </a:p>
        </p:txBody>
      </p:sp>
      <p:sp>
        <p:nvSpPr>
          <p:cNvPr id="10" name="文本框 9"/>
          <p:cNvSpPr txBox="1"/>
          <p:nvPr/>
        </p:nvSpPr>
        <p:spPr>
          <a:xfrm>
            <a:off x="11111230" y="4893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11" name="文本框 10"/>
          <p:cNvSpPr txBox="1"/>
          <p:nvPr/>
        </p:nvSpPr>
        <p:spPr>
          <a:xfrm>
            <a:off x="3874770" y="134048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super_block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387985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47116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inode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354320" y="1281430"/>
            <a:ext cx="139065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828790" y="1340485"/>
            <a:ext cx="13360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数据块</a:t>
            </a:r>
            <a:r>
              <a:rPr lang="zh-CN" altLang="en-US"/>
              <a:t>位图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6828790" y="1281430"/>
            <a:ext cx="1261110" cy="495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230370" y="2113280"/>
            <a:ext cx="709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3912235" y="2082165"/>
            <a:ext cx="1357630" cy="4311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567045" y="2145665"/>
            <a:ext cx="795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dentry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381625" y="2058035"/>
            <a:ext cx="1321435" cy="459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949440" y="21450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文件内容</a:t>
            </a:r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6828790" y="2068830"/>
            <a:ext cx="1263650" cy="469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>
            <a:stCxn id="12" idx="2"/>
          </p:cNvCxnSpPr>
          <p:nvPr/>
        </p:nvCxnSpPr>
        <p:spPr>
          <a:xfrm flipH="1">
            <a:off x="1680845" y="1777365"/>
            <a:ext cx="2894330" cy="27717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4480560" y="2578100"/>
            <a:ext cx="1393825" cy="20059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2" idx="2"/>
          </p:cNvCxnSpPr>
          <p:nvPr/>
        </p:nvCxnSpPr>
        <p:spPr>
          <a:xfrm>
            <a:off x="6042660" y="2517140"/>
            <a:ext cx="2026920" cy="199263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4" idx="2"/>
          </p:cNvCxnSpPr>
          <p:nvPr/>
        </p:nvCxnSpPr>
        <p:spPr>
          <a:xfrm>
            <a:off x="7460615" y="2538095"/>
            <a:ext cx="1216025" cy="189611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4" idx="2"/>
          </p:cNvCxnSpPr>
          <p:nvPr/>
        </p:nvCxnSpPr>
        <p:spPr>
          <a:xfrm flipH="1">
            <a:off x="3265805" y="1777365"/>
            <a:ext cx="2783840" cy="2804160"/>
          </a:xfrm>
          <a:prstGeom prst="straightConnector1">
            <a:avLst/>
          </a:prstGeom>
          <a:ln w="635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6" idx="2"/>
          </p:cNvCxnSpPr>
          <p:nvPr/>
        </p:nvCxnSpPr>
        <p:spPr>
          <a:xfrm flipH="1">
            <a:off x="4828540" y="1777365"/>
            <a:ext cx="2630805" cy="27933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8556625" y="3341370"/>
            <a:ext cx="1513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</a:t>
            </a:r>
            <a:r>
              <a:rPr lang="en-US" altLang="zh-CN"/>
              <a:t> / </a:t>
            </a:r>
            <a:r>
              <a:rPr lang="zh-CN" altLang="en-US"/>
              <a:t>构建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 descr="image-2022110916193640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440" y="1808480"/>
            <a:ext cx="10177145" cy="958850"/>
          </a:xfrm>
          <a:prstGeom prst="rect">
            <a:avLst/>
          </a:prstGeom>
        </p:spPr>
      </p:pic>
      <p:pic>
        <p:nvPicPr>
          <p:cNvPr id="12" name="图片 11" descr="image-202110232315402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165" y="3764915"/>
            <a:ext cx="10005060" cy="1041400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10871200" y="197993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0870565" y="408622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  <p:sp>
        <p:nvSpPr>
          <p:cNvPr id="14" name="矩形 13"/>
          <p:cNvSpPr/>
          <p:nvPr/>
        </p:nvSpPr>
        <p:spPr>
          <a:xfrm>
            <a:off x="3448685" y="3765550"/>
            <a:ext cx="1779270" cy="1040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上箭头 15"/>
          <p:cNvSpPr/>
          <p:nvPr/>
        </p:nvSpPr>
        <p:spPr>
          <a:xfrm>
            <a:off x="4338320" y="4958715"/>
            <a:ext cx="151130" cy="452755"/>
          </a:xfrm>
          <a:prstGeom prst="up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右大括号 18"/>
          <p:cNvSpPr/>
          <p:nvPr/>
        </p:nvSpPr>
        <p:spPr>
          <a:xfrm rot="5400000">
            <a:off x="7794625" y="2392680"/>
            <a:ext cx="76200" cy="52082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610610" y="5564505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数据块位图</a:t>
            </a:r>
            <a:r>
              <a:rPr lang="zh-CN" altLang="en-US"/>
              <a:t>引入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369685" y="5287645"/>
            <a:ext cx="2926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索引节点和数据的</a:t>
            </a:r>
            <a:r>
              <a:rPr lang="zh-CN" altLang="en-US"/>
              <a:t>分离</a:t>
            </a:r>
            <a:endParaRPr lang="zh-CN" altLang="en-US"/>
          </a:p>
          <a:p>
            <a:r>
              <a:rPr lang="zh-CN" altLang="en-US"/>
              <a:t>形成索引节点区和数据块</a:t>
            </a:r>
            <a:r>
              <a:rPr lang="zh-CN" altLang="en-US"/>
              <a:t>区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23608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10835" y="282956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5890260" y="1999615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5380990" y="2498090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688330" y="197739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98475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76897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96435" y="298513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699579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7054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5400000">
            <a:off x="864997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8140700" y="2444115"/>
            <a:ext cx="76200" cy="2366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44804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744460" y="37992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2868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725614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767965" y="277558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5400000">
            <a:off x="3247390" y="1945640"/>
            <a:ext cx="215900" cy="117538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左大括号 12"/>
          <p:cNvSpPr/>
          <p:nvPr/>
        </p:nvSpPr>
        <p:spPr>
          <a:xfrm rot="16200000">
            <a:off x="3322955" y="3028950"/>
            <a:ext cx="85090" cy="11938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3045460" y="1923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磁盘块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3018790" y="38531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逻辑块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126105" y="293116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2905125" y="4610100"/>
            <a:ext cx="10572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simplefs</a:t>
            </a:r>
            <a:endParaRPr lang="en-US" altLang="zh-CN" sz="2000" b="1"/>
          </a:p>
        </p:txBody>
      </p:sp>
      <p:sp>
        <p:nvSpPr>
          <p:cNvPr id="19" name="文本框 18"/>
          <p:cNvSpPr txBox="1"/>
          <p:nvPr/>
        </p:nvSpPr>
        <p:spPr>
          <a:xfrm>
            <a:off x="7555865" y="4612640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/>
              <a:t>本次</a:t>
            </a:r>
            <a:r>
              <a:rPr lang="zh-CN" altLang="en-US" sz="2000" b="1"/>
              <a:t>实验</a:t>
            </a:r>
            <a:endParaRPr lang="zh-CN" altLang="en-US" sz="20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623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309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913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658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382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8575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892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4175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5142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617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652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1177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4250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8925" y="15792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20085" y="1125220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9355" y="1752600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801870" y="112522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48635" y="208280"/>
            <a:ext cx="49790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your_read(int offset, void *out_content,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81480" y="204279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41830" y="219837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8600" y="283019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51420" y="2785745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70150" y="3385820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3940" y="3385820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639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145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149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6745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399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8740" y="41370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09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340" y="42926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7670" y="41370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1380" y="36639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sp>
        <p:nvSpPr>
          <p:cNvPr id="40" name="矩形 39"/>
          <p:cNvSpPr/>
          <p:nvPr/>
        </p:nvSpPr>
        <p:spPr>
          <a:xfrm>
            <a:off x="364490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4030980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4291330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5203825" y="594360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5464175" y="609917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8" name="文本框 47"/>
          <p:cNvSpPr txBox="1"/>
          <p:nvPr/>
        </p:nvSpPr>
        <p:spPr>
          <a:xfrm>
            <a:off x="8095615" y="6099175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376670" y="5943600"/>
            <a:ext cx="38608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6" name="直接连接符 55"/>
          <p:cNvCxnSpPr/>
          <p:nvPr/>
        </p:nvCxnSpPr>
        <p:spPr>
          <a:xfrm>
            <a:off x="3524250" y="2840990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6400" y="306451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6400" y="3155950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63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265" y="51695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265" y="51536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299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6875" y="49841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0630" y="51593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6645" y="51536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3890" y="756920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8" name="文本框 67"/>
          <p:cNvSpPr txBox="1"/>
          <p:nvPr/>
        </p:nvSpPr>
        <p:spPr>
          <a:xfrm>
            <a:off x="3474085" y="552196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从</a:t>
            </a:r>
            <a:r>
              <a:rPr lang="en-US" altLang="zh-CN" b="1"/>
              <a:t>tmp</a:t>
            </a:r>
            <a:r>
              <a:rPr lang="zh-CN" altLang="en-US" b="1"/>
              <a:t>拷贝指定内容然后</a:t>
            </a:r>
            <a:r>
              <a:rPr lang="zh-CN" altLang="en-US" b="1"/>
              <a:t>返回</a:t>
            </a:r>
            <a:endParaRPr lang="zh-CN" altLang="en-US" b="1"/>
          </a:p>
        </p:txBody>
      </p:sp>
      <p:sp>
        <p:nvSpPr>
          <p:cNvPr id="69" name="文本框 68"/>
          <p:cNvSpPr txBox="1"/>
          <p:nvPr/>
        </p:nvSpPr>
        <p:spPr>
          <a:xfrm>
            <a:off x="1980565" y="42754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1980565" y="6099175"/>
            <a:ext cx="1338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out_content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285432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0290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2894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11467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20192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76670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3702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5462270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54951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2426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98461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780986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6" name="下箭头 15"/>
          <p:cNvSpPr/>
          <p:nvPr/>
        </p:nvSpPr>
        <p:spPr>
          <a:xfrm>
            <a:off x="3522345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下箭头 16"/>
          <p:cNvSpPr/>
          <p:nvPr/>
        </p:nvSpPr>
        <p:spPr>
          <a:xfrm>
            <a:off x="6637020" y="13157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218180" y="861695"/>
            <a:ext cx="71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offset</a:t>
            </a:r>
            <a:endParaRPr lang="en-US" altLang="zh-CN"/>
          </a:p>
        </p:txBody>
      </p:sp>
      <p:cxnSp>
        <p:nvCxnSpPr>
          <p:cNvPr id="19" name="直接箭头连接符 18"/>
          <p:cNvCxnSpPr/>
          <p:nvPr/>
        </p:nvCxnSpPr>
        <p:spPr>
          <a:xfrm>
            <a:off x="3727450" y="1489075"/>
            <a:ext cx="287782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4799965" y="861695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086735" y="120650"/>
            <a:ext cx="4940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int your_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write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(int offset, void *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in</a:t>
            </a:r>
            <a:r>
              <a:rPr lang="zh-CN" altLang="en-US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_content, int size);</a:t>
            </a:r>
            <a:endParaRPr lang="zh-CN" altLang="en-US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679575" y="177927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39925" y="193484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25" name="下箭头 24"/>
          <p:cNvSpPr/>
          <p:nvPr/>
        </p:nvSpPr>
        <p:spPr>
          <a:xfrm rot="10800000">
            <a:off x="2766695" y="256667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下箭头 25"/>
          <p:cNvSpPr/>
          <p:nvPr/>
        </p:nvSpPr>
        <p:spPr>
          <a:xfrm rot="10800000">
            <a:off x="7549515" y="2522220"/>
            <a:ext cx="107950" cy="46355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2468245" y="3122295"/>
            <a:ext cx="7054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down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392035" y="3122295"/>
            <a:ext cx="422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up</a:t>
            </a:r>
            <a:endParaRPr lang="en-US" altLang="zh-CN"/>
          </a:p>
        </p:txBody>
      </p:sp>
      <p:sp>
        <p:nvSpPr>
          <p:cNvPr id="30" name="矩形 29"/>
          <p:cNvSpPr/>
          <p:nvPr/>
        </p:nvSpPr>
        <p:spPr>
          <a:xfrm>
            <a:off x="290703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081780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434213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3167380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525462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6429375" y="3819525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668972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5514975" y="3975100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028305" y="3819525"/>
            <a:ext cx="13639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</a:t>
            </a:r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_seek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ddriver_read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3422015" y="3346450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②</a:t>
            </a:r>
            <a:r>
              <a:rPr lang="en-US" altLang="zh-CN" b="1"/>
              <a:t> </a:t>
            </a:r>
            <a:r>
              <a:rPr lang="zh-CN" altLang="en-US" b="1"/>
              <a:t>读出从</a:t>
            </a:r>
            <a:r>
              <a:rPr lang="en-US" altLang="zh-CN" b="1"/>
              <a:t>down</a:t>
            </a:r>
            <a:r>
              <a:rPr lang="zh-CN" altLang="en-US" b="1"/>
              <a:t>到</a:t>
            </a:r>
            <a:r>
              <a:rPr lang="en-US" altLang="zh-CN" b="1"/>
              <a:t>up</a:t>
            </a:r>
            <a:r>
              <a:rPr lang="zh-CN" altLang="en-US" b="1"/>
              <a:t>的磁盘块到内存</a:t>
            </a:r>
            <a:endParaRPr lang="zh-CN" altLang="en-US" b="1"/>
          </a:p>
        </p:txBody>
      </p:sp>
      <p:cxnSp>
        <p:nvCxnSpPr>
          <p:cNvPr id="56" name="直接连接符 55"/>
          <p:cNvCxnSpPr/>
          <p:nvPr/>
        </p:nvCxnSpPr>
        <p:spPr>
          <a:xfrm>
            <a:off x="3522345" y="257746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2944495" y="2800985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2944495" y="289242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59" name="直接连接符 58"/>
          <p:cNvCxnSpPr/>
          <p:nvPr/>
        </p:nvCxnSpPr>
        <p:spPr>
          <a:xfrm>
            <a:off x="29070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3009900" y="4852035"/>
            <a:ext cx="5543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bias</a:t>
            </a:r>
            <a:endParaRPr lang="en-US" altLang="zh-CN"/>
          </a:p>
        </p:txBody>
      </p:sp>
      <p:cxnSp>
        <p:nvCxnSpPr>
          <p:cNvPr id="62" name="直接箭头连接符 61"/>
          <p:cNvCxnSpPr/>
          <p:nvPr/>
        </p:nvCxnSpPr>
        <p:spPr>
          <a:xfrm flipV="1">
            <a:off x="3009900" y="4836160"/>
            <a:ext cx="474980" cy="571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364363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6747510" y="4666615"/>
            <a:ext cx="0" cy="45275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箭头连接符 64"/>
          <p:cNvCxnSpPr/>
          <p:nvPr/>
        </p:nvCxnSpPr>
        <p:spPr>
          <a:xfrm>
            <a:off x="3771265" y="4841875"/>
            <a:ext cx="2825750" cy="1016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907280" y="4836160"/>
            <a:ext cx="5232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</a:t>
            </a:r>
            <a:endParaRPr lang="en-US" altLang="zh-CN"/>
          </a:p>
        </p:txBody>
      </p:sp>
      <p:sp>
        <p:nvSpPr>
          <p:cNvPr id="67" name="文本框 66"/>
          <p:cNvSpPr txBox="1"/>
          <p:nvPr/>
        </p:nvSpPr>
        <p:spPr>
          <a:xfrm>
            <a:off x="3181985" y="493395"/>
            <a:ext cx="3968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①</a:t>
            </a:r>
            <a:r>
              <a:rPr lang="en-US" altLang="zh-CN" b="1"/>
              <a:t> </a:t>
            </a:r>
            <a:r>
              <a:rPr lang="zh-CN" altLang="en-US" b="1"/>
              <a:t>确定要读取的下界</a:t>
            </a:r>
            <a:r>
              <a:rPr lang="en-US" altLang="zh-CN" b="1"/>
              <a:t>down</a:t>
            </a:r>
            <a:r>
              <a:rPr lang="zh-CN" altLang="en-US" b="1"/>
              <a:t>和上界</a:t>
            </a:r>
            <a:r>
              <a:rPr lang="en-US" altLang="zh-CN" b="1"/>
              <a:t>up</a:t>
            </a:r>
            <a:endParaRPr lang="en-US" altLang="zh-CN" b="1"/>
          </a:p>
        </p:txBody>
      </p:sp>
      <p:sp>
        <p:nvSpPr>
          <p:cNvPr id="69" name="文本框 68"/>
          <p:cNvSpPr txBox="1"/>
          <p:nvPr/>
        </p:nvSpPr>
        <p:spPr>
          <a:xfrm>
            <a:off x="1981200" y="3957955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907030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81780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4342130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43" name="矩形 42"/>
          <p:cNvSpPr/>
          <p:nvPr/>
        </p:nvSpPr>
        <p:spPr>
          <a:xfrm>
            <a:off x="5254625" y="5708650"/>
            <a:ext cx="117475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6429375" y="5708650"/>
            <a:ext cx="1174750" cy="679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5514975" y="5864225"/>
            <a:ext cx="6540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8027670" y="5847080"/>
            <a:ext cx="97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memcpy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981200" y="5847080"/>
            <a:ext cx="5765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tmp</a:t>
            </a:r>
            <a:endParaRPr lang="en-US" altLang="zh-CN" b="1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3695700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6429375" y="5708650"/>
            <a:ext cx="386080" cy="679450"/>
          </a:xfrm>
          <a:prstGeom prst="rect">
            <a:avLst/>
          </a:prstGeom>
          <a:pattFill prst="ltDn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498850" y="5220335"/>
            <a:ext cx="38690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③</a:t>
            </a:r>
            <a:r>
              <a:rPr lang="en-US" altLang="zh-CN" b="1"/>
              <a:t> </a:t>
            </a:r>
            <a:r>
              <a:rPr lang="zh-CN" altLang="en-US" b="1"/>
              <a:t>复制</a:t>
            </a:r>
            <a:r>
              <a:rPr lang="en-US" altLang="zh-CN" b="1"/>
              <a:t>in_content</a:t>
            </a:r>
            <a:r>
              <a:rPr lang="zh-CN" altLang="en-US" b="1"/>
              <a:t>的内容到</a:t>
            </a:r>
            <a:r>
              <a:rPr lang="en-US" altLang="zh-CN" b="1"/>
              <a:t>tmp</a:t>
            </a:r>
            <a:endParaRPr lang="en-US" altLang="zh-CN" b="1"/>
          </a:p>
        </p:txBody>
      </p:sp>
      <p:cxnSp>
        <p:nvCxnSpPr>
          <p:cNvPr id="74" name="肘形连接符 73"/>
          <p:cNvCxnSpPr/>
          <p:nvPr/>
        </p:nvCxnSpPr>
        <p:spPr>
          <a:xfrm flipV="1">
            <a:off x="9095105" y="2097405"/>
            <a:ext cx="901065" cy="3912235"/>
          </a:xfrm>
          <a:prstGeom prst="bentConnector3">
            <a:avLst>
              <a:gd name="adj1" fmla="val 150317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638665" y="6118225"/>
            <a:ext cx="22955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④</a:t>
            </a:r>
            <a:r>
              <a:rPr lang="en-US" altLang="zh-CN" b="1"/>
              <a:t> </a:t>
            </a:r>
            <a:r>
              <a:rPr lang="zh-CN" altLang="en-US" b="1"/>
              <a:t>将</a:t>
            </a:r>
            <a:r>
              <a:rPr lang="en-US" altLang="zh-CN" b="1"/>
              <a:t>tmp</a:t>
            </a:r>
            <a:r>
              <a:rPr lang="zh-CN" altLang="en-US" b="1"/>
              <a:t>写回</a:t>
            </a:r>
            <a:r>
              <a:rPr lang="zh-CN" altLang="en-US" b="1"/>
              <a:t>磁盘</a:t>
            </a:r>
            <a:endParaRPr lang="zh-CN" altLang="en-US" b="1"/>
          </a:p>
        </p:txBody>
      </p:sp>
      <p:sp>
        <p:nvSpPr>
          <p:cNvPr id="77" name="文本框 76"/>
          <p:cNvSpPr txBox="1"/>
          <p:nvPr/>
        </p:nvSpPr>
        <p:spPr>
          <a:xfrm>
            <a:off x="10506710" y="3975100"/>
            <a:ext cx="142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latin typeface="Times New Roman" panose="02020603050405020304" charset="0"/>
                <a:ea typeface="微软雅黑 Light" panose="020B0502040204020203" charset="-122"/>
                <a:cs typeface="Times New Roman" panose="02020603050405020304" charset="0"/>
              </a:rPr>
              <a:t>ddriver_write</a:t>
            </a:r>
            <a:endParaRPr lang="en-US" altLang="zh-CN">
              <a:latin typeface="Times New Roman" panose="02020603050405020304" charset="0"/>
              <a:ea typeface="微软雅黑 Light" panose="020B0502040204020203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5338445" y="2667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610225" y="2667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mount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352415" y="974090"/>
            <a:ext cx="137160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479415" y="9747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打开磁盘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45685" y="168148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972685" y="168211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尝试从磁盘读取超级块</a:t>
            </a:r>
            <a:endParaRPr lang="zh-CN" altLang="en-US"/>
          </a:p>
        </p:txBody>
      </p:sp>
      <p:sp>
        <p:nvSpPr>
          <p:cNvPr id="10" name="菱形 9"/>
          <p:cNvSpPr/>
          <p:nvPr/>
        </p:nvSpPr>
        <p:spPr>
          <a:xfrm>
            <a:off x="4856480" y="2453005"/>
            <a:ext cx="2479040" cy="51752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547360" y="252984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判断幻数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70585" y="3569970"/>
            <a:ext cx="325437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009015" y="35833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直接读取填充磁盘布局信息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047990" y="3568700"/>
            <a:ext cx="3335020" cy="3702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276590" y="356870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重新估算磁盘布局信息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69950" y="4257675"/>
            <a:ext cx="3255645" cy="3575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18540" y="425767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读取索引节点、数据块位图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047355" y="4257040"/>
            <a:ext cx="3327400" cy="3676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276590" y="4236085"/>
            <a:ext cx="3357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索引节点、数据块位图为空</a:t>
            </a: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879475" y="4880610"/>
            <a:ext cx="1898015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924560" y="4880610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读取根目录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9490075" y="4891405"/>
            <a:ext cx="1892935" cy="3505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9540240" y="4868545"/>
            <a:ext cx="1852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创建空的根</a:t>
            </a:r>
            <a:r>
              <a:rPr lang="en-US" altLang="zh-CN"/>
              <a:t>inode</a:t>
            </a:r>
            <a:endParaRPr lang="zh-CN" altLang="en-US"/>
          </a:p>
        </p:txBody>
      </p:sp>
      <p:cxnSp>
        <p:nvCxnSpPr>
          <p:cNvPr id="27" name="直接箭头连接符 26"/>
          <p:cNvCxnSpPr/>
          <p:nvPr/>
        </p:nvCxnSpPr>
        <p:spPr>
          <a:xfrm flipH="1">
            <a:off x="4278630" y="3746500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7184390" y="3746500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216525" y="3570605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磁盘布局信息</a:t>
            </a:r>
            <a:endParaRPr lang="zh-CN" altLang="en-US" b="1"/>
          </a:p>
        </p:txBody>
      </p:sp>
      <p:cxnSp>
        <p:nvCxnSpPr>
          <p:cNvPr id="30" name="直接箭头连接符 29"/>
          <p:cNvCxnSpPr/>
          <p:nvPr/>
        </p:nvCxnSpPr>
        <p:spPr>
          <a:xfrm flipH="1">
            <a:off x="4267835" y="44329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173595" y="44329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205730" y="425704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两种位图维护</a:t>
            </a:r>
            <a:endParaRPr lang="zh-CN" altLang="en-US" b="1"/>
          </a:p>
        </p:txBody>
      </p:sp>
      <p:cxnSp>
        <p:nvCxnSpPr>
          <p:cNvPr id="33" name="直接箭头连接符 32"/>
          <p:cNvCxnSpPr/>
          <p:nvPr/>
        </p:nvCxnSpPr>
        <p:spPr>
          <a:xfrm flipH="1">
            <a:off x="4272280" y="5055235"/>
            <a:ext cx="614680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7178040" y="5055235"/>
            <a:ext cx="721995" cy="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5227320" y="4900930"/>
            <a:ext cx="16452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根目录的维护</a:t>
            </a:r>
            <a:endParaRPr lang="zh-CN" altLang="en-US" b="1"/>
          </a:p>
        </p:txBody>
      </p:sp>
      <p:sp>
        <p:nvSpPr>
          <p:cNvPr id="36" name="矩形 35"/>
          <p:cNvSpPr/>
          <p:nvPr/>
        </p:nvSpPr>
        <p:spPr>
          <a:xfrm>
            <a:off x="4845685" y="5933440"/>
            <a:ext cx="2596515" cy="3898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142865" y="5933440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完成超级块的填充</a:t>
            </a:r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2851150" y="4885055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2872740" y="4883785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1" name="矩形 40"/>
          <p:cNvSpPr/>
          <p:nvPr/>
        </p:nvSpPr>
        <p:spPr>
          <a:xfrm>
            <a:off x="8047355" y="4881880"/>
            <a:ext cx="1273810" cy="3670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8068945" y="4880610"/>
            <a:ext cx="1252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创建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5" name="直接箭头连接符 44"/>
          <p:cNvCxnSpPr/>
          <p:nvPr/>
        </p:nvCxnSpPr>
        <p:spPr>
          <a:xfrm>
            <a:off x="6036310" y="6858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6051550" y="137160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6051550" y="2123440"/>
            <a:ext cx="3810" cy="259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肘形连接符 47"/>
          <p:cNvCxnSpPr/>
          <p:nvPr/>
        </p:nvCxnSpPr>
        <p:spPr>
          <a:xfrm rot="10800000" flipV="1">
            <a:off x="2428240" y="2727325"/>
            <a:ext cx="2141220" cy="66167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/>
          <p:nvPr/>
        </p:nvCxnSpPr>
        <p:spPr>
          <a:xfrm>
            <a:off x="7642225" y="2717165"/>
            <a:ext cx="1901190" cy="59309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肘形连接符 50"/>
          <p:cNvCxnSpPr/>
          <p:nvPr/>
        </p:nvCxnSpPr>
        <p:spPr>
          <a:xfrm>
            <a:off x="2414270" y="5648960"/>
            <a:ext cx="2199005" cy="463550"/>
          </a:xfrm>
          <a:prstGeom prst="bentConnector3">
            <a:avLst>
              <a:gd name="adj1" fmla="val 2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/>
          <p:nvPr/>
        </p:nvCxnSpPr>
        <p:spPr>
          <a:xfrm rot="10800000" flipV="1">
            <a:off x="7576820" y="5659120"/>
            <a:ext cx="1864995" cy="474345"/>
          </a:xfrm>
          <a:prstGeom prst="bentConnector3">
            <a:avLst>
              <a:gd name="adj1" fmla="val -3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2564765" y="228536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非第一次挂载</a:t>
            </a:r>
            <a:endParaRPr lang="zh-CN" altLang="en-US"/>
          </a:p>
        </p:txBody>
      </p:sp>
      <p:sp>
        <p:nvSpPr>
          <p:cNvPr id="55" name="文本框 54"/>
          <p:cNvSpPr txBox="1"/>
          <p:nvPr/>
        </p:nvSpPr>
        <p:spPr>
          <a:xfrm>
            <a:off x="8032115" y="228536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第一次挂载</a:t>
            </a:r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832475" y="2891155"/>
            <a:ext cx="2690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刷回超级块</a:t>
            </a:r>
            <a:r>
              <a:rPr lang="en-US" altLang="zh-CN"/>
              <a:t>super_block_d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356350" y="38392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刷回两种位图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555105" y="47872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关闭磁盘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248400" y="177038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312795" y="1097915"/>
            <a:ext cx="2315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刷回索引节点</a:t>
            </a:r>
            <a:r>
              <a:rPr lang="en-US" altLang="zh-CN">
                <a:sym typeface="+mn-ea"/>
              </a:rPr>
              <a:t>inode_d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328035" y="2390140"/>
            <a:ext cx="196405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刷回文件数据</a:t>
            </a:r>
            <a:r>
              <a:rPr lang="en-US" altLang="zh-CN">
                <a:sym typeface="+mn-ea"/>
              </a:rPr>
              <a:t>data</a:t>
            </a:r>
            <a:endParaRPr lang="en-US" altLang="zh-CN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2795" y="1734185"/>
            <a:ext cx="2171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刷回目录项</a:t>
            </a:r>
            <a:r>
              <a:rPr lang="en-US" altLang="zh-CN">
                <a:sym typeface="+mn-ea"/>
              </a:rPr>
              <a:t>dentry_d</a:t>
            </a:r>
            <a:endParaRPr lang="en-US" altLang="zh-CN">
              <a:sym typeface="+mn-ea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6400165" y="912495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671945" y="912495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umount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261100" y="176974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5628640" y="128079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328035" y="111887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328035" y="238950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3328035" y="176974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610225" y="2921635"/>
            <a:ext cx="2981325" cy="3378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210935" y="3839210"/>
            <a:ext cx="1757045" cy="334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092950" y="1363980"/>
            <a:ext cx="0" cy="3232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7092950" y="2268855"/>
            <a:ext cx="1270" cy="505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>
            <a:off x="7091680" y="330200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6210300" y="479615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7089140" y="4281170"/>
            <a:ext cx="2540" cy="4946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图片 46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84905" y="5411470"/>
            <a:ext cx="6388100" cy="664845"/>
          </a:xfrm>
          <a:prstGeom prst="rect">
            <a:avLst/>
          </a:prstGeom>
        </p:spPr>
      </p:pic>
      <p:sp>
        <p:nvSpPr>
          <p:cNvPr id="48" name="右弧形箭头 47"/>
          <p:cNvSpPr/>
          <p:nvPr/>
        </p:nvSpPr>
        <p:spPr>
          <a:xfrm>
            <a:off x="9327515" y="3194685"/>
            <a:ext cx="378460" cy="213995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5252085" y="3246755"/>
            <a:ext cx="5598795" cy="61658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011170" y="2063750"/>
            <a:ext cx="1858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刷回所有的文件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565" y="1391285"/>
            <a:ext cx="232981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索引节点</a:t>
            </a:r>
            <a:r>
              <a:rPr lang="en-US" altLang="zh-CN" b="1">
                <a:sym typeface="+mn-ea"/>
              </a:rPr>
              <a:t>inode_d</a:t>
            </a:r>
            <a:endParaRPr lang="zh-CN" altLang="en-US" b="1"/>
          </a:p>
        </p:txBody>
      </p:sp>
      <p:sp>
        <p:nvSpPr>
          <p:cNvPr id="9" name="文本框 8"/>
          <p:cNvSpPr txBox="1"/>
          <p:nvPr/>
        </p:nvSpPr>
        <p:spPr>
          <a:xfrm>
            <a:off x="90805" y="2683510"/>
            <a:ext cx="1977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刷回文件</a:t>
            </a:r>
            <a:r>
              <a:rPr lang="zh-CN" altLang="en-US" b="1">
                <a:sym typeface="+mn-ea"/>
              </a:rPr>
              <a:t>数据</a:t>
            </a:r>
            <a:r>
              <a:rPr lang="en-US" altLang="zh-CN" b="1">
                <a:sym typeface="+mn-ea"/>
              </a:rPr>
              <a:t>data</a:t>
            </a:r>
            <a:endParaRPr lang="en-US" altLang="zh-CN" b="1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565" y="2027555"/>
            <a:ext cx="2189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ym typeface="+mn-ea"/>
              </a:rPr>
              <a:t>刷回</a:t>
            </a:r>
            <a:r>
              <a:rPr lang="zh-CN" altLang="en-US" b="1">
                <a:sym typeface="+mn-ea"/>
              </a:rPr>
              <a:t>目录项</a:t>
            </a:r>
            <a:r>
              <a:rPr lang="en-US" altLang="zh-CN" b="1">
                <a:sym typeface="+mn-ea"/>
              </a:rPr>
              <a:t>dentry_d</a:t>
            </a:r>
            <a:endParaRPr lang="en-US" altLang="zh-CN" b="1"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023870" y="2063115"/>
            <a:ext cx="1706880" cy="3689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大括号 14"/>
          <p:cNvSpPr/>
          <p:nvPr/>
        </p:nvSpPr>
        <p:spPr>
          <a:xfrm>
            <a:off x="2391410" y="1574165"/>
            <a:ext cx="259080" cy="13481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0805" y="1412240"/>
            <a:ext cx="2299970" cy="3270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0805" y="268287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90805" y="2063115"/>
            <a:ext cx="229997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249160" y="230505"/>
            <a:ext cx="1167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32" name="矩形 31"/>
          <p:cNvSpPr/>
          <p:nvPr/>
        </p:nvSpPr>
        <p:spPr>
          <a:xfrm>
            <a:off x="6922135" y="235585"/>
            <a:ext cx="1757680" cy="3162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6845300" y="936625"/>
            <a:ext cx="21012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先刷回这个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34" name="矩形 33"/>
          <p:cNvSpPr/>
          <p:nvPr/>
        </p:nvSpPr>
        <p:spPr>
          <a:xfrm>
            <a:off x="6680835" y="949960"/>
            <a:ext cx="2316480" cy="3422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6647815" y="1600200"/>
            <a:ext cx="2382520" cy="647065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7290435" y="174053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文件类型</a:t>
            </a:r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5422265" y="339915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刷回文件的</a:t>
            </a:r>
            <a:r>
              <a:rPr lang="zh-CN" altLang="en-US" b="1"/>
              <a:t>数据块</a:t>
            </a:r>
            <a:endParaRPr lang="zh-CN" altLang="en-US" b="1"/>
          </a:p>
        </p:txBody>
      </p:sp>
      <p:sp>
        <p:nvSpPr>
          <p:cNvPr id="38" name="矩形 37"/>
          <p:cNvSpPr/>
          <p:nvPr/>
        </p:nvSpPr>
        <p:spPr>
          <a:xfrm>
            <a:off x="5422265" y="3408045"/>
            <a:ext cx="2011680" cy="3060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7978775" y="2512695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0" name="矩形 39"/>
          <p:cNvSpPr/>
          <p:nvPr/>
        </p:nvSpPr>
        <p:spPr>
          <a:xfrm>
            <a:off x="7978775" y="2542540"/>
            <a:ext cx="2720975" cy="299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8387715" y="3390265"/>
            <a:ext cx="1960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刷回每个</a:t>
            </a:r>
            <a:r>
              <a:rPr lang="en-US" altLang="zh-CN" b="1"/>
              <a:t>dentry_d</a:t>
            </a:r>
            <a:endParaRPr lang="en-US" altLang="zh-CN" b="1"/>
          </a:p>
        </p:txBody>
      </p:sp>
      <p:sp>
        <p:nvSpPr>
          <p:cNvPr id="42" name="矩形 41"/>
          <p:cNvSpPr/>
          <p:nvPr/>
        </p:nvSpPr>
        <p:spPr>
          <a:xfrm>
            <a:off x="7978775" y="3390265"/>
            <a:ext cx="2720975" cy="3416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318500" y="4363720"/>
            <a:ext cx="20815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通过</a:t>
            </a:r>
            <a:r>
              <a:rPr lang="en-US" altLang="zh-CN"/>
              <a:t>dentry</a:t>
            </a:r>
            <a:endParaRPr lang="en-US" altLang="zh-CN"/>
          </a:p>
          <a:p>
            <a:pPr algn="ctr"/>
            <a:r>
              <a:rPr lang="zh-CN" altLang="en-US"/>
              <a:t>得到子文件的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4" name="矩形 43"/>
          <p:cNvSpPr/>
          <p:nvPr/>
        </p:nvSpPr>
        <p:spPr>
          <a:xfrm>
            <a:off x="7978775" y="4331335"/>
            <a:ext cx="2720975" cy="6648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7978775" y="5509260"/>
            <a:ext cx="29959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对子文件</a:t>
            </a:r>
            <a:r>
              <a:rPr lang="en-US" altLang="zh-CN"/>
              <a:t>inode</a:t>
            </a:r>
            <a:r>
              <a:rPr lang="zh-CN" altLang="en-US"/>
              <a:t>进行上述递归</a:t>
            </a: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978775" y="5518150"/>
            <a:ext cx="2996565" cy="3835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圆角矩形 19"/>
          <p:cNvSpPr/>
          <p:nvPr/>
        </p:nvSpPr>
        <p:spPr>
          <a:xfrm>
            <a:off x="7162165" y="623316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575550" y="62547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23" name="肘形连接符 22"/>
          <p:cNvCxnSpPr>
            <a:stCxn id="35" idx="1"/>
          </p:cNvCxnSpPr>
          <p:nvPr/>
        </p:nvCxnSpPr>
        <p:spPr>
          <a:xfrm rot="10800000" flipV="1">
            <a:off x="6224905" y="1924050"/>
            <a:ext cx="422910" cy="1292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35" idx="3"/>
          </p:cNvCxnSpPr>
          <p:nvPr/>
        </p:nvCxnSpPr>
        <p:spPr>
          <a:xfrm>
            <a:off x="9030335" y="1924050"/>
            <a:ext cx="318135" cy="5372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>
            <a:off x="9359265" y="2893060"/>
            <a:ext cx="4445" cy="3136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>
            <a:stCxn id="32" idx="2"/>
          </p:cNvCxnSpPr>
          <p:nvPr/>
        </p:nvCxnSpPr>
        <p:spPr>
          <a:xfrm>
            <a:off x="7800975" y="551815"/>
            <a:ext cx="4445" cy="350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4" idx="2"/>
            <a:endCxn id="35" idx="0"/>
          </p:cNvCxnSpPr>
          <p:nvPr/>
        </p:nvCxnSpPr>
        <p:spPr>
          <a:xfrm>
            <a:off x="7839075" y="1292225"/>
            <a:ext cx="0" cy="307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363845" y="160210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普通文件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51" name="文本框 50"/>
          <p:cNvSpPr txBox="1"/>
          <p:nvPr/>
        </p:nvSpPr>
        <p:spPr>
          <a:xfrm>
            <a:off x="9030335" y="154495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目录文件</a:t>
            </a:r>
            <a:endParaRPr lang="zh-CN" altLang="en-US"/>
          </a:p>
          <a:p>
            <a:pPr algn="ctr"/>
            <a:r>
              <a:rPr lang="en-US" altLang="zh-CN"/>
              <a:t>dir</a:t>
            </a:r>
            <a:endParaRPr lang="en-US" altLang="zh-CN"/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4808855" y="763905"/>
            <a:ext cx="584200" cy="91884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flipH="1" flipV="1">
            <a:off x="4528185" y="2828290"/>
            <a:ext cx="659130" cy="31997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肘形连接符 54"/>
          <p:cNvCxnSpPr>
            <a:endCxn id="20" idx="1"/>
          </p:cNvCxnSpPr>
          <p:nvPr/>
        </p:nvCxnSpPr>
        <p:spPr>
          <a:xfrm rot="5400000" flipV="1">
            <a:off x="5450205" y="4715510"/>
            <a:ext cx="2497455" cy="9264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/>
          <p:nvPr/>
        </p:nvCxnSpPr>
        <p:spPr>
          <a:xfrm flipH="1">
            <a:off x="9363710" y="3912235"/>
            <a:ext cx="3175" cy="4019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66885" y="5062855"/>
            <a:ext cx="3175" cy="391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292100" y="3399155"/>
            <a:ext cx="4069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这一步的本质都是在写文件数据</a:t>
            </a:r>
            <a:r>
              <a:rPr lang="en-US" altLang="zh-CN"/>
              <a:t>data</a:t>
            </a:r>
            <a:endParaRPr lang="zh-CN" altLang="en-US"/>
          </a:p>
          <a:p>
            <a:pPr algn="l"/>
            <a:r>
              <a:rPr lang="zh-CN" altLang="en-US"/>
              <a:t>一个是普通文件的，</a:t>
            </a:r>
            <a:r>
              <a:rPr lang="zh-CN" altLang="en-US">
                <a:sym typeface="+mn-ea"/>
              </a:rPr>
              <a:t>一个是目录文件的</a:t>
            </a:r>
            <a:endParaRPr lang="zh-CN" altLang="en-US"/>
          </a:p>
        </p:txBody>
      </p:sp>
      <p:cxnSp>
        <p:nvCxnSpPr>
          <p:cNvPr id="61" name="肘形连接符 60"/>
          <p:cNvCxnSpPr>
            <a:endCxn id="22" idx="3"/>
          </p:cNvCxnSpPr>
          <p:nvPr/>
        </p:nvCxnSpPr>
        <p:spPr>
          <a:xfrm rot="10800000" flipV="1">
            <a:off x="8547100" y="5908040"/>
            <a:ext cx="800735" cy="530225"/>
          </a:xfrm>
          <a:prstGeom prst="bentConnector3">
            <a:avLst>
              <a:gd name="adj1" fmla="val 1427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右弧形箭头 62"/>
          <p:cNvSpPr/>
          <p:nvPr/>
        </p:nvSpPr>
        <p:spPr>
          <a:xfrm rot="5400000">
            <a:off x="4477385" y="3633470"/>
            <a:ext cx="475615" cy="129667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圆角矩形 10"/>
          <p:cNvSpPr/>
          <p:nvPr/>
        </p:nvSpPr>
        <p:spPr>
          <a:xfrm>
            <a:off x="289179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357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mknod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52818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创建普通文件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245872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8407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88417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08407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1" name="矩形 20"/>
          <p:cNvSpPr/>
          <p:nvPr/>
        </p:nvSpPr>
        <p:spPr>
          <a:xfrm>
            <a:off x="110236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114808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2254885" y="502094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323465" y="508254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5" name="矩形 24"/>
          <p:cNvSpPr/>
          <p:nvPr/>
        </p:nvSpPr>
        <p:spPr>
          <a:xfrm>
            <a:off x="2281555" y="3707765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552700" y="3798570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27" name="矩形 26"/>
          <p:cNvSpPr/>
          <p:nvPr/>
        </p:nvSpPr>
        <p:spPr>
          <a:xfrm>
            <a:off x="3218180" y="601218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263900" y="60763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29" name="肘形连接符 28"/>
          <p:cNvCxnSpPr>
            <a:stCxn id="17" idx="1"/>
            <a:endCxn id="21" idx="0"/>
          </p:cNvCxnSpPr>
          <p:nvPr/>
        </p:nvCxnSpPr>
        <p:spPr>
          <a:xfrm rot="10800000" flipV="1">
            <a:off x="146812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肘形连接符 30"/>
          <p:cNvCxnSpPr/>
          <p:nvPr/>
        </p:nvCxnSpPr>
        <p:spPr>
          <a:xfrm rot="10800000" flipV="1">
            <a:off x="146812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/>
          <p:nvPr/>
        </p:nvCxnSpPr>
        <p:spPr>
          <a:xfrm>
            <a:off x="363029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H="1">
            <a:off x="361950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363855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>
            <a:off x="3588385" y="457263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3580130" y="559054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1468120" y="1013460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文件存在</a:t>
            </a:r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49161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不是普通文件</a:t>
            </a:r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80047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普通文件</a:t>
            </a:r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8577580" y="41529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8849360" y="41529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mkdir</a:t>
            </a:r>
            <a:endParaRPr lang="en-US" altLang="zh-CN"/>
          </a:p>
        </p:txBody>
      </p:sp>
      <p:sp>
        <p:nvSpPr>
          <p:cNvPr id="44" name="文本框 43"/>
          <p:cNvSpPr txBox="1"/>
          <p:nvPr/>
        </p:nvSpPr>
        <p:spPr>
          <a:xfrm>
            <a:off x="10213975" y="39370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创建目录文件</a:t>
            </a:r>
            <a:endParaRPr lang="zh-CN" altLang="en-US" b="1"/>
          </a:p>
        </p:txBody>
      </p:sp>
      <p:sp>
        <p:nvSpPr>
          <p:cNvPr id="45" name="菱形 44"/>
          <p:cNvSpPr/>
          <p:nvPr/>
        </p:nvSpPr>
        <p:spPr>
          <a:xfrm>
            <a:off x="8144510" y="2517140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769860" y="1479550"/>
            <a:ext cx="3058160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文本框 46"/>
          <p:cNvSpPr txBox="1"/>
          <p:nvPr/>
        </p:nvSpPr>
        <p:spPr>
          <a:xfrm>
            <a:off x="8569960" y="268351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7769860" y="1538605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路径解析，得到父目录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49" name="矩形 48"/>
          <p:cNvSpPr/>
          <p:nvPr/>
        </p:nvSpPr>
        <p:spPr>
          <a:xfrm>
            <a:off x="6788150" y="584327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6833870" y="590740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失败</a:t>
            </a:r>
            <a:endParaRPr lang="zh-CN" altLang="en-US"/>
          </a:p>
        </p:txBody>
      </p:sp>
      <p:cxnSp>
        <p:nvCxnSpPr>
          <p:cNvPr id="57" name="肘形连接符 56"/>
          <p:cNvCxnSpPr>
            <a:stCxn id="48" idx="1"/>
            <a:endCxn id="49" idx="0"/>
          </p:cNvCxnSpPr>
          <p:nvPr/>
        </p:nvCxnSpPr>
        <p:spPr>
          <a:xfrm rot="10800000" flipV="1">
            <a:off x="7153910" y="1722755"/>
            <a:ext cx="615950" cy="41205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肘形连接符 57"/>
          <p:cNvCxnSpPr/>
          <p:nvPr/>
        </p:nvCxnSpPr>
        <p:spPr>
          <a:xfrm rot="10800000" flipV="1">
            <a:off x="7153910" y="2884170"/>
            <a:ext cx="978535" cy="293306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9316085" y="203327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 flipH="1">
            <a:off x="9305290" y="850265"/>
            <a:ext cx="10795" cy="5619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9324340" y="325818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177405" y="2212975"/>
            <a:ext cx="9321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不是目录文件</a:t>
            </a:r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9509125" y="3125470"/>
            <a:ext cx="13417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目录文件</a:t>
            </a:r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961390" y="2212975"/>
            <a:ext cx="10591800" cy="128079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文本框 67"/>
          <p:cNvSpPr txBox="1"/>
          <p:nvPr/>
        </p:nvSpPr>
        <p:spPr>
          <a:xfrm>
            <a:off x="5824855" y="26835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不同之处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7997825" y="5038090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8066405" y="5099685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8024495" y="3724910"/>
            <a:ext cx="2607310" cy="847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8295640" y="3815715"/>
            <a:ext cx="216662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创建新的</a:t>
            </a:r>
            <a:r>
              <a:rPr lang="en-US" altLang="zh-CN"/>
              <a:t>dentry</a:t>
            </a:r>
            <a:r>
              <a:rPr lang="zh-CN" altLang="en-US"/>
              <a:t>结构</a:t>
            </a:r>
            <a:endParaRPr lang="zh-CN" altLang="en-US"/>
          </a:p>
          <a:p>
            <a:pPr algn="ctr"/>
            <a:r>
              <a:rPr lang="zh-CN" altLang="en-US"/>
              <a:t>添加到父目录中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8970010" y="5948045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015730" y="60121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成功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9331325" y="4589780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9331960" y="5526405"/>
            <a:ext cx="8255" cy="409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3800475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396730" y="221297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文件不存在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146290" y="1077595"/>
            <a:ext cx="8515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文件存在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1466215" y="986790"/>
            <a:ext cx="4048125" cy="145986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466215" y="986790"/>
            <a:ext cx="1578610" cy="1460500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315200" y="871220"/>
            <a:ext cx="451104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 fontAlgn="auto">
              <a:lnSpc>
                <a:spcPct val="150000"/>
              </a:lnSpc>
            </a:pPr>
            <a:r>
              <a:rPr lang="zh-CN" altLang="en-US" sz="2000">
                <a:latin typeface="华文行楷" panose="02010800040101010101" charset="-122"/>
                <a:ea typeface="华文行楷" panose="02010800040101010101" charset="-122"/>
              </a:rPr>
              <a:t>文件系统思想</a:t>
            </a:r>
            <a:endParaRPr lang="zh-CN" altLang="en-US" sz="2000">
              <a:latin typeface="华文行楷" panose="02010800040101010101" charset="-122"/>
              <a:ea typeface="华文行楷" panose="02010800040101010101" charset="-122"/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硬件：</a:t>
            </a:r>
            <a:r>
              <a:rPr lang="zh-CN" altLang="en-US">
                <a:sym typeface="+mn-ea"/>
              </a:rPr>
              <a:t>重新设计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</a:t>
            </a:r>
            <a:r>
              <a:rPr lang="zh-CN" altLang="en-US">
                <a:sym typeface="+mn-ea"/>
              </a:rPr>
              <a:t>，引入管理区</a:t>
            </a:r>
            <a:endParaRPr lang="zh-CN" altLang="en-US">
              <a:sym typeface="+mn-ea"/>
            </a:endParaRPr>
          </a:p>
          <a:p>
            <a:pPr marL="285750" indent="-285750" algn="l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b="1">
                <a:sym typeface="+mn-ea"/>
              </a:rPr>
              <a:t>软件：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和磁盘进行交互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读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/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写数据</a:t>
            </a:r>
            <a:r>
              <a:rPr lang="zh-CN" altLang="en-US">
                <a:sym typeface="+mn-ea"/>
              </a:rPr>
              <a:t>，封装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实现增、删、查、改等接口</a:t>
            </a:r>
            <a:r>
              <a:rPr lang="zh-CN" altLang="en-US">
                <a:sym typeface="+mn-ea"/>
              </a:rPr>
              <a:t>供上层使用</a:t>
            </a:r>
            <a:endParaRPr lang="en-US" altLang="zh-CN"/>
          </a:p>
        </p:txBody>
      </p:sp>
      <p:sp>
        <p:nvSpPr>
          <p:cNvPr id="36" name="文本框 35"/>
          <p:cNvSpPr txBox="1"/>
          <p:nvPr/>
        </p:nvSpPr>
        <p:spPr>
          <a:xfrm>
            <a:off x="7531100" y="3110230"/>
            <a:ext cx="43878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便于维护和管理磁盘空间</a:t>
            </a:r>
            <a:endParaRPr lang="zh-CN" altLang="en-US">
              <a:solidFill>
                <a:srgbClr val="00B05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B050"/>
                </a:solidFill>
              </a:rPr>
              <a:t>提高从设备查找文件效率</a:t>
            </a:r>
            <a:endParaRPr lang="en-US" altLang="zh-CN">
              <a:solidFill>
                <a:srgbClr val="00B050"/>
              </a:solidFill>
            </a:endParaRPr>
          </a:p>
        </p:txBody>
      </p:sp>
      <p:sp>
        <p:nvSpPr>
          <p:cNvPr id="37" name="右大括号 36"/>
          <p:cNvSpPr/>
          <p:nvPr/>
        </p:nvSpPr>
        <p:spPr>
          <a:xfrm rot="5400000">
            <a:off x="4192270" y="1460500"/>
            <a:ext cx="141605" cy="24701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3892550" y="2962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4" name="右大括号 3"/>
          <p:cNvSpPr/>
          <p:nvPr/>
        </p:nvSpPr>
        <p:spPr>
          <a:xfrm rot="5400000">
            <a:off x="2168525" y="1906270"/>
            <a:ext cx="141605" cy="15792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804670" y="29121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7" name="右大括号 6"/>
          <p:cNvSpPr/>
          <p:nvPr/>
        </p:nvSpPr>
        <p:spPr>
          <a:xfrm rot="16200000">
            <a:off x="3378200" y="-1249045"/>
            <a:ext cx="224155" cy="40163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861945" y="16319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06400" y="15328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硬件</a:t>
            </a:r>
            <a:endParaRPr lang="zh-CN" altLang="en-US" b="1"/>
          </a:p>
        </p:txBody>
      </p:sp>
      <p:sp>
        <p:nvSpPr>
          <p:cNvPr id="10" name="矩形 9"/>
          <p:cNvSpPr/>
          <p:nvPr/>
        </p:nvSpPr>
        <p:spPr>
          <a:xfrm>
            <a:off x="1407795" y="4740910"/>
            <a:ext cx="4048125" cy="1459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63855" y="5354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软件</a:t>
            </a:r>
            <a:endParaRPr lang="zh-CN" altLang="en-US" b="1"/>
          </a:p>
        </p:txBody>
      </p:sp>
      <p:sp>
        <p:nvSpPr>
          <p:cNvPr id="12" name="上下箭头 11"/>
          <p:cNvSpPr/>
          <p:nvPr/>
        </p:nvSpPr>
        <p:spPr>
          <a:xfrm>
            <a:off x="3190875" y="320738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301365" y="34544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</a:t>
            </a:r>
            <a:r>
              <a:rPr lang="zh-CN"/>
              <a:t>驱动</a:t>
            </a:r>
            <a:endParaRPr lang="zh-CN"/>
          </a:p>
        </p:txBody>
      </p:sp>
      <p:sp>
        <p:nvSpPr>
          <p:cNvPr id="14" name="矩形 13"/>
          <p:cNvSpPr/>
          <p:nvPr/>
        </p:nvSpPr>
        <p:spPr>
          <a:xfrm>
            <a:off x="1482090" y="4804410"/>
            <a:ext cx="1059180" cy="614045"/>
          </a:xfrm>
          <a:prstGeom prst="rect">
            <a:avLst/>
          </a:prstGeom>
          <a:pattFill prst="pct25">
            <a:fgClr>
              <a:schemeClr val="accent1">
                <a:lumMod val="75000"/>
              </a:schemeClr>
            </a:fgClr>
            <a:bgClr>
              <a:schemeClr val="bg1"/>
            </a:bgClr>
          </a:pattFill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2841625" y="4804410"/>
            <a:ext cx="1138555" cy="614045"/>
          </a:xfrm>
          <a:prstGeom prst="rect">
            <a:avLst/>
          </a:prstGeom>
          <a:pattFill prst="lt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大括号 15"/>
          <p:cNvSpPr/>
          <p:nvPr/>
        </p:nvSpPr>
        <p:spPr>
          <a:xfrm rot="16200000">
            <a:off x="1925955" y="4055745"/>
            <a:ext cx="172085" cy="1059815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482090" y="411353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管理区缓存</a:t>
            </a:r>
            <a:endParaRPr lang="zh-CN" altLang="en-US"/>
          </a:p>
        </p:txBody>
      </p:sp>
      <p:sp>
        <p:nvSpPr>
          <p:cNvPr id="18" name="右大括号 17"/>
          <p:cNvSpPr/>
          <p:nvPr/>
        </p:nvSpPr>
        <p:spPr>
          <a:xfrm rot="16200000">
            <a:off x="3324860" y="401701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130040" y="4072890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数据区缓存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168140" y="4803775"/>
            <a:ext cx="1138555" cy="614045"/>
          </a:xfrm>
          <a:prstGeom prst="rect">
            <a:avLst/>
          </a:prstGeom>
          <a:pattFill prst="dashVert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482090" y="5551170"/>
            <a:ext cx="3825240" cy="551180"/>
          </a:xfrm>
          <a:prstGeom prst="rect">
            <a:avLst/>
          </a:prstGeom>
          <a:pattFill prst="narHorz">
            <a:fgClr>
              <a:schemeClr val="accent1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2014855" y="3456305"/>
            <a:ext cx="115570" cy="5200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右大括号 22"/>
          <p:cNvSpPr/>
          <p:nvPr/>
        </p:nvSpPr>
        <p:spPr>
          <a:xfrm rot="16200000">
            <a:off x="4652010" y="3952240"/>
            <a:ext cx="172085" cy="1137920"/>
          </a:xfrm>
          <a:prstGeom prst="rightBrace">
            <a:avLst>
              <a:gd name="adj1" fmla="val 8333"/>
              <a:gd name="adj2" fmla="val 49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箭头连接符 23"/>
          <p:cNvCxnSpPr/>
          <p:nvPr/>
        </p:nvCxnSpPr>
        <p:spPr>
          <a:xfrm>
            <a:off x="4728210" y="3497580"/>
            <a:ext cx="116840" cy="47879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861945" y="409765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39" name="右大括号 38"/>
          <p:cNvSpPr/>
          <p:nvPr/>
        </p:nvSpPr>
        <p:spPr>
          <a:xfrm rot="5400000">
            <a:off x="3298825" y="4419600"/>
            <a:ext cx="192405" cy="3825240"/>
          </a:xfrm>
          <a:prstGeom prst="rightBrace">
            <a:avLst>
              <a:gd name="adj1" fmla="val 8333"/>
              <a:gd name="adj2" fmla="val 492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981200" y="648970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实现增、删、查、改等接口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42" name="左大括号 41"/>
          <p:cNvSpPr/>
          <p:nvPr/>
        </p:nvSpPr>
        <p:spPr>
          <a:xfrm>
            <a:off x="6181090" y="4977765"/>
            <a:ext cx="76200" cy="17310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6257290" y="4740910"/>
            <a:ext cx="1583690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init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getattr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readdir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>
                <a:latin typeface="+mn-ea"/>
                <a:cs typeface="+mn-lt"/>
              </a:rPr>
              <a:t>mknod</a:t>
            </a:r>
            <a:endParaRPr lang="zh-CN" altLang="en-US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>
                <a:latin typeface="+mn-ea"/>
                <a:cs typeface="+mn-lt"/>
              </a:rPr>
              <a:t>...</a:t>
            </a:r>
            <a:endParaRPr lang="en-US" altLang="zh-CN">
              <a:latin typeface="+mn-ea"/>
              <a:cs typeface="+mn-lt"/>
            </a:endParaRPr>
          </a:p>
        </p:txBody>
      </p:sp>
      <p:pic>
        <p:nvPicPr>
          <p:cNvPr id="48" name="图片 47" descr="l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90305" y="5418455"/>
            <a:ext cx="2541905" cy="382905"/>
          </a:xfrm>
          <a:prstGeom prst="rect">
            <a:avLst/>
          </a:prstGeom>
        </p:spPr>
      </p:pic>
      <p:cxnSp>
        <p:nvCxnSpPr>
          <p:cNvPr id="49" name="直接箭头连接符 48"/>
          <p:cNvCxnSpPr/>
          <p:nvPr/>
        </p:nvCxnSpPr>
        <p:spPr>
          <a:xfrm flipV="1">
            <a:off x="7546340" y="5710555"/>
            <a:ext cx="867410" cy="68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>
            <a:off x="7546340" y="5487035"/>
            <a:ext cx="904240" cy="1168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7593965" y="501205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被调用</a:t>
            </a:r>
            <a:endParaRPr lang="zh-CN" altLang="en-US"/>
          </a:p>
        </p:txBody>
      </p:sp>
      <p:cxnSp>
        <p:nvCxnSpPr>
          <p:cNvPr id="2" name="曲线连接符 1"/>
          <p:cNvCxnSpPr/>
          <p:nvPr/>
        </p:nvCxnSpPr>
        <p:spPr>
          <a:xfrm rot="16200000">
            <a:off x="5380355" y="5918835"/>
            <a:ext cx="694055" cy="681990"/>
          </a:xfrm>
          <a:prstGeom prst="curvedConnector3">
            <a:avLst>
              <a:gd name="adj1" fmla="val -4345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9980930" y="25012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435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00B0F0"/>
                </a:solidFill>
              </a:rPr>
              <a:t>文件存在，返回</a:t>
            </a:r>
            <a:r>
              <a:rPr lang="en-US" altLang="zh-CN" b="1">
                <a:solidFill>
                  <a:srgbClr val="00B0F0"/>
                </a:solidFill>
              </a:rPr>
              <a:t>aaa</a:t>
            </a:r>
            <a:r>
              <a:rPr lang="zh-CN" altLang="en-US" b="1">
                <a:solidFill>
                  <a:srgbClr val="00B0F0"/>
                </a:solidFill>
              </a:rPr>
              <a:t>文件的</a:t>
            </a:r>
            <a:r>
              <a:rPr lang="en-US" altLang="zh-CN" b="1">
                <a:solidFill>
                  <a:srgbClr val="00B0F0"/>
                </a:solidFill>
              </a:rPr>
              <a:t>dentry</a:t>
            </a:r>
            <a:endParaRPr lang="en-US" altLang="zh-CN" b="1">
              <a:solidFill>
                <a:srgbClr val="00B0F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208405" y="928370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5" name="下箭头 4"/>
          <p:cNvSpPr/>
          <p:nvPr/>
        </p:nvSpPr>
        <p:spPr>
          <a:xfrm>
            <a:off x="127317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862330" y="118110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1036320" y="1771650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851535" y="1350010"/>
            <a:ext cx="1514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根目录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951990" y="213995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91846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22897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539490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725420" y="1350010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根目录所有子文件的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2010410" y="17189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3850005" y="17646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下箭头 17"/>
          <p:cNvSpPr/>
          <p:nvPr/>
        </p:nvSpPr>
        <p:spPr>
          <a:xfrm rot="10800000">
            <a:off x="389382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951990" y="2880995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home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0" name="文本框 19"/>
          <p:cNvSpPr txBox="1"/>
          <p:nvPr/>
        </p:nvSpPr>
        <p:spPr>
          <a:xfrm>
            <a:off x="789940" y="423862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21" name="下箭头 20"/>
          <p:cNvSpPr/>
          <p:nvPr/>
        </p:nvSpPr>
        <p:spPr>
          <a:xfrm>
            <a:off x="1304290" y="383667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92125" y="3360420"/>
            <a:ext cx="20053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23" name="矩形 22"/>
          <p:cNvSpPr/>
          <p:nvPr/>
        </p:nvSpPr>
        <p:spPr>
          <a:xfrm>
            <a:off x="965200" y="516826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07695" y="4746625"/>
            <a:ext cx="1841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home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235200" y="5537835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347726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78777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4098290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2529840" y="4750435"/>
            <a:ext cx="3231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home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2293620" y="511683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408805" y="517969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下箭头 31"/>
          <p:cNvSpPr/>
          <p:nvPr/>
        </p:nvSpPr>
        <p:spPr>
          <a:xfrm rot="10800000">
            <a:off x="4142740" y="595376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984375" y="6452870"/>
            <a:ext cx="3656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逐一匹配，找到</a:t>
            </a:r>
            <a:r>
              <a:rPr lang="en-US" altLang="zh-CN" b="1"/>
              <a:t>test</a:t>
            </a:r>
            <a:r>
              <a:rPr lang="zh-CN" altLang="en-US" b="1"/>
              <a:t>目录的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5" name="左弧形箭头 34"/>
          <p:cNvSpPr/>
          <p:nvPr/>
        </p:nvSpPr>
        <p:spPr>
          <a:xfrm>
            <a:off x="179070" y="117983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7" name="左弧形箭头 36"/>
          <p:cNvSpPr/>
          <p:nvPr/>
        </p:nvSpPr>
        <p:spPr>
          <a:xfrm>
            <a:off x="179070" y="27285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8" name="左弧形箭头 37"/>
          <p:cNvSpPr/>
          <p:nvPr/>
        </p:nvSpPr>
        <p:spPr>
          <a:xfrm>
            <a:off x="177165" y="454977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39" name="直接连接符 38"/>
          <p:cNvCxnSpPr/>
          <p:nvPr/>
        </p:nvCxnSpPr>
        <p:spPr>
          <a:xfrm flipV="1">
            <a:off x="789940" y="1280795"/>
            <a:ext cx="4718050" cy="508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89940" y="3360420"/>
            <a:ext cx="4588510" cy="1206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89940" y="4627880"/>
            <a:ext cx="4469765" cy="571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2497455" y="394335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2497455" y="44767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7384415" y="927735"/>
            <a:ext cx="16592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/home/test/aaa</a:t>
            </a:r>
            <a:endParaRPr lang="en-US" altLang="zh-CN"/>
          </a:p>
        </p:txBody>
      </p:sp>
      <p:sp>
        <p:nvSpPr>
          <p:cNvPr id="3" name="下箭头 2"/>
          <p:cNvSpPr/>
          <p:nvPr/>
        </p:nvSpPr>
        <p:spPr>
          <a:xfrm>
            <a:off x="8292465" y="507365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7480300" y="137795"/>
            <a:ext cx="1751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7212330" y="1771015"/>
            <a:ext cx="713105" cy="7454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7027545" y="1349375"/>
            <a:ext cx="1646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test</a:t>
            </a:r>
            <a:r>
              <a:rPr lang="zh-CN" altLang="en-US" b="1"/>
              <a:t>目录</a:t>
            </a:r>
            <a:r>
              <a:rPr lang="en-US" altLang="zh-CN" b="1"/>
              <a:t>inode</a:t>
            </a:r>
            <a:endParaRPr lang="en-US" altLang="zh-CN" b="1"/>
          </a:p>
        </p:txBody>
      </p:sp>
      <p:cxnSp>
        <p:nvCxnSpPr>
          <p:cNvPr id="50" name="直接箭头连接符 49"/>
          <p:cNvCxnSpPr/>
          <p:nvPr/>
        </p:nvCxnSpPr>
        <p:spPr>
          <a:xfrm>
            <a:off x="8055610" y="2138680"/>
            <a:ext cx="756920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900557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31608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6600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文本框 59"/>
          <p:cNvSpPr txBox="1"/>
          <p:nvPr/>
        </p:nvSpPr>
        <p:spPr>
          <a:xfrm>
            <a:off x="8812530" y="1349375"/>
            <a:ext cx="3037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test</a:t>
            </a:r>
            <a:r>
              <a:rPr lang="zh-CN" altLang="en-US"/>
              <a:t>目录所有子文件的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8114030" y="171767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遍历</a:t>
            </a:r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9937115" y="1764030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下箭头 62"/>
          <p:cNvSpPr/>
          <p:nvPr/>
        </p:nvSpPr>
        <p:spPr>
          <a:xfrm rot="10800000">
            <a:off x="10271760" y="2501900"/>
            <a:ext cx="118745" cy="42100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8470265" y="2992120"/>
            <a:ext cx="372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逐一匹配，</a:t>
            </a:r>
            <a:r>
              <a:rPr lang="zh-CN" altLang="en-US" b="1">
                <a:solidFill>
                  <a:srgbClr val="FF0000"/>
                </a:solidFill>
              </a:rPr>
              <a:t>未</a:t>
            </a:r>
            <a:r>
              <a:rPr lang="zh-CN" altLang="en-US"/>
              <a:t>找到</a:t>
            </a:r>
            <a:r>
              <a:rPr lang="en-US" altLang="zh-CN" b="1"/>
              <a:t>aaa</a:t>
            </a:r>
            <a:r>
              <a:rPr lang="zh-CN" altLang="en-US" b="1"/>
              <a:t>文件的</a:t>
            </a:r>
            <a:r>
              <a:rPr lang="en-US" altLang="zh-CN" b="1"/>
              <a:t>dentry</a:t>
            </a:r>
            <a:endParaRPr lang="en-US" altLang="zh-CN" b="1"/>
          </a:p>
        </p:txBody>
      </p:sp>
      <p:sp>
        <p:nvSpPr>
          <p:cNvPr id="65" name="左弧形箭头 64"/>
          <p:cNvSpPr/>
          <p:nvPr/>
        </p:nvSpPr>
        <p:spPr>
          <a:xfrm>
            <a:off x="6355080" y="1179195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6" name="直接连接符 65"/>
          <p:cNvCxnSpPr/>
          <p:nvPr/>
        </p:nvCxnSpPr>
        <p:spPr>
          <a:xfrm flipV="1">
            <a:off x="6965950" y="1283335"/>
            <a:ext cx="4875530" cy="190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6165215" y="0"/>
            <a:ext cx="32385" cy="68414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/>
          <p:cNvSpPr txBox="1"/>
          <p:nvPr/>
        </p:nvSpPr>
        <p:spPr>
          <a:xfrm>
            <a:off x="7480300" y="4382135"/>
            <a:ext cx="3912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文件不存在，返回</a:t>
            </a:r>
            <a:r>
              <a:rPr lang="zh-CN" b="1">
                <a:solidFill>
                  <a:srgbClr val="FF0000"/>
                </a:solidFill>
              </a:rPr>
              <a:t>父目录</a:t>
            </a:r>
            <a:r>
              <a:rPr lang="en-US" altLang="zh-CN" b="1">
                <a:solidFill>
                  <a:srgbClr val="FF0000"/>
                </a:solidFill>
              </a:rPr>
              <a:t>test</a:t>
            </a:r>
            <a:r>
              <a:rPr lang="zh-CN" altLang="en-US" b="1">
                <a:solidFill>
                  <a:srgbClr val="FF0000"/>
                </a:solidFill>
              </a:rPr>
              <a:t>的</a:t>
            </a:r>
            <a:r>
              <a:rPr lang="en-US" altLang="zh-CN" b="1">
                <a:solidFill>
                  <a:srgbClr val="FF0000"/>
                </a:solidFill>
              </a:rPr>
              <a:t>dentry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9" name="左弧形箭头 68"/>
          <p:cNvSpPr/>
          <p:nvPr/>
        </p:nvSpPr>
        <p:spPr>
          <a:xfrm>
            <a:off x="6460490" y="3398520"/>
            <a:ext cx="313055" cy="669925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437755" y="138430"/>
            <a:ext cx="1730375" cy="32575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" name="矩形 55"/>
          <p:cNvSpPr/>
          <p:nvPr/>
        </p:nvSpPr>
        <p:spPr>
          <a:xfrm>
            <a:off x="1244600" y="3116580"/>
            <a:ext cx="2641600" cy="4806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文本框 56"/>
          <p:cNvSpPr txBox="1"/>
          <p:nvPr/>
        </p:nvSpPr>
        <p:spPr>
          <a:xfrm>
            <a:off x="1244600" y="3169920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由</a:t>
            </a:r>
            <a:r>
              <a:rPr lang="en-US" altLang="zh-CN"/>
              <a:t>dentry</a:t>
            </a:r>
            <a:r>
              <a:rPr lang="zh-CN" altLang="en-US"/>
              <a:t>，</a:t>
            </a:r>
            <a:r>
              <a:rPr lang="zh-CN"/>
              <a:t>读取对应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6341110" y="715010"/>
            <a:ext cx="3299460" cy="5162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23355" y="789305"/>
            <a:ext cx="293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dentry</a:t>
            </a:r>
            <a:r>
              <a:rPr lang="zh-CN" altLang="en-US"/>
              <a:t>维护的</a:t>
            </a:r>
            <a:r>
              <a:rPr lang="en-US" altLang="zh-CN" b="1"/>
              <a:t>inode</a:t>
            </a:r>
            <a:r>
              <a:rPr lang="zh-CN" altLang="en-US" b="1"/>
              <a:t>编号</a:t>
            </a:r>
            <a:endParaRPr lang="zh-CN" altLang="en-US" b="1"/>
          </a:p>
        </p:txBody>
      </p:sp>
      <p:sp>
        <p:nvSpPr>
          <p:cNvPr id="8" name="菱形 7"/>
          <p:cNvSpPr/>
          <p:nvPr/>
        </p:nvSpPr>
        <p:spPr>
          <a:xfrm>
            <a:off x="6795770" y="2629535"/>
            <a:ext cx="2404745" cy="701040"/>
          </a:xfrm>
          <a:prstGeom prst="diamon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221220" y="2795905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判断文件类型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341110" y="1726565"/>
            <a:ext cx="3299460" cy="493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341110" y="1792605"/>
            <a:ext cx="33140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由</a:t>
            </a:r>
            <a:r>
              <a:rPr lang="en-US" altLang="zh-CN"/>
              <a:t>inode</a:t>
            </a:r>
            <a:r>
              <a:rPr lang="zh-CN" altLang="en-US"/>
              <a:t>编号从磁盘</a:t>
            </a:r>
            <a:r>
              <a:rPr lang="zh-CN" altLang="en-US" b="1"/>
              <a:t>读取</a:t>
            </a:r>
            <a:r>
              <a:rPr lang="en-US" altLang="zh-CN" b="1"/>
              <a:t>inode_d</a:t>
            </a:r>
            <a:endParaRPr lang="en-US" altLang="zh-CN" b="1"/>
          </a:p>
        </p:txBody>
      </p:sp>
      <p:sp>
        <p:nvSpPr>
          <p:cNvPr id="12" name="矩形 11"/>
          <p:cNvSpPr/>
          <p:nvPr/>
        </p:nvSpPr>
        <p:spPr>
          <a:xfrm>
            <a:off x="4792345" y="3651250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792345" y="37172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从磁盘读取目录文件内容</a:t>
            </a:r>
            <a:endParaRPr lang="en-US" altLang="zh-CN" b="1"/>
          </a:p>
        </p:txBody>
      </p:sp>
      <p:sp>
        <p:nvSpPr>
          <p:cNvPr id="14" name="矩形 13"/>
          <p:cNvSpPr/>
          <p:nvPr/>
        </p:nvSpPr>
        <p:spPr>
          <a:xfrm>
            <a:off x="4792345" y="465836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792345" y="472440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17" name="矩形 16"/>
          <p:cNvSpPr/>
          <p:nvPr/>
        </p:nvSpPr>
        <p:spPr>
          <a:xfrm>
            <a:off x="8356600" y="3637915"/>
            <a:ext cx="2697480" cy="5200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356600" y="37039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从磁盘读取普通文件内容</a:t>
            </a:r>
            <a:endParaRPr lang="en-US" altLang="zh-CN" b="1"/>
          </a:p>
        </p:txBody>
      </p:sp>
      <p:sp>
        <p:nvSpPr>
          <p:cNvPr id="19" name="矩形 18"/>
          <p:cNvSpPr/>
          <p:nvPr/>
        </p:nvSpPr>
        <p:spPr>
          <a:xfrm>
            <a:off x="6020435" y="3603625"/>
            <a:ext cx="1395095" cy="615950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148455" y="2657475"/>
            <a:ext cx="2000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就是所有子文件的</a:t>
            </a:r>
            <a:r>
              <a:rPr lang="en-US" altLang="zh-CN"/>
              <a:t>dentry_d</a:t>
            </a:r>
            <a:r>
              <a:rPr lang="zh-CN" altLang="en-US"/>
              <a:t>结构体</a:t>
            </a:r>
            <a:endParaRPr lang="zh-CN" altLang="en-US"/>
          </a:p>
        </p:txBody>
      </p:sp>
      <p:cxnSp>
        <p:nvCxnSpPr>
          <p:cNvPr id="22" name="直接箭头连接符 21"/>
          <p:cNvCxnSpPr/>
          <p:nvPr/>
        </p:nvCxnSpPr>
        <p:spPr>
          <a:xfrm flipH="1" flipV="1">
            <a:off x="5751830" y="3308350"/>
            <a:ext cx="181610" cy="2444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7632700" y="5634990"/>
            <a:ext cx="731520" cy="496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7678420" y="569912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结束</a:t>
            </a:r>
            <a:endParaRPr lang="zh-CN" altLang="en-US"/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993380" y="1262380"/>
            <a:ext cx="10795" cy="4248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8014970" y="2232660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117590" y="4281805"/>
            <a:ext cx="4445" cy="314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8" idx="1"/>
          </p:cNvCxnSpPr>
          <p:nvPr/>
        </p:nvCxnSpPr>
        <p:spPr>
          <a:xfrm rot="10800000" flipV="1">
            <a:off x="6149340" y="2979420"/>
            <a:ext cx="646430" cy="6699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肘形连接符 27"/>
          <p:cNvCxnSpPr>
            <a:stCxn id="8" idx="3"/>
            <a:endCxn id="17" idx="0"/>
          </p:cNvCxnSpPr>
          <p:nvPr/>
        </p:nvCxnSpPr>
        <p:spPr>
          <a:xfrm>
            <a:off x="9200515" y="2980055"/>
            <a:ext cx="504825" cy="65786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14" idx="2"/>
            <a:endCxn id="55" idx="1"/>
          </p:cNvCxnSpPr>
          <p:nvPr/>
        </p:nvCxnSpPr>
        <p:spPr>
          <a:xfrm rot="5400000" flipV="1">
            <a:off x="6510655" y="4760595"/>
            <a:ext cx="752475" cy="149161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17" idx="2"/>
            <a:endCxn id="55" idx="3"/>
          </p:cNvCxnSpPr>
          <p:nvPr/>
        </p:nvCxnSpPr>
        <p:spPr>
          <a:xfrm rot="5400000">
            <a:off x="8172450" y="4349750"/>
            <a:ext cx="1725295" cy="134112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3705860" y="1458595"/>
            <a:ext cx="831850" cy="10915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705860" y="4119880"/>
            <a:ext cx="1351915" cy="160528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912495" y="2989580"/>
            <a:ext cx="2623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维护所有子文件的</a:t>
            </a:r>
            <a:r>
              <a:rPr lang="en-US" altLang="zh-CN"/>
              <a:t>dentry</a:t>
            </a:r>
            <a:endParaRPr lang="en-US" altLang="zh-CN" b="1"/>
          </a:p>
        </p:txBody>
      </p:sp>
      <p:sp>
        <p:nvSpPr>
          <p:cNvPr id="2" name="矩形 1"/>
          <p:cNvSpPr/>
          <p:nvPr/>
        </p:nvSpPr>
        <p:spPr>
          <a:xfrm>
            <a:off x="5546725" y="17265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546725" y="12249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554672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5622290" y="25806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735955" y="25914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5805805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6508115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70675" y="42348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6818630" y="38233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520940" y="35045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7831455" y="38068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8533765" y="34880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34610" y="43630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8437245" y="43630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矩形 13"/>
          <p:cNvSpPr/>
          <p:nvPr/>
        </p:nvSpPr>
        <p:spPr>
          <a:xfrm>
            <a:off x="912495" y="2923540"/>
            <a:ext cx="2697480" cy="4724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35025" y="2972435"/>
            <a:ext cx="2852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添加子文件</a:t>
            </a:r>
            <a:r>
              <a:rPr lang="en-US" altLang="zh-CN"/>
              <a:t>dentry</a:t>
            </a:r>
            <a:r>
              <a:rPr lang="zh-CN" altLang="en-US"/>
              <a:t>到父目录</a:t>
            </a:r>
            <a:endParaRPr lang="zh-CN" altLang="en-US" b="1"/>
          </a:p>
        </p:txBody>
      </p:sp>
      <p:sp>
        <p:nvSpPr>
          <p:cNvPr id="2" name="矩形 1"/>
          <p:cNvSpPr/>
          <p:nvPr/>
        </p:nvSpPr>
        <p:spPr>
          <a:xfrm>
            <a:off x="6376670" y="1586865"/>
            <a:ext cx="1199515" cy="789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6376670" y="1085215"/>
            <a:ext cx="1395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父目录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37667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6452235" y="2440940"/>
            <a:ext cx="10795" cy="669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565900" y="2451735"/>
            <a:ext cx="1784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指向第一个子文件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6" name="直接箭头连接符 5"/>
          <p:cNvCxnSpPr/>
          <p:nvPr/>
        </p:nvCxnSpPr>
        <p:spPr>
          <a:xfrm>
            <a:off x="6635750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7338060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7500620" y="4095115"/>
            <a:ext cx="15360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指向兄弟</a:t>
            </a:r>
            <a:r>
              <a:rPr lang="en-US" altLang="zh-CN"/>
              <a:t>dentry</a:t>
            </a:r>
            <a:r>
              <a:rPr lang="zh-CN" altLang="en-US"/>
              <a:t>的指针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>
            <a:off x="7648575" y="368363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8350885" y="336486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661400" y="3667125"/>
            <a:ext cx="60579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9363710" y="3348355"/>
            <a:ext cx="162560" cy="6375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387975" y="3364865"/>
            <a:ext cx="162560" cy="6375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9" name="直接箭头连接符 18"/>
          <p:cNvCxnSpPr/>
          <p:nvPr/>
        </p:nvCxnSpPr>
        <p:spPr>
          <a:xfrm flipH="1">
            <a:off x="5565775" y="2440940"/>
            <a:ext cx="680085" cy="70231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5674360" y="3683635"/>
            <a:ext cx="605790" cy="0"/>
          </a:xfrm>
          <a:prstGeom prst="straightConnector1">
            <a:avLst/>
          </a:prstGeom>
          <a:ln w="12700" cmpd="sng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5964555" y="4223385"/>
            <a:ext cx="12769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第一个子文件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947285" y="4224020"/>
            <a:ext cx="10172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新增的</a:t>
            </a:r>
            <a:r>
              <a:rPr lang="en-US" altLang="zh-CN">
                <a:solidFill>
                  <a:srgbClr val="FF0000"/>
                </a:solidFill>
              </a:rPr>
              <a:t>dentry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9267190" y="4223385"/>
            <a:ext cx="15036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最后一个子文件的</a:t>
            </a:r>
            <a:r>
              <a:rPr lang="en-US" altLang="zh-CN"/>
              <a:t>dentry</a:t>
            </a:r>
            <a:endParaRPr lang="en-US" altLang="zh-CN"/>
          </a:p>
        </p:txBody>
      </p:sp>
      <p:cxnSp>
        <p:nvCxnSpPr>
          <p:cNvPr id="42" name="直接箭头连接符 41"/>
          <p:cNvCxnSpPr/>
          <p:nvPr/>
        </p:nvCxnSpPr>
        <p:spPr>
          <a:xfrm flipV="1">
            <a:off x="3624580" y="1835150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/>
        </p:nvCxnSpPr>
        <p:spPr>
          <a:xfrm flipH="1" flipV="1">
            <a:off x="3588385" y="3861435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1015365" y="296227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1083945" y="3023870"/>
            <a:ext cx="25387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分配新的索引节点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6732905" y="774700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41490" y="855345"/>
            <a:ext cx="1938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传入目录项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08800" y="2187575"/>
            <a:ext cx="2011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查找索引节点位图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428105" y="4760595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536690" y="4841240"/>
            <a:ext cx="2818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创建新的</a:t>
            </a:r>
            <a:r>
              <a:rPr lang="en-US" altLang="zh-CN"/>
              <a:t>inode</a:t>
            </a:r>
            <a:r>
              <a:rPr lang="zh-CN" altLang="en-US"/>
              <a:t>，填写编号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464935" y="5970905"/>
            <a:ext cx="2927350" cy="5721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544945" y="6072505"/>
            <a:ext cx="2693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目录项</a:t>
            </a:r>
            <a:r>
              <a:rPr lang="en-US" altLang="zh-CN"/>
              <a:t>dentry</a:t>
            </a:r>
            <a:r>
              <a:rPr lang="zh-CN" altLang="en-US"/>
              <a:t>绑定该</a:t>
            </a:r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22237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索引节点位图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8" name="直接箭头连接符 87"/>
          <p:cNvCxnSpPr/>
          <p:nvPr/>
        </p:nvCxnSpPr>
        <p:spPr>
          <a:xfrm flipH="1">
            <a:off x="7805420" y="140652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>
            <a:off x="7774305" y="53771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80995" y="2101215"/>
            <a:ext cx="741680" cy="61595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3026410" y="3966210"/>
            <a:ext cx="973455" cy="79438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/>
          <p:nvPr/>
        </p:nvSpPr>
        <p:spPr>
          <a:xfrm>
            <a:off x="454660" y="2591435"/>
            <a:ext cx="2675255" cy="486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2465" y="2650490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分配一个新的</a:t>
            </a:r>
            <a:r>
              <a:rPr lang="zh-CN"/>
              <a:t>数据块</a:t>
            </a:r>
            <a:endParaRPr lang="zh-CN"/>
          </a:p>
        </p:txBody>
      </p:sp>
      <p:sp>
        <p:nvSpPr>
          <p:cNvPr id="7" name="矩形 6"/>
          <p:cNvSpPr/>
          <p:nvPr/>
        </p:nvSpPr>
        <p:spPr>
          <a:xfrm>
            <a:off x="6800215" y="2101215"/>
            <a:ext cx="215138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981825" y="2186940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查找数据块位图</a:t>
            </a:r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6344920" y="4598670"/>
            <a:ext cx="2927350" cy="540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344920" y="4685030"/>
            <a:ext cx="29775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找到空闲数据块</a:t>
            </a:r>
            <a:r>
              <a:rPr lang="zh-CN" altLang="en-US"/>
              <a:t>，返回编号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4303395" y="1941830"/>
            <a:ext cx="7176770" cy="191706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4776470" y="278320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88188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4979035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5076190" y="278066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184140" y="278066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28955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386705" y="2778125"/>
            <a:ext cx="97155" cy="75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3860" y="277812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5732145" y="278892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583755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5934710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603186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6139815" y="27965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23443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6331585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6428740" y="279463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9024620" y="277876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913003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9227185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932434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432290" y="278638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952690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矩形 58"/>
          <p:cNvSpPr/>
          <p:nvPr/>
        </p:nvSpPr>
        <p:spPr>
          <a:xfrm>
            <a:off x="9624060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9721215" y="278447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矩形 60"/>
          <p:cNvSpPr/>
          <p:nvPr/>
        </p:nvSpPr>
        <p:spPr>
          <a:xfrm>
            <a:off x="4557395" y="3593465"/>
            <a:ext cx="97155" cy="7556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矩形 61"/>
          <p:cNvSpPr/>
          <p:nvPr/>
        </p:nvSpPr>
        <p:spPr>
          <a:xfrm>
            <a:off x="6004560" y="358711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文本框 62"/>
          <p:cNvSpPr txBox="1"/>
          <p:nvPr/>
        </p:nvSpPr>
        <p:spPr>
          <a:xfrm>
            <a:off x="4873625" y="344741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非空闲</a:t>
            </a:r>
            <a:endParaRPr lang="zh-CN" altLang="en-US"/>
          </a:p>
        </p:txBody>
      </p:sp>
      <p:sp>
        <p:nvSpPr>
          <p:cNvPr id="64" name="文本框 63"/>
          <p:cNvSpPr txBox="1"/>
          <p:nvPr/>
        </p:nvSpPr>
        <p:spPr>
          <a:xfrm>
            <a:off x="6341745" y="34474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空闲</a:t>
            </a:r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9972040" y="2785745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1007745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7" name="矩形 66"/>
          <p:cNvSpPr/>
          <p:nvPr/>
        </p:nvSpPr>
        <p:spPr>
          <a:xfrm>
            <a:off x="10174605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027176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0379710" y="278384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1047432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1" name="矩形 70"/>
          <p:cNvSpPr/>
          <p:nvPr/>
        </p:nvSpPr>
        <p:spPr>
          <a:xfrm>
            <a:off x="10571480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矩形 71"/>
          <p:cNvSpPr/>
          <p:nvPr/>
        </p:nvSpPr>
        <p:spPr>
          <a:xfrm>
            <a:off x="10668635" y="2781300"/>
            <a:ext cx="97155" cy="755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3" name="下箭头 72"/>
          <p:cNvSpPr/>
          <p:nvPr/>
        </p:nvSpPr>
        <p:spPr>
          <a:xfrm>
            <a:off x="4892675" y="2434590"/>
            <a:ext cx="75565" cy="324485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右大括号 73"/>
          <p:cNvSpPr/>
          <p:nvPr/>
        </p:nvSpPr>
        <p:spPr>
          <a:xfrm rot="5400000">
            <a:off x="7713980" y="20955"/>
            <a:ext cx="114300" cy="59886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3" name="文本框 82"/>
          <p:cNvSpPr txBox="1"/>
          <p:nvPr/>
        </p:nvSpPr>
        <p:spPr>
          <a:xfrm>
            <a:off x="4610100" y="195199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查找</a:t>
            </a:r>
            <a:endParaRPr lang="zh-CN" altLang="en-US"/>
          </a:p>
        </p:txBody>
      </p:sp>
      <p:sp>
        <p:nvSpPr>
          <p:cNvPr id="84" name="文本框 83"/>
          <p:cNvSpPr txBox="1"/>
          <p:nvPr/>
        </p:nvSpPr>
        <p:spPr>
          <a:xfrm>
            <a:off x="5892165" y="2101215"/>
            <a:ext cx="4743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 B</a:t>
            </a:r>
            <a:endParaRPr lang="en-US" altLang="zh-CN"/>
          </a:p>
        </p:txBody>
      </p:sp>
      <p:sp>
        <p:nvSpPr>
          <p:cNvPr id="85" name="文本框 84"/>
          <p:cNvSpPr txBox="1"/>
          <p:nvPr/>
        </p:nvSpPr>
        <p:spPr>
          <a:xfrm>
            <a:off x="7697470" y="2633980"/>
            <a:ext cx="356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86" name="右大括号 85"/>
          <p:cNvSpPr/>
          <p:nvPr/>
        </p:nvSpPr>
        <p:spPr>
          <a:xfrm rot="16200000">
            <a:off x="6077585" y="2210435"/>
            <a:ext cx="103505" cy="79438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框 86"/>
          <p:cNvSpPr txBox="1"/>
          <p:nvPr/>
        </p:nvSpPr>
        <p:spPr>
          <a:xfrm>
            <a:off x="6696710" y="3164840"/>
            <a:ext cx="19951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sizeof(</a:t>
            </a:r>
            <a:r>
              <a:rPr lang="zh-CN" altLang="en-US"/>
              <a:t>数据块</a:t>
            </a:r>
            <a:r>
              <a:rPr lang="zh-CN" altLang="en-US"/>
              <a:t>位图</a:t>
            </a:r>
            <a:r>
              <a:rPr lang="en-US" altLang="zh-CN"/>
              <a:t>)</a:t>
            </a:r>
            <a:endParaRPr lang="en-US" altLang="zh-CN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7768590" y="399288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 flipV="1">
            <a:off x="2867025" y="2124075"/>
            <a:ext cx="959485" cy="28003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 flipH="1" flipV="1">
            <a:off x="2867025" y="3344545"/>
            <a:ext cx="1131570" cy="6553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872990" y="267843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路径解析，得到对应的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513705" y="3775710"/>
            <a:ext cx="16694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填充</a:t>
            </a:r>
            <a:r>
              <a:rPr lang="en-US" altLang="zh-CN"/>
              <a:t>stat</a:t>
            </a:r>
            <a:r>
              <a:rPr lang="zh-CN" altLang="en-US"/>
              <a:t>结构体</a:t>
            </a:r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5655945" y="158115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927725" y="158115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getattr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72990" y="2595245"/>
            <a:ext cx="3081020" cy="514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872990" y="3696335"/>
            <a:ext cx="3081020" cy="501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6345555" y="2056765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 flipH="1">
            <a:off x="6339840" y="3145790"/>
            <a:ext cx="5715" cy="513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516120" y="2292350"/>
            <a:ext cx="30810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路径解析，得到目录的</a:t>
            </a:r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594860" y="3442335"/>
            <a:ext cx="3002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根据偏移</a:t>
            </a:r>
            <a:r>
              <a:rPr lang="en-US" altLang="zh-CN"/>
              <a:t>offset</a:t>
            </a:r>
            <a:r>
              <a:rPr lang="zh-CN"/>
              <a:t>得到子文件名</a:t>
            </a:r>
            <a:endParaRPr lang="zh-CN"/>
          </a:p>
        </p:txBody>
      </p:sp>
      <p:sp>
        <p:nvSpPr>
          <p:cNvPr id="4" name="文本框 3"/>
          <p:cNvSpPr txBox="1"/>
          <p:nvPr/>
        </p:nvSpPr>
        <p:spPr>
          <a:xfrm>
            <a:off x="4748530" y="4549140"/>
            <a:ext cx="26619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用</a:t>
            </a:r>
            <a:r>
              <a:rPr lang="en-US" altLang="zh-CN"/>
              <a:t>filler</a:t>
            </a:r>
            <a:r>
              <a:rPr lang="zh-CN"/>
              <a:t>装填结果到缓冲区</a:t>
            </a:r>
            <a:endParaRPr lang="zh-CN"/>
          </a:p>
        </p:txBody>
      </p:sp>
      <p:sp>
        <p:nvSpPr>
          <p:cNvPr id="5" name="文本框 4"/>
          <p:cNvSpPr txBox="1"/>
          <p:nvPr/>
        </p:nvSpPr>
        <p:spPr>
          <a:xfrm>
            <a:off x="1853565" y="307784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5303520" y="1333500"/>
            <a:ext cx="1385570" cy="38989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575300" y="1333500"/>
            <a:ext cx="9721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readdir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4516120" y="2209165"/>
            <a:ext cx="3081655" cy="5454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514850" y="3359150"/>
            <a:ext cx="3082290" cy="5670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81550" y="4465955"/>
            <a:ext cx="2628900" cy="5353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9" name="直接箭头连接符 88"/>
          <p:cNvCxnSpPr/>
          <p:nvPr/>
        </p:nvCxnSpPr>
        <p:spPr>
          <a:xfrm flipH="1">
            <a:off x="5995035" y="180340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 flipH="1">
            <a:off x="5993130" y="289433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975985" y="4033520"/>
            <a:ext cx="1905" cy="325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8875395" y="4549775"/>
            <a:ext cx="1186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直接调用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8875395" y="4465320"/>
            <a:ext cx="1101090" cy="536575"/>
          </a:xfrm>
          <a:prstGeom prst="rect">
            <a:avLst/>
          </a:prstGeom>
          <a:noFill/>
          <a:ln w="12700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680085" y="1438910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680085" y="94424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680085" y="157607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7" name="矩形 6"/>
          <p:cNvSpPr/>
          <p:nvPr/>
        </p:nvSpPr>
        <p:spPr>
          <a:xfrm>
            <a:off x="2212340" y="2193925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423160" y="2457450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9" name="矩形 8"/>
          <p:cNvSpPr/>
          <p:nvPr/>
        </p:nvSpPr>
        <p:spPr>
          <a:xfrm>
            <a:off x="3674745" y="2193925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804920" y="2193925"/>
            <a:ext cx="73977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JFFS2</a:t>
            </a:r>
            <a:endParaRPr lang="en-US" altLang="zh-CN" sz="2000"/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2936240" y="1226185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111500" y="2299970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719320" y="2193925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14" name="文本框 13"/>
          <p:cNvSpPr txBox="1"/>
          <p:nvPr/>
        </p:nvSpPr>
        <p:spPr>
          <a:xfrm>
            <a:off x="2423160" y="744855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691130" y="1247140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126740" y="2498090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2936240" y="154432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19" name="文本框 18"/>
          <p:cNvSpPr txBox="1"/>
          <p:nvPr/>
        </p:nvSpPr>
        <p:spPr>
          <a:xfrm>
            <a:off x="3181985" y="19011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20" name="文本框 19"/>
          <p:cNvSpPr txBox="1"/>
          <p:nvPr/>
        </p:nvSpPr>
        <p:spPr>
          <a:xfrm>
            <a:off x="3193415" y="249809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89175" y="154749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cxnSp>
        <p:nvCxnSpPr>
          <p:cNvPr id="22" name="直接连接符 21"/>
          <p:cNvCxnSpPr/>
          <p:nvPr/>
        </p:nvCxnSpPr>
        <p:spPr>
          <a:xfrm>
            <a:off x="505460" y="4566285"/>
            <a:ext cx="4404360" cy="10795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05460" y="4071620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24" name="文本框 23"/>
          <p:cNvSpPr txBox="1"/>
          <p:nvPr/>
        </p:nvSpPr>
        <p:spPr>
          <a:xfrm>
            <a:off x="505460" y="4703445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25" name="矩形 24"/>
          <p:cNvSpPr/>
          <p:nvPr/>
        </p:nvSpPr>
        <p:spPr>
          <a:xfrm>
            <a:off x="2037715" y="5321300"/>
            <a:ext cx="978535" cy="9258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248535" y="5584825"/>
            <a:ext cx="55689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VFS</a:t>
            </a:r>
            <a:endParaRPr lang="en-US" altLang="zh-CN" sz="2000"/>
          </a:p>
        </p:txBody>
      </p:sp>
      <p:sp>
        <p:nvSpPr>
          <p:cNvPr id="27" name="矩形 26"/>
          <p:cNvSpPr/>
          <p:nvPr/>
        </p:nvSpPr>
        <p:spPr>
          <a:xfrm>
            <a:off x="3500120" y="5321300"/>
            <a:ext cx="999490" cy="405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3630295" y="5321300"/>
            <a:ext cx="7035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FUSE</a:t>
            </a:r>
            <a:endParaRPr lang="en-US" altLang="zh-CN" sz="2000"/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2761615" y="4353560"/>
            <a:ext cx="10795" cy="1148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>
            <a:off x="2936875" y="5427345"/>
            <a:ext cx="664210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4842510" y="3608070"/>
            <a:ext cx="1664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2164715" y="3785870"/>
            <a:ext cx="115697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read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cxnSp>
        <p:nvCxnSpPr>
          <p:cNvPr id="33" name="直接箭头连接符 32"/>
          <p:cNvCxnSpPr/>
          <p:nvPr/>
        </p:nvCxnSpPr>
        <p:spPr>
          <a:xfrm flipV="1">
            <a:off x="2516505" y="4374515"/>
            <a:ext cx="10160" cy="11385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/>
          <p:nvPr/>
        </p:nvCxnSpPr>
        <p:spPr>
          <a:xfrm>
            <a:off x="2952115" y="5625465"/>
            <a:ext cx="664210" cy="635"/>
          </a:xfrm>
          <a:prstGeom prst="straightConnector1">
            <a:avLst/>
          </a:prstGeom>
          <a:ln>
            <a:headEnd type="arrow" w="med" len="me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/>
          <p:cNvSpPr txBox="1"/>
          <p:nvPr/>
        </p:nvSpPr>
        <p:spPr>
          <a:xfrm>
            <a:off x="2722245" y="465010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①</a:t>
            </a:r>
            <a:endParaRPr lang="zh-CN" sz="2000"/>
          </a:p>
        </p:txBody>
      </p:sp>
      <p:sp>
        <p:nvSpPr>
          <p:cNvPr id="36" name="文本框 35"/>
          <p:cNvSpPr txBox="1"/>
          <p:nvPr/>
        </p:nvSpPr>
        <p:spPr>
          <a:xfrm>
            <a:off x="3007360" y="5028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②</a:t>
            </a:r>
            <a:endParaRPr lang="zh-CN" sz="2000"/>
          </a:p>
        </p:txBody>
      </p:sp>
      <p:sp>
        <p:nvSpPr>
          <p:cNvPr id="37" name="文本框 36"/>
          <p:cNvSpPr txBox="1"/>
          <p:nvPr/>
        </p:nvSpPr>
        <p:spPr>
          <a:xfrm>
            <a:off x="3408680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③</a:t>
            </a:r>
            <a:endParaRPr lang="zh-CN" sz="2000"/>
          </a:p>
        </p:txBody>
      </p:sp>
      <p:sp>
        <p:nvSpPr>
          <p:cNvPr id="38" name="文本框 37"/>
          <p:cNvSpPr txBox="1"/>
          <p:nvPr/>
        </p:nvSpPr>
        <p:spPr>
          <a:xfrm>
            <a:off x="4055745" y="452056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④</a:t>
            </a:r>
            <a:endParaRPr lang="zh-CN" sz="2000"/>
          </a:p>
        </p:txBody>
      </p:sp>
      <p:sp>
        <p:nvSpPr>
          <p:cNvPr id="39" name="矩形 38"/>
          <p:cNvSpPr/>
          <p:nvPr/>
        </p:nvSpPr>
        <p:spPr>
          <a:xfrm>
            <a:off x="3545205" y="3608070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618865" y="3611245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cxnSp>
        <p:nvCxnSpPr>
          <p:cNvPr id="41" name="直接箭头连接符 40"/>
          <p:cNvCxnSpPr/>
          <p:nvPr/>
        </p:nvCxnSpPr>
        <p:spPr>
          <a:xfrm flipV="1">
            <a:off x="3808095" y="3907155"/>
            <a:ext cx="15240" cy="1446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/>
          <p:nvPr/>
        </p:nvCxnSpPr>
        <p:spPr>
          <a:xfrm flipV="1">
            <a:off x="4095115" y="3907155"/>
            <a:ext cx="30480" cy="1457325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059430" y="5644515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⑤</a:t>
            </a:r>
            <a:endParaRPr lang="zh-CN" altLang="en-US" sz="2000"/>
          </a:p>
        </p:txBody>
      </p:sp>
      <p:sp>
        <p:nvSpPr>
          <p:cNvPr id="44" name="文本框 43"/>
          <p:cNvSpPr txBox="1"/>
          <p:nvPr/>
        </p:nvSpPr>
        <p:spPr>
          <a:xfrm>
            <a:off x="2089785" y="4749800"/>
            <a:ext cx="43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⑥</a:t>
            </a:r>
            <a:endParaRPr lang="zh-CN" altLang="en-US" sz="2000"/>
          </a:p>
        </p:txBody>
      </p:sp>
      <p:cxnSp>
        <p:nvCxnSpPr>
          <p:cNvPr id="46" name="曲线连接符 45"/>
          <p:cNvCxnSpPr/>
          <p:nvPr/>
        </p:nvCxnSpPr>
        <p:spPr>
          <a:xfrm>
            <a:off x="4615180" y="3995420"/>
            <a:ext cx="1065530" cy="708025"/>
          </a:xfrm>
          <a:prstGeom prst="curvedConnector3">
            <a:avLst>
              <a:gd name="adj1" fmla="val 50060"/>
            </a:avLst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496560" y="4919345"/>
            <a:ext cx="297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000"/>
              <a:t>本实验在此</a:t>
            </a:r>
            <a:r>
              <a:rPr lang="zh-CN" altLang="en-US" sz="2000"/>
              <a:t>实现文件系统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9244965" y="20891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一般文件系统</a:t>
            </a:r>
            <a:endParaRPr lang="zh-CN" altLang="en-US" b="1"/>
          </a:p>
        </p:txBody>
      </p:sp>
      <p:sp>
        <p:nvSpPr>
          <p:cNvPr id="2" name="文本框 1"/>
          <p:cNvSpPr txBox="1"/>
          <p:nvPr/>
        </p:nvSpPr>
        <p:spPr>
          <a:xfrm>
            <a:off x="9328785" y="4439920"/>
            <a:ext cx="1570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FUSE</a:t>
            </a:r>
            <a:r>
              <a:rPr lang="zh-CN" altLang="en-US" b="1"/>
              <a:t>文件系统</a:t>
            </a:r>
            <a:endParaRPr lang="zh-CN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1529080" y="3704590"/>
            <a:ext cx="8255635" cy="3175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29080" y="3209925"/>
            <a:ext cx="1225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User Space</a:t>
            </a:r>
            <a:endParaRPr lang="en-US" altLang="zh-CN" b="1"/>
          </a:p>
        </p:txBody>
      </p:sp>
      <p:sp>
        <p:nvSpPr>
          <p:cNvPr id="6" name="文本框 5"/>
          <p:cNvSpPr txBox="1"/>
          <p:nvPr/>
        </p:nvSpPr>
        <p:spPr>
          <a:xfrm>
            <a:off x="1529080" y="3841750"/>
            <a:ext cx="1398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Kernel Space</a:t>
            </a:r>
            <a:endParaRPr lang="en-US" altLang="zh-CN" b="1"/>
          </a:p>
        </p:txBody>
      </p:sp>
      <p:sp>
        <p:nvSpPr>
          <p:cNvPr id="39" name="矩形 38"/>
          <p:cNvSpPr/>
          <p:nvPr/>
        </p:nvSpPr>
        <p:spPr>
          <a:xfrm>
            <a:off x="5361940" y="265747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515610" y="218376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23" name="矩形 22"/>
          <p:cNvSpPr/>
          <p:nvPr/>
        </p:nvSpPr>
        <p:spPr>
          <a:xfrm>
            <a:off x="7870825" y="265747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8191500" y="218376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25" name="文本框 24"/>
          <p:cNvSpPr txBox="1"/>
          <p:nvPr/>
        </p:nvSpPr>
        <p:spPr>
          <a:xfrm>
            <a:off x="7870825" y="321500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26" name="文本框 25"/>
          <p:cNvSpPr txBox="1"/>
          <p:nvPr/>
        </p:nvSpPr>
        <p:spPr>
          <a:xfrm>
            <a:off x="5250815" y="325818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27" name="上下箭头 26"/>
          <p:cNvSpPr/>
          <p:nvPr/>
        </p:nvSpPr>
        <p:spPr>
          <a:xfrm rot="5400000">
            <a:off x="7176135" y="252095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>
            <a:off x="4965065" y="215201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192905" y="190373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683375" y="244983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201150" y="2821305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2" name="上下箭头 1"/>
          <p:cNvSpPr/>
          <p:nvPr/>
        </p:nvSpPr>
        <p:spPr>
          <a:xfrm rot="5400000">
            <a:off x="3700780" y="2497455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4455" y="2988945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2986405" y="240474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/>
              <a:t>调用驱动</a:t>
            </a:r>
            <a:endParaRPr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/>
        </p:nvSpPr>
        <p:spPr>
          <a:xfrm>
            <a:off x="685165" y="5544185"/>
            <a:ext cx="1862455" cy="64770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1798320" y="1371600"/>
            <a:ext cx="6605270" cy="690245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2965450" y="3045460"/>
            <a:ext cx="3072765" cy="1950720"/>
          </a:xfrm>
          <a:prstGeom prst="rect">
            <a:avLst/>
          </a:prstGeom>
          <a:solidFill>
            <a:srgbClr val="FF000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3106420" y="3270885"/>
            <a:ext cx="1790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接口实现</a:t>
            </a:r>
            <a:endParaRPr lang="zh-CN" altLang="en-US" sz="2000"/>
          </a:p>
        </p:txBody>
      </p:sp>
      <p:sp>
        <p:nvSpPr>
          <p:cNvPr id="32" name="文本框 31"/>
          <p:cNvSpPr txBox="1"/>
          <p:nvPr/>
        </p:nvSpPr>
        <p:spPr>
          <a:xfrm>
            <a:off x="534670" y="3744595"/>
            <a:ext cx="12827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mkdir</a:t>
            </a:r>
            <a:r>
              <a:rPr lang="zh-CN" altLang="en-US" sz="2000"/>
              <a:t>请求</a:t>
            </a:r>
            <a:endParaRPr lang="zh-CN" altLang="en-US" sz="2000"/>
          </a:p>
        </p:txBody>
      </p:sp>
      <p:sp>
        <p:nvSpPr>
          <p:cNvPr id="39" name="矩形 38"/>
          <p:cNvSpPr/>
          <p:nvPr/>
        </p:nvSpPr>
        <p:spPr>
          <a:xfrm>
            <a:off x="3439160" y="3839845"/>
            <a:ext cx="999490" cy="405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3512820" y="3843020"/>
            <a:ext cx="92646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NEWFS</a:t>
            </a:r>
            <a:endParaRPr lang="en-US" altLang="zh-CN" sz="2000"/>
          </a:p>
        </p:txBody>
      </p:sp>
      <p:sp>
        <p:nvSpPr>
          <p:cNvPr id="2" name="矩形 1"/>
          <p:cNvSpPr/>
          <p:nvPr/>
        </p:nvSpPr>
        <p:spPr>
          <a:xfrm>
            <a:off x="7429500" y="3744595"/>
            <a:ext cx="1230630" cy="552450"/>
          </a:xfrm>
          <a:prstGeom prst="rect">
            <a:avLst/>
          </a:prstGeom>
          <a:pattFill prst="ltUpDiag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83170" y="3270885"/>
            <a:ext cx="9232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ddriver</a:t>
            </a:r>
            <a:endParaRPr lang="en-US" altLang="zh-CN" sz="2000"/>
          </a:p>
        </p:txBody>
      </p:sp>
      <p:sp>
        <p:nvSpPr>
          <p:cNvPr id="3" name="矩形 2"/>
          <p:cNvSpPr/>
          <p:nvPr/>
        </p:nvSpPr>
        <p:spPr>
          <a:xfrm>
            <a:off x="9938385" y="3744595"/>
            <a:ext cx="1230630" cy="552450"/>
          </a:xfrm>
          <a:prstGeom prst="rect">
            <a:avLst/>
          </a:prstGeom>
          <a:pattFill prst="ltHorz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259060" y="3270885"/>
            <a:ext cx="5892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disk</a:t>
            </a:r>
            <a:endParaRPr lang="en-US" altLang="zh-CN" sz="2000"/>
          </a:p>
        </p:txBody>
      </p:sp>
      <p:sp>
        <p:nvSpPr>
          <p:cNvPr id="47" name="文本框 46"/>
          <p:cNvSpPr txBox="1"/>
          <p:nvPr/>
        </p:nvSpPr>
        <p:spPr>
          <a:xfrm>
            <a:off x="9970135" y="4303395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普通文件</a:t>
            </a:r>
            <a:endParaRPr lang="zh-CN" altLang="en-US" sz="2000"/>
          </a:p>
        </p:txBody>
      </p:sp>
      <p:sp>
        <p:nvSpPr>
          <p:cNvPr id="49" name="文本框 48"/>
          <p:cNvSpPr txBox="1"/>
          <p:nvPr/>
        </p:nvSpPr>
        <p:spPr>
          <a:xfrm>
            <a:off x="7318375" y="4345305"/>
            <a:ext cx="145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模拟驱动库</a:t>
            </a:r>
            <a:endParaRPr lang="zh-CN" altLang="en-US" sz="2000"/>
          </a:p>
        </p:txBody>
      </p:sp>
      <p:sp>
        <p:nvSpPr>
          <p:cNvPr id="50" name="上下箭头 49"/>
          <p:cNvSpPr/>
          <p:nvPr/>
        </p:nvSpPr>
        <p:spPr>
          <a:xfrm rot="5400000">
            <a:off x="9243695" y="360807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8771255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读写操作</a:t>
            </a:r>
            <a:endParaRPr lang="zh-CN" altLang="en-US"/>
          </a:p>
        </p:txBody>
      </p:sp>
      <p:sp>
        <p:nvSpPr>
          <p:cNvPr id="52" name="右大括号 51"/>
          <p:cNvSpPr/>
          <p:nvPr/>
        </p:nvSpPr>
        <p:spPr>
          <a:xfrm>
            <a:off x="7032625" y="3239135"/>
            <a:ext cx="170180" cy="1425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6260465" y="2990850"/>
            <a:ext cx="7721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open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close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seek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read</a:t>
            </a:r>
            <a:endParaRPr lang="en-US" altLang="zh-CN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write</a:t>
            </a:r>
            <a:endParaRPr lang="zh-CN" altLang="en-US">
              <a:latin typeface="+mn-ea"/>
              <a:cs typeface="+mn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en-US" altLang="zh-CN">
                <a:latin typeface="+mn-ea"/>
                <a:cs typeface="+mn-lt"/>
              </a:rPr>
              <a:t>ioctl</a:t>
            </a:r>
            <a:endParaRPr lang="en-US" altLang="zh-CN">
              <a:latin typeface="+mn-ea"/>
              <a:cs typeface="+mn-lt"/>
            </a:endParaRPr>
          </a:p>
        </p:txBody>
      </p:sp>
      <p:sp>
        <p:nvSpPr>
          <p:cNvPr id="54" name="上下箭头 53"/>
          <p:cNvSpPr/>
          <p:nvPr/>
        </p:nvSpPr>
        <p:spPr>
          <a:xfrm rot="5400000">
            <a:off x="5294630" y="3591560"/>
            <a:ext cx="110490" cy="824865"/>
          </a:xfrm>
          <a:prstGeom prst="up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文本框 55"/>
          <p:cNvSpPr txBox="1"/>
          <p:nvPr/>
        </p:nvSpPr>
        <p:spPr>
          <a:xfrm>
            <a:off x="9862820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模拟磁盘</a:t>
            </a:r>
            <a:endParaRPr lang="zh-CN" altLang="en-US" b="1"/>
          </a:p>
        </p:txBody>
      </p:sp>
      <p:sp>
        <p:nvSpPr>
          <p:cNvPr id="57" name="文本框 56"/>
          <p:cNvSpPr txBox="1"/>
          <p:nvPr/>
        </p:nvSpPr>
        <p:spPr>
          <a:xfrm>
            <a:off x="7032625" y="4076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模拟驱动</a:t>
            </a:r>
            <a:endParaRPr lang="zh-CN" altLang="en-US" b="1"/>
          </a:p>
        </p:txBody>
      </p:sp>
      <p:sp>
        <p:nvSpPr>
          <p:cNvPr id="58" name="文本框 57"/>
          <p:cNvSpPr txBox="1"/>
          <p:nvPr/>
        </p:nvSpPr>
        <p:spPr>
          <a:xfrm>
            <a:off x="2025650" y="1586230"/>
            <a:ext cx="2696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B0F0"/>
                </a:solidFill>
              </a:rPr>
              <a:t>3. </a:t>
            </a:r>
            <a:r>
              <a:rPr lang="zh-CN" altLang="en-US" b="1">
                <a:solidFill>
                  <a:srgbClr val="00B0F0"/>
                </a:solidFill>
              </a:rPr>
              <a:t>实现文件系统各种接口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6175375" y="1586230"/>
            <a:ext cx="20110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2. </a:t>
            </a:r>
            <a:r>
              <a:rPr lang="zh-CN" altLang="en-US" b="1">
                <a:solidFill>
                  <a:srgbClr val="00B0F0"/>
                </a:solidFill>
              </a:rPr>
              <a:t>和模拟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磁盘交互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3147060" y="4483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/>
              <a:t>文件系统</a:t>
            </a:r>
            <a:endParaRPr lang="zh-CN" altLang="en-US" b="1"/>
          </a:p>
        </p:txBody>
      </p:sp>
      <p:sp>
        <p:nvSpPr>
          <p:cNvPr id="61" name="文本框 60"/>
          <p:cNvSpPr txBox="1"/>
          <p:nvPr/>
        </p:nvSpPr>
        <p:spPr>
          <a:xfrm>
            <a:off x="765175" y="5693410"/>
            <a:ext cx="17824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b="1">
                <a:solidFill>
                  <a:srgbClr val="00B0F0"/>
                </a:solidFill>
              </a:rPr>
              <a:t>1. </a:t>
            </a:r>
            <a:r>
              <a:rPr lang="zh-CN" altLang="en-US" b="1">
                <a:solidFill>
                  <a:srgbClr val="00B0F0"/>
                </a:solidFill>
                <a:sym typeface="+mn-ea"/>
              </a:rPr>
              <a:t>磁盘布局设计</a:t>
            </a:r>
            <a:endParaRPr lang="zh-CN" altLang="en-US" b="1">
              <a:solidFill>
                <a:srgbClr val="00B0F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289665" y="3820160"/>
            <a:ext cx="6184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4MB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4808220" y="350901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调用驱动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4572635" y="4138930"/>
            <a:ext cx="156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一次读写</a:t>
            </a:r>
            <a:r>
              <a:rPr lang="en-US" altLang="zh-CN"/>
              <a:t>512B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6141085" y="3045460"/>
            <a:ext cx="5767070" cy="1950720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00" y="5093970"/>
            <a:ext cx="4587875" cy="15278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7426325" y="2677160"/>
            <a:ext cx="3611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灰色部分我们做了封装，无需关心</a:t>
            </a:r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6887845" y="4312285"/>
            <a:ext cx="3115310" cy="1142365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1177905" y="4366260"/>
            <a:ext cx="0" cy="1088390"/>
          </a:xfrm>
          <a:prstGeom prst="line">
            <a:avLst/>
          </a:prstGeom>
          <a:ln w="12700" cmpd="sng"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曲线连接符 18"/>
          <p:cNvCxnSpPr>
            <a:stCxn id="31" idx="1"/>
          </p:cNvCxnSpPr>
          <p:nvPr/>
        </p:nvCxnSpPr>
        <p:spPr>
          <a:xfrm rot="10800000">
            <a:off x="2360295" y="2145665"/>
            <a:ext cx="746125" cy="13246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 rot="16200000">
            <a:off x="5609590" y="1877060"/>
            <a:ext cx="1339850" cy="184594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1798320" y="1003300"/>
            <a:ext cx="3154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浅红色部分是同学关心的内容</a:t>
            </a:r>
            <a:endParaRPr lang="zh-CN" altLang="en-US"/>
          </a:p>
        </p:txBody>
      </p:sp>
      <p:cxnSp>
        <p:nvCxnSpPr>
          <p:cNvPr id="64" name="直接箭头连接符 63"/>
          <p:cNvCxnSpPr/>
          <p:nvPr/>
        </p:nvCxnSpPr>
        <p:spPr>
          <a:xfrm>
            <a:off x="4839335" y="5034280"/>
            <a:ext cx="1584960" cy="74422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右箭头 67"/>
          <p:cNvSpPr/>
          <p:nvPr/>
        </p:nvSpPr>
        <p:spPr>
          <a:xfrm>
            <a:off x="1924685" y="3887470"/>
            <a:ext cx="894715" cy="129540"/>
          </a:xfrm>
          <a:prstGeom prst="rightArrow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765300" y="351917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最终调用</a:t>
            </a:r>
            <a:endParaRPr lang="zh-CN" altLang="en-US"/>
          </a:p>
        </p:txBody>
      </p:sp>
      <p:sp>
        <p:nvSpPr>
          <p:cNvPr id="72" name="文本框 71"/>
          <p:cNvSpPr txBox="1"/>
          <p:nvPr/>
        </p:nvSpPr>
        <p:spPr>
          <a:xfrm>
            <a:off x="3147060" y="4584065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每个逻辑块存什么内容</a:t>
            </a:r>
            <a:endParaRPr lang="zh-CN" altLang="en-US"/>
          </a:p>
        </p:txBody>
      </p:sp>
      <p:cxnSp>
        <p:nvCxnSpPr>
          <p:cNvPr id="8" name="曲线连接符 7"/>
          <p:cNvCxnSpPr>
            <a:stCxn id="18" idx="2"/>
          </p:cNvCxnSpPr>
          <p:nvPr/>
        </p:nvCxnSpPr>
        <p:spPr>
          <a:xfrm rot="5400000">
            <a:off x="3155315" y="4548505"/>
            <a:ext cx="899795" cy="179451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image-202110232315402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4590" y="2934970"/>
            <a:ext cx="9499600" cy="988695"/>
          </a:xfrm>
          <a:prstGeom prst="rect">
            <a:avLst/>
          </a:prstGeom>
        </p:spPr>
      </p:pic>
      <p:sp>
        <p:nvSpPr>
          <p:cNvPr id="5" name="左大括号 4"/>
          <p:cNvSpPr/>
          <p:nvPr/>
        </p:nvSpPr>
        <p:spPr>
          <a:xfrm rot="16200000">
            <a:off x="4122420" y="1144270"/>
            <a:ext cx="130175" cy="604583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8909685" y="2477770"/>
            <a:ext cx="130175" cy="3378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7528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管理区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8540750" y="44107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数据区</a:t>
            </a:r>
            <a:endParaRPr lang="zh-CN" altLang="en-US"/>
          </a:p>
        </p:txBody>
      </p:sp>
      <p:sp>
        <p:nvSpPr>
          <p:cNvPr id="11" name="左大括号 10"/>
          <p:cNvSpPr/>
          <p:nvPr/>
        </p:nvSpPr>
        <p:spPr>
          <a:xfrm rot="16200000" flipH="1">
            <a:off x="5875655" y="-1991360"/>
            <a:ext cx="76200" cy="94189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365750" y="207962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磁盘布局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057525" y="27920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</p:cNvCxnSpPr>
          <p:nvPr/>
        </p:nvCxnSpPr>
        <p:spPr>
          <a:xfrm>
            <a:off x="3241040" y="315849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3627755" y="27412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2828925" y="2215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标</a:t>
            </a:r>
            <a:r>
              <a:rPr lang="zh-CN" altLang="en-US"/>
              <a:t>识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4655820" y="279781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97195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974840" y="279781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5488940" y="291846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6227445" y="217932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452485" y="296354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4295775" y="207708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5634355" y="207708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20" name="矩形 19"/>
          <p:cNvSpPr/>
          <p:nvPr/>
        </p:nvSpPr>
        <p:spPr>
          <a:xfrm>
            <a:off x="4267835" y="197866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066030" y="349631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" name="矩形 56"/>
          <p:cNvSpPr/>
          <p:nvPr/>
        </p:nvSpPr>
        <p:spPr>
          <a:xfrm>
            <a:off x="4473575" y="506730"/>
            <a:ext cx="1414145" cy="547624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1233805" y="2815590"/>
            <a:ext cx="1670685" cy="1142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844030" y="149352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685405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163050" y="149352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" name="肘形连接符 7"/>
          <p:cNvCxnSpPr>
            <a:stCxn id="4" idx="2"/>
            <a:endCxn id="5" idx="2"/>
          </p:cNvCxnSpPr>
          <p:nvPr/>
        </p:nvCxnSpPr>
        <p:spPr>
          <a:xfrm rot="5400000" flipV="1">
            <a:off x="7677150" y="1614170"/>
            <a:ext cx="3175" cy="1159510"/>
          </a:xfrm>
          <a:prstGeom prst="bentConnector3">
            <a:avLst>
              <a:gd name="adj1" fmla="val 1067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stCxn id="4" idx="2"/>
            <a:endCxn id="6" idx="2"/>
          </p:cNvCxnSpPr>
          <p:nvPr/>
        </p:nvCxnSpPr>
        <p:spPr>
          <a:xfrm rot="5400000" flipV="1">
            <a:off x="8415655" y="875030"/>
            <a:ext cx="3175" cy="2637155"/>
          </a:xfrm>
          <a:prstGeom prst="bentConnector3">
            <a:avLst>
              <a:gd name="adj1" fmla="val 1060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10640695" y="165925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12" name="文本框 11"/>
          <p:cNvSpPr txBox="1"/>
          <p:nvPr/>
        </p:nvSpPr>
        <p:spPr>
          <a:xfrm>
            <a:off x="6483985" y="77279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822565" y="77279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6844030" y="3054350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685405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9163050" y="3054350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肘形连接符 16"/>
          <p:cNvCxnSpPr>
            <a:stCxn id="14" idx="2"/>
            <a:endCxn id="15" idx="2"/>
          </p:cNvCxnSpPr>
          <p:nvPr/>
        </p:nvCxnSpPr>
        <p:spPr>
          <a:xfrm rot="5400000" flipV="1">
            <a:off x="7677150" y="3175000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14" idx="2"/>
            <a:endCxn id="16" idx="2"/>
          </p:cNvCxnSpPr>
          <p:nvPr/>
        </p:nvCxnSpPr>
        <p:spPr>
          <a:xfrm rot="5400000" flipV="1">
            <a:off x="8415973" y="2436178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10640695" y="322008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0" name="矩形 19"/>
          <p:cNvSpPr/>
          <p:nvPr/>
        </p:nvSpPr>
        <p:spPr>
          <a:xfrm>
            <a:off x="6456045" y="674370"/>
            <a:ext cx="4732020" cy="20148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456045" y="2872105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844030" y="4615815"/>
            <a:ext cx="506730" cy="70040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685405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9163050" y="4615815"/>
            <a:ext cx="1143000" cy="7004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肘形连接符 24"/>
          <p:cNvCxnSpPr>
            <a:stCxn id="22" idx="2"/>
            <a:endCxn id="23" idx="2"/>
          </p:cNvCxnSpPr>
          <p:nvPr/>
        </p:nvCxnSpPr>
        <p:spPr>
          <a:xfrm rot="5400000" flipV="1">
            <a:off x="7677150" y="4736465"/>
            <a:ext cx="3175" cy="1159510"/>
          </a:xfrm>
          <a:prstGeom prst="bentConnector3">
            <a:avLst>
              <a:gd name="adj1" fmla="val 75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22" idx="2"/>
            <a:endCxn id="24" idx="2"/>
          </p:cNvCxnSpPr>
          <p:nvPr/>
        </p:nvCxnSpPr>
        <p:spPr>
          <a:xfrm rot="5400000" flipV="1">
            <a:off x="8415973" y="3997643"/>
            <a:ext cx="3175" cy="263715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10640695" y="4781550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28" name="矩形 27"/>
          <p:cNvSpPr/>
          <p:nvPr/>
        </p:nvSpPr>
        <p:spPr>
          <a:xfrm>
            <a:off x="6456045" y="4433570"/>
            <a:ext cx="4732020" cy="12827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245735" y="146875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254240" y="219202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1436350" y="154559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file1</a:t>
            </a:r>
            <a:endParaRPr lang="en-US" altLang="zh-CN" b="1"/>
          </a:p>
        </p:txBody>
      </p:sp>
      <p:sp>
        <p:nvSpPr>
          <p:cNvPr id="34" name="文本框 33"/>
          <p:cNvSpPr txBox="1"/>
          <p:nvPr/>
        </p:nvSpPr>
        <p:spPr>
          <a:xfrm>
            <a:off x="11436350" y="3218180"/>
            <a:ext cx="5581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dir0</a:t>
            </a:r>
            <a:endParaRPr lang="en-US" altLang="zh-CN" b="1"/>
          </a:p>
        </p:txBody>
      </p:sp>
      <p:sp>
        <p:nvSpPr>
          <p:cNvPr id="35" name="文本框 34"/>
          <p:cNvSpPr txBox="1"/>
          <p:nvPr/>
        </p:nvSpPr>
        <p:spPr>
          <a:xfrm>
            <a:off x="11436350" y="4890770"/>
            <a:ext cx="597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file2</a:t>
            </a:r>
            <a:endParaRPr lang="en-US" altLang="zh-CN" b="1"/>
          </a:p>
        </p:txBody>
      </p:sp>
      <p:sp>
        <p:nvSpPr>
          <p:cNvPr id="36" name="矩形 35"/>
          <p:cNvSpPr/>
          <p:nvPr/>
        </p:nvSpPr>
        <p:spPr>
          <a:xfrm>
            <a:off x="5245735" y="305435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5245735" y="4572000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8" name="直接箭头连接符 37"/>
          <p:cNvCxnSpPr>
            <a:stCxn id="29" idx="3"/>
            <a:endCxn id="4" idx="1"/>
          </p:cNvCxnSpPr>
          <p:nvPr/>
        </p:nvCxnSpPr>
        <p:spPr>
          <a:xfrm>
            <a:off x="5429250" y="183515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5815965" y="141795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145923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71831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1977390" y="3020695"/>
            <a:ext cx="183515" cy="732790"/>
          </a:xfrm>
          <a:prstGeom prst="rect">
            <a:avLst/>
          </a:prstGeom>
          <a:pattFill prst="ltVert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307590" y="3187065"/>
            <a:ext cx="37528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...</a:t>
            </a:r>
            <a:endParaRPr lang="en-US" altLang="zh-CN" sz="2000"/>
          </a:p>
        </p:txBody>
      </p:sp>
      <p:sp>
        <p:nvSpPr>
          <p:cNvPr id="46" name="文本框 45"/>
          <p:cNvSpPr txBox="1"/>
          <p:nvPr/>
        </p:nvSpPr>
        <p:spPr>
          <a:xfrm>
            <a:off x="2175510" y="204406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数据块</a:t>
            </a:r>
            <a:endParaRPr lang="zh-CN" altLang="en-US"/>
          </a:p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47" name="直接箭头连接符 46"/>
          <p:cNvCxnSpPr>
            <a:endCxn id="29" idx="1"/>
          </p:cNvCxnSpPr>
          <p:nvPr/>
        </p:nvCxnSpPr>
        <p:spPr>
          <a:xfrm flipV="1">
            <a:off x="1541145" y="1835150"/>
            <a:ext cx="3704590" cy="131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/>
          <p:cNvCxnSpPr/>
          <p:nvPr/>
        </p:nvCxnSpPr>
        <p:spPr>
          <a:xfrm>
            <a:off x="5434330" y="3416300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/>
          <p:nvPr/>
        </p:nvCxnSpPr>
        <p:spPr>
          <a:xfrm>
            <a:off x="5434330" y="4965065"/>
            <a:ext cx="1414780" cy="88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/>
          <p:nvPr/>
        </p:nvCxnSpPr>
        <p:spPr>
          <a:xfrm flipV="1">
            <a:off x="1831975" y="3288030"/>
            <a:ext cx="3395345" cy="107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endCxn id="37" idx="1"/>
          </p:cNvCxnSpPr>
          <p:nvPr/>
        </p:nvCxnSpPr>
        <p:spPr>
          <a:xfrm>
            <a:off x="2058035" y="3589655"/>
            <a:ext cx="3187700" cy="13487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3458845" y="19157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保存</a:t>
            </a:r>
            <a:endParaRPr lang="zh-CN" altLang="en-US"/>
          </a:p>
        </p:txBody>
      </p:sp>
      <p:sp>
        <p:nvSpPr>
          <p:cNvPr id="53" name="文本框 52"/>
          <p:cNvSpPr txBox="1"/>
          <p:nvPr/>
        </p:nvSpPr>
        <p:spPr>
          <a:xfrm>
            <a:off x="1210945" y="4754245"/>
            <a:ext cx="476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dir</a:t>
            </a:r>
            <a:endParaRPr lang="en-US" altLang="zh-CN" b="1"/>
          </a:p>
        </p:txBody>
      </p:sp>
      <p:sp>
        <p:nvSpPr>
          <p:cNvPr id="54" name="矩形 53"/>
          <p:cNvSpPr/>
          <p:nvPr/>
        </p:nvSpPr>
        <p:spPr>
          <a:xfrm>
            <a:off x="136525" y="2815590"/>
            <a:ext cx="486410" cy="1142365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55" name="肘形连接符 54"/>
          <p:cNvCxnSpPr>
            <a:stCxn id="54" idx="2"/>
            <a:endCxn id="43" idx="2"/>
          </p:cNvCxnSpPr>
          <p:nvPr/>
        </p:nvCxnSpPr>
        <p:spPr>
          <a:xfrm rot="5400000" flipV="1">
            <a:off x="1224280" y="3112770"/>
            <a:ext cx="3175" cy="1689735"/>
          </a:xfrm>
          <a:prstGeom prst="bentConnector3">
            <a:avLst>
              <a:gd name="adj1" fmla="val 754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7310" y="2044065"/>
            <a:ext cx="1097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索引节点</a:t>
            </a:r>
            <a:endParaRPr lang="zh-CN" altLang="en-US"/>
          </a:p>
          <a:p>
            <a:pPr algn="ctr"/>
            <a:r>
              <a:rPr lang="en-US" altLang="zh-CN"/>
              <a:t>inode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381000" y="424751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索引</a:t>
            </a:r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4745990" y="577215"/>
            <a:ext cx="868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/>
              <a:t>目录项</a:t>
            </a:r>
            <a:endParaRPr lang="zh-CN" altLang="en-US"/>
          </a:p>
          <a:p>
            <a:pPr algn="ctr"/>
            <a:r>
              <a:rPr lang="en-US" altLang="zh-CN"/>
              <a:t>dentry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996950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父目录</a:t>
            </a:r>
            <a:endParaRPr lang="en-US" altLang="zh-CN" b="1"/>
          </a:p>
        </p:txBody>
      </p:sp>
      <p:sp>
        <p:nvSpPr>
          <p:cNvPr id="61" name="文本框 60"/>
          <p:cNvSpPr txBox="1"/>
          <p:nvPr/>
        </p:nvSpPr>
        <p:spPr>
          <a:xfrm>
            <a:off x="8258175" y="5982970"/>
            <a:ext cx="904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子</a:t>
            </a:r>
            <a:r>
              <a:rPr lang="zh-CN" altLang="en-US" b="1"/>
              <a:t>文件</a:t>
            </a:r>
            <a:endParaRPr lang="zh-CN" altLang="en-US" b="1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hlZTIzZDUxMzUwZTI0N2ZhYWE4NzUxNjY0MzMwM2YifQ=="/>
  <p:tag name="KSO_WPP_MARK_KEY" val="735eb9cc-b54c-4e72-a236-0deb2990315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3017</Words>
  <Application>WPS 演示</Application>
  <PresentationFormat>宽屏</PresentationFormat>
  <Paragraphs>753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华文行楷</vt:lpstr>
      <vt:lpstr>Wingdings</vt:lpstr>
      <vt:lpstr>Calibri</vt:lpstr>
      <vt:lpstr>微软雅黑</vt:lpstr>
      <vt:lpstr>Arial Unicode MS</vt:lpstr>
      <vt:lpstr>Times New Roman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杨大荣</dc:creator>
  <cp:lastModifiedBy>YD荣</cp:lastModifiedBy>
  <cp:revision>75</cp:revision>
  <dcterms:created xsi:type="dcterms:W3CDTF">2023-11-02T09:02:00Z</dcterms:created>
  <dcterms:modified xsi:type="dcterms:W3CDTF">2023-11-06T10:26:40Z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1DF99DA1169848D7A82C838822C398E4</vt:lpwstr>
  </property>
  <property fmtid="{D5CDD505-2E9C-101B-9397-08002B2CF9AE}" pid="3" name="KSOProductBuildVer">
    <vt:lpwstr>2052-11.1.0.11744</vt:lpwstr>
  </property>
</Properties>
</file>