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6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2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2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7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6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6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3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2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8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9916-C9E9-4D6E-A3EA-14A8F0730C9B}" type="datetimeFigureOut">
              <a:rPr lang="zh-CN" altLang="en-US" smtClean="0"/>
              <a:t>2015/8/14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499E-FA87-4C3D-8B40-1356316F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3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0.png"/><Relationship Id="rId7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90.png"/><Relationship Id="rId4" Type="http://schemas.openxmlformats.org/officeDocument/2006/relationships/image" Target="../media/image11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Model-free in Visual Tracking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9197" y="4102441"/>
            <a:ext cx="3865605" cy="455141"/>
          </a:xfrm>
        </p:spPr>
        <p:txBody>
          <a:bodyPr/>
          <a:lstStyle/>
          <a:p>
            <a:r>
              <a:rPr lang="en-US" altLang="zh-CN" dirty="0" smtClean="0"/>
              <a:t>Xiao 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3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84" y="4931440"/>
            <a:ext cx="1201846" cy="1260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6190385" y="5303044"/>
            <a:ext cx="317571" cy="462755"/>
          </a:xfrm>
          <a:prstGeom prst="rect">
            <a:avLst/>
          </a:prstGeom>
          <a:solidFill>
            <a:srgbClr val="00B050">
              <a:alpha val="27000"/>
            </a:srgbClr>
          </a:solidFill>
          <a:ln w="9525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        </a:t>
            </a:r>
            <a:endParaRPr lang="ko-KR" altLang="en-US" sz="12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350028" y="2299035"/>
            <a:ext cx="4153606" cy="1731667"/>
            <a:chOff x="321276" y="1201842"/>
            <a:chExt cx="4176208" cy="174109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276" y="1201842"/>
              <a:ext cx="4176208" cy="1741090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2354580" y="1950720"/>
              <a:ext cx="0" cy="29718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906780" y="1378697"/>
              <a:ext cx="685800" cy="1074943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6050" y="419584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Scale estimation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5" y="2462670"/>
            <a:ext cx="1201846" cy="1260000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2015-07-13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CV lab. seminar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F9FF-3D6D-473D-90A4-0786693226E3}" type="slidenum">
              <a:rPr lang="ko-KR" altLang="en-US" smtClean="0"/>
              <a:pPr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7755" y="1475246"/>
                <a:ext cx="608711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5" y="1475246"/>
                <a:ext cx="6087116" cy="5821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7755" y="2015049"/>
                <a:ext cx="2909130" cy="376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    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≥1.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5" y="2015049"/>
                <a:ext cx="2909130" cy="376706"/>
              </a:xfrm>
              <a:prstGeom prst="rect">
                <a:avLst/>
              </a:prstGeom>
              <a:blipFill rotWithShape="0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27" y="2462670"/>
            <a:ext cx="1201846" cy="12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5" y="4931440"/>
            <a:ext cx="1201846" cy="12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6543990" y="5232874"/>
                <a:ext cx="2002343" cy="651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90" y="5232874"/>
                <a:ext cx="2002343" cy="651653"/>
              </a:xfrm>
              <a:prstGeom prst="rect">
                <a:avLst/>
              </a:prstGeom>
              <a:blipFill rotWithShape="0">
                <a:blip r:embed="rId8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내용 개체 틀 2"/>
              <p:cNvSpPr txBox="1">
                <a:spLocks/>
              </p:cNvSpPr>
              <p:nvPr/>
            </p:nvSpPr>
            <p:spPr>
              <a:xfrm>
                <a:off x="321276" y="1105793"/>
                <a:ext cx="8501448" cy="369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 spc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spc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spc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 smtClean="0"/>
                  <a:t>Find adaptive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2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6" y="1105793"/>
                <a:ext cx="850144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6" t="-14754" b="-29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내용 개체 틀 2"/>
          <p:cNvSpPr txBox="1">
            <a:spLocks/>
          </p:cNvSpPr>
          <p:nvPr/>
        </p:nvSpPr>
        <p:spPr>
          <a:xfrm>
            <a:off x="321276" y="4493929"/>
            <a:ext cx="210188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 smtClean="0"/>
              <a:t>Thresholding</a:t>
            </a:r>
            <a:endParaRPr lang="en-US" altLang="ko-KR" sz="20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84" y="4931440"/>
            <a:ext cx="1201846" cy="1260000"/>
          </a:xfrm>
          <a:prstGeom prst="rect">
            <a:avLst/>
          </a:prstGeom>
        </p:spPr>
      </p:pic>
      <p:sp>
        <p:nvSpPr>
          <p:cNvPr id="26" name="내용 개체 틀 2"/>
          <p:cNvSpPr txBox="1">
            <a:spLocks/>
          </p:cNvSpPr>
          <p:nvPr/>
        </p:nvSpPr>
        <p:spPr>
          <a:xfrm>
            <a:off x="2792105" y="4493929"/>
            <a:ext cx="210188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BB </a:t>
            </a:r>
            <a:r>
              <a:rPr lang="en-US" altLang="ko-KR" sz="2000" dirty="0" smtClean="0"/>
              <a:t>Update</a:t>
            </a:r>
            <a:endParaRPr lang="en-US" altLang="ko-KR" sz="2000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5401750" y="4493929"/>
            <a:ext cx="210188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Model update</a:t>
            </a:r>
            <a:endParaRPr lang="en-US" altLang="ko-KR" sz="2000" dirty="0"/>
          </a:p>
        </p:txBody>
      </p:sp>
      <p:sp>
        <p:nvSpPr>
          <p:cNvPr id="29" name="오른쪽 화살표 28"/>
          <p:cNvSpPr/>
          <p:nvPr/>
        </p:nvSpPr>
        <p:spPr>
          <a:xfrm>
            <a:off x="2182262" y="5239224"/>
            <a:ext cx="663660" cy="509543"/>
          </a:xfrm>
          <a:prstGeom prst="rightArrow">
            <a:avLst>
              <a:gd name="adj1" fmla="val 50000"/>
              <a:gd name="adj2" fmla="val 416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4746632" y="5239224"/>
            <a:ext cx="663660" cy="509543"/>
          </a:xfrm>
          <a:prstGeom prst="rightArrow">
            <a:avLst>
              <a:gd name="adj1" fmla="val 50000"/>
              <a:gd name="adj2" fmla="val 416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5400000">
            <a:off x="1001133" y="3877686"/>
            <a:ext cx="545640" cy="500094"/>
          </a:xfrm>
          <a:prstGeom prst="rightArrow">
            <a:avLst>
              <a:gd name="adj1" fmla="val 50000"/>
              <a:gd name="adj2" fmla="val 444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86885" y="5343526"/>
            <a:ext cx="284075" cy="405242"/>
          </a:xfrm>
          <a:prstGeom prst="rect">
            <a:avLst/>
          </a:prstGeom>
          <a:solidFill>
            <a:srgbClr val="00B050">
              <a:alpha val="36863"/>
            </a:srgbClr>
          </a:solidFill>
          <a:ln w="9525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190385" y="5343526"/>
            <a:ext cx="284075" cy="405242"/>
          </a:xfrm>
          <a:prstGeom prst="rect">
            <a:avLst/>
          </a:prstGeom>
          <a:solidFill>
            <a:srgbClr val="00B050">
              <a:alpha val="24000"/>
            </a:srgbClr>
          </a:solidFill>
          <a:ln w="9525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96561" y="246572"/>
            <a:ext cx="527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Model-free in CVPR 2015:DAT</a:t>
            </a:r>
          </a:p>
        </p:txBody>
      </p:sp>
    </p:spTree>
    <p:extLst>
      <p:ext uri="{BB962C8B-B14F-4D97-AF65-F5344CB8AC3E}">
        <p14:creationId xmlns:p14="http://schemas.microsoft.com/office/powerpoint/2010/main" val="15344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9463" y="907357"/>
            <a:ext cx="4674973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</a:t>
            </a:r>
            <a:r>
              <a:rPr lang="en-US" altLang="zh-CN" b="0" i="0" u="none" strike="noStrike" baseline="0" dirty="0" smtClean="0"/>
              <a:t>rid-like structure, typically a </a:t>
            </a:r>
            <a:r>
              <a:rPr lang="en-US" altLang="zh-CN" sz="2400" b="1" i="0" u="none" strike="noStrike" baseline="0" dirty="0" smtClean="0">
                <a:solidFill>
                  <a:srgbClr val="FF0000"/>
                </a:solidFill>
              </a:rPr>
              <a:t>bounding</a:t>
            </a:r>
            <a:r>
              <a:rPr lang="en-US" altLang="zh-CN" sz="2400" b="1" i="0" u="none" strike="noStrike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i="0" u="none" strike="noStrike" baseline="0" dirty="0" smtClean="0">
                <a:solidFill>
                  <a:srgbClr val="FF0000"/>
                </a:solidFill>
              </a:rPr>
              <a:t>box</a:t>
            </a:r>
            <a:r>
              <a:rPr lang="en-US" altLang="zh-CN" b="0" i="0" u="none" strike="noStrike" baseline="0" dirty="0" smtClean="0"/>
              <a:t>, is employed to represent the target object for tracking.</a:t>
            </a:r>
            <a:r>
              <a:rPr lang="en-US" altLang="zh-CN" b="0" i="0" u="none" strike="noStrike" dirty="0" smtClean="0"/>
              <a:t> </a:t>
            </a:r>
            <a:r>
              <a:rPr lang="en-US" altLang="zh-CN" b="0" i="0" u="none" strike="noStrike" baseline="0" dirty="0" smtClean="0"/>
              <a:t>Since most of the tracked target is not strictly a rectangular</a:t>
            </a:r>
            <a:r>
              <a:rPr lang="en-US" altLang="zh-CN" b="0" i="0" u="none" strike="noStrike" dirty="0" smtClean="0"/>
              <a:t> </a:t>
            </a:r>
            <a:r>
              <a:rPr lang="en-US" altLang="zh-CN" b="0" i="0" u="none" strike="noStrike" baseline="0" dirty="0" smtClean="0"/>
              <a:t>shape, the bounding box representation often inevitably incorporates background</a:t>
            </a:r>
            <a:r>
              <a:rPr lang="en-US" altLang="zh-CN" b="0" i="0" u="none" strike="noStrike" dirty="0" smtClean="0"/>
              <a:t> </a:t>
            </a:r>
            <a:r>
              <a:rPr lang="en-US" altLang="zh-CN" b="0" i="0" u="none" strike="noStrike" baseline="0" dirty="0" smtClean="0"/>
              <a:t>information into the model, and</a:t>
            </a:r>
            <a:r>
              <a:rPr lang="en-US" altLang="zh-CN" b="0" i="0" u="none" strike="noStrike" dirty="0" smtClean="0"/>
              <a:t> </a:t>
            </a:r>
            <a:r>
              <a:rPr lang="en-US" altLang="zh-CN" b="0" i="0" u="none" strike="noStrike" baseline="0" dirty="0" smtClean="0"/>
              <a:t>thus could degrade the overall performance of the tracker.</a:t>
            </a:r>
            <a:r>
              <a:rPr lang="en-US" altLang="zh-CN" b="0" i="0" u="none" strike="noStrike" dirty="0" smtClean="0"/>
              <a:t> </a:t>
            </a:r>
            <a:r>
              <a:rPr lang="en-US" altLang="zh-CN" b="0" i="0" u="none" strike="noStrike" baseline="0" dirty="0" smtClean="0"/>
              <a:t>Therefore, </a:t>
            </a:r>
            <a:r>
              <a:rPr lang="en-US" altLang="zh-CN" sz="2000" b="1" i="0" u="none" strike="noStrike" baseline="0" dirty="0" smtClean="0"/>
              <a:t>the grid-like structure is not the optimal way to</a:t>
            </a:r>
            <a:r>
              <a:rPr lang="en-US" altLang="zh-CN" sz="2000" b="1" i="0" u="none" strike="noStrike" dirty="0" smtClean="0"/>
              <a:t> </a:t>
            </a:r>
            <a:r>
              <a:rPr lang="en-US" altLang="zh-CN" sz="2000" b="1" i="0" u="none" strike="noStrike" baseline="0" dirty="0" smtClean="0"/>
              <a:t>represent real objects that are of non-rectangular shape.</a:t>
            </a:r>
            <a:endParaRPr lang="zh-CN" altLang="en-US" sz="20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369119" y="2592442"/>
            <a:ext cx="2039345" cy="3998502"/>
            <a:chOff x="5446642" y="2751635"/>
            <a:chExt cx="2039345" cy="399850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7949" y="3245709"/>
              <a:ext cx="1158038" cy="350442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452784" y="3286898"/>
              <a:ext cx="922638" cy="33692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526923" y="3361038"/>
              <a:ext cx="692601" cy="3179806"/>
            </a:xfrm>
            <a:prstGeom prst="ellipse">
              <a:avLst/>
            </a:prstGeom>
            <a:solidFill>
              <a:srgbClr val="92D050">
                <a:alpha val="31000"/>
              </a:srgb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13344" y="4989783"/>
              <a:ext cx="1001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Object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46642" y="2751635"/>
              <a:ext cx="1467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But this....</a:t>
              </a:r>
              <a:endParaRPr lang="zh-CN" altLang="en-US" sz="2000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62207" y="500500"/>
            <a:ext cx="2152655" cy="2091942"/>
            <a:chOff x="5262207" y="500500"/>
            <a:chExt cx="2152655" cy="209194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4475" y="1065094"/>
              <a:ext cx="1370387" cy="152734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5262207" y="500500"/>
              <a:ext cx="1467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This is OK..</a:t>
              </a:r>
              <a:endParaRPr lang="zh-CN" altLang="en-US" sz="20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388792" y="1391391"/>
              <a:ext cx="830732" cy="1014058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93663" y="4094206"/>
            <a:ext cx="1784620" cy="1838711"/>
            <a:chOff x="7293663" y="4094206"/>
            <a:chExt cx="1784620" cy="183871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93663" y="4094206"/>
              <a:ext cx="782595" cy="102149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7610822" y="5225031"/>
              <a:ext cx="1467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Background information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1275" y="280086"/>
            <a:ext cx="5272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Two Classic Model-free Methods: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LGT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275" y="1629299"/>
            <a:ext cx="4127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Uniformly generate a set of local patches;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Using Kalman filters to track those patches;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Patches’ positions will form a convex polygon,  the final tracking results are determined by this polygon’s borders.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32" y="1497991"/>
            <a:ext cx="3967400" cy="27856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4340348"/>
            <a:ext cx="2438400" cy="2124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357" y="4340347"/>
            <a:ext cx="2735551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1275" y="280086"/>
            <a:ext cx="5272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Two Classic Model-free Methods: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SPT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2" y="1705439"/>
            <a:ext cx="7995851" cy="20144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6693" y="4283675"/>
            <a:ext cx="71998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Using </a:t>
            </a:r>
            <a:r>
              <a:rPr lang="en-US" altLang="zh-CN" sz="2000" b="1" dirty="0" smtClean="0"/>
              <a:t>mean shift </a:t>
            </a:r>
            <a:r>
              <a:rPr lang="en-US" altLang="zh-CN" dirty="0" smtClean="0"/>
              <a:t>to cluster the similar pixels with certain spatial postitions for the objects and backgrounds,  call this middle-level discriminative appearance based tracking are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super-pixel tracking.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1275" y="280086"/>
            <a:ext cx="5272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Model-free in CVPR 2015</a:t>
            </a:r>
          </a:p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242" y="1225545"/>
            <a:ext cx="764883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Li Y, Zhu J, Hoi S C H.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Reliable Patch Trackers: Robust Visual Tracking by Exploiting Reliable Patches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[C]//Proceedings of the IEEE Conference on Computer Vision and Pattern Recognition. 2015: 353-361.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6603" y="3103872"/>
            <a:ext cx="5412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smtClean="0"/>
              <a:t>a set of local </a:t>
            </a:r>
            <a:r>
              <a:rPr lang="en-US" altLang="zh-CN" dirty="0" smtClean="0"/>
              <a:t>patches according </a:t>
            </a:r>
            <a:r>
              <a:rPr lang="en-US" altLang="zh-CN" b="1" dirty="0" smtClean="0"/>
              <a:t>Guassian distribution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Using </a:t>
            </a:r>
            <a:r>
              <a:rPr lang="en-US" altLang="zh-CN" b="1" dirty="0" smtClean="0"/>
              <a:t>KCF</a:t>
            </a:r>
            <a:r>
              <a:rPr lang="en-US" altLang="zh-CN" dirty="0" smtClean="0"/>
              <a:t> to </a:t>
            </a:r>
            <a:r>
              <a:rPr lang="en-US" altLang="zh-CN" dirty="0" smtClean="0"/>
              <a:t>track those patches;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Using a a Hough voting-like </a:t>
            </a:r>
            <a:r>
              <a:rPr lang="en-US" altLang="zh-CN" dirty="0" smtClean="0"/>
              <a:t>scheme to synthesize</a:t>
            </a:r>
            <a:r>
              <a:rPr lang="zh-CN" altLang="en-US" dirty="0"/>
              <a:t> </a:t>
            </a:r>
            <a:r>
              <a:rPr lang="en-US" altLang="zh-CN" dirty="0" smtClean="0"/>
              <a:t>the tracking results of each patches.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60371" y="2606931"/>
            <a:ext cx="2078423" cy="32990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45427" y="6103552"/>
            <a:ext cx="551936" cy="5519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87978" y="6194854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patches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8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2617" y="1126691"/>
            <a:ext cx="69239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Xiao J, Stolkin R, Leonardis A.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Single target tracking using adaptive clustered decision trees and dynamic multi-level appearance models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[C]//Proceedings of the IEEE Conference on Computer Vision and Pattern Recognition. 2015: 4978-4987.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1275" y="280086"/>
            <a:ext cx="527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Model-free in CVPR 2015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6292" y="3186696"/>
            <a:ext cx="4489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Using 3 layers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colors( probaility map); superpixels; bounding boxes;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Using a novel cluster decsion tree manage superixels.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913" y="2941010"/>
            <a:ext cx="3395919" cy="27490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41358" y="5897482"/>
            <a:ext cx="198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paper.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68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8412" y="2026664"/>
            <a:ext cx="2748864" cy="52249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Overall procedure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2015-07-13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CV lab. seminar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F9FF-3D6D-473D-90A4-0786693226E3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66053" y="3042253"/>
            <a:ext cx="6490864" cy="3069460"/>
            <a:chOff x="-221665" y="1552710"/>
            <a:chExt cx="9741479" cy="4161096"/>
          </a:xfrm>
        </p:grpSpPr>
        <p:sp>
          <p:nvSpPr>
            <p:cNvPr id="24" name="직사각형 23"/>
            <p:cNvSpPr/>
            <p:nvPr/>
          </p:nvSpPr>
          <p:spPr>
            <a:xfrm>
              <a:off x="691983" y="4956145"/>
              <a:ext cx="1999736" cy="75766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Tracking result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50509" y="4956145"/>
              <a:ext cx="1999736" cy="75766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Tracking result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58462" y="4956145"/>
              <a:ext cx="1999736" cy="75766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Tracking result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1424121" y="2311655"/>
              <a:ext cx="535459" cy="279405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91983" y="1552710"/>
              <a:ext cx="1999736" cy="75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Object model update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1983" y="2629891"/>
              <a:ext cx="1999736" cy="75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Localization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50509" y="1552710"/>
              <a:ext cx="1999736" cy="75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Object model update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458462" y="1552710"/>
              <a:ext cx="1999736" cy="75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Object model update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4282647" y="2311655"/>
              <a:ext cx="535459" cy="279405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7190600" y="2311655"/>
              <a:ext cx="535459" cy="279405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50509" y="2629891"/>
              <a:ext cx="1999736" cy="75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Localization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50509" y="3708684"/>
              <a:ext cx="1999736" cy="75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Scale estimation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58462" y="2629891"/>
              <a:ext cx="1999736" cy="75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Localization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58462" y="3708684"/>
              <a:ext cx="1999736" cy="75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Scale estimation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아래쪽 화살표 33"/>
            <p:cNvSpPr/>
            <p:nvPr/>
          </p:nvSpPr>
          <p:spPr>
            <a:xfrm rot="16200000">
              <a:off x="6067807" y="1659976"/>
              <a:ext cx="535459" cy="55265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꺾인 연결선 37"/>
            <p:cNvCxnSpPr>
              <a:stCxn id="13" idx="3"/>
              <a:endCxn id="20" idx="1"/>
            </p:cNvCxnSpPr>
            <p:nvPr/>
          </p:nvCxnSpPr>
          <p:spPr>
            <a:xfrm flipV="1">
              <a:off x="5550245" y="1931541"/>
              <a:ext cx="908217" cy="2155974"/>
            </a:xfrm>
            <a:prstGeom prst="bentConnector3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아래쪽 화살표 38"/>
            <p:cNvSpPr/>
            <p:nvPr/>
          </p:nvSpPr>
          <p:spPr>
            <a:xfrm rot="16200000">
              <a:off x="3159854" y="1659976"/>
              <a:ext cx="535459" cy="55265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꺾인 연결선 39"/>
            <p:cNvCxnSpPr>
              <a:stCxn id="9" idx="3"/>
              <a:endCxn id="11" idx="1"/>
            </p:cNvCxnSpPr>
            <p:nvPr/>
          </p:nvCxnSpPr>
          <p:spPr>
            <a:xfrm flipV="1">
              <a:off x="2691719" y="1931541"/>
              <a:ext cx="858790" cy="2155974"/>
            </a:xfrm>
            <a:prstGeom prst="bentConnector3">
              <a:avLst>
                <a:gd name="adj1" fmla="val 50000"/>
              </a:avLst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91983" y="3708684"/>
              <a:ext cx="1999736" cy="757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Scale estimation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아래쪽 화살표 44"/>
            <p:cNvSpPr/>
            <p:nvPr/>
          </p:nvSpPr>
          <p:spPr>
            <a:xfrm rot="16200000">
              <a:off x="8975759" y="1659976"/>
              <a:ext cx="535459" cy="55265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꺾인 연결선 45"/>
            <p:cNvCxnSpPr/>
            <p:nvPr/>
          </p:nvCxnSpPr>
          <p:spPr>
            <a:xfrm flipV="1">
              <a:off x="8458197" y="1931541"/>
              <a:ext cx="908217" cy="2155974"/>
            </a:xfrm>
            <a:prstGeom prst="bentConnector3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아래쪽 화살표 46"/>
            <p:cNvSpPr/>
            <p:nvPr/>
          </p:nvSpPr>
          <p:spPr>
            <a:xfrm rot="16200000">
              <a:off x="320949" y="1659976"/>
              <a:ext cx="535459" cy="55265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꺾인 연결선 47"/>
            <p:cNvCxnSpPr/>
            <p:nvPr/>
          </p:nvCxnSpPr>
          <p:spPr>
            <a:xfrm flipV="1">
              <a:off x="-221665" y="1931541"/>
              <a:ext cx="908217" cy="2155974"/>
            </a:xfrm>
            <a:prstGeom prst="bentConnector3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296561" y="246572"/>
            <a:ext cx="527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Model-free in CVPR 2015:DAT</a:t>
            </a:r>
          </a:p>
        </p:txBody>
      </p:sp>
      <p:sp>
        <p:nvSpPr>
          <p:cNvPr id="10" name="矩形 9"/>
          <p:cNvSpPr/>
          <p:nvPr/>
        </p:nvSpPr>
        <p:spPr>
          <a:xfrm>
            <a:off x="919087" y="885573"/>
            <a:ext cx="705326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Possegger H, Mauthner T, Bischof H.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In Defense of Color-based Model-free Tracking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[C]//Proceedings of the IEEE Conference on Computer Vision and Pattern Recognition. 2015: 2113-2120.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5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59958" y="549792"/>
            <a:ext cx="5994572" cy="740667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Distractor-aware object model</a:t>
            </a:r>
            <a:endParaRPr lang="ko-KR" altLang="en-US" sz="2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86" y="1496429"/>
            <a:ext cx="1203294" cy="1261518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2015-07-13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CV lab. seminar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F9FF-3D6D-473D-90A4-0786693226E3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86" y="3294230"/>
            <a:ext cx="1203294" cy="12615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6" y="5027055"/>
            <a:ext cx="1203294" cy="12615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6" y="1496429"/>
            <a:ext cx="1203294" cy="12615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6" y="3294230"/>
            <a:ext cx="1203294" cy="1261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22416" y="1507391"/>
                <a:ext cx="4895699" cy="1388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𝐎</m:t>
                          </m:r>
                        </m:e>
                        <m:e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sz="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16" y="1507391"/>
                <a:ext cx="4895699" cy="13889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18214" y="3304772"/>
                <a:ext cx="4964500" cy="1388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𝐎</m:t>
                          </m:r>
                        </m:e>
                        <m:e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sz="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14" y="3304772"/>
                <a:ext cx="4964500" cy="13889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18214" y="5041153"/>
                <a:ext cx="5021055" cy="596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𝐎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𝐎</m:t>
                          </m:r>
                        </m:e>
                        <m:e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                                        +(1−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𝐎</m:t>
                          </m:r>
                        </m:e>
                        <m:e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14" y="5041153"/>
                <a:ext cx="5021055" cy="596830"/>
              </a:xfrm>
              <a:prstGeom prst="rect">
                <a:avLst/>
              </a:prstGeom>
              <a:blipFill rotWithShape="0">
                <a:blip r:embed="rId9"/>
                <a:stretch>
                  <a:fillRect l="-1092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18214" y="5749815"/>
                <a:ext cx="485259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𝐎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𝐎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𝐎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14" y="5749815"/>
                <a:ext cx="4852593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1633" b="-17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내용 개체 틀 2"/>
          <p:cNvSpPr txBox="1">
            <a:spLocks/>
          </p:cNvSpPr>
          <p:nvPr/>
        </p:nvSpPr>
        <p:spPr>
          <a:xfrm>
            <a:off x="321276" y="1105793"/>
            <a:ext cx="8501448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Object-surrounding model</a:t>
            </a: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321276" y="2909965"/>
            <a:ext cx="8501448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Distractor-aware model</a:t>
            </a: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321276" y="4663474"/>
            <a:ext cx="8501448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Combined model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6561" y="246572"/>
            <a:ext cx="527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Model-free in CVPR 2015:DAT</a:t>
            </a:r>
          </a:p>
        </p:txBody>
      </p:sp>
    </p:spTree>
    <p:extLst>
      <p:ext uri="{BB962C8B-B14F-4D97-AF65-F5344CB8AC3E}">
        <p14:creationId xmlns:p14="http://schemas.microsoft.com/office/powerpoint/2010/main" val="30134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4891" y="758307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Localization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Localization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2015-07-13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CV lab. seminar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F9FF-3D6D-473D-90A4-0786693226E3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5" y="2017069"/>
            <a:ext cx="2425677" cy="2543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47060" y="1923892"/>
                <a:ext cx="361118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060" y="1923892"/>
                <a:ext cx="3611181" cy="50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17841" y="2488753"/>
                <a:ext cx="3448957" cy="81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41" y="2488753"/>
                <a:ext cx="3448957" cy="8179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17841" y="3210766"/>
                <a:ext cx="3938514" cy="841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𝐜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41" y="3210766"/>
                <a:ext cx="3938514" cy="8411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47060" y="4160112"/>
                <a:ext cx="4310988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a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distractor</a:t>
                </a:r>
                <a:r>
                  <a:rPr lang="en-US" altLang="ko-KR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060" y="4160112"/>
                <a:ext cx="4310988" cy="410497"/>
              </a:xfrm>
              <a:prstGeom prst="rect">
                <a:avLst/>
              </a:prstGeom>
              <a:blipFill rotWithShape="0">
                <a:blip r:embed="rId6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78667" y="2887019"/>
            <a:ext cx="533400" cy="84455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75667" y="2899719"/>
            <a:ext cx="533400" cy="84455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2968" y="1764553"/>
            <a:ext cx="533400" cy="84455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9930" y="2857649"/>
            <a:ext cx="533400" cy="844550"/>
          </a:xfrm>
          <a:prstGeom prst="rect">
            <a:avLst/>
          </a:prstGeom>
          <a:solidFill>
            <a:srgbClr val="00B050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6561" y="246572"/>
            <a:ext cx="527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Model-free in CVPR 2015:DAT</a:t>
            </a:r>
          </a:p>
        </p:txBody>
      </p:sp>
    </p:spTree>
    <p:extLst>
      <p:ext uri="{BB962C8B-B14F-4D97-AF65-F5344CB8AC3E}">
        <p14:creationId xmlns:p14="http://schemas.microsoft.com/office/powerpoint/2010/main" val="6722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441</Words>
  <Application>Microsoft Office PowerPoint</Application>
  <PresentationFormat>全屏显示(4:3)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맑은 고딕</vt:lpstr>
      <vt:lpstr>宋体</vt:lpstr>
      <vt:lpstr>Arial</vt:lpstr>
      <vt:lpstr>Calibri</vt:lpstr>
      <vt:lpstr>Calibri Light</vt:lpstr>
      <vt:lpstr>Cambria Math</vt:lpstr>
      <vt:lpstr>Wingdings</vt:lpstr>
      <vt:lpstr>Office 主题</vt:lpstr>
      <vt:lpstr>Model-free in Visual Tracking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Overall procedure</vt:lpstr>
      <vt:lpstr>Distractor-aware object model</vt:lpstr>
      <vt:lpstr>Localization</vt:lpstr>
      <vt:lpstr>Scale estimation</vt:lpstr>
    </vt:vector>
  </TitlesOfParts>
  <Company>HITSZ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Model-free in Visual Tracking</dc:title>
  <dc:creator>Xiao Ma</dc:creator>
  <cp:lastModifiedBy>Xiao Ma</cp:lastModifiedBy>
  <cp:revision>57</cp:revision>
  <dcterms:created xsi:type="dcterms:W3CDTF">2015-08-13T14:44:59Z</dcterms:created>
  <dcterms:modified xsi:type="dcterms:W3CDTF">2015-08-14T08:03:49Z</dcterms:modified>
</cp:coreProperties>
</file>