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jpeg" ContentType="image/jpeg"/>
  <Override PartName="/ppt/media/image7.png" ContentType="image/png"/>
  <Override PartName="/ppt/media/image6.png" ContentType="image/png"/>
  <Override PartName="/ppt/media/image9.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5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12;p2"/>
          <p:cNvSpPr/>
          <p:nvPr/>
        </p:nvSpPr>
        <p:spPr>
          <a:xfrm>
            <a:off x="0" y="-1872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 name="Google Shape;13;p2"/>
          <p:cNvSpPr/>
          <p:nvPr/>
        </p:nvSpPr>
        <p:spPr>
          <a:xfrm>
            <a:off x="0" y="462132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 name="Google Shape;132;p19"/>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3" name="Google Shape;133;p19"/>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4" name="Google Shape;142;p20"/>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5" name="Google Shape;143;p20"/>
          <p:cNvSpPr/>
          <p:nvPr/>
        </p:nvSpPr>
        <p:spPr>
          <a:xfrm>
            <a:off x="843084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26" name="Google Shape;18;p3"/>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7" name="Google Shape;19;p3"/>
          <p:cNvSpPr/>
          <p:nvPr/>
        </p:nvSpPr>
        <p:spPr>
          <a:xfrm>
            <a:off x="539640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2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Google Shape;145;p21"/>
          <p:cNvSpPr/>
          <p:nvPr/>
        </p:nvSpPr>
        <p:spPr>
          <a:xfrm rot="16200000">
            <a:off x="6366240" y="23767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1" name="Google Shape;147;p21"/>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2" name="Google Shape;149;p22"/>
          <p:cNvSpPr/>
          <p:nvPr/>
        </p:nvSpPr>
        <p:spPr>
          <a:xfrm rot="5400000">
            <a:off x="-2374200" y="23749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3" name="Google Shape;151;p22"/>
          <p:cNvSpPr/>
          <p:nvPr/>
        </p:nvSpPr>
        <p:spPr>
          <a:xfrm>
            <a:off x="843084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34" name="Google Shape;155;p23"/>
          <p:cNvSpPr/>
          <p:nvPr/>
        </p:nvSpPr>
        <p:spPr>
          <a:xfrm>
            <a:off x="713160" y="3567600"/>
            <a:ext cx="4076640" cy="5994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spcBef>
                <a:spcPts val="300"/>
              </a:spcBef>
              <a:tabLst>
                <a:tab algn="l" pos="0"/>
              </a:tabLst>
            </a:pPr>
            <a:r>
              <a:rPr b="1" lang="en" sz="1000" spc="-1" strike="noStrike">
                <a:solidFill>
                  <a:schemeClr val="dk1"/>
                </a:solidFill>
                <a:latin typeface="IBM Plex Sans"/>
                <a:ea typeface="IBM Plex Sans"/>
              </a:rPr>
              <a:t>CREDITS:</a:t>
            </a:r>
            <a:r>
              <a:rPr b="0" lang="en" sz="1000" spc="-1" strike="noStrike">
                <a:solidFill>
                  <a:schemeClr val="dk1"/>
                </a:solidFill>
                <a:latin typeface="IBM Plex Sans"/>
                <a:ea typeface="IBM Plex Sans"/>
              </a:rPr>
              <a:t> This presentation template was created by </a:t>
            </a:r>
            <a:r>
              <a:rPr b="1" lang="en" sz="1000" spc="-1" strike="noStrike" u="sng">
                <a:solidFill>
                  <a:schemeClr val="hlink"/>
                </a:solidFill>
                <a:uFillTx/>
                <a:latin typeface="IBM Plex Sans"/>
                <a:ea typeface="IBM Plex Sans"/>
                <a:hlinkClick r:id="rId2"/>
              </a:rPr>
              <a:t>Slidesgo</a:t>
            </a:r>
            <a:r>
              <a:rPr b="0" lang="en" sz="1000" spc="-1" strike="noStrike">
                <a:solidFill>
                  <a:schemeClr val="dk1"/>
                </a:solidFill>
                <a:latin typeface="IBM Plex Sans"/>
                <a:ea typeface="IBM Plex Sans"/>
              </a:rPr>
              <a:t>, and includes icons, infographics &amp; images by </a:t>
            </a:r>
            <a:r>
              <a:rPr b="1" lang="en" sz="1000" spc="-1" strike="noStrike" u="sng">
                <a:solidFill>
                  <a:schemeClr val="dk1"/>
                </a:solidFill>
                <a:uFillTx/>
                <a:latin typeface="IBM Plex Sans"/>
                <a:ea typeface="IBM Plex Sans"/>
                <a:hlinkClick r:id="rId3"/>
              </a:rPr>
              <a:t>Freepik</a:t>
            </a:r>
            <a:r>
              <a:rPr b="0" lang="en" sz="1000" spc="-1" strike="noStrike" u="sng">
                <a:solidFill>
                  <a:schemeClr val="dk1"/>
                </a:solidFill>
                <a:uFillTx/>
                <a:latin typeface="IBM Plex Sans"/>
                <a:ea typeface="IBM Plex Sans"/>
              </a:rPr>
              <a:t> </a:t>
            </a:r>
            <a:endParaRPr b="0" lang="en-IN" sz="1000" spc="-1" strike="noStrike">
              <a:solidFill>
                <a:srgbClr val="000000"/>
              </a:solidFill>
              <a:latin typeface="Arial"/>
            </a:endParaRPr>
          </a:p>
        </p:txBody>
      </p:sp>
      <p:sp>
        <p:nvSpPr>
          <p:cNvPr id="35" name="Google Shape;157;p23"/>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6" name="Google Shape;158;p23"/>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Google Shape;160;p24"/>
          <p:cNvSpPr/>
          <p:nvPr/>
        </p:nvSpPr>
        <p:spPr>
          <a:xfrm rot="16200000">
            <a:off x="6366240" y="23767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8" name="Google Shape;161;p24"/>
          <p:cNvSpPr/>
          <p:nvPr/>
        </p:nvSpPr>
        <p:spPr>
          <a:xfrm>
            <a:off x="0" y="460404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Google Shape;163;p25"/>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0" name="Google Shape;164;p25"/>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Google Shape;23;p4"/>
          <p:cNvSpPr/>
          <p:nvPr/>
        </p:nvSpPr>
        <p:spPr>
          <a:xfrm>
            <a:off x="0" y="-1872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2" name="Google Shape;24;p4"/>
          <p:cNvSpPr/>
          <p:nvPr/>
        </p:nvSpPr>
        <p:spPr>
          <a:xfrm>
            <a:off x="8430840" y="462132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3"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44"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Google Shape;31;p5"/>
          <p:cNvSpPr/>
          <p:nvPr/>
        </p:nvSpPr>
        <p:spPr>
          <a:xfrm>
            <a:off x="0" y="-1872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8" name="Google Shape;33;p5"/>
          <p:cNvSpPr/>
          <p:nvPr/>
        </p:nvSpPr>
        <p:spPr>
          <a:xfrm>
            <a:off x="3064680" y="462168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50"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1"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6" name="Google Shape;60;p11"/>
          <p:cNvSpPr/>
          <p:nvPr/>
        </p:nvSpPr>
        <p:spPr>
          <a:xfrm>
            <a:off x="0" y="4746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7" name="Google Shape;61;p11"/>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Google Shape;36;p6"/>
          <p:cNvSpPr/>
          <p:nvPr/>
        </p:nvSpPr>
        <p:spPr>
          <a:xfrm>
            <a:off x="0" y="4746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6" name="Google Shape;37;p6"/>
          <p:cNvSpPr/>
          <p:nvPr/>
        </p:nvSpPr>
        <p:spPr>
          <a:xfrm>
            <a:off x="843084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Google Shape;42;p7"/>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0" name="Google Shape;43;p7"/>
          <p:cNvSpPr/>
          <p:nvPr/>
        </p:nvSpPr>
        <p:spPr>
          <a:xfrm>
            <a:off x="843084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Google Shape;46;p8"/>
          <p:cNvSpPr/>
          <p:nvPr/>
        </p:nvSpPr>
        <p:spPr>
          <a:xfrm>
            <a:off x="0" y="-1872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2" name="Google Shape;47;p8"/>
          <p:cNvSpPr/>
          <p:nvPr/>
        </p:nvSpPr>
        <p:spPr>
          <a:xfrm>
            <a:off x="8430840" y="462132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3" name="Google Shape;51;p9"/>
          <p:cNvSpPr/>
          <p:nvPr/>
        </p:nvSpPr>
        <p:spPr>
          <a:xfrm rot="16200000">
            <a:off x="6366240" y="23767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Google Shape;52;p9"/>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Google Shape;77;p13"/>
          <p:cNvSpPr/>
          <p:nvPr/>
        </p:nvSpPr>
        <p:spPr>
          <a:xfrm rot="16200000">
            <a:off x="6366240" y="23767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 name="Google Shape;78;p13"/>
          <p:cNvSpPr/>
          <p:nvPr/>
        </p:nvSpPr>
        <p:spPr>
          <a:xfrm>
            <a:off x="0" y="462132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Google Shape;83;p14"/>
          <p:cNvSpPr/>
          <p:nvPr/>
        </p:nvSpPr>
        <p:spPr>
          <a:xfrm>
            <a:off x="0" y="473760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1" name="Google Shape;84;p14"/>
          <p:cNvSpPr/>
          <p:nvPr/>
        </p:nvSpPr>
        <p:spPr>
          <a:xfrm>
            <a:off x="843084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Google Shape;88;p15"/>
          <p:cNvSpPr/>
          <p:nvPr/>
        </p:nvSpPr>
        <p:spPr>
          <a:xfrm rot="16200000">
            <a:off x="6366240" y="23767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5" name="Google Shape;89;p15"/>
          <p:cNvSpPr/>
          <p:nvPr/>
        </p:nvSpPr>
        <p:spPr>
          <a:xfrm>
            <a:off x="0" y="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0000"/>
                </a:solidFill>
                <a:latin typeface="Arial"/>
              </a:rPr>
              <a:t>Second Outline Level</a:t>
            </a:r>
            <a:endParaRPr b="0" lang="en-IN"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0000"/>
                </a:solidFill>
                <a:latin typeface="Arial"/>
              </a:rPr>
              <a:t>Third Outline Level</a:t>
            </a:r>
            <a:endParaRPr b="0" lang="en-IN"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0000"/>
                </a:solidFill>
                <a:latin typeface="Arial"/>
              </a:rPr>
              <a:t>Fourth Outline Level</a:t>
            </a:r>
            <a:endParaRPr b="0" lang="en-IN"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Google Shape;97;p17"/>
          <p:cNvSpPr/>
          <p:nvPr/>
        </p:nvSpPr>
        <p:spPr>
          <a:xfrm rot="5400000">
            <a:off x="-2374200" y="2374920"/>
            <a:ext cx="515664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9" name="Google Shape;105;p17"/>
          <p:cNvSpPr/>
          <p:nvPr/>
        </p:nvSpPr>
        <p:spPr>
          <a:xfrm>
            <a:off x="8439480" y="460404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Google Shape;116;p18"/>
          <p:cNvSpPr/>
          <p:nvPr/>
        </p:nvSpPr>
        <p:spPr>
          <a:xfrm rot="10800000">
            <a:off x="1080" y="0"/>
            <a:ext cx="9142920" cy="405000"/>
          </a:xfrm>
          <a:prstGeom prst="rect">
            <a:avLst/>
          </a:prstGeom>
          <a:solidFill>
            <a:schemeClr val="dk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1" name="Google Shape;117;p18"/>
          <p:cNvSpPr/>
          <p:nvPr/>
        </p:nvSpPr>
        <p:spPr>
          <a:xfrm>
            <a:off x="0" y="4621320"/>
            <a:ext cx="712440" cy="520920"/>
          </a:xfrm>
          <a:prstGeom prst="diamond">
            <a:avLst/>
          </a:prstGeom>
          <a:solidFill>
            <a:schemeClr val="lt2"/>
          </a:solidFill>
          <a:ln w="0">
            <a:noFill/>
          </a:ln>
        </p:spPr>
        <p:style>
          <a:lnRef idx="0"/>
          <a:fillRef idx="0"/>
          <a:effectRef idx="0"/>
          <a:fontRef idx="minor"/>
        </p:style>
        <p:txBody>
          <a:bodyPr lIns="90000" rIns="90000"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269280" y="601200"/>
            <a:ext cx="4923360" cy="1522800"/>
          </a:xfrm>
          <a:prstGeom prst="rect">
            <a:avLst/>
          </a:prstGeom>
          <a:noFill/>
          <a:ln w="0">
            <a:noFill/>
          </a:ln>
        </p:spPr>
        <p:txBody>
          <a:bodyPr lIns="91440" rIns="91440" tIns="91440" bIns="91440" anchor="b">
            <a:normAutofit fontScale="93333" lnSpcReduction="10000"/>
          </a:bodyPr>
          <a:p>
            <a:pPr indent="0">
              <a:lnSpc>
                <a:spcPct val="100000"/>
              </a:lnSpc>
              <a:spcAft>
                <a:spcPts val="201"/>
              </a:spcAft>
              <a:buNone/>
              <a:tabLst>
                <a:tab algn="l" pos="0"/>
              </a:tabLst>
            </a:pPr>
            <a:r>
              <a:rPr b="1" lang="en" sz="3500" spc="-1" strike="noStrike">
                <a:solidFill>
                  <a:schemeClr val="dk1"/>
                </a:solidFill>
                <a:latin typeface="Aboreto"/>
                <a:ea typeface="Aboreto"/>
              </a:rPr>
              <a:t>Student Result Management System</a:t>
            </a:r>
            <a:endParaRPr b="0" lang="en-IN" sz="3500" spc="-1" strike="noStrike">
              <a:solidFill>
                <a:srgbClr val="000000"/>
              </a:solidFill>
              <a:latin typeface="Arial"/>
            </a:endParaRPr>
          </a:p>
        </p:txBody>
      </p:sp>
      <p:sp>
        <p:nvSpPr>
          <p:cNvPr id="66" name="PlaceHolder 2"/>
          <p:cNvSpPr>
            <a:spLocks noGrp="1"/>
          </p:cNvSpPr>
          <p:nvPr>
            <p:ph type="subTitle"/>
          </p:nvPr>
        </p:nvSpPr>
        <p:spPr>
          <a:xfrm>
            <a:off x="779040" y="2124000"/>
            <a:ext cx="4752000" cy="551520"/>
          </a:xfrm>
          <a:prstGeom prst="rect">
            <a:avLst/>
          </a:prstGeom>
          <a:solidFill>
            <a:schemeClr val="accent1"/>
          </a:solid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IBM Plex Sans"/>
                <a:ea typeface="IBM Plex Sans"/>
              </a:rPr>
              <a:t>An overview of admin and student functionalities.</a:t>
            </a:r>
            <a:endParaRPr b="0" lang="en-IN" sz="1600" spc="-1" strike="noStrike">
              <a:solidFill>
                <a:srgbClr val="000000"/>
              </a:solidFill>
              <a:latin typeface="Arial"/>
            </a:endParaRPr>
          </a:p>
          <a:p>
            <a:pPr indent="0">
              <a:lnSpc>
                <a:spcPct val="100000"/>
              </a:lnSpc>
              <a:buNone/>
              <a:tabLst>
                <a:tab algn="l" pos="0"/>
              </a:tabLst>
            </a:pPr>
            <a:endParaRPr b="0" lang="en-IN" sz="1600" spc="-1" strike="noStrike">
              <a:solidFill>
                <a:srgbClr val="000000"/>
              </a:solidFill>
              <a:latin typeface="Arial"/>
            </a:endParaRPr>
          </a:p>
        </p:txBody>
      </p:sp>
      <p:pic>
        <p:nvPicPr>
          <p:cNvPr id="67" name="" descr=""/>
          <p:cNvPicPr/>
          <p:nvPr/>
        </p:nvPicPr>
        <p:blipFill>
          <a:blip r:embed="rId1"/>
          <a:srcRect l="14969" t="0" r="7753" b="0"/>
          <a:stretch/>
        </p:blipFill>
        <p:spPr>
          <a:xfrm>
            <a:off x="5461200" y="-38160"/>
            <a:ext cx="3682440" cy="5142960"/>
          </a:xfrm>
          <a:prstGeom prst="rect">
            <a:avLst/>
          </a:prstGeom>
          <a:ln w="0">
            <a:noFill/>
          </a:ln>
        </p:spPr>
      </p:pic>
      <p:sp>
        <p:nvSpPr>
          <p:cNvPr id="68" name=""/>
          <p:cNvSpPr txBox="1"/>
          <p:nvPr/>
        </p:nvSpPr>
        <p:spPr>
          <a:xfrm>
            <a:off x="327960" y="3720960"/>
            <a:ext cx="5132880" cy="428760"/>
          </a:xfrm>
          <a:prstGeom prst="rect">
            <a:avLst/>
          </a:prstGeom>
          <a:noFill/>
          <a:ln w="0">
            <a:noFill/>
          </a:ln>
        </p:spPr>
        <p:txBody>
          <a:bodyPr lIns="90000" rIns="90000" tIns="45000" bIns="45000" anchor="t">
            <a:noAutofit/>
          </a:bodyPr>
          <a:p>
            <a:pPr>
              <a:lnSpc>
                <a:spcPct val="100000"/>
              </a:lnSpc>
              <a:tabLst>
                <a:tab algn="l" pos="0"/>
              </a:tabLst>
            </a:pPr>
            <a:r>
              <a:rPr b="0" lang="en" sz="1200" spc="-1" strike="noStrike">
                <a:solidFill>
                  <a:schemeClr val="dk1"/>
                </a:solidFill>
                <a:latin typeface="Times New Roman"/>
                <a:ea typeface="IBM Plex Sans"/>
              </a:rPr>
              <a:t>By Hitesh Kumar (24mca20256)</a:t>
            </a:r>
            <a:endParaRPr b="0" lang="en-IN" sz="1200" spc="-1" strike="noStrike">
              <a:solidFill>
                <a:srgbClr val="000000"/>
              </a:solidFill>
              <a:latin typeface="Times New Roman"/>
            </a:endParaRPr>
          </a:p>
          <a:p>
            <a:pPr>
              <a:lnSpc>
                <a:spcPct val="100000"/>
              </a:lnSpc>
              <a:tabLst>
                <a:tab algn="l" pos="0"/>
              </a:tabLst>
            </a:pPr>
            <a:r>
              <a:rPr b="0" lang="en" sz="1200" spc="-1" strike="noStrike">
                <a:solidFill>
                  <a:schemeClr val="dk1"/>
                </a:solidFill>
                <a:latin typeface="Times New Roman"/>
                <a:ea typeface="IBM Plex Sans"/>
              </a:rPr>
              <a:t>https://github.com/hitteshkharyal/student_result_management_system.git</a:t>
            </a:r>
            <a:endParaRPr b="0" lang="en-IN" sz="1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041120" y="199800"/>
            <a:ext cx="472320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Viewing Result</a:t>
            </a:r>
            <a:endParaRPr b="0" lang="en-IN" sz="3000" spc="-1" strike="noStrike">
              <a:solidFill>
                <a:srgbClr val="000000"/>
              </a:solidFill>
              <a:latin typeface="Arial"/>
            </a:endParaRPr>
          </a:p>
        </p:txBody>
      </p:sp>
      <p:sp>
        <p:nvSpPr>
          <p:cNvPr id="92" name="PlaceHolder 2"/>
          <p:cNvSpPr>
            <a:spLocks noGrp="1"/>
          </p:cNvSpPr>
          <p:nvPr>
            <p:ph type="subTitle"/>
          </p:nvPr>
        </p:nvSpPr>
        <p:spPr>
          <a:xfrm>
            <a:off x="387360" y="1377720"/>
            <a:ext cx="4723200" cy="206568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    </a:t>
            </a:r>
            <a:r>
              <a:rPr b="0" lang="en" sz="1200" spc="-1" strike="noStrike">
                <a:solidFill>
                  <a:schemeClr val="dk1"/>
                </a:solidFill>
                <a:latin typeface="IBM Plex Sans"/>
                <a:ea typeface="IBM Plex Sans"/>
              </a:rPr>
              <a:t>	</a:t>
            </a:r>
            <a:r>
              <a:rPr b="0" lang="en" sz="1200" spc="-1" strike="noStrike">
                <a:solidFill>
                  <a:schemeClr val="dk1"/>
                </a:solidFill>
                <a:latin typeface="IBM Plex Sans"/>
                <a:ea typeface="IBM Plex Sans"/>
              </a:rPr>
              <a:t>After logging in, students can view their result on their dashboard. The roll number serves as a unique identifier for each student within the system, used for tracking academic records and results. This feature allows students to keep track of their academic progress effectively.</a:t>
            </a:r>
            <a:endParaRPr b="0" lang="en-IN" sz="1200" spc="-1" strike="noStrike">
              <a:solidFill>
                <a:srgbClr val="000000"/>
              </a:solidFill>
              <a:latin typeface="Arial"/>
            </a:endParaRPr>
          </a:p>
        </p:txBody>
      </p:sp>
      <p:pic>
        <p:nvPicPr>
          <p:cNvPr id="93" name="" descr=""/>
          <p:cNvPicPr/>
          <p:nvPr/>
        </p:nvPicPr>
        <p:blipFill>
          <a:blip r:embed="rId1"/>
          <a:srcRect l="30486" t="0" r="20763" b="0"/>
          <a:stretch/>
        </p:blipFill>
        <p:spPr>
          <a:xfrm>
            <a:off x="5054760" y="0"/>
            <a:ext cx="4456800" cy="52268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743280" y="876240"/>
            <a:ext cx="4494600" cy="102780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Conclusions</a:t>
            </a:r>
            <a:endParaRPr b="0" lang="en-IN" sz="3000" spc="-1" strike="noStrike">
              <a:solidFill>
                <a:srgbClr val="000000"/>
              </a:solidFill>
              <a:latin typeface="Arial"/>
            </a:endParaRPr>
          </a:p>
        </p:txBody>
      </p:sp>
      <p:sp>
        <p:nvSpPr>
          <p:cNvPr id="95" name="PlaceHolder 2"/>
          <p:cNvSpPr>
            <a:spLocks noGrp="1"/>
          </p:cNvSpPr>
          <p:nvPr>
            <p:ph type="subTitle"/>
          </p:nvPr>
        </p:nvSpPr>
        <p:spPr>
          <a:xfrm>
            <a:off x="3743280" y="1962000"/>
            <a:ext cx="4494600" cy="2294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In summary, the Student Result System provides essential functionalities for both admins and students. Admins can manage student records and marks efficiently, while students can register, log in, and access important information like their result. This system enhances communication and transparency in academic tracking.</a:t>
            </a:r>
            <a:endParaRPr b="0" lang="en-IN" sz="1200" spc="-1" strike="noStrike">
              <a:solidFill>
                <a:srgbClr val="000000"/>
              </a:solidFill>
              <a:latin typeface="Arial"/>
            </a:endParaRPr>
          </a:p>
        </p:txBody>
      </p:sp>
      <p:pic>
        <p:nvPicPr>
          <p:cNvPr id="96" name="Google Shape;216;p32" descr=""/>
          <p:cNvPicPr/>
          <p:nvPr/>
        </p:nvPicPr>
        <p:blipFill>
          <a:blip r:embed="rId1"/>
          <a:srcRect l="23918" t="0" r="34319" b="3138"/>
          <a:stretch/>
        </p:blipFill>
        <p:spPr>
          <a:xfrm>
            <a:off x="0" y="0"/>
            <a:ext cx="3063600" cy="4736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743280" y="876240"/>
            <a:ext cx="4494600" cy="102780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Introduction</a:t>
            </a:r>
            <a:endParaRPr b="0" lang="en-IN" sz="3000" spc="-1" strike="noStrike">
              <a:solidFill>
                <a:srgbClr val="000000"/>
              </a:solidFill>
              <a:latin typeface="Arial"/>
            </a:endParaRPr>
          </a:p>
        </p:txBody>
      </p:sp>
      <p:sp>
        <p:nvSpPr>
          <p:cNvPr id="70" name="PlaceHolder 2"/>
          <p:cNvSpPr>
            <a:spLocks noGrp="1"/>
          </p:cNvSpPr>
          <p:nvPr>
            <p:ph type="subTitle"/>
          </p:nvPr>
        </p:nvSpPr>
        <p:spPr>
          <a:xfrm>
            <a:off x="3743280" y="1962000"/>
            <a:ext cx="4494600" cy="2294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This presentation explores the features of the Student Result System, focusing on both the admin and student views.</a:t>
            </a:r>
            <a:endParaRPr b="0" lang="en-IN" sz="1200" spc="-1" strike="noStrike">
              <a:solidFill>
                <a:srgbClr val="000000"/>
              </a:solidFill>
              <a:latin typeface="Arial"/>
            </a:endParaRPr>
          </a:p>
        </p:txBody>
      </p:sp>
      <p:pic>
        <p:nvPicPr>
          <p:cNvPr id="71" name="Google Shape;216;p32" descr=""/>
          <p:cNvPicPr/>
          <p:nvPr/>
        </p:nvPicPr>
        <p:blipFill>
          <a:blip r:embed="rId1"/>
          <a:srcRect l="23918" t="0" r="34319" b="3138"/>
          <a:stretch/>
        </p:blipFill>
        <p:spPr>
          <a:xfrm>
            <a:off x="0" y="0"/>
            <a:ext cx="3063600" cy="47365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1171440" y="2371680"/>
            <a:ext cx="4380480" cy="2037240"/>
          </a:xfrm>
          <a:prstGeom prst="rect">
            <a:avLst/>
          </a:prstGeom>
          <a:noFill/>
          <a:ln w="0">
            <a:noFill/>
          </a:ln>
        </p:spPr>
        <p:txBody>
          <a:bodyPr lIns="91440" rIns="91440" tIns="91440" bIns="91440" anchor="t">
            <a:normAutofit/>
          </a:bodyPr>
          <a:p>
            <a:pPr indent="0">
              <a:lnSpc>
                <a:spcPct val="100000"/>
              </a:lnSpc>
              <a:buNone/>
              <a:tabLst>
                <a:tab algn="l" pos="0"/>
              </a:tabLst>
            </a:pPr>
            <a:r>
              <a:rPr b="1" lang="en" sz="4000" spc="-1" strike="noStrike">
                <a:solidFill>
                  <a:schemeClr val="dk1"/>
                </a:solidFill>
                <a:latin typeface="Aboreto"/>
                <a:ea typeface="Aboreto"/>
              </a:rPr>
              <a:t>Admin View</a:t>
            </a:r>
            <a:endParaRPr b="0" lang="en-IN" sz="4000" spc="-1" strike="noStrike">
              <a:solidFill>
                <a:srgbClr val="000000"/>
              </a:solidFill>
              <a:latin typeface="Arial"/>
            </a:endParaRPr>
          </a:p>
        </p:txBody>
      </p:sp>
      <p:sp>
        <p:nvSpPr>
          <p:cNvPr id="73" name="PlaceHolder 2"/>
          <p:cNvSpPr>
            <a:spLocks noGrp="1"/>
          </p:cNvSpPr>
          <p:nvPr>
            <p:ph type="title"/>
          </p:nvPr>
        </p:nvSpPr>
        <p:spPr>
          <a:xfrm>
            <a:off x="1171440" y="1371600"/>
            <a:ext cx="1475280" cy="837000"/>
          </a:xfrm>
          <a:prstGeom prst="rect">
            <a:avLst/>
          </a:prstGeom>
          <a:noFill/>
          <a:ln w="0">
            <a:noFill/>
          </a:ln>
        </p:spPr>
        <p:txBody>
          <a:bodyPr lIns="91440" rIns="91440" tIns="91440" bIns="91440" anchor="ctr">
            <a:normAutofit fontScale="73333"/>
          </a:bodyPr>
          <a:p>
            <a:pPr indent="0">
              <a:lnSpc>
                <a:spcPct val="100000"/>
              </a:lnSpc>
              <a:buNone/>
              <a:tabLst>
                <a:tab algn="l" pos="0"/>
              </a:tabLst>
            </a:pPr>
            <a:r>
              <a:rPr b="0" lang="en" sz="6000" spc="-1" strike="noStrike">
                <a:solidFill>
                  <a:schemeClr val="dk1"/>
                </a:solidFill>
                <a:latin typeface="Aboreto"/>
                <a:ea typeface="Aboreto"/>
              </a:rPr>
              <a:t>01</a:t>
            </a:r>
            <a:endParaRPr b="0" lang="en-IN" sz="6000" spc="-1" strike="noStrike">
              <a:solidFill>
                <a:srgbClr val="000000"/>
              </a:solidFill>
              <a:latin typeface="Arial"/>
            </a:endParaRPr>
          </a:p>
        </p:txBody>
      </p:sp>
      <p:pic>
        <p:nvPicPr>
          <p:cNvPr id="74" name="Google Shape;223;p33" descr=""/>
          <p:cNvPicPr/>
          <p:nvPr/>
        </p:nvPicPr>
        <p:blipFill>
          <a:blip r:embed="rId1"/>
          <a:srcRect l="11285" t="0" r="20313" b="2359"/>
          <a:stretch/>
        </p:blipFill>
        <p:spPr>
          <a:xfrm>
            <a:off x="4800600" y="0"/>
            <a:ext cx="4342320" cy="47365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771560" y="923760"/>
            <a:ext cx="472320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Admin Login Process</a:t>
            </a:r>
            <a:endParaRPr b="0" lang="en-IN" sz="3000" spc="-1" strike="noStrike">
              <a:solidFill>
                <a:srgbClr val="000000"/>
              </a:solidFill>
              <a:latin typeface="Arial"/>
            </a:endParaRPr>
          </a:p>
        </p:txBody>
      </p:sp>
      <p:sp>
        <p:nvSpPr>
          <p:cNvPr id="76" name="PlaceHolder 2"/>
          <p:cNvSpPr>
            <a:spLocks noGrp="1"/>
          </p:cNvSpPr>
          <p:nvPr>
            <p:ph type="subTitle"/>
          </p:nvPr>
        </p:nvSpPr>
        <p:spPr>
          <a:xfrm>
            <a:off x="1771560" y="2133720"/>
            <a:ext cx="4723200" cy="206568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The admin login process involves secure authentication to access the system. Admins are required to enter their credentials, which typically include a username and password. Once logged in, the admin can perform various tasks related to student records and marks.</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677960" y="89640"/>
            <a:ext cx="5216400" cy="105624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Adding Student Marks</a:t>
            </a:r>
            <a:endParaRPr b="0" lang="en-IN" sz="3000" spc="-1" strike="noStrike">
              <a:solidFill>
                <a:srgbClr val="000000"/>
              </a:solidFill>
              <a:latin typeface="Arial"/>
            </a:endParaRPr>
          </a:p>
        </p:txBody>
      </p:sp>
      <p:sp>
        <p:nvSpPr>
          <p:cNvPr id="78" name="PlaceHolder 2"/>
          <p:cNvSpPr>
            <a:spLocks noGrp="1"/>
          </p:cNvSpPr>
          <p:nvPr>
            <p:ph type="subTitle"/>
          </p:nvPr>
        </p:nvSpPr>
        <p:spPr>
          <a:xfrm>
            <a:off x="1305000" y="1414800"/>
            <a:ext cx="5877000" cy="107964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	</a:t>
            </a:r>
            <a:r>
              <a:rPr b="0" lang="en" sz="1200" spc="-1" strike="noStrike">
                <a:solidFill>
                  <a:schemeClr val="dk1"/>
                </a:solidFill>
                <a:latin typeface="IBM Plex Sans"/>
                <a:ea typeface="IBM Plex Sans"/>
              </a:rPr>
              <a:t>Admins can add marks for students through a dedicated section of the system. This process usually includes selecting the student from a list, entering the relevant marks for various subjects, and saving these entries. The admin must ensure data accuracy and integrity during this process.</a:t>
            </a:r>
            <a:endParaRPr b="0" lang="en-IN" sz="1200" spc="-1" strike="noStrike">
              <a:solidFill>
                <a:srgbClr val="000000"/>
              </a:solidFill>
              <a:latin typeface="Arial"/>
            </a:endParaRPr>
          </a:p>
        </p:txBody>
      </p:sp>
      <p:pic>
        <p:nvPicPr>
          <p:cNvPr id="79" name="" descr=""/>
          <p:cNvPicPr/>
          <p:nvPr/>
        </p:nvPicPr>
        <p:blipFill>
          <a:blip r:embed="rId1"/>
          <a:stretch/>
        </p:blipFill>
        <p:spPr>
          <a:xfrm>
            <a:off x="14400" y="2981160"/>
            <a:ext cx="9143640" cy="2162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743280" y="876240"/>
            <a:ext cx="4494600" cy="1027800"/>
          </a:xfrm>
          <a:prstGeom prst="rect">
            <a:avLst/>
          </a:prstGeom>
          <a:noFill/>
          <a:ln w="0">
            <a:noFill/>
          </a:ln>
        </p:spPr>
        <p:txBody>
          <a:bodyPr lIns="91440" rIns="91440" tIns="91440" bIns="91440" anchor="b">
            <a:normAutofit fontScale="93333"/>
          </a:bodyPr>
          <a:p>
            <a:pPr indent="0">
              <a:lnSpc>
                <a:spcPct val="100000"/>
              </a:lnSpc>
              <a:buNone/>
              <a:tabLst>
                <a:tab algn="l" pos="0"/>
              </a:tabLst>
            </a:pPr>
            <a:r>
              <a:rPr b="1" lang="en" sz="3000" spc="-1" strike="noStrike">
                <a:solidFill>
                  <a:schemeClr val="dk1"/>
                </a:solidFill>
                <a:latin typeface="Aboreto"/>
                <a:ea typeface="Aboreto"/>
              </a:rPr>
              <a:t>Managing Student Records</a:t>
            </a:r>
            <a:endParaRPr b="0" lang="en-IN" sz="3000" spc="-1" strike="noStrike">
              <a:solidFill>
                <a:srgbClr val="000000"/>
              </a:solidFill>
              <a:latin typeface="Arial"/>
            </a:endParaRPr>
          </a:p>
        </p:txBody>
      </p:sp>
      <p:sp>
        <p:nvSpPr>
          <p:cNvPr id="81" name="PlaceHolder 2"/>
          <p:cNvSpPr>
            <a:spLocks noGrp="1"/>
          </p:cNvSpPr>
          <p:nvPr>
            <p:ph type="subTitle"/>
          </p:nvPr>
        </p:nvSpPr>
        <p:spPr>
          <a:xfrm>
            <a:off x="3743280" y="1962000"/>
            <a:ext cx="4494600" cy="2294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Admins have tools to manage student records efficiently. This includes viewing, editing, and deleting student information. They can maintain up-to-date records by ensuring all student details are current, including names, contact information, and academic performance. Proper management helps in generating reports and communicating with students and parents.</a:t>
            </a:r>
            <a:endParaRPr b="0" lang="en-IN" sz="1200" spc="-1" strike="noStrike">
              <a:solidFill>
                <a:srgbClr val="000000"/>
              </a:solidFill>
              <a:latin typeface="Arial"/>
            </a:endParaRPr>
          </a:p>
        </p:txBody>
      </p:sp>
      <p:pic>
        <p:nvPicPr>
          <p:cNvPr id="82" name="Google Shape;216;p32" descr=""/>
          <p:cNvPicPr/>
          <p:nvPr/>
        </p:nvPicPr>
        <p:blipFill>
          <a:blip r:embed="rId1"/>
          <a:srcRect l="23918" t="0" r="34319" b="3138"/>
          <a:stretch/>
        </p:blipFill>
        <p:spPr>
          <a:xfrm>
            <a:off x="0" y="0"/>
            <a:ext cx="3063600" cy="47365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171440" y="2371680"/>
            <a:ext cx="4380480" cy="2037240"/>
          </a:xfrm>
          <a:prstGeom prst="rect">
            <a:avLst/>
          </a:prstGeom>
          <a:noFill/>
          <a:ln w="0">
            <a:noFill/>
          </a:ln>
        </p:spPr>
        <p:txBody>
          <a:bodyPr lIns="91440" rIns="91440" tIns="91440" bIns="91440" anchor="t">
            <a:normAutofit/>
          </a:bodyPr>
          <a:p>
            <a:pPr indent="0">
              <a:lnSpc>
                <a:spcPct val="100000"/>
              </a:lnSpc>
              <a:buNone/>
              <a:tabLst>
                <a:tab algn="l" pos="0"/>
              </a:tabLst>
            </a:pPr>
            <a:r>
              <a:rPr b="1" lang="en" sz="4000" spc="-1" strike="noStrike">
                <a:solidFill>
                  <a:schemeClr val="dk1"/>
                </a:solidFill>
                <a:latin typeface="Aboreto"/>
                <a:ea typeface="Aboreto"/>
              </a:rPr>
              <a:t>Student View</a:t>
            </a:r>
            <a:endParaRPr b="0" lang="en-IN" sz="4000" spc="-1" strike="noStrike">
              <a:solidFill>
                <a:srgbClr val="000000"/>
              </a:solidFill>
              <a:latin typeface="Arial"/>
            </a:endParaRPr>
          </a:p>
        </p:txBody>
      </p:sp>
      <p:sp>
        <p:nvSpPr>
          <p:cNvPr id="84" name="PlaceHolder 2"/>
          <p:cNvSpPr>
            <a:spLocks noGrp="1"/>
          </p:cNvSpPr>
          <p:nvPr>
            <p:ph type="title"/>
          </p:nvPr>
        </p:nvSpPr>
        <p:spPr>
          <a:xfrm>
            <a:off x="1171440" y="1371600"/>
            <a:ext cx="1475280" cy="837000"/>
          </a:xfrm>
          <a:prstGeom prst="rect">
            <a:avLst/>
          </a:prstGeom>
          <a:noFill/>
          <a:ln w="0">
            <a:noFill/>
          </a:ln>
        </p:spPr>
        <p:txBody>
          <a:bodyPr lIns="91440" rIns="91440" tIns="91440" bIns="91440" anchor="ctr">
            <a:normAutofit fontScale="73333"/>
          </a:bodyPr>
          <a:p>
            <a:pPr indent="0">
              <a:lnSpc>
                <a:spcPct val="100000"/>
              </a:lnSpc>
              <a:buNone/>
              <a:tabLst>
                <a:tab algn="l" pos="0"/>
              </a:tabLst>
            </a:pPr>
            <a:r>
              <a:rPr b="0" lang="en" sz="6000" spc="-1" strike="noStrike">
                <a:solidFill>
                  <a:schemeClr val="dk1"/>
                </a:solidFill>
                <a:latin typeface="Aboreto"/>
                <a:ea typeface="Aboreto"/>
              </a:rPr>
              <a:t>02</a:t>
            </a:r>
            <a:endParaRPr b="0" lang="en-IN" sz="6000" spc="-1" strike="noStrike">
              <a:solidFill>
                <a:srgbClr val="000000"/>
              </a:solidFill>
              <a:latin typeface="Arial"/>
            </a:endParaRPr>
          </a:p>
        </p:txBody>
      </p:sp>
      <p:pic>
        <p:nvPicPr>
          <p:cNvPr id="85" name="Google Shape;223;p33" descr=""/>
          <p:cNvPicPr/>
          <p:nvPr/>
        </p:nvPicPr>
        <p:blipFill>
          <a:blip r:embed="rId1"/>
          <a:srcRect l="30965" t="0" r="30518" b="2359"/>
          <a:stretch/>
        </p:blipFill>
        <p:spPr>
          <a:xfrm>
            <a:off x="5708520" y="0"/>
            <a:ext cx="3377160" cy="4736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743280" y="876240"/>
            <a:ext cx="4494600" cy="1027800"/>
          </a:xfrm>
          <a:prstGeom prst="rect">
            <a:avLst/>
          </a:prstGeom>
          <a:noFill/>
          <a:ln w="0">
            <a:noFill/>
          </a:ln>
        </p:spPr>
        <p:txBody>
          <a:bodyPr lIns="91440" rIns="91440" tIns="91440" bIns="91440" anchor="b">
            <a:normAutofit fontScale="93333"/>
          </a:bodyPr>
          <a:p>
            <a:pPr indent="0">
              <a:lnSpc>
                <a:spcPct val="100000"/>
              </a:lnSpc>
              <a:buNone/>
              <a:tabLst>
                <a:tab algn="l" pos="0"/>
              </a:tabLst>
            </a:pPr>
            <a:r>
              <a:rPr b="1" lang="en" sz="3000" spc="-1" strike="noStrike">
                <a:solidFill>
                  <a:schemeClr val="dk1"/>
                </a:solidFill>
                <a:latin typeface="Aboreto"/>
                <a:ea typeface="Aboreto"/>
              </a:rPr>
              <a:t>Student Registration Process</a:t>
            </a:r>
            <a:endParaRPr b="0" lang="en-IN" sz="3000" spc="-1" strike="noStrike">
              <a:solidFill>
                <a:srgbClr val="000000"/>
              </a:solidFill>
              <a:latin typeface="Arial"/>
            </a:endParaRPr>
          </a:p>
        </p:txBody>
      </p:sp>
      <p:sp>
        <p:nvSpPr>
          <p:cNvPr id="87" name="PlaceHolder 2"/>
          <p:cNvSpPr>
            <a:spLocks noGrp="1"/>
          </p:cNvSpPr>
          <p:nvPr>
            <p:ph type="subTitle"/>
          </p:nvPr>
        </p:nvSpPr>
        <p:spPr>
          <a:xfrm>
            <a:off x="3743280" y="1962000"/>
            <a:ext cx="4494600" cy="229428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The student registration process allows new students to set up an account in the system. Students are required to provide personal details such as name, email address, and other relevant information. After submitting their information, they may need to verify their email to activate their account.</a:t>
            </a:r>
            <a:endParaRPr b="0" lang="en-IN" sz="1200" spc="-1" strike="noStrike">
              <a:solidFill>
                <a:srgbClr val="000000"/>
              </a:solidFill>
              <a:latin typeface="Arial"/>
            </a:endParaRPr>
          </a:p>
        </p:txBody>
      </p:sp>
      <p:pic>
        <p:nvPicPr>
          <p:cNvPr id="88" name="" descr=""/>
          <p:cNvPicPr/>
          <p:nvPr/>
        </p:nvPicPr>
        <p:blipFill>
          <a:blip r:embed="rId1"/>
          <a:stretch/>
        </p:blipFill>
        <p:spPr>
          <a:xfrm>
            <a:off x="-57240" y="0"/>
            <a:ext cx="308376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771560" y="923760"/>
            <a:ext cx="4723200" cy="1056240"/>
          </a:xfrm>
          <a:prstGeom prst="rect">
            <a:avLst/>
          </a:prstGeom>
          <a:noFill/>
          <a:ln w="0">
            <a:noFill/>
          </a:ln>
        </p:spPr>
        <p:txBody>
          <a:bodyPr lIns="91440" rIns="91440" tIns="91440" bIns="91440" anchor="b">
            <a:normAutofit fontScale="96666"/>
          </a:bodyPr>
          <a:p>
            <a:pPr indent="0">
              <a:lnSpc>
                <a:spcPct val="100000"/>
              </a:lnSpc>
              <a:buNone/>
              <a:tabLst>
                <a:tab algn="l" pos="0"/>
              </a:tabLst>
            </a:pPr>
            <a:r>
              <a:rPr b="1" lang="en" sz="3000" spc="-1" strike="noStrike">
                <a:solidFill>
                  <a:schemeClr val="dk1"/>
                </a:solidFill>
                <a:latin typeface="Aboreto"/>
                <a:ea typeface="Aboreto"/>
              </a:rPr>
              <a:t>Student Login Process</a:t>
            </a:r>
            <a:endParaRPr b="0" lang="en-IN" sz="3000" spc="-1" strike="noStrike">
              <a:solidFill>
                <a:srgbClr val="000000"/>
              </a:solidFill>
              <a:latin typeface="Arial"/>
            </a:endParaRPr>
          </a:p>
        </p:txBody>
      </p:sp>
      <p:sp>
        <p:nvSpPr>
          <p:cNvPr id="90" name="PlaceHolder 2"/>
          <p:cNvSpPr>
            <a:spLocks noGrp="1"/>
          </p:cNvSpPr>
          <p:nvPr>
            <p:ph type="subTitle"/>
          </p:nvPr>
        </p:nvSpPr>
        <p:spPr>
          <a:xfrm>
            <a:off x="1771560" y="2133720"/>
            <a:ext cx="4723200" cy="206568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Once registered, students can log in to the system using their credentials. This typically involves entering a username and password. Security measures, such as password recovery options, ensure that students can regain access if they forget their login details.</a:t>
            </a:r>
            <a:endParaRPr b="0" lang="en-IN"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LibreOffice/24.2.3.2$Windows_X86_64 LibreOffice_project/433d9c2ded56988e8a90e6b2e771ee4e6a5ab2ba</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2025-04-07T06:15:53Z</dcterms:created>
  <dc:creator>Unknown Creator</dc:creator>
  <dc:description/>
  <dc:language>en-US</dc:language>
  <cp:lastModifiedBy/>
  <dcterms:modified xsi:type="dcterms:W3CDTF">2025-04-07T20:22:40Z</dcterms:modified>
  <cp:revision>2</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