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8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804" y="96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트랜잭션</a:t>
            </a:r>
            <a:r>
              <a:rPr lang="en-US" altLang="ko-KR" sz="4000" dirty="0"/>
              <a:t> </a:t>
            </a:r>
            <a:r>
              <a:rPr lang="ko-KR" altLang="en-US" sz="4000" dirty="0"/>
              <a:t>및 장애와 회복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20582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장애와 회복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5933DBE-E778-9C4B-706D-F5A0E6FDA9AD}"/>
              </a:ext>
            </a:extLst>
          </p:cNvPr>
          <p:cNvSpPr txBox="1">
            <a:spLocks/>
          </p:cNvSpPr>
          <p:nvPr/>
        </p:nvSpPr>
        <p:spPr>
          <a:xfrm>
            <a:off x="609600" y="14865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회복 기법의 유형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로그 회복 기법 </a:t>
            </a:r>
            <a:r>
              <a:rPr lang="en-US" altLang="ko-KR" dirty="0"/>
              <a:t>: </a:t>
            </a:r>
            <a:r>
              <a:rPr lang="ko-KR" altLang="en-US" dirty="0"/>
              <a:t>로그를 이용한 회복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검사 시점 회복 기법 </a:t>
            </a:r>
            <a:r>
              <a:rPr lang="en-US" altLang="ko-KR" dirty="0"/>
              <a:t>: </a:t>
            </a:r>
            <a:r>
              <a:rPr lang="ko-KR" altLang="en-US" dirty="0"/>
              <a:t>검사 시점을 이용한 회복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미디어 회복 기법 </a:t>
            </a:r>
            <a:r>
              <a:rPr lang="en-US" altLang="ko-KR" dirty="0"/>
              <a:t>: </a:t>
            </a:r>
            <a:r>
              <a:rPr lang="ko-KR" altLang="en-US" dirty="0"/>
              <a:t>데이터베이스 덤프</a:t>
            </a:r>
            <a:r>
              <a:rPr lang="en-US" altLang="ko-KR" dirty="0"/>
              <a:t>(</a:t>
            </a:r>
            <a:r>
              <a:rPr lang="ko-KR" altLang="en-US" dirty="0"/>
              <a:t>복사본</a:t>
            </a:r>
            <a:r>
              <a:rPr lang="en-US" altLang="ko-KR" dirty="0"/>
              <a:t>)</a:t>
            </a:r>
            <a:r>
              <a:rPr lang="ko-KR" altLang="en-US" dirty="0"/>
              <a:t>을 이용한 회복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609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20582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장애와 회복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5933DBE-E778-9C4B-706D-F5A0E6FDA9AD}"/>
              </a:ext>
            </a:extLst>
          </p:cNvPr>
          <p:cNvSpPr txBox="1">
            <a:spLocks/>
          </p:cNvSpPr>
          <p:nvPr/>
        </p:nvSpPr>
        <p:spPr>
          <a:xfrm>
            <a:off x="609600" y="14865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로그 회복 기법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즉시 갱신 회복 </a:t>
            </a:r>
            <a:r>
              <a:rPr lang="en-US" altLang="ko-KR" dirty="0"/>
              <a:t>: </a:t>
            </a:r>
            <a:r>
              <a:rPr lang="ko-KR" altLang="en-US" dirty="0"/>
              <a:t>트랜잭션 수행 도중 데이터 변경 연산의 결과를 데이터베이스에 즉시 반영</a:t>
            </a:r>
            <a:r>
              <a:rPr lang="en-US" altLang="ko-KR" dirty="0"/>
              <a:t>(</a:t>
            </a:r>
            <a:r>
              <a:rPr lang="ko-KR" altLang="en-US" dirty="0"/>
              <a:t>로그에도 기록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지연 갱신 회복 </a:t>
            </a:r>
            <a:r>
              <a:rPr lang="en-US" altLang="ko-KR" dirty="0"/>
              <a:t>: </a:t>
            </a:r>
            <a:r>
              <a:rPr lang="ko-KR" altLang="en-US" dirty="0"/>
              <a:t>트랜잭션이 부분 완료되면 데이터 변경 연산의 결과를 데이터베이스에 한번에 반영한다</a:t>
            </a:r>
            <a:r>
              <a:rPr lang="en-US" altLang="ko-KR" dirty="0"/>
              <a:t>.(</a:t>
            </a:r>
            <a:r>
              <a:rPr lang="ko-KR" altLang="en-US" dirty="0"/>
              <a:t>수행 중 데이터변경 연산결과 로그에만 기록 후 반영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64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20582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장애와 회복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5933DBE-E778-9C4B-706D-F5A0E6FDA9AD}"/>
              </a:ext>
            </a:extLst>
          </p:cNvPr>
          <p:cNvSpPr txBox="1">
            <a:spLocks/>
          </p:cNvSpPr>
          <p:nvPr/>
        </p:nvSpPr>
        <p:spPr>
          <a:xfrm>
            <a:off x="609600" y="14865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검사 시점 회복 기법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로그 회복 기법과 같은 방법으로 로그 기록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일정 시간 간격으로 검사 시점 생성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최근 검사 시점 이후에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729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20582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장애와 회복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5933DBE-E778-9C4B-706D-F5A0E6FDA9AD}"/>
              </a:ext>
            </a:extLst>
          </p:cNvPr>
          <p:cNvSpPr txBox="1">
            <a:spLocks/>
          </p:cNvSpPr>
          <p:nvPr/>
        </p:nvSpPr>
        <p:spPr>
          <a:xfrm>
            <a:off x="609600" y="14865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미디어 회복 기법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다른 안전한 저장 장치에 복사</a:t>
            </a:r>
            <a:r>
              <a:rPr lang="en-US" altLang="ko-KR" dirty="0"/>
              <a:t>(</a:t>
            </a:r>
            <a:r>
              <a:rPr lang="ko-KR" altLang="en-US" dirty="0"/>
              <a:t>덤프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비용이 증가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CPU </a:t>
            </a:r>
            <a:r>
              <a:rPr lang="ko-KR" altLang="en-US" dirty="0"/>
              <a:t>낭비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트랜잭션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트랜잭션</a:t>
            </a:r>
            <a:r>
              <a:rPr lang="en-US" altLang="ko-KR" dirty="0"/>
              <a:t>(Transaction) </a:t>
            </a:r>
            <a:r>
              <a:rPr lang="ko-KR" altLang="en-US" dirty="0"/>
              <a:t>개념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작업 하나 수행 시 필요한 연산</a:t>
            </a:r>
            <a:r>
              <a:rPr lang="en-US" altLang="ko-KR" dirty="0"/>
              <a:t>(SQL)</a:t>
            </a:r>
            <a:r>
              <a:rPr lang="ko-KR" altLang="en-US" dirty="0"/>
              <a:t>들의 모음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다수 사용자 사용 시 모순 없는 데이터 유지 위함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049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트랜잭션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390499E4-D65D-BCD7-F5E2-7287CA684918}"/>
              </a:ext>
            </a:extLst>
          </p:cNvPr>
          <p:cNvSpPr/>
          <p:nvPr/>
        </p:nvSpPr>
        <p:spPr>
          <a:xfrm>
            <a:off x="895964" y="2641600"/>
            <a:ext cx="2431436" cy="9779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길동 잔액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100,000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연미 잔액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   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254BC165-C897-742B-611E-D0723B5F1FA1}"/>
              </a:ext>
            </a:extLst>
          </p:cNvPr>
          <p:cNvSpPr/>
          <p:nvPr/>
        </p:nvSpPr>
        <p:spPr>
          <a:xfrm>
            <a:off x="8662014" y="2603500"/>
            <a:ext cx="2634022" cy="9779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길동 잔액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100,000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연미 잔액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50,000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1D271-D643-C4AF-FA2B-33686AC5A3F7}"/>
              </a:ext>
            </a:extLst>
          </p:cNvPr>
          <p:cNvSpPr txBox="1"/>
          <p:nvPr/>
        </p:nvSpPr>
        <p:spPr>
          <a:xfrm>
            <a:off x="895964" y="5047734"/>
            <a:ext cx="220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계좌이체 전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96488-16FC-662D-7246-3CAF1547C85F}"/>
              </a:ext>
            </a:extLst>
          </p:cNvPr>
          <p:cNvSpPr txBox="1"/>
          <p:nvPr/>
        </p:nvSpPr>
        <p:spPr>
          <a:xfrm>
            <a:off x="8662014" y="5047733"/>
            <a:ext cx="220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계좌이체 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7F894A-3347-E221-9772-E97AAEE2DD64}"/>
              </a:ext>
            </a:extLst>
          </p:cNvPr>
          <p:cNvSpPr/>
          <p:nvPr/>
        </p:nvSpPr>
        <p:spPr>
          <a:xfrm>
            <a:off x="3886200" y="1333500"/>
            <a:ext cx="4203700" cy="46863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1572ED-1934-4906-6A48-C209DFEA9196}"/>
              </a:ext>
            </a:extLst>
          </p:cNvPr>
          <p:cNvSpPr txBox="1"/>
          <p:nvPr/>
        </p:nvSpPr>
        <p:spPr>
          <a:xfrm>
            <a:off x="3886200" y="1355975"/>
            <a:ext cx="42037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/>
              <a:t>계좌이체 트랜잭션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FD7BF2-2965-579A-BE70-4A3FA8F81BD5}"/>
              </a:ext>
            </a:extLst>
          </p:cNvPr>
          <p:cNvSpPr/>
          <p:nvPr/>
        </p:nvSpPr>
        <p:spPr>
          <a:xfrm>
            <a:off x="4038600" y="2032000"/>
            <a:ext cx="3886200" cy="185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길동 계좌에서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 출금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/>
              <a:t>UPDATE </a:t>
            </a:r>
            <a:r>
              <a:rPr lang="ko-KR" altLang="en-US" dirty="0"/>
              <a:t>계좌테이블</a:t>
            </a:r>
            <a:endParaRPr lang="en-US" altLang="ko-KR" dirty="0"/>
          </a:p>
          <a:p>
            <a:r>
              <a:rPr lang="en-US" altLang="ko-KR" dirty="0"/>
              <a:t>    SET </a:t>
            </a:r>
            <a:r>
              <a:rPr lang="ko-KR" altLang="en-US" dirty="0"/>
              <a:t>잔액 </a:t>
            </a:r>
            <a:r>
              <a:rPr lang="en-US" altLang="ko-KR" dirty="0"/>
              <a:t>= </a:t>
            </a:r>
            <a:r>
              <a:rPr lang="ko-KR" altLang="en-US" dirty="0"/>
              <a:t>잔액 </a:t>
            </a:r>
            <a:r>
              <a:rPr lang="en-US" altLang="ko-KR" dirty="0"/>
              <a:t>– 50000</a:t>
            </a:r>
          </a:p>
          <a:p>
            <a:r>
              <a:rPr lang="en-US" altLang="ko-KR" dirty="0"/>
              <a:t> WHERE </a:t>
            </a:r>
            <a:r>
              <a:rPr lang="ko-KR" altLang="en-US" dirty="0"/>
              <a:t>계좌번호 </a:t>
            </a:r>
            <a:r>
              <a:rPr lang="en-US" altLang="ko-KR" dirty="0"/>
              <a:t>= </a:t>
            </a:r>
            <a:r>
              <a:rPr lang="ko-KR" altLang="en-US" dirty="0"/>
              <a:t>길동계좌번호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9E0980-F0ED-3A4E-ED83-ABA56E1E6FB6}"/>
              </a:ext>
            </a:extLst>
          </p:cNvPr>
          <p:cNvSpPr/>
          <p:nvPr/>
        </p:nvSpPr>
        <p:spPr>
          <a:xfrm>
            <a:off x="4032250" y="4013200"/>
            <a:ext cx="3886200" cy="185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연미 계좌에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 입금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/>
              <a:t>UPDATE </a:t>
            </a:r>
            <a:r>
              <a:rPr lang="ko-KR" altLang="en-US" dirty="0"/>
              <a:t>계좌테이블</a:t>
            </a:r>
            <a:endParaRPr lang="en-US" altLang="ko-KR" dirty="0"/>
          </a:p>
          <a:p>
            <a:r>
              <a:rPr lang="en-US" altLang="ko-KR" dirty="0"/>
              <a:t>    SET </a:t>
            </a:r>
            <a:r>
              <a:rPr lang="ko-KR" altLang="en-US" dirty="0"/>
              <a:t>잔액 </a:t>
            </a:r>
            <a:r>
              <a:rPr lang="en-US" altLang="ko-KR" dirty="0"/>
              <a:t>= </a:t>
            </a:r>
            <a:r>
              <a:rPr lang="ko-KR" altLang="en-US" dirty="0"/>
              <a:t>잔액 </a:t>
            </a:r>
            <a:r>
              <a:rPr lang="en-US" altLang="ko-KR" dirty="0"/>
              <a:t>+ 50000</a:t>
            </a:r>
          </a:p>
          <a:p>
            <a:r>
              <a:rPr lang="en-US" altLang="ko-KR" dirty="0"/>
              <a:t> WHERE </a:t>
            </a:r>
            <a:r>
              <a:rPr lang="ko-KR" altLang="en-US" dirty="0"/>
              <a:t>계좌번호 </a:t>
            </a:r>
            <a:r>
              <a:rPr lang="en-US" altLang="ko-KR" dirty="0"/>
              <a:t>= </a:t>
            </a:r>
            <a:r>
              <a:rPr lang="ko-KR" altLang="en-US" dirty="0"/>
              <a:t>연미계좌번호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9434222-9658-CD51-D737-2E1E46B3A7E1}"/>
              </a:ext>
            </a:extLst>
          </p:cNvPr>
          <p:cNvSpPr/>
          <p:nvPr/>
        </p:nvSpPr>
        <p:spPr>
          <a:xfrm>
            <a:off x="3327400" y="2641600"/>
            <a:ext cx="546100" cy="9779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D5E8C80-AE9F-61DC-7033-A9B4236B05AA}"/>
              </a:ext>
            </a:extLst>
          </p:cNvPr>
          <p:cNvSpPr/>
          <p:nvPr/>
        </p:nvSpPr>
        <p:spPr>
          <a:xfrm>
            <a:off x="8121650" y="2641600"/>
            <a:ext cx="546100" cy="9779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3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트랜잭션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390499E4-D65D-BCD7-F5E2-7287CA684918}"/>
              </a:ext>
            </a:extLst>
          </p:cNvPr>
          <p:cNvSpPr/>
          <p:nvPr/>
        </p:nvSpPr>
        <p:spPr>
          <a:xfrm>
            <a:off x="571807" y="2641600"/>
            <a:ext cx="2209186" cy="9779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주문수량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 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재고량   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100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254BC165-C897-742B-611E-D0723B5F1FA1}"/>
              </a:ext>
            </a:extLst>
          </p:cNvPr>
          <p:cNvSpPr/>
          <p:nvPr/>
        </p:nvSpPr>
        <p:spPr>
          <a:xfrm>
            <a:off x="9411007" y="2603500"/>
            <a:ext cx="2209186" cy="9779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주문수량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30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재고량   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70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1D271-D643-C4AF-FA2B-33686AC5A3F7}"/>
              </a:ext>
            </a:extLst>
          </p:cNvPr>
          <p:cNvSpPr txBox="1"/>
          <p:nvPr/>
        </p:nvSpPr>
        <p:spPr>
          <a:xfrm>
            <a:off x="571807" y="5047734"/>
            <a:ext cx="220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제품 주문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전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96488-16FC-662D-7246-3CAF1547C85F}"/>
              </a:ext>
            </a:extLst>
          </p:cNvPr>
          <p:cNvSpPr txBox="1"/>
          <p:nvPr/>
        </p:nvSpPr>
        <p:spPr>
          <a:xfrm>
            <a:off x="9175443" y="5047733"/>
            <a:ext cx="220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제품 주문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7F894A-3347-E221-9772-E97AAEE2DD64}"/>
              </a:ext>
            </a:extLst>
          </p:cNvPr>
          <p:cNvSpPr/>
          <p:nvPr/>
        </p:nvSpPr>
        <p:spPr>
          <a:xfrm>
            <a:off x="3379121" y="1333500"/>
            <a:ext cx="5491522" cy="46863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1572ED-1934-4906-6A48-C209DFEA9196}"/>
              </a:ext>
            </a:extLst>
          </p:cNvPr>
          <p:cNvSpPr txBox="1"/>
          <p:nvPr/>
        </p:nvSpPr>
        <p:spPr>
          <a:xfrm>
            <a:off x="3886200" y="1355975"/>
            <a:ext cx="42037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/>
              <a:t>상품주문 트랜잭션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FD7BF2-2965-579A-BE70-4A3FA8F81BD5}"/>
              </a:ext>
            </a:extLst>
          </p:cNvPr>
          <p:cNvSpPr/>
          <p:nvPr/>
        </p:nvSpPr>
        <p:spPr>
          <a:xfrm>
            <a:off x="3543300" y="2032000"/>
            <a:ext cx="5181600" cy="185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주문내용 추가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400" dirty="0"/>
              <a:t>INSERT INTO </a:t>
            </a:r>
            <a:r>
              <a:rPr lang="ko-KR" altLang="en-US" sz="1400" dirty="0"/>
              <a:t>주문</a:t>
            </a:r>
            <a:r>
              <a:rPr lang="en-US" altLang="ko-KR" sz="1400" dirty="0"/>
              <a:t>(</a:t>
            </a:r>
            <a:r>
              <a:rPr lang="ko-KR" altLang="en-US" sz="1400" dirty="0"/>
              <a:t>주문번호</a:t>
            </a:r>
            <a:r>
              <a:rPr lang="en-US" altLang="ko-KR" sz="1400" dirty="0"/>
              <a:t>, </a:t>
            </a:r>
            <a:r>
              <a:rPr lang="ko-KR" altLang="en-US" sz="1400" dirty="0"/>
              <a:t>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제품번호</a:t>
            </a:r>
            <a:r>
              <a:rPr lang="en-US" altLang="ko-KR" sz="1400" dirty="0"/>
              <a:t>, </a:t>
            </a:r>
            <a:r>
              <a:rPr lang="ko-KR" altLang="en-US" sz="1400" dirty="0"/>
              <a:t>수량</a:t>
            </a:r>
            <a:r>
              <a:rPr lang="en-US" altLang="ko-KR" sz="1400" dirty="0"/>
              <a:t>, </a:t>
            </a:r>
            <a:r>
              <a:rPr lang="ko-KR" altLang="en-US" sz="1400" dirty="0"/>
              <a:t>주문일자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VALUES(‘001’, ‘GUEST‘, ‘E01-001’, 30, ‘2022-03-10’);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9E0980-F0ED-3A4E-ED83-ABA56E1E6FB6}"/>
              </a:ext>
            </a:extLst>
          </p:cNvPr>
          <p:cNvSpPr/>
          <p:nvPr/>
        </p:nvSpPr>
        <p:spPr>
          <a:xfrm>
            <a:off x="3536950" y="4013200"/>
            <a:ext cx="5181600" cy="185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주문제품의 재고량 변경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/>
              <a:t>UPDATE </a:t>
            </a:r>
            <a:r>
              <a:rPr lang="ko-KR" altLang="en-US" dirty="0"/>
              <a:t>제품테이블</a:t>
            </a:r>
            <a:endParaRPr lang="en-US" altLang="ko-KR" dirty="0"/>
          </a:p>
          <a:p>
            <a:r>
              <a:rPr lang="en-US" altLang="ko-KR" dirty="0"/>
              <a:t>    SET </a:t>
            </a:r>
            <a:r>
              <a:rPr lang="ko-KR" altLang="en-US" dirty="0"/>
              <a:t>재고량 </a:t>
            </a:r>
            <a:r>
              <a:rPr lang="en-US" altLang="ko-KR" dirty="0"/>
              <a:t>= </a:t>
            </a:r>
            <a:r>
              <a:rPr lang="ko-KR" altLang="en-US" dirty="0"/>
              <a:t>재고량 </a:t>
            </a:r>
            <a:r>
              <a:rPr lang="en-US" altLang="ko-KR" dirty="0"/>
              <a:t>- 30</a:t>
            </a:r>
          </a:p>
          <a:p>
            <a:r>
              <a:rPr lang="en-US" altLang="ko-KR" dirty="0"/>
              <a:t> WHERE </a:t>
            </a:r>
            <a:r>
              <a:rPr lang="ko-KR" altLang="en-US" dirty="0"/>
              <a:t>제품번호 </a:t>
            </a:r>
            <a:r>
              <a:rPr lang="en-US" altLang="ko-KR" dirty="0"/>
              <a:t>= ‘E01-001’;</a:t>
            </a:r>
          </a:p>
          <a:p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9434222-9658-CD51-D737-2E1E46B3A7E1}"/>
              </a:ext>
            </a:extLst>
          </p:cNvPr>
          <p:cNvSpPr/>
          <p:nvPr/>
        </p:nvSpPr>
        <p:spPr>
          <a:xfrm>
            <a:off x="2807007" y="2641600"/>
            <a:ext cx="546100" cy="9779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D5E8C80-AE9F-61DC-7033-A9B4236B05AA}"/>
              </a:ext>
            </a:extLst>
          </p:cNvPr>
          <p:cNvSpPr/>
          <p:nvPr/>
        </p:nvSpPr>
        <p:spPr>
          <a:xfrm>
            <a:off x="8870643" y="2641600"/>
            <a:ext cx="546100" cy="9779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7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트랜잭션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C49AF61-CE2F-7056-6BEF-8F3CEB765BFE}"/>
              </a:ext>
            </a:extLst>
          </p:cNvPr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특성</a:t>
            </a:r>
            <a:r>
              <a:rPr lang="en-US" altLang="ko-KR" sz="2400" dirty="0"/>
              <a:t>(ACID)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1. </a:t>
            </a:r>
            <a:r>
              <a:rPr lang="ko-KR" altLang="en-US" sz="2400" dirty="0" err="1"/>
              <a:t>원자성</a:t>
            </a:r>
            <a:r>
              <a:rPr lang="en-US" altLang="ko-KR" sz="2400" dirty="0"/>
              <a:t>(Atomicity) : </a:t>
            </a:r>
            <a:r>
              <a:rPr lang="ko-KR" altLang="en-US" sz="2400" dirty="0"/>
              <a:t>트랜잭션을 구성하는 연산들 모두 정상적으로 실행 되거나 하나도 실행 되지 않아야 함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2. </a:t>
            </a:r>
            <a:r>
              <a:rPr lang="ko-KR" altLang="en-US" sz="2400" dirty="0"/>
              <a:t>일관성</a:t>
            </a:r>
            <a:r>
              <a:rPr lang="en-US" altLang="ko-KR" sz="2400" dirty="0"/>
              <a:t>(Consistency) : </a:t>
            </a:r>
            <a:r>
              <a:rPr lang="ko-KR" altLang="en-US" sz="2400" dirty="0"/>
              <a:t>트랜잭션 수행 전</a:t>
            </a:r>
            <a:r>
              <a:rPr lang="en-US" altLang="ko-KR" sz="2400" dirty="0"/>
              <a:t>, </a:t>
            </a:r>
            <a:r>
              <a:rPr lang="ko-KR" altLang="en-US" sz="2400" dirty="0"/>
              <a:t>후의 데이터가 일관성 있어야 함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3. </a:t>
            </a:r>
            <a:r>
              <a:rPr lang="ko-KR" altLang="en-US" sz="2400" dirty="0" err="1"/>
              <a:t>격리성</a:t>
            </a:r>
            <a:r>
              <a:rPr lang="en-US" altLang="ko-KR" sz="2400" dirty="0"/>
              <a:t>(Isolation) : </a:t>
            </a:r>
            <a:r>
              <a:rPr lang="ko-KR" altLang="en-US" sz="2400" dirty="0"/>
              <a:t>고립성</a:t>
            </a:r>
            <a:r>
              <a:rPr lang="en-US" altLang="ko-KR" sz="2400" dirty="0"/>
              <a:t>, </a:t>
            </a:r>
            <a:r>
              <a:rPr lang="ko-KR" altLang="en-US" sz="2400" dirty="0"/>
              <a:t>트랜잭션 수행 중 다른 트랜잭션 접근 불가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4.</a:t>
            </a:r>
            <a:r>
              <a:rPr lang="ko-KR" altLang="en-US" sz="2400" dirty="0"/>
              <a:t> 지속성</a:t>
            </a:r>
            <a:r>
              <a:rPr lang="en-US" altLang="ko-KR" sz="2400" dirty="0"/>
              <a:t>(Durability) : </a:t>
            </a:r>
            <a:r>
              <a:rPr lang="ko-KR" altLang="en-US" sz="2400" dirty="0"/>
              <a:t>영속성</a:t>
            </a:r>
            <a:r>
              <a:rPr lang="en-US" altLang="ko-KR" sz="2400" dirty="0"/>
              <a:t>, </a:t>
            </a:r>
            <a:r>
              <a:rPr lang="ko-KR" altLang="en-US" sz="2400" dirty="0"/>
              <a:t>트랜잭션 성공 후 수행결과는 데이터베이스에 남아야 함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66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트랜잭션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C49AF61-CE2F-7056-6BEF-8F3CEB765BFE}"/>
              </a:ext>
            </a:extLst>
          </p:cNvPr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연산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1. commit </a:t>
            </a:r>
            <a:r>
              <a:rPr lang="ko-KR" altLang="en-US" dirty="0"/>
              <a:t>연산 </a:t>
            </a:r>
            <a:r>
              <a:rPr lang="en-US" altLang="ko-KR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트랜잭션이 성공적으로 수행되었음을 선언</a:t>
            </a:r>
            <a:r>
              <a:rPr lang="en-US" altLang="ko-KR" dirty="0"/>
              <a:t>(</a:t>
            </a:r>
            <a:r>
              <a:rPr lang="ko-KR" altLang="en-US" dirty="0"/>
              <a:t>작업 완료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2. rollback </a:t>
            </a:r>
            <a:r>
              <a:rPr lang="ko-KR" altLang="en-US" dirty="0"/>
              <a:t>연산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트랜잭션을 수행하는 데 실패 하였음을 선언</a:t>
            </a:r>
            <a:r>
              <a:rPr lang="en-US" altLang="ko-KR" dirty="0"/>
              <a:t>(</a:t>
            </a:r>
            <a:r>
              <a:rPr lang="ko-KR" altLang="en-US" dirty="0"/>
              <a:t>작업 취소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196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20582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장애와 회복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트랜잭션 특성 보장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모순 없는 일관된 상태 유지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트랜잭션 장애</a:t>
            </a:r>
            <a:r>
              <a:rPr lang="en-US" altLang="ko-KR" dirty="0"/>
              <a:t>, </a:t>
            </a:r>
            <a:r>
              <a:rPr lang="ko-KR" altLang="en-US" dirty="0"/>
              <a:t>시스템 장애</a:t>
            </a:r>
            <a:r>
              <a:rPr lang="en-US" altLang="ko-KR" dirty="0"/>
              <a:t>, </a:t>
            </a:r>
            <a:r>
              <a:rPr lang="ko-KR" altLang="en-US" dirty="0"/>
              <a:t>미디어 장애 등이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97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20582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장애와 회복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0FDCAD-7F55-DDF3-BE30-A73DBF7E9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8" y="1334192"/>
            <a:ext cx="11311300" cy="33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9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20582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장애와 회복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5933DBE-E778-9C4B-706D-F5A0E6FDA9AD}"/>
              </a:ext>
            </a:extLst>
          </p:cNvPr>
          <p:cNvSpPr txBox="1">
            <a:spLocks/>
          </p:cNvSpPr>
          <p:nvPr/>
        </p:nvSpPr>
        <p:spPr>
          <a:xfrm>
            <a:off x="609600" y="14865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회복 정의와 연산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장애가 발생 했을 때 데이터베이스를 장애가 발생하기 전의 일관된 상태로 복구 시키는 것이다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- redo(</a:t>
            </a:r>
            <a:r>
              <a:rPr lang="ko-KR" altLang="en-US" dirty="0"/>
              <a:t>재실행</a:t>
            </a:r>
            <a:r>
              <a:rPr lang="en-US" altLang="ko-KR" dirty="0"/>
              <a:t>) : </a:t>
            </a:r>
            <a:r>
              <a:rPr lang="ko-KR" altLang="en-US" dirty="0"/>
              <a:t>트랜잭션이 완료된 후에 장애가 발생한 경우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- undo(</a:t>
            </a:r>
            <a:r>
              <a:rPr lang="ko-KR" altLang="en-US" dirty="0"/>
              <a:t>취소</a:t>
            </a:r>
            <a:r>
              <a:rPr lang="en-US" altLang="ko-KR" dirty="0"/>
              <a:t>) </a:t>
            </a:r>
            <a:r>
              <a:rPr lang="ko-KR" altLang="en-US" dirty="0"/>
              <a:t>트랜잭션이 완료되기 전에 장애가 발생한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241960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Pages>78</Pages>
  <Words>517</Words>
  <Characters>0</Characters>
  <Application>Microsoft Office PowerPoint</Application>
  <DocSecurity>0</DocSecurity>
  <PresentationFormat>와이드스크린</PresentationFormat>
  <Lines>0</Lines>
  <Paragraphs>82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30_Office 테마</vt:lpstr>
      <vt:lpstr>Office theme</vt:lpstr>
      <vt:lpstr>트랜잭션 및 장애와 회복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홍 재광</cp:lastModifiedBy>
  <cp:revision>130</cp:revision>
  <dcterms:modified xsi:type="dcterms:W3CDTF">2022-06-19T07:36:10Z</dcterms:modified>
  <cp:version>9.104.121.46349</cp:version>
</cp:coreProperties>
</file>