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9" r:id="rId14"/>
    <p:sldId id="415" r:id="rId15"/>
    <p:sldId id="420" r:id="rId16"/>
    <p:sldId id="416" r:id="rId17"/>
    <p:sldId id="421" r:id="rId18"/>
    <p:sldId id="417" r:id="rId19"/>
    <p:sldId id="422" r:id="rId20"/>
    <p:sldId id="418" r:id="rId21"/>
    <p:sldId id="4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9"/>
            <p14:sldId id="415"/>
            <p14:sldId id="420"/>
            <p14:sldId id="416"/>
            <p14:sldId id="421"/>
            <p14:sldId id="417"/>
            <p14:sldId id="422"/>
            <p14:sldId id="418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12</a:t>
            </a:r>
            <a:r>
              <a:rPr lang="ko-KR" altLang="en-US" sz="4000" dirty="0" smtClean="0"/>
              <a:t>강 데이터베이스 정규화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종류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정규화된 정도는 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(NF : Normal Form) </a:t>
            </a:r>
            <a:r>
              <a:rPr lang="ko-KR" altLang="en-US" sz="2400" dirty="0" smtClean="0"/>
              <a:t>으로 표기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6662" y="4578604"/>
            <a:ext cx="1637607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2386" y="3701612"/>
            <a:ext cx="1637607" cy="324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기본 </a:t>
            </a:r>
            <a:r>
              <a:rPr lang="ko-KR" altLang="en-US" dirty="0" err="1" smtClean="0">
                <a:solidFill>
                  <a:schemeClr val="bg1"/>
                </a:solidFill>
              </a:rPr>
              <a:t>정규형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2385" y="5585833"/>
            <a:ext cx="1637607" cy="324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고급 </a:t>
            </a:r>
            <a:r>
              <a:rPr lang="ko-KR" altLang="en-US" dirty="0" err="1" smtClean="0">
                <a:solidFill>
                  <a:schemeClr val="bg1"/>
                </a:solidFill>
              </a:rPr>
              <a:t>정규형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6546" y="297979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546" y="342175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96546" y="386371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96546" y="430567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6546" y="5423735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96546" y="5865695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6" idx="3"/>
            <a:endCxn id="12" idx="1"/>
          </p:cNvCxnSpPr>
          <p:nvPr/>
        </p:nvCxnSpPr>
        <p:spPr>
          <a:xfrm flipV="1">
            <a:off x="2984269" y="3863710"/>
            <a:ext cx="1208117" cy="876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3"/>
            <a:endCxn id="13" idx="1"/>
          </p:cNvCxnSpPr>
          <p:nvPr/>
        </p:nvCxnSpPr>
        <p:spPr>
          <a:xfrm>
            <a:off x="2984269" y="4740702"/>
            <a:ext cx="1208116" cy="100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3"/>
            <a:endCxn id="14" idx="1"/>
          </p:cNvCxnSpPr>
          <p:nvPr/>
        </p:nvCxnSpPr>
        <p:spPr>
          <a:xfrm flipV="1">
            <a:off x="5829993" y="3141888"/>
            <a:ext cx="1166553" cy="721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3"/>
            <a:endCxn id="15" idx="1"/>
          </p:cNvCxnSpPr>
          <p:nvPr/>
        </p:nvCxnSpPr>
        <p:spPr>
          <a:xfrm flipV="1">
            <a:off x="5829993" y="3583848"/>
            <a:ext cx="1166553" cy="279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3"/>
            <a:endCxn id="16" idx="1"/>
          </p:cNvCxnSpPr>
          <p:nvPr/>
        </p:nvCxnSpPr>
        <p:spPr>
          <a:xfrm>
            <a:off x="5829993" y="3863710"/>
            <a:ext cx="1166553" cy="16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3"/>
            <a:endCxn id="17" idx="1"/>
          </p:cNvCxnSpPr>
          <p:nvPr/>
        </p:nvCxnSpPr>
        <p:spPr>
          <a:xfrm>
            <a:off x="5829993" y="3863710"/>
            <a:ext cx="1166553" cy="604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3"/>
            <a:endCxn id="18" idx="1"/>
          </p:cNvCxnSpPr>
          <p:nvPr/>
        </p:nvCxnSpPr>
        <p:spPr>
          <a:xfrm flipV="1">
            <a:off x="5829992" y="5585833"/>
            <a:ext cx="1166554" cy="16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3"/>
            <a:endCxn id="19" idx="1"/>
          </p:cNvCxnSpPr>
          <p:nvPr/>
        </p:nvCxnSpPr>
        <p:spPr>
          <a:xfrm>
            <a:off x="5829992" y="5747931"/>
            <a:ext cx="1166554" cy="279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1NF; First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릴레이션에</a:t>
            </a:r>
            <a:r>
              <a:rPr lang="ko-KR" altLang="en-US" sz="2400" dirty="0" smtClean="0"/>
              <a:t> 속한 모든 속성의 도메인이 원자</a:t>
            </a:r>
            <a:r>
              <a:rPr lang="en-US" altLang="ko-KR" sz="2400" dirty="0" smtClean="0"/>
              <a:t>(atomic value)</a:t>
            </a:r>
            <a:r>
              <a:rPr lang="ko-KR" altLang="en-US" sz="2400" dirty="0" smtClean="0"/>
              <a:t>값으로만 구성</a:t>
            </a:r>
            <a:endParaRPr lang="en-US" altLang="ko-KR" sz="2400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5702333" y="3685646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3325387"/>
            <a:ext cx="4058216" cy="19528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91" y="2904299"/>
            <a:ext cx="434400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0305" y="2832038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0305" y="3432632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0305" y="4033226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4201" y="3157957"/>
            <a:ext cx="1562171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4201" y="3741231"/>
            <a:ext cx="1562171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6250" y="348215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1601" y="2790643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4" idx="1"/>
            <a:endCxn id="8" idx="3"/>
          </p:cNvCxnSpPr>
          <p:nvPr/>
        </p:nvCxnSpPr>
        <p:spPr>
          <a:xfrm flipH="1" flipV="1">
            <a:off x="4322619" y="2994136"/>
            <a:ext cx="791582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1"/>
            <a:endCxn id="12" idx="3"/>
          </p:cNvCxnSpPr>
          <p:nvPr/>
        </p:nvCxnSpPr>
        <p:spPr>
          <a:xfrm flipH="1">
            <a:off x="4322619" y="3320055"/>
            <a:ext cx="791582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3" idx="3"/>
          </p:cNvCxnSpPr>
          <p:nvPr/>
        </p:nvCxnSpPr>
        <p:spPr>
          <a:xfrm flipH="1">
            <a:off x="4322619" y="3320055"/>
            <a:ext cx="791582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16" idx="1"/>
          </p:cNvCxnSpPr>
          <p:nvPr/>
        </p:nvCxnSpPr>
        <p:spPr>
          <a:xfrm>
            <a:off x="6864968" y="3644251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2" idx="0"/>
          </p:cNvCxnSpPr>
          <p:nvPr/>
        </p:nvCxnSpPr>
        <p:spPr>
          <a:xfrm>
            <a:off x="3666462" y="3156234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8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2NF; Second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제</a:t>
            </a:r>
            <a:r>
              <a:rPr lang="en-US" altLang="ko-KR" sz="2400" dirty="0" smtClean="0"/>
              <a:t>1</a:t>
            </a:r>
            <a:r>
              <a:rPr lang="ko-KR" altLang="en-US" sz="2400" dirty="0" err="1" smtClean="0"/>
              <a:t>정규형에</a:t>
            </a:r>
            <a:r>
              <a:rPr lang="ko-KR" altLang="en-US" sz="2400" dirty="0" smtClean="0"/>
              <a:t> 속하고</a:t>
            </a:r>
            <a:r>
              <a:rPr lang="en-US" altLang="ko-KR" sz="2400" dirty="0" smtClean="0"/>
              <a:t>, </a:t>
            </a:r>
            <a:r>
              <a:rPr lang="ko-KR" altLang="en-US" sz="2400" dirty="0" err="1"/>
              <a:t>기본</a:t>
            </a:r>
            <a:r>
              <a:rPr lang="ko-KR" altLang="en-US" sz="2400" dirty="0" err="1" smtClean="0"/>
              <a:t>키가</a:t>
            </a:r>
            <a:r>
              <a:rPr lang="ko-KR" altLang="en-US" sz="2400" dirty="0" smtClean="0"/>
              <a:t> 아닌 모든 속성이 </a:t>
            </a: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완전 함수 종속</a:t>
            </a:r>
            <a:endParaRPr lang="en-US" altLang="ko-KR" sz="24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878322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85658" y="2967644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7697" y="600165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509844" y="60125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이벤트참여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7" y="3267002"/>
            <a:ext cx="4344006" cy="3000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1" y="3044241"/>
            <a:ext cx="2791215" cy="19433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75" y="3044241"/>
            <a:ext cx="209579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0305" y="132831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0305" y="192890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0305" y="252950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4201" y="1654234"/>
            <a:ext cx="1570511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4201" y="2237508"/>
            <a:ext cx="1570511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6250" y="1978430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1601" y="1286920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1" idx="3"/>
          </p:cNvCxnSpPr>
          <p:nvPr/>
        </p:nvCxnSpPr>
        <p:spPr>
          <a:xfrm flipH="1" flipV="1">
            <a:off x="4322619" y="1490413"/>
            <a:ext cx="791582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1"/>
            <a:endCxn id="12" idx="3"/>
          </p:cNvCxnSpPr>
          <p:nvPr/>
        </p:nvCxnSpPr>
        <p:spPr>
          <a:xfrm flipH="1">
            <a:off x="4322619" y="1816332"/>
            <a:ext cx="791582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3" idx="3"/>
          </p:cNvCxnSpPr>
          <p:nvPr/>
        </p:nvCxnSpPr>
        <p:spPr>
          <a:xfrm flipH="1">
            <a:off x="4322619" y="1816332"/>
            <a:ext cx="791582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>
            <a:off x="6864968" y="2140528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3666462" y="1652511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8268" y="4415107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8268" y="5015701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8268" y="561629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22164" y="4741026"/>
            <a:ext cx="1712673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  <a:endCxn id="24" idx="3"/>
          </p:cNvCxnSpPr>
          <p:nvPr/>
        </p:nvCxnSpPr>
        <p:spPr>
          <a:xfrm flipH="1" flipV="1">
            <a:off x="2230582" y="4577205"/>
            <a:ext cx="791582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  <a:endCxn id="25" idx="3"/>
          </p:cNvCxnSpPr>
          <p:nvPr/>
        </p:nvCxnSpPr>
        <p:spPr>
          <a:xfrm flipH="1">
            <a:off x="2230582" y="4903124"/>
            <a:ext cx="791582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1"/>
            <a:endCxn id="26" idx="3"/>
          </p:cNvCxnSpPr>
          <p:nvPr/>
        </p:nvCxnSpPr>
        <p:spPr>
          <a:xfrm flipH="1">
            <a:off x="2230582" y="4903124"/>
            <a:ext cx="791582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12054" y="4600589"/>
            <a:ext cx="1750766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12054" y="5183863"/>
            <a:ext cx="1750766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362" y="4924785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84713" y="4233275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3" idx="1"/>
          </p:cNvCxnSpPr>
          <p:nvPr/>
        </p:nvCxnSpPr>
        <p:spPr>
          <a:xfrm>
            <a:off x="8688080" y="5086883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5" idx="0"/>
          </p:cNvCxnSpPr>
          <p:nvPr/>
        </p:nvCxnSpPr>
        <p:spPr>
          <a:xfrm>
            <a:off x="1574425" y="4739303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2008509" y="3358191"/>
            <a:ext cx="7614459" cy="5974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부분 함수 종속을 제거하려고 분해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01365" y="61043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고객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75250" y="6104312"/>
            <a:ext cx="24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이벤트 참여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9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3NF; Third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제</a:t>
            </a:r>
            <a:r>
              <a:rPr lang="en-US" altLang="ko-KR" sz="2400" dirty="0"/>
              <a:t>2</a:t>
            </a:r>
            <a:r>
              <a:rPr lang="ko-KR" altLang="en-US" sz="2400" dirty="0" err="1" smtClean="0"/>
              <a:t>정규형에</a:t>
            </a:r>
            <a:r>
              <a:rPr lang="ko-KR" altLang="en-US" sz="2400" dirty="0" smtClean="0"/>
              <a:t> 속하고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기본키가</a:t>
            </a:r>
            <a:r>
              <a:rPr lang="ko-KR" altLang="en-US" sz="2400" dirty="0" smtClean="0"/>
              <a:t> 아닌 모든 속성이 </a:t>
            </a: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이행적</a:t>
            </a:r>
            <a:r>
              <a:rPr lang="ko-KR" altLang="en-US" sz="2400" dirty="0" smtClean="0"/>
              <a:t> 함수 종속이 되지 않는다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41" y="3747000"/>
            <a:ext cx="2095792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21" y="3747000"/>
            <a:ext cx="1409897" cy="1495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" y="3727948"/>
            <a:ext cx="2791215" cy="19433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61461" y="3059083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96967" y="57479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594299" y="57379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고객등급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394563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2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6462" y="161993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6462" y="222052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6462" y="28211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0358" y="1945854"/>
            <a:ext cx="1645049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6" idx="1"/>
            <a:endCxn id="13" idx="3"/>
          </p:cNvCxnSpPr>
          <p:nvPr/>
        </p:nvCxnSpPr>
        <p:spPr>
          <a:xfrm flipH="1" flipV="1">
            <a:off x="4978776" y="1782033"/>
            <a:ext cx="791582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1"/>
            <a:endCxn id="14" idx="3"/>
          </p:cNvCxnSpPr>
          <p:nvPr/>
        </p:nvCxnSpPr>
        <p:spPr>
          <a:xfrm flipH="1">
            <a:off x="4978776" y="2107952"/>
            <a:ext cx="791582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1"/>
            <a:endCxn id="15" idx="3"/>
          </p:cNvCxnSpPr>
          <p:nvPr/>
        </p:nvCxnSpPr>
        <p:spPr>
          <a:xfrm flipH="1">
            <a:off x="4978776" y="2107952"/>
            <a:ext cx="791582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2"/>
            <a:endCxn id="14" idx="0"/>
          </p:cNvCxnSpPr>
          <p:nvPr/>
        </p:nvCxnSpPr>
        <p:spPr>
          <a:xfrm>
            <a:off x="4322619" y="1944131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14659" y="4688076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14659" y="525541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85551" y="4931223"/>
            <a:ext cx="1645049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고객관리번호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  <a:endCxn id="25" idx="3"/>
          </p:cNvCxnSpPr>
          <p:nvPr/>
        </p:nvCxnSpPr>
        <p:spPr>
          <a:xfrm flipH="1" flipV="1">
            <a:off x="2526973" y="4850174"/>
            <a:ext cx="658578" cy="243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  <a:endCxn id="26" idx="3"/>
          </p:cNvCxnSpPr>
          <p:nvPr/>
        </p:nvCxnSpPr>
        <p:spPr>
          <a:xfrm flipH="1">
            <a:off x="2526973" y="5093321"/>
            <a:ext cx="658578" cy="32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40977" y="49312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3948" y="49312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>
            <a:off x="8353291" y="5093321"/>
            <a:ext cx="890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2008509" y="3358191"/>
            <a:ext cx="7614459" cy="5974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이행적</a:t>
            </a:r>
            <a:r>
              <a:rPr lang="ko-KR" altLang="en-US" dirty="0" smtClean="0">
                <a:solidFill>
                  <a:schemeClr val="tx1"/>
                </a:solidFill>
              </a:rPr>
              <a:t> 함수 종속을 제거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보이스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BCNF; Boyce/</a:t>
            </a:r>
            <a:r>
              <a:rPr lang="en-US" altLang="ko-KR" sz="2400" dirty="0" err="1" smtClean="0"/>
              <a:t>Codd</a:t>
            </a:r>
            <a:r>
              <a:rPr lang="en-US" altLang="ko-KR" sz="2400" dirty="0" smtClean="0"/>
              <a:t>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릴레이션의</a:t>
            </a:r>
            <a:r>
              <a:rPr lang="ko-KR" altLang="en-US" sz="2400" dirty="0" smtClean="0"/>
              <a:t> 함수 종속 관계에서 모든 결정자가 </a:t>
            </a:r>
            <a:r>
              <a:rPr lang="ko-KR" altLang="en-US" sz="2400" dirty="0" err="1" smtClean="0"/>
              <a:t>후보키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892742"/>
            <a:ext cx="7133459" cy="3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559379" y="1474848"/>
            <a:ext cx="1467108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85676" y="146596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5676" y="204923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3075" y="1098649"/>
            <a:ext cx="2003367" cy="154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>
            <a:off x="5836442" y="1636946"/>
            <a:ext cx="722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10" idx="3"/>
          </p:cNvCxnSpPr>
          <p:nvPr/>
        </p:nvCxnSpPr>
        <p:spPr>
          <a:xfrm flipH="1">
            <a:off x="5488750" y="1636946"/>
            <a:ext cx="1070629" cy="574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아래쪽 화살표 23"/>
          <p:cNvSpPr/>
          <p:nvPr/>
        </p:nvSpPr>
        <p:spPr>
          <a:xfrm>
            <a:off x="2008509" y="3358191"/>
            <a:ext cx="7614459" cy="8881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후보키가</a:t>
            </a:r>
            <a:r>
              <a:rPr lang="ko-KR" altLang="en-US" dirty="0" smtClean="0">
                <a:solidFill>
                  <a:schemeClr val="tx1"/>
                </a:solidFill>
              </a:rPr>
              <a:t> 아닌 결정자를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제거하려고 분해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0923" y="562302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2170" y="5617661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8322" y="5489754"/>
            <a:ext cx="3866412" cy="57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72145" y="561217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40762" y="560680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3"/>
            <a:endCxn id="29" idx="1"/>
          </p:cNvCxnSpPr>
          <p:nvPr/>
        </p:nvCxnSpPr>
        <p:spPr>
          <a:xfrm flipV="1">
            <a:off x="8075219" y="5768907"/>
            <a:ext cx="465543" cy="5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1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정규형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보이스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정규형을</a:t>
            </a:r>
            <a:r>
              <a:rPr lang="ko-KR" altLang="en-US" sz="2400" dirty="0" smtClean="0"/>
              <a:t> 만족하면서 함수 종속이 아닌 다치 종속을 제거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다치종속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독립된 </a:t>
            </a:r>
            <a:r>
              <a:rPr lang="ko-KR" altLang="en-US" sz="2000" dirty="0" err="1" smtClean="0"/>
              <a:t>애트리뷰트가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1:N </a:t>
            </a:r>
            <a:r>
              <a:rPr lang="ko-KR" altLang="en-US" sz="2000" dirty="0" smtClean="0"/>
              <a:t>관계로 대응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하는 관계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5</a:t>
            </a:r>
            <a:r>
              <a:rPr lang="ko-KR" altLang="en-US" sz="2400" dirty="0" err="1" smtClean="0"/>
              <a:t>정규형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정규형을</a:t>
            </a:r>
            <a:r>
              <a:rPr lang="ko-KR" altLang="en-US" sz="2400" dirty="0" smtClean="0"/>
              <a:t> 만족하면서 </a:t>
            </a:r>
            <a:r>
              <a:rPr lang="ko-KR" altLang="en-US" sz="2400" dirty="0" err="1" smtClean="0"/>
              <a:t>후보키를</a:t>
            </a:r>
            <a:r>
              <a:rPr lang="ko-KR" altLang="en-US" sz="2400" dirty="0" smtClean="0"/>
              <a:t> 통하지 않는 조인 종속을 제거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100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(Normalization)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 설계 시 불필요한 데이터 중복 현상 발생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이상 현상을 제거하면서 올바르게 설계 하는 과정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강</a:t>
            </a:r>
            <a:r>
              <a:rPr lang="en-US" altLang="ko-KR" sz="2400" dirty="0" smtClean="0"/>
              <a:t>source.xlsx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고객구매</a:t>
            </a:r>
            <a:r>
              <a:rPr lang="ko-KR" altLang="en-US" sz="2400" dirty="0" smtClean="0"/>
              <a:t> 시트의 내용을 제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정규화를 적용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‘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1’</a:t>
            </a:r>
            <a:r>
              <a:rPr lang="ko-KR" altLang="en-US" sz="2400" dirty="0" smtClean="0"/>
              <a:t>의 결과를 이용하여 제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정규화를 적용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ko-KR" altLang="en-US" sz="2400" dirty="0" err="1" smtClean="0"/>
              <a:t>쇼핑몰이용</a:t>
            </a:r>
            <a:r>
              <a:rPr lang="ko-KR" altLang="en-US" sz="2400" dirty="0" smtClean="0"/>
              <a:t> 고객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구매 테이블을 설계 하시오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정규화 적용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28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이상현상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삽입 이상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불필요한 데이터도 함께 삽입해야하는 문제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갱신 이상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중복 </a:t>
            </a:r>
            <a:r>
              <a:rPr lang="ko-KR" altLang="en-US" sz="2400" dirty="0" err="1"/>
              <a:t>튜</a:t>
            </a:r>
            <a:r>
              <a:rPr lang="ko-KR" altLang="en-US" sz="2400" dirty="0" err="1" smtClean="0"/>
              <a:t>플</a:t>
            </a:r>
            <a:r>
              <a:rPr lang="ko-KR" altLang="en-US" sz="2400" dirty="0" smtClean="0"/>
              <a:t> 중 일부만 변경하여 데이터가 불일치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삭제 이상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튜플을</a:t>
            </a:r>
            <a:r>
              <a:rPr lang="ko-KR" altLang="en-US" sz="2400" dirty="0" smtClean="0"/>
              <a:t> 삭제하면 꼭 필요한 데이터까지 함께 삭제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244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이상현상 예제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73" y="2381980"/>
            <a:ext cx="40391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삽입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이벤트에 참여하지 않은 고객 등록 시 이벤트번호가 </a:t>
            </a:r>
            <a:r>
              <a:rPr lang="en-US" altLang="ko-KR" sz="2400" dirty="0" smtClean="0"/>
              <a:t>Primary Key </a:t>
            </a:r>
            <a:r>
              <a:rPr lang="ko-KR" altLang="en-US" sz="2400" dirty="0" smtClean="0"/>
              <a:t>이므로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Null </a:t>
            </a:r>
            <a:r>
              <a:rPr lang="ko-KR" altLang="en-US" sz="2400" dirty="0" smtClean="0"/>
              <a:t>이 허용 안됨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등록 불가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91" y="2914843"/>
            <a:ext cx="404869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갱신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고객 이름 중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나라믹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나라익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으로 수정할 경우 모든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나라믹</a:t>
            </a:r>
            <a:r>
              <a:rPr lang="en-US" altLang="ko-KR" sz="2400" dirty="0" smtClean="0"/>
              <a:t>“ </a:t>
            </a:r>
            <a:r>
              <a:rPr lang="ko-KR" altLang="en-US" sz="2400" dirty="0" smtClean="0"/>
              <a:t>행을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수정 해야 하지만 그림처럼 따로 수정이 되는 경우가 발생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72" y="3279662"/>
            <a:ext cx="404869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삭제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고객 이름 중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나부자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고객의 이벤트 참여 취소 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행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튜플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삭제해야 하므로 이벤트 정보 뿐만 아니라 고객 정보 모두 삭제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45" y="3356904"/>
            <a:ext cx="402963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필요성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이상 현상 방지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관련 있는 속성으로만 테이블 구성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방법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테이블간</a:t>
            </a:r>
            <a:r>
              <a:rPr lang="ko-KR" altLang="en-US" sz="2400" dirty="0" smtClean="0"/>
              <a:t> 관련성 및 구성을 분해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속성들 간의 관련성을 함수 종속성</a:t>
            </a:r>
            <a:r>
              <a:rPr lang="en-US" altLang="ko-KR" sz="2400" dirty="0" smtClean="0"/>
              <a:t>(FD : Functional Dependency)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함수 종속성이 하나 존재하도록 분해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427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함수 종속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릴레이션을</a:t>
            </a:r>
            <a:r>
              <a:rPr lang="ko-KR" altLang="en-US" sz="2400" dirty="0" smtClean="0"/>
              <a:t> 구성하는 부분 집합 </a:t>
            </a:r>
            <a:r>
              <a:rPr lang="en-US" altLang="ko-KR" sz="2400" dirty="0" smtClean="0"/>
              <a:t>X,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결정자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종속자로</a:t>
            </a:r>
            <a:r>
              <a:rPr lang="ko-KR" altLang="en-US" sz="2400" dirty="0" smtClean="0"/>
              <a:t> 나누어 판단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고객아이디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(</a:t>
            </a:r>
            <a:r>
              <a:rPr lang="ko-KR" altLang="en-US" sz="2400" dirty="0" err="1" smtClean="0"/>
              <a:t>고객이름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등급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76" y="4611691"/>
            <a:ext cx="2553056" cy="88594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345562" y="2157151"/>
            <a:ext cx="3856008" cy="2465773"/>
            <a:chOff x="1643031" y="2157152"/>
            <a:chExt cx="3856008" cy="24657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43031" y="2157152"/>
              <a:ext cx="3856008" cy="1720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X  -&gt;  Y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를 함수적으로 결정한다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에 함수적으로 종속되어 있다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71940" y="2724105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결정자</a:t>
              </a:r>
              <a:endParaRPr lang="en-US" altLang="ko-KR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0795" y="2724105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/>
                <a:t>종속자</a:t>
              </a:r>
              <a:endParaRPr lang="en-US" altLang="ko-KR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896" y="4318578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결정자</a:t>
              </a:r>
              <a:endParaRPr lang="en-US" altLang="ko-KR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88470" y="4299760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/>
                <a:t>종속자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60660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Pages>78</Pages>
  <Words>552</Words>
  <Characters>0</Characters>
  <Application>Microsoft Office PowerPoint</Application>
  <DocSecurity>0</DocSecurity>
  <PresentationFormat>와이드스크린</PresentationFormat>
  <Lines>0</Lines>
  <Paragraphs>135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30_Office 테마</vt:lpstr>
      <vt:lpstr>Office theme</vt:lpstr>
      <vt:lpstr>12강 데이터베이스 정규화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117</cp:revision>
  <dcterms:modified xsi:type="dcterms:W3CDTF">2022-06-19T14:27:44Z</dcterms:modified>
  <cp:version>9.104.121.46349</cp:version>
</cp:coreProperties>
</file>