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9" r:id="rId7"/>
    <p:sldId id="410" r:id="rId8"/>
    <p:sldId id="415" r:id="rId9"/>
    <p:sldId id="408" r:id="rId10"/>
    <p:sldId id="411" r:id="rId11"/>
    <p:sldId id="412" r:id="rId12"/>
    <p:sldId id="413" r:id="rId13"/>
    <p:sldId id="414" r:id="rId14"/>
    <p:sldId id="41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9"/>
            <p14:sldId id="410"/>
            <p14:sldId id="415"/>
            <p14:sldId id="408"/>
            <p14:sldId id="411"/>
            <p14:sldId id="412"/>
            <p14:sldId id="413"/>
            <p14:sldId id="414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46" y="108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2022-06-19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13,14</a:t>
            </a:r>
            <a:r>
              <a:rPr lang="ko-KR" altLang="en-US" sz="4000" dirty="0"/>
              <a:t>강 데이터베이스 보안 및 권한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 smtClean="0"/>
              <a:t>1. 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 smtClean="0"/>
              <a:t>test_user.voucher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조회 권한을 부여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 smtClean="0"/>
              <a:t>2. </a:t>
            </a:r>
            <a:r>
              <a:rPr lang="en-US" altLang="ko-KR" sz="2400" dirty="0" smtClean="0"/>
              <a:t>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/>
              <a:t>test_user.</a:t>
            </a:r>
            <a:r>
              <a:rPr lang="en-US" altLang="ko-KR" sz="2400" dirty="0" err="1" smtClean="0"/>
              <a:t>customer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수정 권한을 부여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 smtClean="0"/>
              <a:t>3. 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/>
              <a:t>test_user.</a:t>
            </a:r>
            <a:r>
              <a:rPr lang="en-US" altLang="ko-KR" sz="2400" dirty="0" err="1" smtClean="0"/>
              <a:t>voucher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입력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 권한을 부여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 smtClean="0"/>
              <a:t>4. 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 smtClean="0"/>
              <a:t>work_user.emp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조회 권한을 부여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 smtClean="0"/>
              <a:t>5. </a:t>
            </a:r>
            <a:r>
              <a:rPr lang="ko-KR" altLang="en-US" sz="2400" dirty="0" smtClean="0"/>
              <a:t>새로운 유저를 생성하고 </a:t>
            </a:r>
            <a:r>
              <a:rPr lang="en-US" altLang="ko-KR" sz="2400" dirty="0" err="1" smtClean="0"/>
              <a:t>work_user</a:t>
            </a:r>
            <a:r>
              <a:rPr lang="ko-KR" altLang="en-US" sz="2400" dirty="0" smtClean="0"/>
              <a:t>의 모든 테이블의 조회 권한을 부여 하시오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부여</a:t>
            </a:r>
          </a:p>
        </p:txBody>
      </p:sp>
    </p:spTree>
    <p:extLst>
      <p:ext uri="{BB962C8B-B14F-4D97-AF65-F5344CB8AC3E}">
        <p14:creationId xmlns:p14="http://schemas.microsoft.com/office/powerpoint/2010/main" val="119680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객체의 소유자가 다른 사용자에게 부여한 권한 취소 </a:t>
            </a:r>
            <a:r>
              <a:rPr lang="en-US" altLang="ko-KR" sz="2400" dirty="0"/>
              <a:t>-&gt; REVOKE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기본 형식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REVOKE </a:t>
            </a:r>
            <a:r>
              <a:rPr lang="ko-KR" altLang="en-US" sz="2400" dirty="0"/>
              <a:t>권한 </a:t>
            </a:r>
            <a:r>
              <a:rPr lang="en-US" altLang="ko-KR" sz="2400" dirty="0"/>
              <a:t>ON </a:t>
            </a:r>
            <a:r>
              <a:rPr lang="ko-KR" altLang="en-US" sz="2400" dirty="0"/>
              <a:t>객체 </a:t>
            </a:r>
            <a:r>
              <a:rPr lang="en-US" altLang="ko-KR" sz="2400" dirty="0"/>
              <a:t>FROM </a:t>
            </a:r>
            <a:r>
              <a:rPr lang="ko-KR" altLang="en-US" sz="2400" dirty="0"/>
              <a:t>사용자 </a:t>
            </a:r>
            <a:r>
              <a:rPr lang="en-US" altLang="ko-KR" sz="2400" dirty="0"/>
              <a:t>CASCADE | RESTRICT;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취소</a:t>
            </a:r>
          </a:p>
        </p:txBody>
      </p:sp>
    </p:spTree>
    <p:extLst>
      <p:ext uri="{BB962C8B-B14F-4D97-AF65-F5344CB8AC3E}">
        <p14:creationId xmlns:p14="http://schemas.microsoft.com/office/powerpoint/2010/main" val="373448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 smtClean="0"/>
              <a:t>예제 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tester</a:t>
            </a:r>
            <a:r>
              <a:rPr lang="ko-KR" altLang="en-US" sz="2400" dirty="0" smtClean="0"/>
              <a:t>유저에 부여하였던 </a:t>
            </a:r>
            <a:r>
              <a:rPr lang="en-US" altLang="ko-KR" sz="2400" dirty="0" err="1" smtClean="0"/>
              <a:t>test_user.customer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 조회 권한 회수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REVOKE </a:t>
            </a:r>
            <a:r>
              <a:rPr lang="en-US" altLang="ko-KR" sz="2400" dirty="0" smtClean="0"/>
              <a:t>SELECT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ON </a:t>
            </a:r>
            <a:r>
              <a:rPr lang="en-US" altLang="ko-KR" sz="2400" dirty="0" err="1" smtClean="0"/>
              <a:t>test_user.customer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FROM </a:t>
            </a:r>
            <a:r>
              <a:rPr lang="en-US" altLang="ko-KR" sz="2400" dirty="0" err="1" smtClean="0"/>
              <a:t>tester@localhost</a:t>
            </a:r>
            <a:r>
              <a:rPr lang="en-US" altLang="ko-KR" sz="2400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취소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4" y="2295430"/>
            <a:ext cx="5906324" cy="13527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368" y="2272397"/>
            <a:ext cx="3997794" cy="399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3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 smtClean="0"/>
              <a:t>6. 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 smtClean="0"/>
              <a:t>test_user.voucher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삭제 권한을 </a:t>
            </a:r>
            <a:r>
              <a:rPr lang="ko-KR" altLang="en-US" sz="2400" dirty="0" smtClean="0"/>
              <a:t>회수 </a:t>
            </a:r>
            <a:r>
              <a:rPr lang="ko-KR" altLang="en-US" sz="2400" dirty="0" smtClean="0"/>
              <a:t>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/>
              <a:t>7</a:t>
            </a:r>
            <a:r>
              <a:rPr lang="en-US" altLang="ko-KR" sz="2400" dirty="0" smtClean="0"/>
              <a:t>. </a:t>
            </a:r>
            <a:r>
              <a:rPr lang="en-US" altLang="ko-KR" sz="2400" dirty="0" smtClean="0"/>
              <a:t>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 smtClean="0"/>
              <a:t>test_user.voucher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테이블의 수정 권한을 회수 하시오</a:t>
            </a:r>
            <a:r>
              <a:rPr lang="en-US" altLang="ko-KR" sz="24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실습</a:t>
            </a:r>
            <a:r>
              <a:rPr lang="en-US" altLang="ko-KR" sz="2400" dirty="0" smtClean="0"/>
              <a:t>8. 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 smtClean="0"/>
              <a:t>work_user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모든 권한을 회수 하시오</a:t>
            </a:r>
            <a:endParaRPr lang="en-US" altLang="ko-KR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부여</a:t>
            </a:r>
          </a:p>
        </p:txBody>
      </p:sp>
    </p:spTree>
    <p:extLst>
      <p:ext uri="{BB962C8B-B14F-4D97-AF65-F5344CB8AC3E}">
        <p14:creationId xmlns:p14="http://schemas.microsoft.com/office/powerpoint/2010/main" val="20781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보안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물리적 보안 </a:t>
            </a:r>
            <a:r>
              <a:rPr lang="en-US" altLang="ko-KR" sz="2400" dirty="0"/>
              <a:t>: </a:t>
            </a:r>
            <a:r>
              <a:rPr lang="ko-KR" altLang="en-US" sz="2400" dirty="0"/>
              <a:t>자연재해 등으로 부터 보호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권한 관리 보안 </a:t>
            </a:r>
            <a:r>
              <a:rPr lang="en-US" altLang="ko-KR" sz="2400" dirty="0"/>
              <a:t>: </a:t>
            </a:r>
            <a:r>
              <a:rPr lang="ko-KR" altLang="en-US" sz="2400" dirty="0"/>
              <a:t>접근이 허락된 사용자만 부여된 권한 내에서 사용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운영 관리 보안 </a:t>
            </a:r>
            <a:r>
              <a:rPr lang="en-US" altLang="ko-KR" sz="2400" dirty="0"/>
              <a:t>: </a:t>
            </a:r>
            <a:r>
              <a:rPr lang="ko-KR" altLang="en-US" sz="2400" dirty="0"/>
              <a:t>무결성 위반 방지를 위한 제약조건 정의 및 통제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권한 관리의 개념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DBMS</a:t>
            </a:r>
            <a:r>
              <a:rPr lang="ko-KR" altLang="en-US" sz="2400" dirty="0"/>
              <a:t>는 접근제어</a:t>
            </a:r>
            <a:r>
              <a:rPr lang="en-US" altLang="ko-KR" sz="2400" dirty="0"/>
              <a:t> </a:t>
            </a:r>
            <a:r>
              <a:rPr lang="ko-KR" altLang="en-US" sz="2400" dirty="0"/>
              <a:t>기능을 기본으로 제공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접근 하는 사용자의 계정관리는 데이터베이스 담당자가 관리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데이터베이스 담당자는 모든 권한을 가짐</a:t>
            </a:r>
            <a:r>
              <a:rPr lang="en-US" altLang="ko-KR" sz="2400" dirty="0"/>
              <a:t>(root)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6AA336-3BC3-14B6-C504-293B0AF34580}"/>
              </a:ext>
            </a:extLst>
          </p:cNvPr>
          <p:cNvGrpSpPr/>
          <p:nvPr/>
        </p:nvGrpSpPr>
        <p:grpSpPr>
          <a:xfrm>
            <a:off x="7487397" y="4011553"/>
            <a:ext cx="1993900" cy="1498600"/>
            <a:chOff x="7086601" y="3683747"/>
            <a:chExt cx="1993900" cy="1498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8D044F2-A08E-EECF-487D-7FEE8F7D095F}"/>
                </a:ext>
              </a:extLst>
            </p:cNvPr>
            <p:cNvSpPr/>
            <p:nvPr/>
          </p:nvSpPr>
          <p:spPr>
            <a:xfrm>
              <a:off x="7086601" y="3683747"/>
              <a:ext cx="1993900" cy="149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87E965-A8FC-3169-5523-581451D58F58}"/>
                </a:ext>
              </a:extLst>
            </p:cNvPr>
            <p:cNvSpPr/>
            <p:nvPr/>
          </p:nvSpPr>
          <p:spPr>
            <a:xfrm>
              <a:off x="7781363" y="4011705"/>
              <a:ext cx="1192307" cy="842683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 dirty="0"/>
                <a:t>테이블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D66952-FFA8-9A53-DF25-49036D170988}"/>
                </a:ext>
              </a:extLst>
            </p:cNvPr>
            <p:cNvSpPr/>
            <p:nvPr/>
          </p:nvSpPr>
          <p:spPr>
            <a:xfrm>
              <a:off x="7487397" y="4271531"/>
              <a:ext cx="1192307" cy="842683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sz="1400" dirty="0"/>
                <a:t>테이블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D2F564-9F29-3A20-9DD7-FADF2856546B}"/>
              </a:ext>
            </a:extLst>
          </p:cNvPr>
          <p:cNvSpPr/>
          <p:nvPr/>
        </p:nvSpPr>
        <p:spPr>
          <a:xfrm>
            <a:off x="3810000" y="3801033"/>
            <a:ext cx="6149788" cy="189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BDC65AA-C678-7DA2-D6F4-B0CC6A20246D}"/>
              </a:ext>
            </a:extLst>
          </p:cNvPr>
          <p:cNvCxnSpPr/>
          <p:nvPr/>
        </p:nvCxnSpPr>
        <p:spPr>
          <a:xfrm>
            <a:off x="4715435" y="3801033"/>
            <a:ext cx="0" cy="189155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30915-5E7E-D4FD-7E52-C634750D6782}"/>
              </a:ext>
            </a:extLst>
          </p:cNvPr>
          <p:cNvCxnSpPr>
            <a:cxnSpLocks/>
          </p:cNvCxnSpPr>
          <p:nvPr/>
        </p:nvCxnSpPr>
        <p:spPr>
          <a:xfrm>
            <a:off x="6293223" y="3801033"/>
            <a:ext cx="0" cy="189155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4BE6CC-8A4E-DDC7-0164-546B48CBD68C}"/>
              </a:ext>
            </a:extLst>
          </p:cNvPr>
          <p:cNvSpPr/>
          <p:nvPr/>
        </p:nvSpPr>
        <p:spPr>
          <a:xfrm>
            <a:off x="6463548" y="3639670"/>
            <a:ext cx="842681" cy="283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/>
              <a:t>DBMS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A88FD5-F1D0-431A-B1CA-EADBD7CB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95" y="3802826"/>
            <a:ext cx="638264" cy="5525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739FA-A8B0-6237-A8EE-8472370B07DC}"/>
              </a:ext>
            </a:extLst>
          </p:cNvPr>
          <p:cNvSpPr/>
          <p:nvPr/>
        </p:nvSpPr>
        <p:spPr>
          <a:xfrm>
            <a:off x="2013215" y="4344827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사용자</a:t>
            </a:r>
            <a:endParaRPr lang="en-US" altLang="ko-KR" sz="105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07EA978-A2D1-41AA-7698-DD732289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95" y="4834064"/>
            <a:ext cx="638264" cy="5525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F21F36-A750-EC27-6CC6-130B23B29495}"/>
              </a:ext>
            </a:extLst>
          </p:cNvPr>
          <p:cNvSpPr/>
          <p:nvPr/>
        </p:nvSpPr>
        <p:spPr>
          <a:xfrm>
            <a:off x="2013215" y="5376065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/>
              <a:t>사용자</a:t>
            </a:r>
            <a:endParaRPr lang="en-US" altLang="ko-KR" sz="105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01D648-7E1F-1F3E-82C3-BDA5C4719E8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626659" y="4079090"/>
            <a:ext cx="5555500" cy="29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577CC07-6A94-88E7-DA15-63C6196DDE7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626659" y="4079090"/>
            <a:ext cx="3666564" cy="89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9904B3-0885-9E45-FCEF-C39A8B2455E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626659" y="5110328"/>
            <a:ext cx="2029231" cy="4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2E38B0-CA5F-5D9E-AAB4-068A41F888E6}"/>
              </a:ext>
            </a:extLst>
          </p:cNvPr>
          <p:cNvSpPr/>
          <p:nvPr/>
        </p:nvSpPr>
        <p:spPr>
          <a:xfrm>
            <a:off x="5045052" y="3988699"/>
            <a:ext cx="842681" cy="283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sz="1400"/>
              <a:t>허가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F741CC-F6E3-3579-A772-F9E431FDA599}"/>
              </a:ext>
            </a:extLst>
          </p:cNvPr>
          <p:cNvSpPr/>
          <p:nvPr/>
        </p:nvSpPr>
        <p:spPr>
          <a:xfrm>
            <a:off x="4882219" y="4777915"/>
            <a:ext cx="842681" cy="283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sz="1400"/>
              <a:t>거부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8B19713-6181-AEEE-00A5-0C839159C611}"/>
              </a:ext>
            </a:extLst>
          </p:cNvPr>
          <p:cNvSpPr/>
          <p:nvPr/>
        </p:nvSpPr>
        <p:spPr>
          <a:xfrm>
            <a:off x="4013779" y="5226334"/>
            <a:ext cx="842681" cy="283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sz="1400"/>
              <a:t>거부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98A8BBF-3F67-CF1A-EA04-652759C393AF}"/>
              </a:ext>
            </a:extLst>
          </p:cNvPr>
          <p:cNvSpPr/>
          <p:nvPr/>
        </p:nvSpPr>
        <p:spPr>
          <a:xfrm>
            <a:off x="4313891" y="6052832"/>
            <a:ext cx="842681" cy="283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DF2A89-B7E1-B6A4-3F06-679732CFB37F}"/>
              </a:ext>
            </a:extLst>
          </p:cNvPr>
          <p:cNvSpPr/>
          <p:nvPr/>
        </p:nvSpPr>
        <p:spPr>
          <a:xfrm>
            <a:off x="5887733" y="6016878"/>
            <a:ext cx="988196" cy="283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ko-KR" altLang="en-US" sz="1400"/>
              <a:t>권한 확인</a:t>
            </a:r>
            <a:endParaRPr lang="ko-KR" altLang="en-US" sz="14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082006E-D91B-8F51-D54D-10B820FB85E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735232" y="5692585"/>
            <a:ext cx="0" cy="36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588D28B-8022-CE4A-CB86-BEA50534001D}"/>
              </a:ext>
            </a:extLst>
          </p:cNvPr>
          <p:cNvCxnSpPr>
            <a:cxnSpLocks/>
          </p:cNvCxnSpPr>
          <p:nvPr/>
        </p:nvCxnSpPr>
        <p:spPr>
          <a:xfrm flipV="1">
            <a:off x="6293223" y="5692585"/>
            <a:ext cx="0" cy="36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8E44D-49E3-FA88-7ECB-2775A3453BD0}"/>
              </a:ext>
            </a:extLst>
          </p:cNvPr>
          <p:cNvSpPr/>
          <p:nvPr/>
        </p:nvSpPr>
        <p:spPr>
          <a:xfrm>
            <a:off x="568036" y="3633867"/>
            <a:ext cx="2515808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권한 관리를 통한 보안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7516FE-3F7E-513F-8E80-ACBE91E34115}"/>
              </a:ext>
            </a:extLst>
          </p:cNvPr>
          <p:cNvSpPr/>
          <p:nvPr/>
        </p:nvSpPr>
        <p:spPr>
          <a:xfrm>
            <a:off x="3966975" y="2385305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 권한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14ECFA-2EAA-2500-9DC2-FA098E7404D4}"/>
              </a:ext>
            </a:extLst>
          </p:cNvPr>
          <p:cNvSpPr/>
          <p:nvPr/>
        </p:nvSpPr>
        <p:spPr>
          <a:xfrm>
            <a:off x="3966975" y="4849572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역할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959586-CB5E-C765-7475-470D0BE5AC47}"/>
              </a:ext>
            </a:extLst>
          </p:cNvPr>
          <p:cNvSpPr/>
          <p:nvPr/>
        </p:nvSpPr>
        <p:spPr>
          <a:xfrm>
            <a:off x="6803852" y="1687233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 부여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E1717C-7A96-B5E3-469E-C38A7CC7B781}"/>
              </a:ext>
            </a:extLst>
          </p:cNvPr>
          <p:cNvSpPr/>
          <p:nvPr/>
        </p:nvSpPr>
        <p:spPr>
          <a:xfrm>
            <a:off x="6803852" y="3044464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권한 취소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957F8D-B686-2105-555B-E973A8891B61}"/>
              </a:ext>
            </a:extLst>
          </p:cNvPr>
          <p:cNvSpPr/>
          <p:nvPr/>
        </p:nvSpPr>
        <p:spPr>
          <a:xfrm>
            <a:off x="6803852" y="4022366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 생성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7258FD-0BFB-BEEE-E609-EED3A034B24E}"/>
              </a:ext>
            </a:extLst>
          </p:cNvPr>
          <p:cNvSpPr/>
          <p:nvPr/>
        </p:nvSpPr>
        <p:spPr>
          <a:xfrm>
            <a:off x="6803852" y="4838915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역할에 대한 권한 부여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BC82A-8307-F189-202F-24F472151E8E}"/>
              </a:ext>
            </a:extLst>
          </p:cNvPr>
          <p:cNvSpPr/>
          <p:nvPr/>
        </p:nvSpPr>
        <p:spPr>
          <a:xfrm>
            <a:off x="6803852" y="5655464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 부여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F97472-1492-414E-5E34-FA8929844C87}"/>
              </a:ext>
            </a:extLst>
          </p:cNvPr>
          <p:cNvSpPr/>
          <p:nvPr/>
        </p:nvSpPr>
        <p:spPr>
          <a:xfrm>
            <a:off x="9951121" y="1687233"/>
            <a:ext cx="178367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GRANT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DA4ADB-009E-5D80-97CB-0A4B400B9165}"/>
              </a:ext>
            </a:extLst>
          </p:cNvPr>
          <p:cNvSpPr/>
          <p:nvPr/>
        </p:nvSpPr>
        <p:spPr>
          <a:xfrm>
            <a:off x="9951121" y="3044464"/>
            <a:ext cx="178367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REVOKE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14A62F-D11C-956F-5463-7F70C476382E}"/>
              </a:ext>
            </a:extLst>
          </p:cNvPr>
          <p:cNvSpPr/>
          <p:nvPr/>
        </p:nvSpPr>
        <p:spPr>
          <a:xfrm>
            <a:off x="9951121" y="4022366"/>
            <a:ext cx="178367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CREATE ROLE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2ACBC4-6471-4228-2CDD-58E95171B2AA}"/>
              </a:ext>
            </a:extLst>
          </p:cNvPr>
          <p:cNvSpPr/>
          <p:nvPr/>
        </p:nvSpPr>
        <p:spPr>
          <a:xfrm>
            <a:off x="9951121" y="5201172"/>
            <a:ext cx="1783679" cy="454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GRANT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3BF289-816E-57EE-8936-A3646288408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 flipV="1">
            <a:off x="3083844" y="2612451"/>
            <a:ext cx="883131" cy="12485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15113DE-7650-BF1B-58C8-C766ACB7A190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3083844" y="3861013"/>
            <a:ext cx="883131" cy="1215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4AF324-86BA-A00B-F377-3F57D12587A5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5558596" y="1914379"/>
            <a:ext cx="1245256" cy="69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A065856-9FD5-EB15-9C2A-F65E584E991B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>
            <a:off x="5558596" y="2612451"/>
            <a:ext cx="1245256" cy="6591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BC0B77-298C-F554-83EC-7A2CB8F9F1C9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5558596" y="4249512"/>
            <a:ext cx="1245256" cy="827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1358D-20E3-2993-EB4C-F7BBBD3BF33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5558596" y="5066061"/>
            <a:ext cx="1245256" cy="10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9B3E61-F4B0-C5EA-A0CF-9FF4EE563432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5558596" y="5076718"/>
            <a:ext cx="1245256" cy="8058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96F81E-C6C0-5425-458E-2A16FED45168}"/>
              </a:ext>
            </a:extLst>
          </p:cNvPr>
          <p:cNvCxnSpPr>
            <a:cxnSpLocks/>
          </p:cNvCxnSpPr>
          <p:nvPr/>
        </p:nvCxnSpPr>
        <p:spPr>
          <a:xfrm>
            <a:off x="9585312" y="1914379"/>
            <a:ext cx="4278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7F02E8C-0E8D-BECC-F21A-3E1C04ECA034}"/>
              </a:ext>
            </a:extLst>
          </p:cNvPr>
          <p:cNvCxnSpPr>
            <a:cxnSpLocks/>
          </p:cNvCxnSpPr>
          <p:nvPr/>
        </p:nvCxnSpPr>
        <p:spPr>
          <a:xfrm>
            <a:off x="9585312" y="3271610"/>
            <a:ext cx="4278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AEB9B4A-E168-D95C-4142-2F98860B5B2F}"/>
              </a:ext>
            </a:extLst>
          </p:cNvPr>
          <p:cNvCxnSpPr>
            <a:cxnSpLocks/>
          </p:cNvCxnSpPr>
          <p:nvPr/>
        </p:nvCxnSpPr>
        <p:spPr>
          <a:xfrm>
            <a:off x="9597896" y="4267979"/>
            <a:ext cx="4278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E3340DA-24CF-7A43-9B87-883373BD22A9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9585312" y="5066061"/>
            <a:ext cx="365809" cy="362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901E112-2513-ABE0-026D-C9246C7BF0FB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9585312" y="5428318"/>
            <a:ext cx="365809" cy="45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9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55220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- root</a:t>
            </a:r>
            <a:r>
              <a:rPr lang="ko-KR" altLang="en-US" sz="2400" dirty="0"/>
              <a:t>는 모두 접근 가능</a:t>
            </a:r>
            <a:r>
              <a:rPr lang="en-US" altLang="ko-KR" sz="2400" dirty="0"/>
              <a:t>, </a:t>
            </a:r>
            <a:r>
              <a:rPr lang="ko-KR" altLang="en-US" sz="2400" dirty="0"/>
              <a:t>추가된 사용자는 주어진 권한에 따라 접근</a:t>
            </a: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8E44D-49E3-FA88-7ECB-2775A3453BD0}"/>
              </a:ext>
            </a:extLst>
          </p:cNvPr>
          <p:cNvSpPr/>
          <p:nvPr/>
        </p:nvSpPr>
        <p:spPr>
          <a:xfrm>
            <a:off x="1245256" y="2709258"/>
            <a:ext cx="2515808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MySQL </a:t>
            </a:r>
            <a:r>
              <a:rPr lang="ko-KR" altLang="en-US" dirty="0"/>
              <a:t>권한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7516FE-3F7E-513F-8E80-ACBE91E34115}"/>
              </a:ext>
            </a:extLst>
          </p:cNvPr>
          <p:cNvSpPr/>
          <p:nvPr/>
        </p:nvSpPr>
        <p:spPr>
          <a:xfrm>
            <a:off x="4685251" y="2709258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14ECFA-2EAA-2500-9DC2-FA098E7404D4}"/>
              </a:ext>
            </a:extLst>
          </p:cNvPr>
          <p:cNvSpPr/>
          <p:nvPr/>
        </p:nvSpPr>
        <p:spPr>
          <a:xfrm>
            <a:off x="4685251" y="3901186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959586-CB5E-C765-7475-470D0BE5AC47}"/>
              </a:ext>
            </a:extLst>
          </p:cNvPr>
          <p:cNvSpPr/>
          <p:nvPr/>
        </p:nvSpPr>
        <p:spPr>
          <a:xfrm>
            <a:off x="7458193" y="2709258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Sys, </a:t>
            </a:r>
            <a:r>
              <a:rPr lang="en-US" altLang="ko-KR" dirty="0" err="1"/>
              <a:t>mysql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E1717C-7A96-B5E3-469E-C38A7CC7B781}"/>
              </a:ext>
            </a:extLst>
          </p:cNvPr>
          <p:cNvSpPr/>
          <p:nvPr/>
        </p:nvSpPr>
        <p:spPr>
          <a:xfrm>
            <a:off x="7458193" y="3418794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Test_user</a:t>
            </a:r>
            <a:r>
              <a:rPr lang="ko-KR" altLang="en-US" dirty="0"/>
              <a:t>스키마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957F8D-B686-2105-555B-E973A8891B61}"/>
              </a:ext>
            </a:extLst>
          </p:cNvPr>
          <p:cNvSpPr/>
          <p:nvPr/>
        </p:nvSpPr>
        <p:spPr>
          <a:xfrm>
            <a:off x="7458193" y="4185575"/>
            <a:ext cx="2781460" cy="4542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Work_user</a:t>
            </a:r>
            <a:r>
              <a:rPr lang="ko-KR" altLang="en-US" dirty="0"/>
              <a:t>스키마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7258FD-0BFB-BEEE-E609-EED3A034B24E}"/>
              </a:ext>
            </a:extLst>
          </p:cNvPr>
          <p:cNvSpPr/>
          <p:nvPr/>
        </p:nvSpPr>
        <p:spPr>
          <a:xfrm>
            <a:off x="7458193" y="4977240"/>
            <a:ext cx="2781460" cy="45429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3BF289-816E-57EE-8936-A36462884081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3761064" y="2936404"/>
            <a:ext cx="9241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15113DE-7650-BF1B-58C8-C766ACB7A190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3761064" y="2936404"/>
            <a:ext cx="924187" cy="1191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4AF324-86BA-A00B-F377-3F57D12587A5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6276872" y="2936404"/>
            <a:ext cx="11813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A065856-9FD5-EB15-9C2A-F65E584E991B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>
            <a:off x="6276872" y="2936404"/>
            <a:ext cx="1181321" cy="709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BC0B77-298C-F554-83EC-7A2CB8F9F1C9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>
            <a:off x="6276872" y="2936404"/>
            <a:ext cx="1181321" cy="1476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AC1358D-20E3-2993-EB4C-F7BBBD3BF33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6276872" y="3645940"/>
            <a:ext cx="1181321" cy="482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9B3E61-F4B0-C5EA-A0CF-9FF4EE563432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6276872" y="4412721"/>
            <a:ext cx="1181321" cy="845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4EDC48-BF5A-5F11-4E43-2E157732E8D0}"/>
              </a:ext>
            </a:extLst>
          </p:cNvPr>
          <p:cNvSpPr/>
          <p:nvPr/>
        </p:nvSpPr>
        <p:spPr>
          <a:xfrm>
            <a:off x="4685251" y="5031270"/>
            <a:ext cx="1591621" cy="454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3216991-4C48-727B-59D9-CE8CFF6933F0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>
            <a:off x="3761064" y="2936404"/>
            <a:ext cx="924187" cy="2322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7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사용자 추가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형식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CREATE USER '</a:t>
            </a:r>
            <a:r>
              <a:rPr lang="ko-KR" altLang="en-US" sz="2400" dirty="0"/>
              <a:t>사용자</a:t>
            </a:r>
            <a:r>
              <a:rPr lang="en-US" altLang="ko-KR" sz="2400" dirty="0"/>
              <a:t>'@'localhost' identified by '</a:t>
            </a:r>
            <a:r>
              <a:rPr lang="ko-KR" altLang="en-US" sz="2400" dirty="0"/>
              <a:t>비밀번호</a:t>
            </a:r>
            <a:r>
              <a:rPr lang="en-US" altLang="ko-KR" sz="2400" dirty="0"/>
              <a:t>’;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CREATE USER </a:t>
            </a:r>
            <a:r>
              <a:rPr lang="en-US" altLang="ko-KR" sz="2400" dirty="0" err="1"/>
              <a:t>tester@localhost</a:t>
            </a:r>
            <a:r>
              <a:rPr lang="en-US" altLang="ko-KR" sz="2400" dirty="0"/>
              <a:t> identified by '1234’;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부여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06815"/>
            <a:ext cx="5550992" cy="26244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1" y="3985461"/>
            <a:ext cx="616353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7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사용자 </a:t>
            </a:r>
            <a:r>
              <a:rPr lang="ko-KR" altLang="en-US" sz="2400" dirty="0" smtClean="0"/>
              <a:t>삭제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형식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</a:t>
            </a:r>
            <a:r>
              <a:rPr lang="en-US" altLang="ko-KR" sz="2400" dirty="0" smtClean="0"/>
              <a:t>DROP USER </a:t>
            </a:r>
            <a:r>
              <a:rPr lang="ko-KR" altLang="en-US" sz="2400" dirty="0" smtClean="0"/>
              <a:t>사용자명</a:t>
            </a:r>
            <a:r>
              <a:rPr lang="en-US" altLang="ko-KR" sz="2400" dirty="0" smtClean="0"/>
              <a:t>@localhost;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</a:t>
            </a:r>
            <a:r>
              <a:rPr lang="en-US" altLang="ko-KR" sz="2400" dirty="0"/>
              <a:t>drop user tester2@localhost;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부여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36" y="4189518"/>
            <a:ext cx="5029902" cy="1371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0" y="4189518"/>
            <a:ext cx="613495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0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객체의 소유자가 다른 사용자에게 사용 권한 부여 </a:t>
            </a:r>
            <a:r>
              <a:rPr lang="en-US" altLang="ko-KR" sz="2400" dirty="0"/>
              <a:t>-&gt; GRANT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일반적으로 테이블</a:t>
            </a:r>
            <a:r>
              <a:rPr lang="en-US" altLang="ko-KR" sz="2400" dirty="0"/>
              <a:t>, </a:t>
            </a:r>
            <a:r>
              <a:rPr lang="ko-KR" altLang="en-US" sz="2400" dirty="0"/>
              <a:t>뷰</a:t>
            </a:r>
            <a:r>
              <a:rPr lang="en-US" altLang="ko-KR" sz="2400" dirty="0"/>
              <a:t>, </a:t>
            </a:r>
            <a:r>
              <a:rPr lang="ko-KR" altLang="en-US" sz="2400" dirty="0"/>
              <a:t>시퀀스</a:t>
            </a:r>
            <a:r>
              <a:rPr lang="en-US" altLang="ko-KR" sz="2400" dirty="0"/>
              <a:t>, </a:t>
            </a:r>
            <a:r>
              <a:rPr lang="ko-KR" altLang="en-US" sz="2400" dirty="0"/>
              <a:t>스키마 등의 권한을 부여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기본 형식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GRANT </a:t>
            </a:r>
            <a:r>
              <a:rPr lang="ko-KR" altLang="en-US" sz="2400" dirty="0"/>
              <a:t>권한 </a:t>
            </a:r>
            <a:r>
              <a:rPr lang="en-US" altLang="ko-KR" sz="2400" dirty="0"/>
              <a:t>ON </a:t>
            </a:r>
            <a:r>
              <a:rPr lang="ko-KR" altLang="en-US" sz="2400" dirty="0"/>
              <a:t>객체 </a:t>
            </a:r>
            <a:r>
              <a:rPr lang="en-US" altLang="ko-KR" sz="2400" dirty="0"/>
              <a:t>TO </a:t>
            </a:r>
            <a:r>
              <a:rPr lang="ko-KR" altLang="en-US" sz="2400" dirty="0"/>
              <a:t>사용자 </a:t>
            </a:r>
            <a:r>
              <a:rPr lang="en-US" altLang="ko-KR" sz="2400" dirty="0"/>
              <a:t>[WITH GRANT OPTION]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부여</a:t>
            </a:r>
          </a:p>
        </p:txBody>
      </p:sp>
    </p:spTree>
    <p:extLst>
      <p:ext uri="{BB962C8B-B14F-4D97-AF65-F5344CB8AC3E}">
        <p14:creationId xmlns:p14="http://schemas.microsoft.com/office/powerpoint/2010/main" val="13890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28698"/>
            <a:ext cx="646331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solidFill>
                  <a:schemeClr val="bg1"/>
                </a:solidFill>
              </a:rPr>
              <a:t>권한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63609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예제 </a:t>
            </a:r>
            <a:r>
              <a:rPr lang="en-US" altLang="ko-KR" sz="2400" dirty="0" smtClean="0"/>
              <a:t>: tester </a:t>
            </a:r>
            <a:r>
              <a:rPr lang="ko-KR" altLang="en-US" sz="2400" dirty="0" smtClean="0"/>
              <a:t>유저에 </a:t>
            </a:r>
            <a:r>
              <a:rPr lang="en-US" altLang="ko-KR" sz="2400" dirty="0" err="1" smtClean="0"/>
              <a:t>test_user</a:t>
            </a:r>
            <a:r>
              <a:rPr lang="ko-KR" altLang="en-US" sz="2400" dirty="0" smtClean="0"/>
              <a:t>스키마의 </a:t>
            </a:r>
            <a:r>
              <a:rPr lang="en-US" altLang="ko-KR" sz="2400" dirty="0" smtClean="0"/>
              <a:t>customer </a:t>
            </a:r>
            <a:r>
              <a:rPr lang="ko-KR" altLang="en-US" sz="2400" dirty="0" smtClean="0"/>
              <a:t>테이블 조회 권한 부여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/>
              <a:t>grant select on </a:t>
            </a:r>
            <a:r>
              <a:rPr lang="en-US" altLang="ko-KR" sz="2400" dirty="0" err="1" smtClean="0"/>
              <a:t>test_user.customer</a:t>
            </a:r>
            <a:r>
              <a:rPr lang="en-US" altLang="ko-KR" sz="2400" dirty="0" smtClean="0"/>
              <a:t> to </a:t>
            </a:r>
            <a:r>
              <a:rPr lang="en-US" altLang="ko-KR" sz="2400" dirty="0" err="1" smtClean="0"/>
              <a:t>tester@localhost</a:t>
            </a:r>
            <a:r>
              <a:rPr lang="en-US" altLang="ko-KR" sz="2400" dirty="0" smtClean="0"/>
              <a:t>;</a:t>
            </a:r>
            <a:endParaRPr lang="en-US" altLang="ko-KR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E14C4-46B0-1E5F-DA26-1E080AF7F599}"/>
              </a:ext>
            </a:extLst>
          </p:cNvPr>
          <p:cNvSpPr txBox="1"/>
          <p:nvPr/>
        </p:nvSpPr>
        <p:spPr>
          <a:xfrm>
            <a:off x="3819089" y="401192"/>
            <a:ext cx="1465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권한 부여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4361"/>
            <a:ext cx="4892065" cy="35260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5868" y="3524596"/>
            <a:ext cx="2567536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72" y="2745257"/>
            <a:ext cx="521090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5116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Pages>78</Pages>
  <Words>433</Words>
  <Characters>0</Characters>
  <Application>Microsoft Office PowerPoint</Application>
  <DocSecurity>0</DocSecurity>
  <PresentationFormat>와이드스크린</PresentationFormat>
  <Lines>0</Lines>
  <Paragraphs>110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30_Office 테마</vt:lpstr>
      <vt:lpstr>Office theme</vt:lpstr>
      <vt:lpstr>13,14강 데이터베이스 보안 및 권한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129</cp:revision>
  <dcterms:modified xsi:type="dcterms:W3CDTF">2022-06-19T14:15:23Z</dcterms:modified>
  <cp:version>9.104.121.46349</cp:version>
</cp:coreProperties>
</file>