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23" r:id="rId1"/>
    <p:sldMasterId id="2147485126" r:id="rId2"/>
  </p:sldMasterIdLst>
  <p:sldIdLst>
    <p:sldId id="405" r:id="rId3"/>
    <p:sldId id="321" r:id="rId4"/>
    <p:sldId id="406" r:id="rId5"/>
    <p:sldId id="407" r:id="rId6"/>
    <p:sldId id="408" r:id="rId7"/>
    <p:sldId id="409" r:id="rId8"/>
    <p:sldId id="410" r:id="rId9"/>
    <p:sldId id="41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596762D4-1208-40BD-9F6F-89907E02A741}">
          <p14:sldIdLst>
            <p14:sldId id="405"/>
          </p14:sldIdLst>
        </p14:section>
        <p14:section name="모델" id="{596762D4-1208-40BD-9F6F-89907E02A745}">
          <p14:sldIdLst>
            <p14:sldId id="321"/>
            <p14:sldId id="406"/>
            <p14:sldId id="407"/>
            <p14:sldId id="408"/>
            <p14:sldId id="409"/>
            <p14:sldId id="410"/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pos="404" userDrawn="1">
          <p15:clr>
            <a:srgbClr val="A4A3A4"/>
          </p15:clr>
        </p15:guide>
        <p15:guide id="2" orient="horz" pos="21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630" y="84"/>
      </p:cViewPr>
      <p:guideLst>
        <p:guide pos="404"/>
        <p:guide orient="horz" pos="21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그룹 3"/>
          <p:cNvGrpSpPr/>
          <p:nvPr userDrawn="1"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6" name="도형 1"/>
            <p:cNvSpPr>
              <a:spLocks/>
            </p:cNvSpPr>
            <p:nvPr/>
          </p:nvSpPr>
          <p:spPr>
            <a:xfrm>
              <a:off x="247650" y="708025"/>
              <a:ext cx="11761470" cy="5956935"/>
            </a:xfrm>
            <a:custGeom>
              <a:avLst/>
              <a:gdLst>
                <a:gd name="TX0" fmla="*/ 3574143 w 11760202"/>
                <a:gd name="TY0" fmla="*/ 72571 h 5955848"/>
                <a:gd name="TX1" fmla="*/ 11716657 w 11760202"/>
                <a:gd name="TY1" fmla="*/ 72571 h 5955848"/>
                <a:gd name="TX2" fmla="*/ 11760200 w 11760202"/>
                <a:gd name="TY2" fmla="*/ 5936343 h 5955848"/>
                <a:gd name="TX3" fmla="*/ 0 w 11760202"/>
                <a:gd name="TY3" fmla="*/ 5955846 h 5955848"/>
                <a:gd name="TX4" fmla="*/ 77107 w 11760202"/>
                <a:gd name="TY4" fmla="*/ 0 h 5955848"/>
                <a:gd name="TX5" fmla="*/ 206828 w 11760202"/>
                <a:gd name="TY5" fmla="*/ 0 h 595584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도형 2"/>
            <p:cNvSpPr>
              <a:spLocks/>
            </p:cNvSpPr>
            <p:nvPr/>
          </p:nvSpPr>
          <p:spPr>
            <a:xfrm>
              <a:off x="11736070" y="6399530"/>
              <a:ext cx="334645" cy="313690"/>
            </a:xfrm>
            <a:custGeom>
              <a:avLst/>
              <a:gdLst>
                <a:gd name="TX0" fmla="*/ 333375 w 333377"/>
                <a:gd name="TY0" fmla="*/ 0 h 312422"/>
                <a:gd name="TX1" fmla="*/ 333375 w 333377"/>
                <a:gd name="TY1" fmla="*/ 312420 h 312422"/>
                <a:gd name="TX2" fmla="*/ 0 w 333377"/>
                <a:gd name="TY2" fmla="*/ 309563 h 31242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그룹 16"/>
          <p:cNvGrpSpPr/>
          <p:nvPr userDrawn="1"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9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1" name="도형 6"/>
            <p:cNvCxnSpPr/>
            <p:nvPr/>
          </p:nvCxnSpPr>
          <p:spPr>
            <a:xfrm flipV="1">
              <a:off x="628015" y="172085"/>
              <a:ext cx="1715135" cy="2540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7"/>
            <p:cNvCxnSpPr/>
            <p:nvPr/>
          </p:nvCxnSpPr>
          <p:spPr>
            <a:xfrm flipV="1">
              <a:off x="974090" y="121920"/>
              <a:ext cx="826135" cy="1016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도형 8"/>
            <p:cNvSpPr>
              <a:spLocks/>
            </p:cNvSpPr>
            <p:nvPr/>
          </p:nvSpPr>
          <p:spPr>
            <a:xfrm>
              <a:off x="2464435" y="121920"/>
              <a:ext cx="72390" cy="72390"/>
            </a:xfrm>
            <a:prstGeom prst="ellips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도형 10"/>
            <p:cNvSpPr>
              <a:spLocks/>
            </p:cNvSpPr>
            <p:nvPr/>
          </p:nvSpPr>
          <p:spPr>
            <a:xfrm>
              <a:off x="574675" y="624205"/>
              <a:ext cx="290195" cy="442595"/>
            </a:xfrm>
            <a:custGeom>
              <a:avLst/>
              <a:gdLst>
                <a:gd name="TX0" fmla="*/ 0 w 289561"/>
                <a:gd name="TY0" fmla="*/ 0 h 441961"/>
                <a:gd name="TX1" fmla="*/ 5715 w 289561"/>
                <a:gd name="TY1" fmla="*/ 315754 h 441961"/>
                <a:gd name="TX2" fmla="*/ 289560 w 289561"/>
                <a:gd name="TY2" fmla="*/ 441960 h 44196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도형 11"/>
            <p:cNvSpPr>
              <a:spLocks/>
            </p:cNvSpPr>
            <p:nvPr/>
          </p:nvSpPr>
          <p:spPr>
            <a:xfrm>
              <a:off x="1359535" y="989965"/>
              <a:ext cx="838835" cy="153035"/>
            </a:xfrm>
            <a:custGeom>
              <a:avLst/>
              <a:gdLst>
                <a:gd name="TX0" fmla="*/ 0 w 838201"/>
                <a:gd name="TY0" fmla="*/ 152400 h 152401"/>
                <a:gd name="TX1" fmla="*/ 182880 w 838201"/>
                <a:gd name="TY1" fmla="*/ 0 h 152401"/>
                <a:gd name="TX2" fmla="*/ 838200 w 838201"/>
                <a:gd name="TY2" fmla="*/ 15240 h 1524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도형 12"/>
            <p:cNvSpPr>
              <a:spLocks/>
            </p:cNvSpPr>
            <p:nvPr/>
          </p:nvSpPr>
          <p:spPr>
            <a:xfrm>
              <a:off x="3325495" y="708025"/>
              <a:ext cx="343535" cy="313055"/>
            </a:xfrm>
            <a:custGeom>
              <a:avLst/>
              <a:gdLst>
                <a:gd name="TX0" fmla="*/ 342900 w 342901"/>
                <a:gd name="TY0" fmla="*/ 0 h 312421"/>
                <a:gd name="TX1" fmla="*/ 342900 w 342901"/>
                <a:gd name="TY1" fmla="*/ 312420 h 312421"/>
                <a:gd name="TX2" fmla="*/ 0 w 342901"/>
                <a:gd name="TY2" fmla="*/ 304800 h 31242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18" name="도형 13"/>
            <p:cNvCxnSpPr/>
            <p:nvPr/>
          </p:nvCxnSpPr>
          <p:spPr>
            <a:xfrm>
              <a:off x="1641475" y="1049655"/>
              <a:ext cx="859155" cy="19050"/>
            </a:xfrm>
            <a:prstGeom prst="line">
              <a:avLst/>
            </a:prstGeom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>
              <a:avLst/>
            </a:pr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2022-06-14</a:t>
            </a:fld>
            <a:endParaRPr lang="ko-KR" altLang="en-US"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View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가상의 테이블을 이용하여 출력함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Join, Union </a:t>
            </a:r>
            <a:r>
              <a:rPr lang="ko-KR" altLang="en-US" dirty="0" smtClean="0"/>
              <a:t>된 쿼리를 지정함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 smtClean="0"/>
              <a:t>  - </a:t>
            </a:r>
            <a:r>
              <a:rPr lang="ko-KR" altLang="en-US" dirty="0" smtClean="0"/>
              <a:t>어려운 쿼리를 미리 저장하여 손쉽게 사용</a:t>
            </a:r>
            <a:endParaRPr lang="en-US" altLang="ko-K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개념적 적용에 도움이 됨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 수정 불가</a:t>
            </a:r>
            <a:endParaRPr lang="en-US" altLang="ko-KR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View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CREATE VIEW </a:t>
            </a:r>
            <a:r>
              <a:rPr lang="ko-KR" altLang="en-US" dirty="0" err="1" smtClean="0"/>
              <a:t>뷰이름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SELECT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1,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2, ….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  FROM </a:t>
            </a:r>
            <a:r>
              <a:rPr lang="ko-KR" altLang="en-US" dirty="0" err="1" smtClean="0"/>
              <a:t>테이블이름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58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create view </a:t>
            </a:r>
            <a:r>
              <a:rPr lang="en-US" altLang="ko-KR" dirty="0" err="1"/>
              <a:t>v_customa</a:t>
            </a:r>
            <a:r>
              <a:rPr lang="en-US" altLang="ko-KR" dirty="0"/>
              <a:t> 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select </a:t>
            </a:r>
            <a:r>
              <a:rPr lang="en-US" altLang="ko-KR" dirty="0" err="1"/>
              <a:t>a.c_id</a:t>
            </a:r>
            <a:r>
              <a:rPr lang="en-US" altLang="ko-KR" dirty="0"/>
              <a:t>, </a:t>
            </a:r>
            <a:r>
              <a:rPr lang="en-US" altLang="ko-KR" dirty="0" err="1"/>
              <a:t>a.c_name</a:t>
            </a:r>
            <a:r>
              <a:rPr lang="en-US" altLang="ko-KR" dirty="0"/>
              <a:t>, </a:t>
            </a:r>
            <a:r>
              <a:rPr lang="en-US" altLang="ko-KR" dirty="0" err="1"/>
              <a:t>a.level</a:t>
            </a:r>
            <a:r>
              <a:rPr lang="en-US" altLang="ko-KR" dirty="0"/>
              <a:t>, </a:t>
            </a:r>
            <a:r>
              <a:rPr lang="en-US" altLang="ko-KR" dirty="0" err="1"/>
              <a:t>a.age</a:t>
            </a:r>
            <a:r>
              <a:rPr lang="en-US" altLang="ko-KR" dirty="0"/>
              <a:t>, </a:t>
            </a:r>
            <a:r>
              <a:rPr lang="en-US" altLang="ko-KR" dirty="0" err="1"/>
              <a:t>b.voucher_amount</a:t>
            </a:r>
            <a:r>
              <a:rPr lang="en-US" altLang="ko-KR" dirty="0"/>
              <a:t> as </a:t>
            </a:r>
            <a:r>
              <a:rPr lang="en-US" altLang="ko-KR" dirty="0" err="1"/>
              <a:t>vamt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from customer as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inner join voucher as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on </a:t>
            </a:r>
            <a:r>
              <a:rPr lang="en-US" altLang="ko-KR" dirty="0" err="1"/>
              <a:t>a.c_id</a:t>
            </a:r>
            <a:r>
              <a:rPr lang="en-US" altLang="ko-KR" dirty="0"/>
              <a:t> = </a:t>
            </a:r>
            <a:r>
              <a:rPr lang="en-US" altLang="ko-KR" dirty="0" err="1"/>
              <a:t>b.c_id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32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Select * from </a:t>
            </a:r>
            <a:r>
              <a:rPr lang="en-US" altLang="ko-KR" dirty="0" err="1" smtClean="0"/>
              <a:t>v_customa</a:t>
            </a:r>
            <a:r>
              <a:rPr lang="en-US" altLang="ko-KR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Show tables;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10" y="900854"/>
            <a:ext cx="6250976" cy="476011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185" y="2994512"/>
            <a:ext cx="176237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삭제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DROP VIEW </a:t>
            </a:r>
            <a:r>
              <a:rPr lang="ko-KR" altLang="en-US" dirty="0" err="1" smtClean="0"/>
              <a:t>뷰이름</a:t>
            </a:r>
            <a:r>
              <a:rPr lang="en-US" altLang="ko-KR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/>
              <a:t>Drop view </a:t>
            </a:r>
            <a:r>
              <a:rPr lang="en-US" altLang="ko-KR" dirty="0" err="1" smtClean="0"/>
              <a:t>v_customa</a:t>
            </a:r>
            <a:r>
              <a:rPr lang="en-US" altLang="ko-KR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10" y="1477133"/>
            <a:ext cx="3844243" cy="50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1. 6</a:t>
            </a:r>
            <a:r>
              <a:rPr lang="ko-KR" altLang="en-US" dirty="0" smtClean="0"/>
              <a:t>강의 </a:t>
            </a:r>
            <a:r>
              <a:rPr lang="en-US" altLang="ko-KR" dirty="0" smtClean="0"/>
              <a:t>union all </a:t>
            </a:r>
            <a:r>
              <a:rPr lang="ko-KR" altLang="en-US" dirty="0" smtClean="0"/>
              <a:t>예제를 </a:t>
            </a:r>
            <a:r>
              <a:rPr lang="en-US" altLang="ko-KR" dirty="0" err="1" smtClean="0"/>
              <a:t>v_unisel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이름으로 뷰를 </a:t>
            </a:r>
            <a:r>
              <a:rPr lang="ko-KR" altLang="en-US" dirty="0" err="1" smtClean="0"/>
              <a:t>생성하시오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2. 8</a:t>
            </a:r>
            <a:r>
              <a:rPr lang="ko-KR" altLang="en-US" dirty="0" smtClean="0"/>
              <a:t>강의 예제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</a:t>
            </a:r>
            <a:r>
              <a:rPr lang="en-US" altLang="ko-KR" dirty="0" err="1" smtClean="0"/>
              <a:t>v_inner_join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이름의 뷰로 작성 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2100349" y="21639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c_id</a:t>
            </a:r>
            <a:r>
              <a:rPr lang="ko-KR" altLang="en-US" dirty="0"/>
              <a:t>, </a:t>
            </a:r>
            <a:r>
              <a:rPr lang="ko-KR" altLang="en-US" dirty="0" err="1"/>
              <a:t>c_name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customer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age</a:t>
            </a:r>
            <a:r>
              <a:rPr lang="ko-KR" altLang="en-US" dirty="0"/>
              <a:t> &lt; 30</a:t>
            </a:r>
          </a:p>
          <a:p>
            <a:r>
              <a:rPr lang="ko-KR" altLang="en-US" dirty="0" err="1"/>
              <a:t>union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endParaRPr lang="ko-KR" altLang="en-US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c_id</a:t>
            </a:r>
            <a:r>
              <a:rPr lang="ko-KR" altLang="en-US" dirty="0"/>
              <a:t>, </a:t>
            </a:r>
            <a:r>
              <a:rPr lang="ko-KR" altLang="en-US" dirty="0" err="1"/>
              <a:t>c_name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customer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where</a:t>
            </a:r>
            <a:r>
              <a:rPr lang="ko-KR" altLang="en-US" dirty="0"/>
              <a:t> </a:t>
            </a:r>
            <a:r>
              <a:rPr lang="ko-KR" altLang="en-US" dirty="0" err="1"/>
              <a:t>age</a:t>
            </a:r>
            <a:r>
              <a:rPr lang="ko-KR" altLang="en-US" dirty="0"/>
              <a:t> &lt; 20;</a:t>
            </a:r>
          </a:p>
        </p:txBody>
      </p:sp>
    </p:spTree>
    <p:extLst>
      <p:ext uri="{BB962C8B-B14F-4D97-AF65-F5344CB8AC3E}">
        <p14:creationId xmlns:p14="http://schemas.microsoft.com/office/powerpoint/2010/main" val="4129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17"/>
          <p:cNvSpPr>
            <a:spLocks/>
          </p:cNvSpPr>
          <p:nvPr/>
        </p:nvSpPr>
        <p:spPr>
          <a:xfrm>
            <a:off x="765868" y="316230"/>
            <a:ext cx="679994" cy="454292"/>
          </a:xfrm>
          <a:prstGeom prst="rect">
            <a:avLst/>
          </a:prstGeom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View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57200" y="1334192"/>
            <a:ext cx="1122218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/>
              <a:t>실습 </a:t>
            </a:r>
            <a:r>
              <a:rPr lang="en-US" altLang="ko-KR" dirty="0" smtClean="0"/>
              <a:t>3. customer </a:t>
            </a:r>
            <a:r>
              <a:rPr lang="ko-KR" altLang="en-US" dirty="0" smtClean="0"/>
              <a:t>테이블을 이용하여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지급받은 상품권 총액을 출력하는 뷰를 </a:t>
            </a:r>
            <a:r>
              <a:rPr lang="ko-KR" altLang="en-US" dirty="0" err="1" smtClean="0"/>
              <a:t>생성하시오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실습 </a:t>
            </a:r>
            <a:r>
              <a:rPr lang="en-US" altLang="ko-KR" dirty="0" smtClean="0"/>
              <a:t>4. “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2”</a:t>
            </a:r>
            <a:r>
              <a:rPr lang="ko-KR" altLang="en-US" dirty="0" smtClean="0"/>
              <a:t>의 </a:t>
            </a:r>
            <a:r>
              <a:rPr lang="en-US" altLang="ko-KR" dirty="0" err="1"/>
              <a:t>v_inner_join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voucher </a:t>
            </a:r>
            <a:r>
              <a:rPr lang="ko-KR" altLang="en-US" dirty="0" smtClean="0"/>
              <a:t>테이블을 조인 하시오</a:t>
            </a:r>
            <a:r>
              <a:rPr lang="en-US" altLang="ko-KR" dirty="0" smtClean="0"/>
              <a:t>(voucher </a:t>
            </a:r>
            <a:r>
              <a:rPr lang="ko-KR" altLang="en-US" dirty="0" smtClean="0"/>
              <a:t>테이블에 없어도 </a:t>
            </a:r>
            <a:r>
              <a:rPr lang="en-US" altLang="ko-KR" dirty="0" err="1"/>
              <a:t>v_inner_join</a:t>
            </a:r>
            <a:r>
              <a:rPr lang="en-US" altLang="ko-KR" dirty="0"/>
              <a:t> </a:t>
            </a:r>
            <a:r>
              <a:rPr lang="ko-KR" altLang="en-US" dirty="0" smtClean="0"/>
              <a:t>은 출력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368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Pages>78</Pages>
  <Words>219</Words>
  <Characters>0</Characters>
  <Application>Microsoft Office PowerPoint</Application>
  <DocSecurity>0</DocSecurity>
  <PresentationFormat>와이드스크린</PresentationFormat>
  <Lines>0</Lines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30_Office 테마</vt:lpstr>
      <vt:lpstr>Office theme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120</cp:revision>
  <dcterms:modified xsi:type="dcterms:W3CDTF">2022-06-14T07:30:44Z</dcterms:modified>
  <cp:version>9.104.121.46349</cp:version>
</cp:coreProperties>
</file>