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5" r:id="rId9"/>
    <p:sldId id="410" r:id="rId10"/>
    <p:sldId id="416" r:id="rId11"/>
    <p:sldId id="417" r:id="rId12"/>
    <p:sldId id="411" r:id="rId13"/>
    <p:sldId id="418" r:id="rId14"/>
    <p:sldId id="412" r:id="rId15"/>
    <p:sldId id="419" r:id="rId16"/>
    <p:sldId id="413" r:id="rId17"/>
    <p:sldId id="41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5"/>
            <p14:sldId id="410"/>
            <p14:sldId id="416"/>
            <p14:sldId id="417"/>
            <p14:sldId id="411"/>
            <p14:sldId id="418"/>
            <p14:sldId id="412"/>
            <p14:sldId id="419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68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11</a:t>
            </a:r>
            <a:r>
              <a:rPr lang="ko-KR" altLang="en-US" sz="4000" dirty="0" smtClean="0"/>
              <a:t>강 데이터베이스 설계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데이터베이스 설계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 3</a:t>
            </a:r>
            <a:r>
              <a:rPr lang="ko-KR" altLang="en-US" sz="2400" dirty="0" smtClean="0"/>
              <a:t>단계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논리적 설계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테이블 이름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상품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endParaRPr lang="en-US" altLang="ko-KR" sz="2400" dirty="0" smtClean="0"/>
          </a:p>
        </p:txBody>
      </p:sp>
      <p:sp>
        <p:nvSpPr>
          <p:cNvPr id="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79699"/>
              </p:ext>
            </p:extLst>
          </p:nvPr>
        </p:nvGraphicFramePr>
        <p:xfrm>
          <a:off x="992340" y="3099607"/>
          <a:ext cx="9992983" cy="292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38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989557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2054265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속성이름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데이터타입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널허용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기본값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기본키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외래키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제약조건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상품번호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VARCHAR(30)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재고수량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37738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</a:t>
                      </a:r>
                      <a:r>
                        <a:rPr lang="ko-KR" altLang="en-US" dirty="0" smtClean="0"/>
                        <a:t>초과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45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06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데이터베이스 설계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 4</a:t>
            </a:r>
            <a:r>
              <a:rPr lang="ko-KR" altLang="en-US" sz="2400" dirty="0" smtClean="0"/>
              <a:t>단계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물리적 설계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논리적 설계 단계에서 생성된 논리 구조를 기반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데이터베이스에 실제 저장하기 위한 구조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저장 레코드와 인덱스의 구조 등 설계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응답 시간 최소와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저장 공간 효율적 활용</a:t>
            </a:r>
            <a:endParaRPr lang="en-US" altLang="ko-KR" sz="2400" dirty="0" smtClean="0"/>
          </a:p>
        </p:txBody>
      </p:sp>
      <p:sp>
        <p:nvSpPr>
          <p:cNvPr id="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데이터베이스 설계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 4</a:t>
            </a:r>
            <a:r>
              <a:rPr lang="ko-KR" altLang="en-US" sz="2400" dirty="0" smtClean="0"/>
              <a:t>단계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물리적 설계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테이블 </a:t>
            </a:r>
            <a:r>
              <a:rPr lang="ko-KR" altLang="en-US" sz="2400" dirty="0"/>
              <a:t>이름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상품</a:t>
            </a:r>
            <a:r>
              <a:rPr lang="en-US" altLang="ko-KR" sz="2400" dirty="0" smtClean="0"/>
              <a:t>(goods)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</p:txBody>
      </p:sp>
      <p:sp>
        <p:nvSpPr>
          <p:cNvPr id="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13018"/>
              </p:ext>
            </p:extLst>
          </p:nvPr>
        </p:nvGraphicFramePr>
        <p:xfrm>
          <a:off x="992340" y="3099607"/>
          <a:ext cx="9992983" cy="292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38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989557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2054265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속성이름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데이터타입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널허용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기본값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기본키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외래키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제약조건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Goods_No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Goods_Nm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VARCHAR(30)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Quantity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37738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</a:t>
                      </a:r>
                      <a:r>
                        <a:rPr lang="ko-KR" altLang="en-US" dirty="0" smtClean="0"/>
                        <a:t>초과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45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데이터베이스 설계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 5</a:t>
            </a:r>
            <a:r>
              <a:rPr lang="ko-KR" altLang="en-US" sz="2400" dirty="0" smtClean="0"/>
              <a:t>단계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구현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논리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물리 설계 결과물을 기반으로 </a:t>
            </a:r>
            <a:r>
              <a:rPr lang="en-US" altLang="ko-KR" sz="2400" dirty="0" err="1" smtClean="0"/>
              <a:t>sql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 작성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테이블이나 인덱스 등을 생성할 </a:t>
            </a:r>
            <a:r>
              <a:rPr lang="ko-KR" altLang="en-US" sz="2400" dirty="0" smtClean="0"/>
              <a:t>때 사용하는 </a:t>
            </a:r>
            <a:r>
              <a:rPr lang="en-US" altLang="ko-KR" sz="2400" dirty="0" smtClean="0"/>
              <a:t>DDL</a:t>
            </a:r>
            <a:r>
              <a:rPr lang="ko-KR" altLang="en-US" sz="2400" dirty="0" smtClean="0"/>
              <a:t>문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</p:txBody>
      </p:sp>
      <p:sp>
        <p:nvSpPr>
          <p:cNvPr id="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9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데이터베이스 설계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/>
              <a:t>  5</a:t>
            </a:r>
            <a:r>
              <a:rPr lang="ko-KR" altLang="en-US" sz="2400" dirty="0"/>
              <a:t>단계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구현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create table goods(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goods_no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int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not null primary key,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goods_nm</a:t>
            </a:r>
            <a:r>
              <a:rPr lang="en-US" altLang="ko-KR" sz="2400" dirty="0" smtClean="0"/>
              <a:t> varchar(30) not null,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quantity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not null default 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price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check (price &gt; 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); </a:t>
            </a:r>
            <a:endParaRPr lang="en-US" altLang="ko-KR" sz="2400" dirty="0" smtClean="0"/>
          </a:p>
        </p:txBody>
      </p:sp>
      <p:sp>
        <p:nvSpPr>
          <p:cNvPr id="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5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데이터베이스 설계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</p:txBody>
      </p:sp>
      <p:sp>
        <p:nvSpPr>
          <p:cNvPr id="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9764" y="1775260"/>
            <a:ext cx="1039660" cy="68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9424" y="1775259"/>
            <a:ext cx="2229634" cy="6881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요구 사항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6" idx="2"/>
            <a:endCxn id="24" idx="0"/>
          </p:cNvCxnSpPr>
          <p:nvPr/>
        </p:nvCxnSpPr>
        <p:spPr>
          <a:xfrm>
            <a:off x="3244241" y="2463382"/>
            <a:ext cx="0" cy="293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359058" y="1775260"/>
            <a:ext cx="5486400" cy="6881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데이터베이스의 용도 파악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결과물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요구사항 명세서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9764" y="2757134"/>
            <a:ext cx="1039660" cy="68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29424" y="2757133"/>
            <a:ext cx="2229634" cy="6881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개념적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2"/>
            <a:endCxn id="28" idx="0"/>
          </p:cNvCxnSpPr>
          <p:nvPr/>
        </p:nvCxnSpPr>
        <p:spPr>
          <a:xfrm>
            <a:off x="3244241" y="3445256"/>
            <a:ext cx="0" cy="3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359058" y="2757134"/>
            <a:ext cx="5486400" cy="6881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DBMS</a:t>
            </a:r>
            <a:r>
              <a:rPr lang="ko-KR" altLang="en-US" dirty="0" smtClean="0">
                <a:solidFill>
                  <a:schemeClr val="bg1"/>
                </a:solidFill>
              </a:rPr>
              <a:t>에 독립적인 개념적 구조 설계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결과물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개념적 스키마</a:t>
            </a:r>
            <a:r>
              <a:rPr lang="en-US" altLang="ko-KR" dirty="0" smtClean="0">
                <a:solidFill>
                  <a:schemeClr val="bg1"/>
                </a:solidFill>
              </a:rPr>
              <a:t>(E-R </a:t>
            </a:r>
            <a:r>
              <a:rPr lang="ko-KR" altLang="en-US" dirty="0" smtClean="0">
                <a:solidFill>
                  <a:schemeClr val="bg1"/>
                </a:solidFill>
              </a:rPr>
              <a:t>다이어그램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9764" y="3751534"/>
            <a:ext cx="1039660" cy="68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29424" y="3751533"/>
            <a:ext cx="2229634" cy="6881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논리적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8" idx="2"/>
            <a:endCxn id="32" idx="0"/>
          </p:cNvCxnSpPr>
          <p:nvPr/>
        </p:nvCxnSpPr>
        <p:spPr>
          <a:xfrm>
            <a:off x="3244241" y="4439656"/>
            <a:ext cx="0" cy="3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359058" y="3751534"/>
            <a:ext cx="5486400" cy="6881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DBMS</a:t>
            </a:r>
            <a:r>
              <a:rPr lang="ko-KR" altLang="en-US" dirty="0" smtClean="0">
                <a:solidFill>
                  <a:schemeClr val="bg1"/>
                </a:solidFill>
              </a:rPr>
              <a:t>에 적합한 논리적 구조 설계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결과물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논리적 스키마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릴레이션</a:t>
            </a:r>
            <a:r>
              <a:rPr lang="ko-KR" altLang="en-US" dirty="0" smtClean="0">
                <a:solidFill>
                  <a:schemeClr val="bg1"/>
                </a:solidFill>
              </a:rPr>
              <a:t> 스키마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89764" y="4745934"/>
            <a:ext cx="1039660" cy="68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29424" y="4745933"/>
            <a:ext cx="2229634" cy="6881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물리적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2" idx="2"/>
            <a:endCxn id="36" idx="0"/>
          </p:cNvCxnSpPr>
          <p:nvPr/>
        </p:nvCxnSpPr>
        <p:spPr>
          <a:xfrm>
            <a:off x="3244241" y="5434056"/>
            <a:ext cx="0" cy="3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59058" y="4745934"/>
            <a:ext cx="5486400" cy="6881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DBMS</a:t>
            </a:r>
            <a:r>
              <a:rPr lang="ko-KR" altLang="en-US" dirty="0" smtClean="0">
                <a:solidFill>
                  <a:schemeClr val="bg1"/>
                </a:solidFill>
              </a:rPr>
              <a:t>로 구현 가능한 물리적 구조 설계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결과물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물리적 스키마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89764" y="5740334"/>
            <a:ext cx="1039660" cy="68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29424" y="5740333"/>
            <a:ext cx="2229634" cy="6881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359058" y="5740334"/>
            <a:ext cx="5486400" cy="6881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SQL</a:t>
            </a:r>
            <a:r>
              <a:rPr lang="ko-KR" altLang="en-US" dirty="0" smtClean="0">
                <a:solidFill>
                  <a:schemeClr val="bg1"/>
                </a:solidFill>
              </a:rPr>
              <a:t>문을 작성한 후 이를 </a:t>
            </a:r>
            <a:r>
              <a:rPr lang="en-US" altLang="ko-KR" dirty="0" smtClean="0">
                <a:solidFill>
                  <a:schemeClr val="bg1"/>
                </a:solidFill>
              </a:rPr>
              <a:t>DBMS</a:t>
            </a:r>
            <a:r>
              <a:rPr lang="ko-KR" altLang="en-US" dirty="0" smtClean="0">
                <a:solidFill>
                  <a:schemeClr val="bg1"/>
                </a:solidFill>
              </a:rPr>
              <a:t>에 실행 하여 데이터베이스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2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게시판에 글을 등록할 수 있는 기능을 위한 데이터베이스를 설계 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      (</a:t>
            </a:r>
            <a:r>
              <a:rPr lang="ko-KR" altLang="en-US" sz="2400" dirty="0" err="1" smtClean="0"/>
              <a:t>게시글</a:t>
            </a:r>
            <a:r>
              <a:rPr lang="ko-KR" altLang="en-US" sz="2400" dirty="0" smtClean="0"/>
              <a:t> 저장소 기준 테이블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게시글을</a:t>
            </a:r>
            <a:r>
              <a:rPr lang="ko-KR" altLang="en-US" sz="2400" dirty="0" smtClean="0"/>
              <a:t> 등록 할 수 있는 회원 정보를 설계 하시오</a:t>
            </a:r>
            <a:r>
              <a:rPr lang="en-US" altLang="ko-KR" sz="2400" smtClean="0"/>
              <a:t>.</a:t>
            </a:r>
            <a:endParaRPr lang="en-US" altLang="ko-KR" sz="2400" dirty="0" smtClean="0"/>
          </a:p>
        </p:txBody>
      </p:sp>
      <p:sp>
        <p:nvSpPr>
          <p:cNvPr id="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6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데이터베이스 설계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사용자들의 요구 사항을 고려하여 데이터베이스를 생성하는 과정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사용 중 변경은 어려움 </a:t>
            </a:r>
            <a:r>
              <a:rPr lang="en-US" altLang="ko-KR" sz="2400" dirty="0" smtClean="0"/>
              <a:t>=&gt; </a:t>
            </a:r>
            <a:r>
              <a:rPr lang="ko-KR" altLang="en-US" sz="2400" dirty="0" smtClean="0"/>
              <a:t>설계 중요</a:t>
            </a:r>
            <a:r>
              <a:rPr lang="en-US" altLang="ko-KR" sz="2400" dirty="0" smtClean="0"/>
              <a:t>!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일관성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무결성 유지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이해가 쉽고 접근성 용이 해야 함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데이터베이스 설계 방법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E-R </a:t>
            </a:r>
            <a:r>
              <a:rPr lang="ko-KR" altLang="en-US" sz="2400" dirty="0" smtClean="0"/>
              <a:t>모델과 </a:t>
            </a:r>
            <a:r>
              <a:rPr lang="ko-KR" altLang="en-US" sz="2400" dirty="0" err="1" smtClean="0"/>
              <a:t>릴레이션</a:t>
            </a:r>
            <a:r>
              <a:rPr lang="ko-KR" altLang="en-US" sz="2400" dirty="0" smtClean="0"/>
              <a:t> 변환 규칙을 이용한 데이터베이스 설계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정규화를 이용한 데이터베이스 설계</a:t>
            </a:r>
            <a:endParaRPr lang="en-US" altLang="ko-KR" sz="2400" dirty="0"/>
          </a:p>
        </p:txBody>
      </p:sp>
      <p:sp>
        <p:nvSpPr>
          <p:cNvPr id="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0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데이터베이스 설계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61556" y="1427967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01216" y="1427966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요구 사항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61556" y="2363983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01216" y="2363982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개념적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61556" y="3299999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01216" y="3299998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논리적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61556" y="4236015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1216" y="4236014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물리적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1556" y="5172031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01216" y="5172030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5" idx="2"/>
            <a:endCxn id="8" idx="0"/>
          </p:cNvCxnSpPr>
          <p:nvPr/>
        </p:nvCxnSpPr>
        <p:spPr>
          <a:xfrm>
            <a:off x="8242126" y="1853851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242126" y="2789868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242126" y="3725885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8242126" y="4661902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4" idx="2"/>
            <a:endCxn id="5" idx="0"/>
          </p:cNvCxnSpPr>
          <p:nvPr/>
        </p:nvCxnSpPr>
        <p:spPr>
          <a:xfrm rot="5400000" flipH="1">
            <a:off x="6157151" y="3512941"/>
            <a:ext cx="4169949" cy="12700"/>
          </a:xfrm>
          <a:prstGeom prst="bentConnector5">
            <a:avLst>
              <a:gd name="adj1" fmla="val -5482"/>
              <a:gd name="adj2" fmla="val -17334260"/>
              <a:gd name="adj3" fmla="val 1054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248476" y="2129425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8248476" y="3058439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8248476" y="3987453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248476" y="4916467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2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데이터베이스 설계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 1</a:t>
            </a:r>
            <a:r>
              <a:rPr lang="ko-KR" altLang="en-US" sz="2400" dirty="0" smtClean="0"/>
              <a:t>단계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요구사항 분석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맨 처음 시작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사용 용도 파악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요구사항 수집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요구사항 분석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명세서 작성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1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데이터베이스 설계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 2</a:t>
            </a:r>
            <a:r>
              <a:rPr lang="ko-KR" altLang="en-US" sz="2400" dirty="0" smtClean="0"/>
              <a:t>단계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개념적 설계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- 1</a:t>
            </a:r>
            <a:r>
              <a:rPr lang="ko-KR" altLang="en-US" sz="2400" dirty="0" smtClean="0"/>
              <a:t>단계 결과물인 명세서를 이용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요구사항을 개념적 모델에 표현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개발에 사용할 </a:t>
            </a:r>
            <a:r>
              <a:rPr lang="en-US" altLang="ko-KR" sz="2400" dirty="0" smtClean="0"/>
              <a:t>DBMS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종류에 독립적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표현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데이터 요소와 데이터 요소 간의 관계를 표현</a:t>
            </a:r>
            <a:r>
              <a:rPr lang="en-US" altLang="ko-KR" sz="2400" dirty="0" smtClean="0"/>
              <a:t>(ERD)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개념적 스키마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7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데이터베이스 설계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 2</a:t>
            </a:r>
            <a:r>
              <a:rPr lang="ko-KR" altLang="en-US" sz="2400" dirty="0" smtClean="0"/>
              <a:t>단계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개념적 설계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endParaRPr lang="en-US" altLang="ko-KR" sz="2400" dirty="0" smtClean="0"/>
          </a:p>
        </p:txBody>
      </p:sp>
      <p:sp>
        <p:nvSpPr>
          <p:cNvPr id="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6033" y="3906034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79918" y="3906034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57200" y="2567836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회원이메일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457200" y="3183699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457200" y="3799562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457200" y="4415425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연령대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457200" y="5031288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연락처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457200" y="5647151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적림금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9820786" y="3104367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상품번호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9820786" y="3720230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상품명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9820786" y="4336093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재고수량</a:t>
            </a:r>
            <a:endParaRPr lang="ko-KR" altLang="en-US" sz="1200" dirty="0"/>
          </a:p>
        </p:txBody>
      </p:sp>
      <p:sp>
        <p:nvSpPr>
          <p:cNvPr id="16" name="타원 15"/>
          <p:cNvSpPr/>
          <p:nvPr/>
        </p:nvSpPr>
        <p:spPr>
          <a:xfrm>
            <a:off x="9820786" y="4951956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단</a:t>
            </a:r>
            <a:r>
              <a:rPr lang="ko-KR" altLang="en-US" sz="1200" smtClean="0"/>
              <a:t>가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" idx="6"/>
            <a:endCxn id="2" idx="1"/>
          </p:cNvCxnSpPr>
          <p:nvPr/>
        </p:nvCxnSpPr>
        <p:spPr>
          <a:xfrm>
            <a:off x="1941534" y="2799568"/>
            <a:ext cx="834499" cy="1375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6"/>
            <a:endCxn id="2" idx="1"/>
          </p:cNvCxnSpPr>
          <p:nvPr/>
        </p:nvCxnSpPr>
        <p:spPr>
          <a:xfrm>
            <a:off x="1941534" y="3415431"/>
            <a:ext cx="834499" cy="75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6"/>
            <a:endCxn id="2" idx="1"/>
          </p:cNvCxnSpPr>
          <p:nvPr/>
        </p:nvCxnSpPr>
        <p:spPr>
          <a:xfrm>
            <a:off x="1941534" y="4031294"/>
            <a:ext cx="834499" cy="144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0" idx="6"/>
            <a:endCxn id="2" idx="1"/>
          </p:cNvCxnSpPr>
          <p:nvPr/>
        </p:nvCxnSpPr>
        <p:spPr>
          <a:xfrm flipV="1">
            <a:off x="1941534" y="4175344"/>
            <a:ext cx="834499" cy="471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" idx="6"/>
            <a:endCxn id="2" idx="1"/>
          </p:cNvCxnSpPr>
          <p:nvPr/>
        </p:nvCxnSpPr>
        <p:spPr>
          <a:xfrm flipV="1">
            <a:off x="1941534" y="4175344"/>
            <a:ext cx="834499" cy="1087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2" idx="6"/>
            <a:endCxn id="2" idx="1"/>
          </p:cNvCxnSpPr>
          <p:nvPr/>
        </p:nvCxnSpPr>
        <p:spPr>
          <a:xfrm flipV="1">
            <a:off x="1941534" y="4175344"/>
            <a:ext cx="834499" cy="1703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" idx="3"/>
            <a:endCxn id="13" idx="2"/>
          </p:cNvCxnSpPr>
          <p:nvPr/>
        </p:nvCxnSpPr>
        <p:spPr>
          <a:xfrm flipV="1">
            <a:off x="8695151" y="3336099"/>
            <a:ext cx="1125635" cy="8392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" idx="3"/>
            <a:endCxn id="14" idx="2"/>
          </p:cNvCxnSpPr>
          <p:nvPr/>
        </p:nvCxnSpPr>
        <p:spPr>
          <a:xfrm flipV="1">
            <a:off x="8695151" y="3951962"/>
            <a:ext cx="1125635" cy="223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3"/>
            <a:endCxn id="15" idx="2"/>
          </p:cNvCxnSpPr>
          <p:nvPr/>
        </p:nvCxnSpPr>
        <p:spPr>
          <a:xfrm>
            <a:off x="8695151" y="4175344"/>
            <a:ext cx="1125635" cy="392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5" idx="3"/>
            <a:endCxn id="16" idx="2"/>
          </p:cNvCxnSpPr>
          <p:nvPr/>
        </p:nvCxnSpPr>
        <p:spPr>
          <a:xfrm>
            <a:off x="8695151" y="4175344"/>
            <a:ext cx="1125635" cy="1008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다이아몬드 46"/>
          <p:cNvSpPr/>
          <p:nvPr/>
        </p:nvSpPr>
        <p:spPr>
          <a:xfrm>
            <a:off x="5200390" y="3635681"/>
            <a:ext cx="1014608" cy="10793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</a:t>
            </a:r>
            <a:endParaRPr lang="ko-KR" altLang="en-US" sz="1200" dirty="0"/>
          </a:p>
        </p:txBody>
      </p:sp>
      <p:cxnSp>
        <p:nvCxnSpPr>
          <p:cNvPr id="48" name="직선 연결선 47"/>
          <p:cNvCxnSpPr>
            <a:stCxn id="2" idx="3"/>
            <a:endCxn id="47" idx="1"/>
          </p:cNvCxnSpPr>
          <p:nvPr/>
        </p:nvCxnSpPr>
        <p:spPr>
          <a:xfrm>
            <a:off x="4091266" y="4175344"/>
            <a:ext cx="11091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7" idx="3"/>
            <a:endCxn id="5" idx="1"/>
          </p:cNvCxnSpPr>
          <p:nvPr/>
        </p:nvCxnSpPr>
        <p:spPr>
          <a:xfrm>
            <a:off x="6214998" y="4175344"/>
            <a:ext cx="1164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711726" y="5574144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주문번호</a:t>
            </a:r>
            <a:endParaRPr lang="ko-KR" altLang="en-US" sz="1200" dirty="0"/>
          </a:p>
        </p:txBody>
      </p:sp>
      <p:sp>
        <p:nvSpPr>
          <p:cNvPr id="55" name="타원 54"/>
          <p:cNvSpPr/>
          <p:nvPr/>
        </p:nvSpPr>
        <p:spPr>
          <a:xfrm>
            <a:off x="4368297" y="5562723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주문수량</a:t>
            </a:r>
            <a:endParaRPr lang="ko-KR" altLang="en-US" sz="1200" dirty="0"/>
          </a:p>
        </p:txBody>
      </p:sp>
      <p:sp>
        <p:nvSpPr>
          <p:cNvPr id="56" name="타원 55"/>
          <p:cNvSpPr/>
          <p:nvPr/>
        </p:nvSpPr>
        <p:spPr>
          <a:xfrm>
            <a:off x="6024868" y="5551302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배송지</a:t>
            </a:r>
            <a:endParaRPr lang="ko-KR" altLang="en-US" sz="1200" dirty="0"/>
          </a:p>
        </p:txBody>
      </p:sp>
      <p:sp>
        <p:nvSpPr>
          <p:cNvPr id="57" name="타원 56"/>
          <p:cNvSpPr/>
          <p:nvPr/>
        </p:nvSpPr>
        <p:spPr>
          <a:xfrm>
            <a:off x="7681439" y="5539881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주문일자</a:t>
            </a:r>
            <a:endParaRPr lang="ko-KR" altLang="en-US" sz="1200" dirty="0"/>
          </a:p>
        </p:txBody>
      </p:sp>
      <p:cxnSp>
        <p:nvCxnSpPr>
          <p:cNvPr id="58" name="직선 연결선 57"/>
          <p:cNvCxnSpPr>
            <a:stCxn id="47" idx="2"/>
            <a:endCxn id="54" idx="0"/>
          </p:cNvCxnSpPr>
          <p:nvPr/>
        </p:nvCxnSpPr>
        <p:spPr>
          <a:xfrm flipH="1">
            <a:off x="3453893" y="4715007"/>
            <a:ext cx="2253801" cy="859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7" idx="2"/>
            <a:endCxn id="55" idx="0"/>
          </p:cNvCxnSpPr>
          <p:nvPr/>
        </p:nvCxnSpPr>
        <p:spPr>
          <a:xfrm flipH="1">
            <a:off x="5110464" y="4715007"/>
            <a:ext cx="597230" cy="847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7" idx="2"/>
            <a:endCxn id="56" idx="0"/>
          </p:cNvCxnSpPr>
          <p:nvPr/>
        </p:nvCxnSpPr>
        <p:spPr>
          <a:xfrm>
            <a:off x="5707694" y="4715007"/>
            <a:ext cx="1059341" cy="836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7" idx="2"/>
            <a:endCxn id="57" idx="0"/>
          </p:cNvCxnSpPr>
          <p:nvPr/>
        </p:nvCxnSpPr>
        <p:spPr>
          <a:xfrm>
            <a:off x="5707694" y="4715007"/>
            <a:ext cx="2715912" cy="824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4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데이터베이스 설계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 3</a:t>
            </a:r>
            <a:r>
              <a:rPr lang="ko-KR" altLang="en-US" sz="2400" dirty="0" smtClean="0"/>
              <a:t>단계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논리적 설계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개발에 사용될 </a:t>
            </a:r>
            <a:r>
              <a:rPr lang="en-US" altLang="ko-KR" sz="2400" dirty="0" smtClean="0"/>
              <a:t>DBMS</a:t>
            </a:r>
            <a:r>
              <a:rPr lang="ko-KR" altLang="en-US" sz="2400" dirty="0" smtClean="0"/>
              <a:t>에 적합한 논리적 데이터 모델을 이용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논리적 데이터 모델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네트워크 데이터 모델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계층 데이터 모델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관계 데이터 모델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객체지향 데이터 모델 등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ERD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릴레이션</a:t>
            </a:r>
            <a:r>
              <a:rPr lang="ko-KR" altLang="en-US" sz="2400" dirty="0" smtClean="0"/>
              <a:t> 스키마로 변환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  <p:sp>
        <p:nvSpPr>
          <p:cNvPr id="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데이터베이스 설계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 3</a:t>
            </a:r>
            <a:r>
              <a:rPr lang="ko-KR" altLang="en-US" sz="2400" dirty="0" smtClean="0"/>
              <a:t>단계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논리적 설계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endParaRPr lang="en-US" altLang="ko-KR" sz="2400" dirty="0" smtClean="0"/>
          </a:p>
        </p:txBody>
      </p:sp>
      <p:sp>
        <p:nvSpPr>
          <p:cNvPr id="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95857" y="2720240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183137" y="3766161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상품번호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3862952" y="3766160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상품명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5541725" y="3766159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재고수량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7220498" y="3761380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단</a:t>
            </a:r>
            <a:r>
              <a:rPr lang="ko-KR" altLang="en-US" sz="1200" smtClean="0"/>
              <a:t>가</a:t>
            </a:r>
            <a:endParaRPr lang="ko-KR" altLang="en-US" sz="1200" dirty="0"/>
          </a:p>
        </p:txBody>
      </p:sp>
      <p:cxnSp>
        <p:nvCxnSpPr>
          <p:cNvPr id="11" name="직선 연결선 10"/>
          <p:cNvCxnSpPr>
            <a:stCxn id="5" idx="2"/>
            <a:endCxn id="6" idx="0"/>
          </p:cNvCxnSpPr>
          <p:nvPr/>
        </p:nvCxnSpPr>
        <p:spPr>
          <a:xfrm flipH="1">
            <a:off x="2925304" y="3258859"/>
            <a:ext cx="2528170" cy="507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2"/>
            <a:endCxn id="8" idx="0"/>
          </p:cNvCxnSpPr>
          <p:nvPr/>
        </p:nvCxnSpPr>
        <p:spPr>
          <a:xfrm flipH="1">
            <a:off x="4605119" y="3258859"/>
            <a:ext cx="848355" cy="50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2"/>
            <a:endCxn id="9" idx="0"/>
          </p:cNvCxnSpPr>
          <p:nvPr/>
        </p:nvCxnSpPr>
        <p:spPr>
          <a:xfrm>
            <a:off x="5453474" y="3258859"/>
            <a:ext cx="830418" cy="507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2"/>
            <a:endCxn id="10" idx="0"/>
          </p:cNvCxnSpPr>
          <p:nvPr/>
        </p:nvCxnSpPr>
        <p:spPr>
          <a:xfrm>
            <a:off x="5453474" y="3258859"/>
            <a:ext cx="2509191" cy="502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62164" y="5601222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상품번호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010799" y="5601222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359434" y="5601222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재고수량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708069" y="5601222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단가</a:t>
            </a:r>
            <a:endParaRPr lang="ko-KR" altLang="en-US" dirty="0"/>
          </a:p>
        </p:txBody>
      </p:sp>
      <p:sp>
        <p:nvSpPr>
          <p:cNvPr id="36" name="아래쪽 화살표 35"/>
          <p:cNvSpPr/>
          <p:nvPr/>
        </p:nvSpPr>
        <p:spPr>
          <a:xfrm>
            <a:off x="2925304" y="4574846"/>
            <a:ext cx="4877368" cy="68115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논리적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9043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Pages>78</Pages>
  <Words>604</Words>
  <Characters>0</Characters>
  <Application>Microsoft Office PowerPoint</Application>
  <DocSecurity>0</DocSecurity>
  <PresentationFormat>와이드스크린</PresentationFormat>
  <Lines>0</Lines>
  <Paragraphs>185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Wingdings</vt:lpstr>
      <vt:lpstr>30_Office 테마</vt:lpstr>
      <vt:lpstr>Office theme</vt:lpstr>
      <vt:lpstr>11강 데이터베이스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112</cp:revision>
  <dcterms:modified xsi:type="dcterms:W3CDTF">2022-06-08T12:02:33Z</dcterms:modified>
  <cp:version>9.104.121.46349</cp:version>
</cp:coreProperties>
</file>