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6" r:id="rId2"/>
  </p:sldMasterIdLst>
  <p:sldIdLst>
    <p:sldId id="405" r:id="rId3"/>
    <p:sldId id="321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9" r:id="rId14"/>
    <p:sldId id="415" r:id="rId15"/>
    <p:sldId id="420" r:id="rId16"/>
    <p:sldId id="416" r:id="rId17"/>
    <p:sldId id="421" r:id="rId18"/>
    <p:sldId id="417" r:id="rId19"/>
    <p:sldId id="422" r:id="rId20"/>
    <p:sldId id="41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96762D4-1208-40BD-9F6F-89907E02A741}">
          <p14:sldIdLst>
            <p14:sldId id="405"/>
          </p14:sldIdLst>
        </p14:section>
        <p14:section name="모델" id="{596762D4-1208-40BD-9F6F-89907E02A745}">
          <p14:sldIdLst>
            <p14:sldId id="321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9"/>
            <p14:sldId id="415"/>
            <p14:sldId id="420"/>
            <p14:sldId id="416"/>
            <p14:sldId id="421"/>
            <p14:sldId id="417"/>
            <p14:sldId id="422"/>
            <p14:sldId id="418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768" y="90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3"/>
          <p:cNvGrpSpPr/>
          <p:nvPr userDrawn="1"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6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그룹 16"/>
          <p:cNvGrpSpPr/>
          <p:nvPr userDrawn="1"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9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1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2022-06-16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12</a:t>
            </a:r>
            <a:r>
              <a:rPr lang="ko-KR" altLang="en-US" sz="4000" dirty="0" smtClean="0"/>
              <a:t>강 데이터베이스 정규화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877163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정규화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219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err="1" smtClean="0"/>
              <a:t>정규형</a:t>
            </a:r>
            <a:r>
              <a:rPr lang="ko-KR" altLang="en-US" sz="2400" dirty="0" smtClean="0"/>
              <a:t> 종류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err="1" smtClean="0"/>
              <a:t>릴레이션이</a:t>
            </a:r>
            <a:r>
              <a:rPr lang="ko-KR" altLang="en-US" sz="2400" dirty="0" smtClean="0"/>
              <a:t> 정규화된 정도는 </a:t>
            </a:r>
            <a:r>
              <a:rPr lang="ko-KR" altLang="en-US" sz="2400" dirty="0" err="1" smtClean="0"/>
              <a:t>정규형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(NF : Normal Form) </a:t>
            </a:r>
            <a:r>
              <a:rPr lang="ko-KR" altLang="en-US" sz="2400" dirty="0" smtClean="0"/>
              <a:t>으로 표기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346662" y="4578604"/>
            <a:ext cx="1637607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정규형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92386" y="3701612"/>
            <a:ext cx="1637607" cy="3241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기본 </a:t>
            </a:r>
            <a:r>
              <a:rPr lang="ko-KR" altLang="en-US" dirty="0" err="1" smtClean="0">
                <a:solidFill>
                  <a:schemeClr val="bg1"/>
                </a:solidFill>
              </a:rPr>
              <a:t>정규형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92385" y="5585833"/>
            <a:ext cx="1637607" cy="3241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고급 </a:t>
            </a:r>
            <a:r>
              <a:rPr lang="ko-KR" altLang="en-US" dirty="0" err="1" smtClean="0">
                <a:solidFill>
                  <a:schemeClr val="bg1"/>
                </a:solidFill>
              </a:rPr>
              <a:t>정규형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96546" y="2979790"/>
            <a:ext cx="2222269" cy="3241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err="1" smtClean="0">
                <a:solidFill>
                  <a:schemeClr val="tx1"/>
                </a:solidFill>
              </a:rPr>
              <a:t>정규형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96546" y="3421750"/>
            <a:ext cx="2222269" cy="3241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err="1" smtClean="0">
                <a:solidFill>
                  <a:schemeClr val="tx1"/>
                </a:solidFill>
              </a:rPr>
              <a:t>정규형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96546" y="3863710"/>
            <a:ext cx="2222269" cy="3241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err="1" smtClean="0">
                <a:solidFill>
                  <a:schemeClr val="tx1"/>
                </a:solidFill>
              </a:rPr>
              <a:t>정규형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996546" y="4305670"/>
            <a:ext cx="2222269" cy="3241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보이스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코드 </a:t>
            </a:r>
            <a:r>
              <a:rPr lang="ko-KR" altLang="en-US" dirty="0" err="1" smtClean="0">
                <a:solidFill>
                  <a:schemeClr val="tx1"/>
                </a:solidFill>
              </a:rPr>
              <a:t>정규형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96546" y="5423735"/>
            <a:ext cx="2222269" cy="3241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</a:t>
            </a:r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r>
              <a:rPr lang="ko-KR" altLang="en-US" dirty="0" err="1" smtClean="0">
                <a:solidFill>
                  <a:schemeClr val="tx1"/>
                </a:solidFill>
              </a:rPr>
              <a:t>정규형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996546" y="5865695"/>
            <a:ext cx="2222269" cy="3241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</a:t>
            </a:r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r>
              <a:rPr lang="ko-KR" altLang="en-US" dirty="0" err="1" smtClean="0">
                <a:solidFill>
                  <a:schemeClr val="tx1"/>
                </a:solidFill>
              </a:rPr>
              <a:t>정규형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>
            <a:stCxn id="6" idx="3"/>
            <a:endCxn id="12" idx="1"/>
          </p:cNvCxnSpPr>
          <p:nvPr/>
        </p:nvCxnSpPr>
        <p:spPr>
          <a:xfrm flipV="1">
            <a:off x="2984269" y="3863710"/>
            <a:ext cx="1208117" cy="8769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6" idx="3"/>
            <a:endCxn id="13" idx="1"/>
          </p:cNvCxnSpPr>
          <p:nvPr/>
        </p:nvCxnSpPr>
        <p:spPr>
          <a:xfrm>
            <a:off x="2984269" y="4740702"/>
            <a:ext cx="1208116" cy="1007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2" idx="3"/>
            <a:endCxn id="14" idx="1"/>
          </p:cNvCxnSpPr>
          <p:nvPr/>
        </p:nvCxnSpPr>
        <p:spPr>
          <a:xfrm flipV="1">
            <a:off x="5829993" y="3141888"/>
            <a:ext cx="1166553" cy="7218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2" idx="3"/>
            <a:endCxn id="15" idx="1"/>
          </p:cNvCxnSpPr>
          <p:nvPr/>
        </p:nvCxnSpPr>
        <p:spPr>
          <a:xfrm flipV="1">
            <a:off x="5829993" y="3583848"/>
            <a:ext cx="1166553" cy="2798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2" idx="3"/>
            <a:endCxn id="16" idx="1"/>
          </p:cNvCxnSpPr>
          <p:nvPr/>
        </p:nvCxnSpPr>
        <p:spPr>
          <a:xfrm>
            <a:off x="5829993" y="3863710"/>
            <a:ext cx="1166553" cy="1620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2" idx="3"/>
            <a:endCxn id="17" idx="1"/>
          </p:cNvCxnSpPr>
          <p:nvPr/>
        </p:nvCxnSpPr>
        <p:spPr>
          <a:xfrm>
            <a:off x="5829993" y="3863710"/>
            <a:ext cx="1166553" cy="6040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3" idx="3"/>
            <a:endCxn id="18" idx="1"/>
          </p:cNvCxnSpPr>
          <p:nvPr/>
        </p:nvCxnSpPr>
        <p:spPr>
          <a:xfrm flipV="1">
            <a:off x="5829992" y="5585833"/>
            <a:ext cx="1166554" cy="1620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3" idx="3"/>
            <a:endCxn id="19" idx="1"/>
          </p:cNvCxnSpPr>
          <p:nvPr/>
        </p:nvCxnSpPr>
        <p:spPr>
          <a:xfrm>
            <a:off x="5829992" y="5747931"/>
            <a:ext cx="1166554" cy="2798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271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877163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정규화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219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제</a:t>
            </a:r>
            <a:r>
              <a:rPr lang="en-US" altLang="ko-KR" sz="2400" dirty="0" smtClean="0"/>
              <a:t>1</a:t>
            </a:r>
            <a:r>
              <a:rPr lang="ko-KR" altLang="en-US" sz="2400" dirty="0" err="1" smtClean="0"/>
              <a:t>정규형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1NF; First Normal Form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 - </a:t>
            </a:r>
            <a:r>
              <a:rPr lang="ko-KR" altLang="en-US" sz="2400" dirty="0" err="1" smtClean="0"/>
              <a:t>릴레이션에</a:t>
            </a:r>
            <a:r>
              <a:rPr lang="ko-KR" altLang="en-US" sz="2400" dirty="0" smtClean="0"/>
              <a:t> 속한 모든 속성의 도메인이 원자</a:t>
            </a:r>
            <a:r>
              <a:rPr lang="en-US" altLang="ko-KR" sz="2400" dirty="0" smtClean="0"/>
              <a:t>(atomic value)</a:t>
            </a:r>
            <a:r>
              <a:rPr lang="ko-KR" altLang="en-US" sz="2400" dirty="0" smtClean="0"/>
              <a:t>값으로만 구성</a:t>
            </a:r>
            <a:endParaRPr lang="en-US" altLang="ko-KR" sz="2400" dirty="0" smtClean="0"/>
          </a:p>
        </p:txBody>
      </p:sp>
      <p:sp>
        <p:nvSpPr>
          <p:cNvPr id="5" name="오른쪽 화살표 4"/>
          <p:cNvSpPr/>
          <p:nvPr/>
        </p:nvSpPr>
        <p:spPr>
          <a:xfrm>
            <a:off x="5702333" y="3685646"/>
            <a:ext cx="731915" cy="1438101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68" y="3325387"/>
            <a:ext cx="4058216" cy="195289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791" y="2904299"/>
            <a:ext cx="4344006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0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877163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정규화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0305" y="2832038"/>
            <a:ext cx="131231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고객등급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10305" y="3432632"/>
            <a:ext cx="131231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할인율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10305" y="4033226"/>
            <a:ext cx="131231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고객이름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14202" y="3157957"/>
            <a:ext cx="140307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고객아이디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14202" y="3741231"/>
            <a:ext cx="140307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이벤트번호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86250" y="3482153"/>
            <a:ext cx="140307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당첨여부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61601" y="2790643"/>
            <a:ext cx="2003367" cy="1707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>
            <a:stCxn id="14" idx="1"/>
            <a:endCxn id="8" idx="3"/>
          </p:cNvCxnSpPr>
          <p:nvPr/>
        </p:nvCxnSpPr>
        <p:spPr>
          <a:xfrm flipH="1" flipV="1">
            <a:off x="4322619" y="2994136"/>
            <a:ext cx="791583" cy="3259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4" idx="1"/>
            <a:endCxn id="12" idx="3"/>
          </p:cNvCxnSpPr>
          <p:nvPr/>
        </p:nvCxnSpPr>
        <p:spPr>
          <a:xfrm flipH="1">
            <a:off x="4322619" y="3320055"/>
            <a:ext cx="791583" cy="274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4" idx="1"/>
            <a:endCxn id="13" idx="3"/>
          </p:cNvCxnSpPr>
          <p:nvPr/>
        </p:nvCxnSpPr>
        <p:spPr>
          <a:xfrm flipH="1">
            <a:off x="4322619" y="3320055"/>
            <a:ext cx="791583" cy="875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" idx="3"/>
            <a:endCxn id="16" idx="1"/>
          </p:cNvCxnSpPr>
          <p:nvPr/>
        </p:nvCxnSpPr>
        <p:spPr>
          <a:xfrm>
            <a:off x="6864968" y="3644251"/>
            <a:ext cx="52128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2"/>
            <a:endCxn id="12" idx="0"/>
          </p:cNvCxnSpPr>
          <p:nvPr/>
        </p:nvCxnSpPr>
        <p:spPr>
          <a:xfrm>
            <a:off x="3666462" y="3156234"/>
            <a:ext cx="0" cy="2763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588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877163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정규화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219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제</a:t>
            </a:r>
            <a:r>
              <a:rPr lang="en-US" altLang="ko-KR" sz="2400" dirty="0" smtClean="0"/>
              <a:t>2</a:t>
            </a:r>
            <a:r>
              <a:rPr lang="ko-KR" altLang="en-US" sz="2400" dirty="0" err="1" smtClean="0"/>
              <a:t>정규형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2NF; Second Normal Form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 - </a:t>
            </a:r>
            <a:r>
              <a:rPr lang="ko-KR" altLang="en-US" sz="2400" dirty="0" err="1" smtClean="0"/>
              <a:t>릴레이션이</a:t>
            </a:r>
            <a:r>
              <a:rPr lang="ko-KR" altLang="en-US" sz="2400" dirty="0" smtClean="0"/>
              <a:t> 제</a:t>
            </a:r>
            <a:r>
              <a:rPr lang="en-US" altLang="ko-KR" sz="2400" dirty="0" smtClean="0"/>
              <a:t>1</a:t>
            </a:r>
            <a:r>
              <a:rPr lang="ko-KR" altLang="en-US" sz="2400" dirty="0" err="1" smtClean="0"/>
              <a:t>정규형에</a:t>
            </a:r>
            <a:r>
              <a:rPr lang="ko-KR" altLang="en-US" sz="2400" dirty="0" smtClean="0"/>
              <a:t> 속하고</a:t>
            </a:r>
            <a:r>
              <a:rPr lang="en-US" altLang="ko-KR" sz="2400" dirty="0" smtClean="0"/>
              <a:t>, </a:t>
            </a:r>
            <a:r>
              <a:rPr lang="ko-KR" altLang="en-US" sz="2400" dirty="0" err="1"/>
              <a:t>기본</a:t>
            </a:r>
            <a:r>
              <a:rPr lang="ko-KR" altLang="en-US" sz="2400" dirty="0" err="1" smtClean="0"/>
              <a:t>키가</a:t>
            </a:r>
            <a:r>
              <a:rPr lang="ko-KR" altLang="en-US" sz="2400" dirty="0" smtClean="0"/>
              <a:t> 아닌 모든 속성이 </a:t>
            </a:r>
            <a:r>
              <a:rPr lang="ko-KR" altLang="en-US" sz="2400" dirty="0" err="1" smtClean="0"/>
              <a:t>기본키에</a:t>
            </a:r>
            <a:r>
              <a:rPr lang="ko-KR" altLang="en-US" sz="2400" dirty="0" smtClean="0"/>
              <a:t> 완전 함수 종속</a:t>
            </a:r>
            <a:endParaRPr lang="en-US" altLang="ko-KR" sz="2400" dirty="0" smtClean="0"/>
          </a:p>
        </p:txBody>
      </p:sp>
      <p:sp>
        <p:nvSpPr>
          <p:cNvPr id="8" name="오른쪽 화살표 7"/>
          <p:cNvSpPr/>
          <p:nvPr/>
        </p:nvSpPr>
        <p:spPr>
          <a:xfrm>
            <a:off x="4878322" y="3918685"/>
            <a:ext cx="731915" cy="1438101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85658" y="2967644"/>
            <a:ext cx="5810597" cy="3300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977697" y="600165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고객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9509844" y="6012510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 smtClean="0"/>
              <a:t>이벤트참여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07" y="3267002"/>
            <a:ext cx="4344006" cy="30007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021" y="3044241"/>
            <a:ext cx="2791215" cy="194337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3075" y="3044241"/>
            <a:ext cx="2095792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19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877163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정규화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10305" y="1328315"/>
            <a:ext cx="131231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고객등급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10305" y="1928909"/>
            <a:ext cx="131231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할인율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10305" y="2529503"/>
            <a:ext cx="131231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고객이름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14202" y="1654234"/>
            <a:ext cx="140307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고객아이디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14202" y="2237508"/>
            <a:ext cx="140307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이벤트번호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86250" y="1978430"/>
            <a:ext cx="140307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당첨여부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61601" y="1286920"/>
            <a:ext cx="2003367" cy="1707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4" idx="1"/>
            <a:endCxn id="11" idx="3"/>
          </p:cNvCxnSpPr>
          <p:nvPr/>
        </p:nvCxnSpPr>
        <p:spPr>
          <a:xfrm flipH="1" flipV="1">
            <a:off x="4322619" y="1490413"/>
            <a:ext cx="791583" cy="3259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4" idx="1"/>
            <a:endCxn id="12" idx="3"/>
          </p:cNvCxnSpPr>
          <p:nvPr/>
        </p:nvCxnSpPr>
        <p:spPr>
          <a:xfrm flipH="1">
            <a:off x="4322619" y="1816332"/>
            <a:ext cx="791583" cy="274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4" idx="1"/>
            <a:endCxn id="13" idx="3"/>
          </p:cNvCxnSpPr>
          <p:nvPr/>
        </p:nvCxnSpPr>
        <p:spPr>
          <a:xfrm flipH="1">
            <a:off x="4322619" y="1816332"/>
            <a:ext cx="791583" cy="875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7" idx="3"/>
            <a:endCxn id="16" idx="1"/>
          </p:cNvCxnSpPr>
          <p:nvPr/>
        </p:nvCxnSpPr>
        <p:spPr>
          <a:xfrm>
            <a:off x="6864968" y="2140528"/>
            <a:ext cx="52128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1" idx="2"/>
            <a:endCxn id="12" idx="0"/>
          </p:cNvCxnSpPr>
          <p:nvPr/>
        </p:nvCxnSpPr>
        <p:spPr>
          <a:xfrm>
            <a:off x="3666462" y="1652511"/>
            <a:ext cx="0" cy="2763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18268" y="4415107"/>
            <a:ext cx="131231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고객등급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18268" y="5015701"/>
            <a:ext cx="131231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할인율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18268" y="5616295"/>
            <a:ext cx="131231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고객이름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022165" y="4741026"/>
            <a:ext cx="140307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고객아이디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27" idx="1"/>
            <a:endCxn id="24" idx="3"/>
          </p:cNvCxnSpPr>
          <p:nvPr/>
        </p:nvCxnSpPr>
        <p:spPr>
          <a:xfrm flipH="1" flipV="1">
            <a:off x="2230582" y="4577205"/>
            <a:ext cx="791583" cy="3259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7" idx="1"/>
            <a:endCxn id="25" idx="3"/>
          </p:cNvCxnSpPr>
          <p:nvPr/>
        </p:nvCxnSpPr>
        <p:spPr>
          <a:xfrm flipH="1">
            <a:off x="2230582" y="4903124"/>
            <a:ext cx="791583" cy="274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7" idx="1"/>
            <a:endCxn id="26" idx="3"/>
          </p:cNvCxnSpPr>
          <p:nvPr/>
        </p:nvCxnSpPr>
        <p:spPr>
          <a:xfrm flipH="1">
            <a:off x="2230582" y="4903124"/>
            <a:ext cx="791583" cy="875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937314" y="4600589"/>
            <a:ext cx="140307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고객아이디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937314" y="5183863"/>
            <a:ext cx="140307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이벤트번호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209362" y="4924785"/>
            <a:ext cx="140307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당첨여부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684713" y="4233275"/>
            <a:ext cx="2003367" cy="1707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>
            <a:stCxn id="34" idx="3"/>
            <a:endCxn id="33" idx="1"/>
          </p:cNvCxnSpPr>
          <p:nvPr/>
        </p:nvCxnSpPr>
        <p:spPr>
          <a:xfrm>
            <a:off x="8688080" y="5086883"/>
            <a:ext cx="52128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4" idx="2"/>
            <a:endCxn id="25" idx="0"/>
          </p:cNvCxnSpPr>
          <p:nvPr/>
        </p:nvCxnSpPr>
        <p:spPr>
          <a:xfrm>
            <a:off x="1574425" y="4739303"/>
            <a:ext cx="0" cy="2763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아래쪽 화살표 37"/>
          <p:cNvSpPr/>
          <p:nvPr/>
        </p:nvSpPr>
        <p:spPr>
          <a:xfrm>
            <a:off x="2008509" y="3358191"/>
            <a:ext cx="7614459" cy="59746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부분 함수 종속을 제거하려고 분해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801365" y="6104312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/>
              <a:t>고객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7475250" y="6104312"/>
            <a:ext cx="2425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/>
              <a:t>이벤트 참여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8496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877163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정규화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219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제</a:t>
            </a:r>
            <a:r>
              <a:rPr lang="en-US" altLang="ko-KR" sz="2400" dirty="0" smtClean="0"/>
              <a:t>3</a:t>
            </a:r>
            <a:r>
              <a:rPr lang="ko-KR" altLang="en-US" sz="2400" dirty="0" err="1" smtClean="0"/>
              <a:t>정규형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3NF; Third Normal Form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 - </a:t>
            </a:r>
            <a:r>
              <a:rPr lang="ko-KR" altLang="en-US" sz="2400" dirty="0" err="1" smtClean="0"/>
              <a:t>릴레이션이</a:t>
            </a:r>
            <a:r>
              <a:rPr lang="ko-KR" altLang="en-US" sz="2400" dirty="0" smtClean="0"/>
              <a:t> 제</a:t>
            </a:r>
            <a:r>
              <a:rPr lang="en-US" altLang="ko-KR" sz="2400" dirty="0"/>
              <a:t>2</a:t>
            </a:r>
            <a:r>
              <a:rPr lang="ko-KR" altLang="en-US" sz="2400" dirty="0" err="1" smtClean="0"/>
              <a:t>정규형에</a:t>
            </a:r>
            <a:r>
              <a:rPr lang="ko-KR" altLang="en-US" sz="2400" dirty="0" smtClean="0"/>
              <a:t> 속하고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기본키가</a:t>
            </a:r>
            <a:r>
              <a:rPr lang="ko-KR" altLang="en-US" sz="2400" dirty="0" smtClean="0"/>
              <a:t> 아닌 모든 속성이 </a:t>
            </a:r>
            <a:r>
              <a:rPr lang="ko-KR" altLang="en-US" sz="2400" dirty="0" err="1" smtClean="0"/>
              <a:t>기본키에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이행적</a:t>
            </a:r>
            <a:r>
              <a:rPr lang="ko-KR" altLang="en-US" sz="2400" dirty="0" smtClean="0"/>
              <a:t> 함수 종속이 되지 않는다</a:t>
            </a:r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941" y="3747000"/>
            <a:ext cx="2095792" cy="19243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221" y="3747000"/>
            <a:ext cx="1409897" cy="149563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511" y="3727948"/>
            <a:ext cx="2791215" cy="194337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461461" y="3059083"/>
            <a:ext cx="5810597" cy="3300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696967" y="5747931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고객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9594299" y="573791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mtClean="0"/>
              <a:t>고객등급</a:t>
            </a:r>
            <a:endParaRPr lang="ko-KR" altLang="en-US" sz="1400" dirty="0"/>
          </a:p>
        </p:txBody>
      </p:sp>
      <p:sp>
        <p:nvSpPr>
          <p:cNvPr id="12" name="오른쪽 화살표 11"/>
          <p:cNvSpPr/>
          <p:nvPr/>
        </p:nvSpPr>
        <p:spPr>
          <a:xfrm>
            <a:off x="4394563" y="3918685"/>
            <a:ext cx="731915" cy="1438101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222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877163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정규화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666462" y="1619935"/>
            <a:ext cx="131231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고객등급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66462" y="2220529"/>
            <a:ext cx="131231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할인율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66462" y="2821123"/>
            <a:ext cx="131231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고객이름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70359" y="1945854"/>
            <a:ext cx="140307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고객아이디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16" idx="1"/>
            <a:endCxn id="13" idx="3"/>
          </p:cNvCxnSpPr>
          <p:nvPr/>
        </p:nvCxnSpPr>
        <p:spPr>
          <a:xfrm flipH="1" flipV="1">
            <a:off x="4978776" y="1782033"/>
            <a:ext cx="791583" cy="3259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6" idx="1"/>
            <a:endCxn id="14" idx="3"/>
          </p:cNvCxnSpPr>
          <p:nvPr/>
        </p:nvCxnSpPr>
        <p:spPr>
          <a:xfrm flipH="1">
            <a:off x="4978776" y="2107952"/>
            <a:ext cx="791583" cy="274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6" idx="1"/>
            <a:endCxn id="15" idx="3"/>
          </p:cNvCxnSpPr>
          <p:nvPr/>
        </p:nvCxnSpPr>
        <p:spPr>
          <a:xfrm flipH="1">
            <a:off x="4978776" y="2107952"/>
            <a:ext cx="791583" cy="875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3" idx="2"/>
            <a:endCxn id="14" idx="0"/>
          </p:cNvCxnSpPr>
          <p:nvPr/>
        </p:nvCxnSpPr>
        <p:spPr>
          <a:xfrm>
            <a:off x="4322619" y="1944131"/>
            <a:ext cx="0" cy="2763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214659" y="4688076"/>
            <a:ext cx="131231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고객등급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14659" y="5255419"/>
            <a:ext cx="131231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고객이름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185552" y="4931223"/>
            <a:ext cx="140307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고객아이디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27" idx="1"/>
            <a:endCxn id="25" idx="3"/>
          </p:cNvCxnSpPr>
          <p:nvPr/>
        </p:nvCxnSpPr>
        <p:spPr>
          <a:xfrm flipH="1" flipV="1">
            <a:off x="2526973" y="4850174"/>
            <a:ext cx="658579" cy="2431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7" idx="1"/>
            <a:endCxn id="26" idx="3"/>
          </p:cNvCxnSpPr>
          <p:nvPr/>
        </p:nvCxnSpPr>
        <p:spPr>
          <a:xfrm flipH="1">
            <a:off x="2526973" y="5093321"/>
            <a:ext cx="658579" cy="3241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040977" y="4931223"/>
            <a:ext cx="131231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고객등급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243948" y="4931223"/>
            <a:ext cx="131231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할인율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31" idx="3"/>
            <a:endCxn id="32" idx="1"/>
          </p:cNvCxnSpPr>
          <p:nvPr/>
        </p:nvCxnSpPr>
        <p:spPr>
          <a:xfrm>
            <a:off x="8353291" y="5093321"/>
            <a:ext cx="8906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아래쪽 화살표 37"/>
          <p:cNvSpPr/>
          <p:nvPr/>
        </p:nvSpPr>
        <p:spPr>
          <a:xfrm>
            <a:off x="2008509" y="3358191"/>
            <a:ext cx="7614459" cy="59746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이행적</a:t>
            </a:r>
            <a:r>
              <a:rPr lang="ko-KR" altLang="en-US" dirty="0" smtClean="0">
                <a:solidFill>
                  <a:schemeClr val="tx1"/>
                </a:solidFill>
              </a:rPr>
              <a:t> 함수 종속을 제거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650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877163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정규화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219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보이스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코드 </a:t>
            </a:r>
            <a:r>
              <a:rPr lang="ko-KR" altLang="en-US" sz="2400" dirty="0" err="1" smtClean="0"/>
              <a:t>정규형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BCNF; Boyce/</a:t>
            </a:r>
            <a:r>
              <a:rPr lang="en-US" altLang="ko-KR" sz="2400" dirty="0" err="1" smtClean="0"/>
              <a:t>Codd</a:t>
            </a:r>
            <a:r>
              <a:rPr lang="en-US" altLang="ko-KR" sz="2400" dirty="0" smtClean="0"/>
              <a:t> Normal Form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 - </a:t>
            </a:r>
            <a:r>
              <a:rPr lang="ko-KR" altLang="en-US" sz="2400" dirty="0" err="1" smtClean="0"/>
              <a:t>릴레이션의</a:t>
            </a:r>
            <a:r>
              <a:rPr lang="ko-KR" altLang="en-US" sz="2400" dirty="0" smtClean="0"/>
              <a:t> 함수 종속 관계에서 모든 결정자가 </a:t>
            </a:r>
            <a:r>
              <a:rPr lang="ko-KR" altLang="en-US" sz="2400" dirty="0" err="1" smtClean="0"/>
              <a:t>후보키</a:t>
            </a:r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68" y="2892742"/>
            <a:ext cx="7133459" cy="324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27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877163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정규화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219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sz="24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559379" y="1474848"/>
            <a:ext cx="1467108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강사</a:t>
            </a:r>
            <a:r>
              <a:rPr lang="ko-KR" altLang="en-US" dirty="0" err="1" smtClean="0">
                <a:solidFill>
                  <a:schemeClr val="tx1"/>
                </a:solidFill>
              </a:rPr>
              <a:t>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85676" y="1465963"/>
            <a:ext cx="140307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고객아이디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85676" y="2049237"/>
            <a:ext cx="140307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강좌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33075" y="1098649"/>
            <a:ext cx="2003367" cy="1544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endCxn id="5" idx="1"/>
          </p:cNvCxnSpPr>
          <p:nvPr/>
        </p:nvCxnSpPr>
        <p:spPr>
          <a:xfrm>
            <a:off x="5836442" y="1636946"/>
            <a:ext cx="7229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1"/>
            <a:endCxn id="10" idx="3"/>
          </p:cNvCxnSpPr>
          <p:nvPr/>
        </p:nvCxnSpPr>
        <p:spPr>
          <a:xfrm flipH="1">
            <a:off x="5488750" y="1636946"/>
            <a:ext cx="1070629" cy="5743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아래쪽 화살표 23"/>
          <p:cNvSpPr/>
          <p:nvPr/>
        </p:nvSpPr>
        <p:spPr>
          <a:xfrm>
            <a:off x="2008509" y="3358191"/>
            <a:ext cx="7614459" cy="88813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후보키가</a:t>
            </a:r>
            <a:r>
              <a:rPr lang="ko-KR" altLang="en-US" dirty="0" smtClean="0">
                <a:solidFill>
                  <a:schemeClr val="tx1"/>
                </a:solidFill>
              </a:rPr>
              <a:t> 아닌 결정자를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제거하려고 분해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70923" y="5623029"/>
            <a:ext cx="140307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고객아이디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02170" y="5617661"/>
            <a:ext cx="140307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강사아이디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18322" y="5489754"/>
            <a:ext cx="3866412" cy="577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672145" y="5612177"/>
            <a:ext cx="140307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강사아이디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540762" y="5606809"/>
            <a:ext cx="140307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강좌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stCxn id="28" idx="3"/>
            <a:endCxn id="29" idx="1"/>
          </p:cNvCxnSpPr>
          <p:nvPr/>
        </p:nvCxnSpPr>
        <p:spPr>
          <a:xfrm flipV="1">
            <a:off x="8075219" y="5768907"/>
            <a:ext cx="465543" cy="53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610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877163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정규화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219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제</a:t>
            </a:r>
            <a:r>
              <a:rPr lang="en-US" altLang="ko-KR" sz="2400" dirty="0" smtClean="0"/>
              <a:t>4</a:t>
            </a:r>
            <a:r>
              <a:rPr lang="ko-KR" altLang="en-US" sz="2400" dirty="0" err="1" smtClean="0"/>
              <a:t>정규형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 - </a:t>
            </a:r>
            <a:r>
              <a:rPr lang="ko-KR" altLang="en-US" sz="2400" dirty="0" err="1" smtClean="0"/>
              <a:t>릴레이션이</a:t>
            </a:r>
            <a:r>
              <a:rPr lang="ko-KR" altLang="en-US" sz="2400" dirty="0" smtClean="0"/>
              <a:t> 보이스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코드 </a:t>
            </a:r>
            <a:r>
              <a:rPr lang="ko-KR" altLang="en-US" sz="2400" dirty="0" err="1" smtClean="0"/>
              <a:t>정규형을</a:t>
            </a:r>
            <a:r>
              <a:rPr lang="ko-KR" altLang="en-US" sz="2400" dirty="0" smtClean="0"/>
              <a:t> 만족하면서 함수 종속이 아닌 다치 종속을 제거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제</a:t>
            </a:r>
            <a:r>
              <a:rPr lang="en-US" altLang="ko-KR" sz="2400" dirty="0" smtClean="0"/>
              <a:t>5</a:t>
            </a:r>
            <a:r>
              <a:rPr lang="ko-KR" altLang="en-US" sz="2400" dirty="0" err="1" smtClean="0"/>
              <a:t>정규형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제</a:t>
            </a:r>
            <a:r>
              <a:rPr lang="en-US" altLang="ko-KR" sz="2400" dirty="0" smtClean="0"/>
              <a:t>4</a:t>
            </a:r>
            <a:r>
              <a:rPr lang="ko-KR" altLang="en-US" sz="2400" dirty="0" err="1" smtClean="0"/>
              <a:t>정규형을</a:t>
            </a:r>
            <a:r>
              <a:rPr lang="ko-KR" altLang="en-US" sz="2400" dirty="0" smtClean="0"/>
              <a:t> 만족하면서 </a:t>
            </a:r>
            <a:r>
              <a:rPr lang="ko-KR" altLang="en-US" sz="2400" dirty="0" err="1" smtClean="0"/>
              <a:t>후보키를</a:t>
            </a:r>
            <a:r>
              <a:rPr lang="ko-KR" altLang="en-US" sz="2400" dirty="0" smtClean="0"/>
              <a:t> 통하지 않는 조인 종속을 제거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81003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877163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정규화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ko-KR" altLang="en-US" sz="2400" dirty="0" smtClean="0"/>
              <a:t>정규화</a:t>
            </a:r>
            <a:r>
              <a:rPr lang="en-US" altLang="ko-KR" sz="2400" dirty="0" smtClean="0"/>
              <a:t>(Normalization)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데이터베이스 설계 시 불필요한 데이터 중복 현상 발생</a:t>
            </a:r>
            <a:endParaRPr lang="en-US" altLang="ko-KR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이상 현상을 제거하면서 올바르게 설계 하는 과정</a:t>
            </a: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877163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정규화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ko-KR" altLang="en-US" sz="2400" dirty="0" smtClean="0"/>
              <a:t>이상현상</a:t>
            </a:r>
            <a:endParaRPr lang="en-US" altLang="ko-KR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삽입 이상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불필요한 데이터도 함께 삽입해야하는 문제</a:t>
            </a:r>
            <a:endParaRPr lang="en-US" altLang="ko-KR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갱신 이상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중복 </a:t>
            </a:r>
            <a:r>
              <a:rPr lang="ko-KR" altLang="en-US" sz="2400" dirty="0" err="1"/>
              <a:t>튜</a:t>
            </a:r>
            <a:r>
              <a:rPr lang="ko-KR" altLang="en-US" sz="2400" dirty="0" err="1" smtClean="0"/>
              <a:t>플</a:t>
            </a:r>
            <a:r>
              <a:rPr lang="ko-KR" altLang="en-US" sz="2400" dirty="0" smtClean="0"/>
              <a:t> 중 일부만 변경하여 데이터가 불일치</a:t>
            </a:r>
            <a:endParaRPr lang="en-US" altLang="ko-KR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삭제 이상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튜플을</a:t>
            </a:r>
            <a:r>
              <a:rPr lang="ko-KR" altLang="en-US" sz="2400" dirty="0" smtClean="0"/>
              <a:t> 삭제하면 꼭 필요한 데이터까지 함께 삭제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02448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877163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정규화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ko-KR" altLang="en-US" sz="2400" dirty="0" smtClean="0"/>
              <a:t>이상현상 예제</a:t>
            </a:r>
            <a:endParaRPr lang="en-US" altLang="ko-KR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 </a:t>
            </a:r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473" y="2381980"/>
            <a:ext cx="4039164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9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877163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정규화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이상현상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삽입 이상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이벤트에 참여하지 않은 고객 등록 시 이벤트번호가 </a:t>
            </a:r>
            <a:r>
              <a:rPr lang="en-US" altLang="ko-KR" sz="2400" dirty="0" smtClean="0"/>
              <a:t>Primary Key </a:t>
            </a:r>
            <a:r>
              <a:rPr lang="ko-KR" altLang="en-US" sz="2400" dirty="0" smtClean="0"/>
              <a:t>이므로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Null </a:t>
            </a:r>
            <a:r>
              <a:rPr lang="ko-KR" altLang="en-US" sz="2400" dirty="0" smtClean="0"/>
              <a:t>이 허용 안됨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=&gt; </a:t>
            </a:r>
            <a:r>
              <a:rPr lang="ko-KR" altLang="en-US" sz="2400" dirty="0" smtClean="0"/>
              <a:t>등록 불가</a:t>
            </a:r>
            <a:r>
              <a:rPr lang="en-US" altLang="ko-KR" sz="24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291" y="2914843"/>
            <a:ext cx="4048690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9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877163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정규화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이상현상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갱신 이상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고객 이름 중 </a:t>
            </a:r>
            <a:r>
              <a:rPr lang="en-US" altLang="ko-KR" sz="2400" dirty="0" smtClean="0"/>
              <a:t>“</a:t>
            </a:r>
            <a:r>
              <a:rPr lang="ko-KR" altLang="en-US" sz="2400" dirty="0" err="1" smtClean="0"/>
              <a:t>나라믹</a:t>
            </a:r>
            <a:r>
              <a:rPr lang="en-US" altLang="ko-KR" sz="2400" dirty="0" smtClean="0"/>
              <a:t>＂</a:t>
            </a:r>
            <a:r>
              <a:rPr lang="ko-KR" altLang="en-US" sz="2400" dirty="0" smtClean="0"/>
              <a:t>을 </a:t>
            </a:r>
            <a:r>
              <a:rPr lang="en-US" altLang="ko-KR" sz="2400" dirty="0" smtClean="0"/>
              <a:t>“</a:t>
            </a:r>
            <a:r>
              <a:rPr lang="ko-KR" altLang="en-US" sz="2400" dirty="0" err="1" smtClean="0"/>
              <a:t>나라익</a:t>
            </a:r>
            <a:r>
              <a:rPr lang="en-US" altLang="ko-KR" sz="2400" dirty="0" smtClean="0"/>
              <a:t>“</a:t>
            </a:r>
            <a:r>
              <a:rPr lang="ko-KR" altLang="en-US" sz="2400" dirty="0" smtClean="0"/>
              <a:t>으로 수정할 경우 모든 </a:t>
            </a:r>
            <a:r>
              <a:rPr lang="en-US" altLang="ko-KR" sz="2400" dirty="0" smtClean="0"/>
              <a:t>“</a:t>
            </a:r>
            <a:r>
              <a:rPr lang="ko-KR" altLang="en-US" sz="2400" dirty="0" err="1" smtClean="0"/>
              <a:t>나라믹</a:t>
            </a:r>
            <a:r>
              <a:rPr lang="en-US" altLang="ko-KR" sz="2400" dirty="0" smtClean="0"/>
              <a:t>“ </a:t>
            </a:r>
            <a:r>
              <a:rPr lang="ko-KR" altLang="en-US" sz="2400" dirty="0" smtClean="0"/>
              <a:t>행을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 수정 해야 하지만 그림처럼 따로 수정이 되는 경우가 발생</a:t>
            </a:r>
            <a:endParaRPr lang="en-US" altLang="ko-KR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372" y="3279662"/>
            <a:ext cx="4048690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2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877163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정규화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이상현상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삭제 이상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고객 이름 중 </a:t>
            </a:r>
            <a:r>
              <a:rPr lang="en-US" altLang="ko-KR" sz="2400" dirty="0" smtClean="0"/>
              <a:t>“</a:t>
            </a:r>
            <a:r>
              <a:rPr lang="ko-KR" altLang="en-US" sz="2400" dirty="0" err="1" smtClean="0"/>
              <a:t>나부자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고객의 이벤트 참여 취소 시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 행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튜플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을 삭제해야 하므로 이벤트 정보 뿐만 아니라 고객 정보 모두 삭제</a:t>
            </a:r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745" y="3356904"/>
            <a:ext cx="4029637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29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877163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정규화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219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필요성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이상 현상 방지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관련 있는 속성으로만 테이블 구성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방법 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테이블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테이블간</a:t>
            </a:r>
            <a:r>
              <a:rPr lang="ko-KR" altLang="en-US" sz="2400" dirty="0" smtClean="0"/>
              <a:t> 관련성 및 구성을 분해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속성들 간의 관련성을 함수 종속성</a:t>
            </a:r>
            <a:r>
              <a:rPr lang="en-US" altLang="ko-KR" sz="2400" dirty="0" smtClean="0"/>
              <a:t>(FD : Functional Dependency)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함수 종속성이 하나 존재하도록 분해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604277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877163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정규화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219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함수 종속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테이블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릴레이션을</a:t>
            </a:r>
            <a:r>
              <a:rPr lang="ko-KR" altLang="en-US" sz="2400" dirty="0" smtClean="0"/>
              <a:t> 구성하는 부분 집합 </a:t>
            </a:r>
            <a:r>
              <a:rPr lang="en-US" altLang="ko-KR" sz="2400" dirty="0" smtClean="0"/>
              <a:t>X, 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결정자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종속자로</a:t>
            </a:r>
            <a:r>
              <a:rPr lang="ko-KR" altLang="en-US" sz="2400" dirty="0" smtClean="0"/>
              <a:t> 나누어 판단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err="1" smtClean="0"/>
              <a:t>고객아이디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-&gt; (</a:t>
            </a:r>
            <a:r>
              <a:rPr lang="ko-KR" altLang="en-US" sz="2400" dirty="0" err="1" smtClean="0"/>
              <a:t>고객이름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등급</a:t>
            </a:r>
            <a:r>
              <a:rPr lang="en-US" altLang="ko-KR" sz="2400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876" y="4611691"/>
            <a:ext cx="2553056" cy="885949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7345562" y="2157151"/>
            <a:ext cx="3856008" cy="2465773"/>
            <a:chOff x="1643031" y="2157152"/>
            <a:chExt cx="3856008" cy="2465773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643031" y="2157152"/>
              <a:ext cx="3856008" cy="17207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</a:rPr>
                <a:t>X  -&gt;  Y</a:t>
              </a:r>
            </a:p>
            <a:p>
              <a:pPr algn="ctr"/>
              <a:endParaRPr lang="en-US" altLang="ko-KR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solidFill>
                    <a:schemeClr val="tx1"/>
                  </a:solidFill>
                </a:rPr>
                <a:t>X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가 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Y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를 함수적으로 결정한다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solidFill>
                    <a:schemeClr val="tx1"/>
                  </a:solidFill>
                </a:rPr>
                <a:t>Y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가 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X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에 함수적으로 종속되어 있다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771940" y="2724105"/>
              <a:ext cx="569387" cy="2934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/>
                <a:t>결정자</a:t>
              </a:r>
              <a:endParaRPr lang="en-US" altLang="ko-KR" sz="10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850795" y="2724105"/>
              <a:ext cx="56938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 err="1" smtClean="0"/>
                <a:t>종속자</a:t>
              </a:r>
              <a:endParaRPr lang="en-US" altLang="ko-KR" sz="10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99896" y="4318578"/>
              <a:ext cx="569387" cy="2934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/>
                <a:t>결정자</a:t>
              </a:r>
              <a:endParaRPr lang="en-US" altLang="ko-KR" sz="10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988470" y="4299760"/>
              <a:ext cx="56938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 err="1" smtClean="0"/>
                <a:t>종속자</a:t>
              </a:r>
              <a:endParaRPr lang="en-US" altLang="ko-KR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9606602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Pages>78</Pages>
  <Words>490</Words>
  <Characters>0</Characters>
  <Application>Microsoft Office PowerPoint</Application>
  <DocSecurity>0</DocSecurity>
  <PresentationFormat>와이드스크린</PresentationFormat>
  <Lines>0</Lines>
  <Paragraphs>128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30_Office 테마</vt:lpstr>
      <vt:lpstr>Office theme</vt:lpstr>
      <vt:lpstr>12강 데이터베이스 정규화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113</cp:revision>
  <dcterms:modified xsi:type="dcterms:W3CDTF">2022-06-16T02:34:09Z</dcterms:modified>
  <cp:version>9.104.121.46349</cp:version>
</cp:coreProperties>
</file>