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23" r:id="rId1"/>
    <p:sldMasterId id="2147485126" r:id="rId2"/>
  </p:sldMasterIdLst>
  <p:sldIdLst>
    <p:sldId id="405" r:id="rId3"/>
    <p:sldId id="321" r:id="rId4"/>
    <p:sldId id="406" r:id="rId5"/>
    <p:sldId id="407" r:id="rId6"/>
    <p:sldId id="408" r:id="rId7"/>
    <p:sldId id="409" r:id="rId8"/>
    <p:sldId id="412" r:id="rId9"/>
    <p:sldId id="414" r:id="rId10"/>
    <p:sldId id="425" r:id="rId11"/>
    <p:sldId id="426" r:id="rId12"/>
    <p:sldId id="413" r:id="rId13"/>
    <p:sldId id="415" r:id="rId14"/>
    <p:sldId id="410" r:id="rId15"/>
    <p:sldId id="411" r:id="rId16"/>
    <p:sldId id="420" r:id="rId17"/>
    <p:sldId id="421" r:id="rId18"/>
    <p:sldId id="422" r:id="rId19"/>
    <p:sldId id="416" r:id="rId20"/>
    <p:sldId id="417" r:id="rId21"/>
    <p:sldId id="418" r:id="rId22"/>
    <p:sldId id="419" r:id="rId23"/>
    <p:sldId id="423" r:id="rId24"/>
    <p:sldId id="424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96762D4-1208-40BD-9F6F-89907E02A741}">
          <p14:sldIdLst>
            <p14:sldId id="405"/>
          </p14:sldIdLst>
        </p14:section>
        <p14:section name="모델" id="{596762D4-1208-40BD-9F6F-89907E02A745}">
          <p14:sldIdLst>
            <p14:sldId id="321"/>
            <p14:sldId id="406"/>
            <p14:sldId id="407"/>
            <p14:sldId id="408"/>
            <p14:sldId id="409"/>
            <p14:sldId id="412"/>
            <p14:sldId id="414"/>
            <p14:sldId id="425"/>
            <p14:sldId id="426"/>
            <p14:sldId id="413"/>
            <p14:sldId id="415"/>
            <p14:sldId id="410"/>
            <p14:sldId id="411"/>
            <p14:sldId id="420"/>
            <p14:sldId id="421"/>
            <p14:sldId id="422"/>
            <p14:sldId id="416"/>
            <p14:sldId id="417"/>
            <p14:sldId id="418"/>
            <p14:sldId id="419"/>
            <p14:sldId id="423"/>
            <p14:sldId id="424"/>
          </p14:sldIdLst>
        </p14:section>
      </p14:sectionLst>
    </p:ext>
    <p:ext uri="{EFAFB233-063F-42B5-8137-9DF3F51BA10A}">
      <p15:sldGuideLst xmlns:p15="http://schemas.microsoft.com/office/powerpoint/2012/main">
        <p15:guide id="1" pos="404" userDrawn="1">
          <p15:clr>
            <a:srgbClr val="A4A3A4"/>
          </p15:clr>
        </p15:guide>
        <p15:guide id="2" orient="horz" pos="21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 autoAdjust="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768" y="90"/>
      </p:cViewPr>
      <p:guideLst>
        <p:guide pos="404"/>
        <p:guide orient="horz" pos="214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2022-06-08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2022-06-08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2022-06-08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2022-06-08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2022-06-08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2022-06-08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2022-06-08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2022-06-08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2022-06-08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2022-06-08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2022-06-08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그룹 3"/>
          <p:cNvGrpSpPr/>
          <p:nvPr userDrawn="1"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6" name="도형 1"/>
            <p:cNvSpPr>
              <a:spLocks/>
            </p:cNvSpPr>
            <p:nvPr/>
          </p:nvSpPr>
          <p:spPr>
            <a:xfrm>
              <a:off x="247650" y="708025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도형 2"/>
            <p:cNvSpPr>
              <a:spLocks/>
            </p:cNvSpPr>
            <p:nvPr/>
          </p:nvSpPr>
          <p:spPr>
            <a:xfrm>
              <a:off x="11736070" y="6399530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그룹 16"/>
          <p:cNvGrpSpPr/>
          <p:nvPr userDrawn="1"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9" name="도형 4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도형 5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1" name="도형 6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도형 7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도형 8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도형 9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도형 1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도형 11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도형 12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8" name="도형 13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도형 14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도형 15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2022-06-08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6</a:t>
            </a:r>
            <a:r>
              <a:rPr lang="ko-KR" altLang="en-US" sz="4000" dirty="0"/>
              <a:t>강 </a:t>
            </a:r>
            <a:r>
              <a:rPr lang="en-US" altLang="ko-KR" sz="4000" dirty="0"/>
              <a:t>SQL Select, Union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1.Select</a:t>
            </a:r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en-US" altLang="ko-KR" sz="2400" dirty="0" smtClean="0"/>
              <a:t>7) </a:t>
            </a:r>
            <a:r>
              <a:rPr lang="en-US" altLang="ko-KR" sz="2400" dirty="0" smtClean="0"/>
              <a:t>in</a:t>
            </a:r>
            <a:r>
              <a:rPr lang="en-US" altLang="ko-KR" sz="2400" dirty="0" smtClean="0"/>
              <a:t> </a:t>
            </a:r>
            <a:r>
              <a:rPr lang="ko-KR" altLang="en-US" sz="2400" dirty="0"/>
              <a:t>조건 </a:t>
            </a:r>
            <a:r>
              <a:rPr lang="ko-KR" altLang="en-US" sz="2400" dirty="0" smtClean="0"/>
              <a:t>조회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   select </a:t>
            </a:r>
            <a:r>
              <a:rPr lang="en-US" altLang="ko-KR" sz="2400" dirty="0" err="1"/>
              <a:t>c_id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c_name</a:t>
            </a:r>
            <a:r>
              <a:rPr lang="en-US" altLang="ko-KR" sz="2400" dirty="0"/>
              <a:t>, level</a:t>
            </a:r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en-US" altLang="ko-KR" sz="2400" dirty="0" smtClean="0"/>
              <a:t>  </a:t>
            </a:r>
            <a:r>
              <a:rPr lang="en-US" altLang="ko-KR" sz="2400" dirty="0"/>
              <a:t>from customer</a:t>
            </a:r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where level in ('VVIP', 'VIP');</a:t>
            </a:r>
            <a:endParaRPr lang="en-US" altLang="ko-KR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771" y="2344113"/>
            <a:ext cx="6370057" cy="415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8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98765" y="160020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실습 </a:t>
            </a:r>
            <a:r>
              <a:rPr lang="en-US" altLang="ko-KR" sz="2400" dirty="0"/>
              <a:t>1. </a:t>
            </a:r>
            <a:r>
              <a:rPr lang="ko-KR" altLang="en-US" sz="2400" dirty="0"/>
              <a:t>고객관리대장 테이블의 </a:t>
            </a:r>
            <a:r>
              <a:rPr lang="ko-KR" altLang="en-US" sz="2400" dirty="0" err="1"/>
              <a:t>고객등급에</a:t>
            </a:r>
            <a:r>
              <a:rPr lang="ko-KR" altLang="en-US" sz="2400" dirty="0"/>
              <a:t> </a:t>
            </a:r>
            <a:r>
              <a:rPr lang="en-US" altLang="ko-KR" sz="2400" dirty="0"/>
              <a:t>VIP</a:t>
            </a:r>
            <a:r>
              <a:rPr lang="ko-KR" altLang="en-US" sz="2400" dirty="0"/>
              <a:t>인 사람의 이름과 등급을 모두 출력 하시오</a:t>
            </a:r>
            <a:r>
              <a:rPr lang="en-US" altLang="ko-KR" sz="24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실습 </a:t>
            </a:r>
            <a:r>
              <a:rPr lang="en-US" altLang="ko-KR" sz="2400" dirty="0"/>
              <a:t>2. </a:t>
            </a:r>
            <a:r>
              <a:rPr lang="ko-KR" altLang="en-US" sz="2400" dirty="0"/>
              <a:t>고객관리대장 테이블의 연락처에 </a:t>
            </a:r>
            <a:r>
              <a:rPr lang="en-US" altLang="ko-KR" sz="2400" dirty="0"/>
              <a:t>11</a:t>
            </a:r>
            <a:r>
              <a:rPr lang="ko-KR" altLang="en-US" sz="2400" dirty="0"/>
              <a:t>이 포함된 사람의 이름과</a:t>
            </a:r>
            <a:r>
              <a:rPr lang="en-US" altLang="ko-KR" sz="2400" dirty="0"/>
              <a:t> </a:t>
            </a:r>
            <a:r>
              <a:rPr lang="ko-KR" altLang="en-US" sz="2400" dirty="0"/>
              <a:t>연락처를 모두 출력 하시오</a:t>
            </a: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실습 </a:t>
            </a:r>
            <a:r>
              <a:rPr lang="en-US" altLang="ko-KR" sz="2400" dirty="0"/>
              <a:t>3. </a:t>
            </a:r>
            <a:r>
              <a:rPr lang="ko-KR" altLang="en-US" sz="2400" dirty="0"/>
              <a:t>우편번호가 </a:t>
            </a:r>
            <a:r>
              <a:rPr lang="en-US" altLang="ko-KR" sz="2400" dirty="0"/>
              <a:t>8</a:t>
            </a:r>
            <a:r>
              <a:rPr lang="ko-KR" altLang="en-US" sz="2400" dirty="0"/>
              <a:t>로 시작하는 사람들의 고객관리번호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고객이름</a:t>
            </a:r>
            <a:r>
              <a:rPr lang="en-US" altLang="ko-KR" sz="2400" dirty="0"/>
              <a:t>, </a:t>
            </a:r>
            <a:r>
              <a:rPr lang="ko-KR" altLang="en-US" sz="2400" dirty="0"/>
              <a:t>우편번호</a:t>
            </a:r>
            <a:r>
              <a:rPr lang="en-US" altLang="ko-KR" sz="2400" dirty="0"/>
              <a:t>, </a:t>
            </a:r>
            <a:r>
              <a:rPr lang="ko-KR" altLang="en-US" sz="2400" dirty="0"/>
              <a:t>나이를 출력 하시오</a:t>
            </a: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실습 </a:t>
            </a:r>
            <a:r>
              <a:rPr lang="en-US" altLang="ko-KR" sz="2400" dirty="0"/>
              <a:t>4. </a:t>
            </a:r>
            <a:r>
              <a:rPr lang="ko-KR" altLang="en-US" sz="2400" dirty="0"/>
              <a:t>나이가 </a:t>
            </a:r>
            <a:r>
              <a:rPr lang="en-US" altLang="ko-KR" sz="2400" dirty="0"/>
              <a:t>30</a:t>
            </a:r>
            <a:r>
              <a:rPr lang="ko-KR" altLang="en-US" sz="2400" dirty="0"/>
              <a:t>세 미만의 </a:t>
            </a:r>
            <a:r>
              <a:rPr lang="ko-KR" altLang="en-US" sz="2400" dirty="0" err="1"/>
              <a:t>고객이름과</a:t>
            </a:r>
            <a:r>
              <a:rPr lang="ko-KR" altLang="en-US" sz="2400" dirty="0"/>
              <a:t> </a:t>
            </a:r>
            <a:r>
              <a:rPr lang="ko-KR" altLang="en-US" sz="2400" dirty="0" err="1"/>
              <a:t>고객등급</a:t>
            </a:r>
            <a:r>
              <a:rPr lang="en-US" altLang="ko-KR" sz="2400" dirty="0"/>
              <a:t>, </a:t>
            </a:r>
            <a:r>
              <a:rPr lang="ko-KR" altLang="en-US" sz="2400" dirty="0"/>
              <a:t>나이를 모두 출력 하시오</a:t>
            </a:r>
            <a:r>
              <a:rPr lang="en-US" altLang="ko-KR" sz="24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987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363498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* </a:t>
            </a:r>
            <a:r>
              <a:rPr lang="ko-KR" altLang="en-US" dirty="0"/>
              <a:t>애칭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쿼리 사용 중 테이블</a:t>
            </a:r>
            <a:r>
              <a:rPr lang="en-US" altLang="ko-KR" sz="2400" dirty="0"/>
              <a:t>, </a:t>
            </a:r>
            <a:r>
              <a:rPr lang="ko-KR" altLang="en-US" sz="2400" dirty="0"/>
              <a:t>컬럼</a:t>
            </a:r>
            <a:r>
              <a:rPr lang="en-US" altLang="ko-KR" sz="2400" dirty="0"/>
              <a:t>(</a:t>
            </a:r>
            <a:r>
              <a:rPr lang="ko-KR" altLang="en-US" sz="2400" dirty="0" err="1"/>
              <a:t>가상컬럼</a:t>
            </a:r>
            <a:r>
              <a:rPr lang="en-US" altLang="ko-KR" sz="2400" dirty="0"/>
              <a:t>, </a:t>
            </a:r>
            <a:r>
              <a:rPr lang="ko-KR" altLang="en-US" sz="2400" dirty="0"/>
              <a:t>테이블 포함</a:t>
            </a:r>
            <a:r>
              <a:rPr lang="en-US" altLang="ko-KR" sz="2400" dirty="0"/>
              <a:t>)</a:t>
            </a:r>
            <a:r>
              <a:rPr lang="ko-KR" altLang="en-US" sz="2400" dirty="0"/>
              <a:t>에 애칭을 주어 사용 가능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Select </a:t>
            </a:r>
            <a:r>
              <a:rPr lang="en-US" altLang="ko-KR" sz="2400" dirty="0" err="1"/>
              <a:t>mst</a:t>
            </a:r>
            <a:r>
              <a:rPr lang="en-US" altLang="ko-KR" sz="2400" dirty="0"/>
              <a:t>.</a:t>
            </a:r>
            <a:r>
              <a:rPr lang="ko-KR" altLang="en-US" sz="2400" dirty="0" err="1"/>
              <a:t>컬럼명</a:t>
            </a:r>
            <a:r>
              <a:rPr lang="ko-KR" altLang="en-US" sz="2400" dirty="0"/>
              <a:t> </a:t>
            </a:r>
            <a:r>
              <a:rPr lang="en-US" altLang="ko-KR" sz="2400" dirty="0"/>
              <a:t>AS A1, </a:t>
            </a:r>
            <a:r>
              <a:rPr lang="en-US" altLang="ko-KR" sz="2400" dirty="0" err="1"/>
              <a:t>mst</a:t>
            </a:r>
            <a:r>
              <a:rPr lang="en-US" altLang="ko-KR" sz="2400" dirty="0"/>
              <a:t>.</a:t>
            </a:r>
            <a:r>
              <a:rPr lang="ko-KR" altLang="en-US" sz="2400" dirty="0" err="1"/>
              <a:t>컬럼명</a:t>
            </a:r>
            <a:r>
              <a:rPr lang="ko-KR" altLang="en-US" sz="2400" dirty="0"/>
              <a:t> </a:t>
            </a:r>
            <a:r>
              <a:rPr lang="en-US" altLang="ko-KR" sz="2400" dirty="0"/>
              <a:t>AS A2…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      from </a:t>
            </a:r>
            <a:r>
              <a:rPr lang="ko-KR" altLang="en-US" sz="2400" dirty="0" err="1"/>
              <a:t>테이블명</a:t>
            </a:r>
            <a:r>
              <a:rPr lang="ko-KR" altLang="en-US" sz="2400" dirty="0"/>
              <a:t> </a:t>
            </a:r>
            <a:r>
              <a:rPr lang="en-US" altLang="ko-KR" sz="2400" dirty="0"/>
              <a:t>AS </a:t>
            </a:r>
            <a:r>
              <a:rPr lang="en-US" altLang="ko-KR" sz="2400" dirty="0" err="1"/>
              <a:t>mst</a:t>
            </a: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  </a:t>
            </a:r>
            <a:r>
              <a:rPr lang="ko-KR" altLang="en-US" sz="2400" dirty="0"/>
              <a:t> </a:t>
            </a:r>
            <a:r>
              <a:rPr lang="en-US" altLang="ko-KR" sz="2400" dirty="0"/>
              <a:t>Where </a:t>
            </a:r>
            <a:r>
              <a:rPr lang="en-US" altLang="ko-KR" sz="2400" dirty="0" err="1"/>
              <a:t>mst</a:t>
            </a:r>
            <a:r>
              <a:rPr lang="en-US" altLang="ko-KR" sz="2400" dirty="0"/>
              <a:t>.</a:t>
            </a:r>
            <a:r>
              <a:rPr lang="ko-KR" altLang="en-US" sz="2400" dirty="0" err="1"/>
              <a:t>컬럼명</a:t>
            </a:r>
            <a:r>
              <a:rPr lang="ko-KR" altLang="en-US" sz="2400" dirty="0"/>
              <a:t> </a:t>
            </a:r>
            <a:r>
              <a:rPr lang="en-US" altLang="ko-KR" sz="2400" dirty="0"/>
              <a:t>= </a:t>
            </a:r>
            <a:r>
              <a:rPr lang="ko-KR" altLang="en-US" sz="2400" dirty="0"/>
              <a:t>조건</a:t>
            </a:r>
            <a:r>
              <a:rPr lang="en-US" altLang="ko-KR" sz="2400" dirty="0"/>
              <a:t>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718" y="3650342"/>
            <a:ext cx="4525006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6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199" y="1600200"/>
            <a:ext cx="10956175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1.Select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 6)</a:t>
            </a:r>
            <a:r>
              <a:rPr lang="ko-KR" altLang="en-US" sz="2400" dirty="0"/>
              <a:t> 서브 쿼리</a:t>
            </a: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    </a:t>
            </a:r>
            <a:r>
              <a:rPr lang="ko-KR" altLang="en-US" sz="2000" dirty="0"/>
              <a:t>가</a:t>
            </a:r>
            <a:r>
              <a:rPr lang="en-US" altLang="ko-KR" sz="2000" dirty="0"/>
              <a:t>) </a:t>
            </a:r>
            <a:r>
              <a:rPr lang="ko-KR" altLang="en-US" sz="2000" dirty="0" err="1"/>
              <a:t>컬럼형</a:t>
            </a:r>
            <a:r>
              <a:rPr lang="ko-KR" altLang="en-US" sz="2000" dirty="0"/>
              <a:t> 서브 쿼리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Select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        ,(Select B1.</a:t>
            </a:r>
            <a:r>
              <a:rPr lang="ko-KR" altLang="en-US" sz="1800" dirty="0" err="1"/>
              <a:t>컬럼명</a:t>
            </a:r>
            <a:r>
              <a:rPr lang="ko-KR" altLang="en-US" sz="1800" dirty="0"/>
              <a:t> </a:t>
            </a:r>
            <a:r>
              <a:rPr lang="en-US" altLang="ko-KR" sz="1800" dirty="0"/>
              <a:t>from </a:t>
            </a:r>
            <a:r>
              <a:rPr lang="ko-KR" altLang="en-US" sz="1800" dirty="0" err="1"/>
              <a:t>테이블명</a:t>
            </a:r>
            <a:r>
              <a:rPr lang="en-US" altLang="ko-KR" sz="1800" dirty="0"/>
              <a:t>B AS B1 where </a:t>
            </a:r>
            <a:r>
              <a:rPr lang="ko-KR" altLang="en-US" sz="1800" dirty="0"/>
              <a:t>조건</a:t>
            </a:r>
            <a:r>
              <a:rPr lang="en-US" altLang="ko-KR" sz="1800" dirty="0"/>
              <a:t>) AS new1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  from </a:t>
            </a:r>
            <a:r>
              <a:rPr lang="ko-KR" altLang="en-US" sz="1800" dirty="0" err="1"/>
              <a:t>테이블명</a:t>
            </a:r>
            <a:r>
              <a:rPr lang="ko-KR" altLang="en-US" sz="1800" dirty="0"/>
              <a:t> </a:t>
            </a:r>
            <a:r>
              <a:rPr lang="en-US" altLang="ko-KR" sz="1800" dirty="0"/>
              <a:t>AS A1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</a:t>
            </a:r>
            <a:r>
              <a:rPr lang="ko-KR" altLang="en-US" sz="1800" dirty="0"/>
              <a:t> </a:t>
            </a:r>
            <a:r>
              <a:rPr lang="en-US" altLang="ko-KR" sz="1800" dirty="0"/>
              <a:t>Where </a:t>
            </a:r>
            <a:r>
              <a:rPr lang="ko-KR" altLang="en-US" sz="1800" dirty="0"/>
              <a:t>조건</a:t>
            </a:r>
            <a:r>
              <a:rPr lang="en-US" altLang="ko-KR" sz="1800" dirty="0"/>
              <a:t>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67" y="1713186"/>
            <a:ext cx="10517339" cy="490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8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199" y="1600200"/>
            <a:ext cx="11305309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1.Select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 6) </a:t>
            </a:r>
            <a:r>
              <a:rPr lang="ko-KR" altLang="en-US" sz="2400" dirty="0"/>
              <a:t>서브 쿼리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1800" dirty="0"/>
              <a:t>    </a:t>
            </a:r>
            <a:r>
              <a:rPr lang="ko-KR" altLang="en-US" sz="1800" dirty="0"/>
              <a:t>나</a:t>
            </a:r>
            <a:r>
              <a:rPr lang="en-US" altLang="ko-KR" sz="1800" dirty="0"/>
              <a:t>) </a:t>
            </a:r>
            <a:r>
              <a:rPr lang="ko-KR" altLang="en-US" sz="1800" dirty="0" err="1"/>
              <a:t>컬럼형</a:t>
            </a:r>
            <a:r>
              <a:rPr lang="ko-KR" altLang="en-US" sz="1800" dirty="0"/>
              <a:t> 서브 쿼리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Select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 from </a:t>
            </a:r>
            <a:r>
              <a:rPr lang="ko-KR" altLang="en-US" sz="1800" dirty="0" err="1"/>
              <a:t>테이블명</a:t>
            </a:r>
            <a:r>
              <a:rPr lang="ko-KR" altLang="en-US" sz="1800" dirty="0"/>
              <a:t> </a:t>
            </a:r>
            <a:r>
              <a:rPr lang="en-US" altLang="ko-KR" sz="1800" dirty="0"/>
              <a:t>AS A1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</a:t>
            </a:r>
            <a:r>
              <a:rPr lang="ko-KR" altLang="en-US" sz="1800" dirty="0"/>
              <a:t> </a:t>
            </a:r>
            <a:r>
              <a:rPr lang="en-US" altLang="ko-KR" sz="1800" dirty="0"/>
              <a:t>Where </a:t>
            </a:r>
            <a:r>
              <a:rPr lang="ko-KR" altLang="en-US" sz="1800" dirty="0"/>
              <a:t>조건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   and A1.</a:t>
            </a:r>
            <a:r>
              <a:rPr lang="ko-KR" altLang="en-US" sz="1800" dirty="0" err="1"/>
              <a:t>컬럼명</a:t>
            </a:r>
            <a:r>
              <a:rPr lang="ko-KR" altLang="en-US" sz="1800" dirty="0"/>
              <a:t> </a:t>
            </a:r>
            <a:r>
              <a:rPr lang="en-US" altLang="ko-KR" sz="1800" dirty="0"/>
              <a:t>= (Select B1.</a:t>
            </a:r>
            <a:r>
              <a:rPr lang="ko-KR" altLang="en-US" sz="1800" dirty="0" err="1"/>
              <a:t>컬럼명</a:t>
            </a:r>
            <a:r>
              <a:rPr lang="ko-KR" altLang="en-US" sz="1800" dirty="0"/>
              <a:t> </a:t>
            </a:r>
            <a:r>
              <a:rPr lang="en-US" altLang="ko-KR" sz="1800" dirty="0"/>
              <a:t>from </a:t>
            </a:r>
            <a:r>
              <a:rPr lang="ko-KR" altLang="en-US" sz="1800" dirty="0" err="1"/>
              <a:t>테이블명</a:t>
            </a:r>
            <a:r>
              <a:rPr lang="en-US" altLang="ko-KR" sz="1800" dirty="0"/>
              <a:t>B AS B1 where </a:t>
            </a:r>
            <a:r>
              <a:rPr lang="ko-KR" altLang="en-US" sz="1800" dirty="0"/>
              <a:t>조건</a:t>
            </a:r>
            <a:r>
              <a:rPr lang="en-US" altLang="ko-KR" sz="1800" dirty="0"/>
              <a:t>);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68" y="2606566"/>
            <a:ext cx="11559544" cy="315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7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199" y="1600200"/>
            <a:ext cx="11305309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1.Select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 7) </a:t>
            </a:r>
            <a:r>
              <a:rPr lang="ko-KR" altLang="en-US" sz="2400" dirty="0"/>
              <a:t>정렬 </a:t>
            </a:r>
            <a:r>
              <a:rPr lang="en-US" altLang="ko-KR" sz="2400" dirty="0"/>
              <a:t>- </a:t>
            </a:r>
            <a:r>
              <a:rPr lang="ko-KR" altLang="en-US" sz="2400" dirty="0"/>
              <a:t>오름차순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1800" dirty="0"/>
              <a:t>     Select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 from </a:t>
            </a:r>
            <a:r>
              <a:rPr lang="ko-KR" altLang="en-US" sz="1800" dirty="0" err="1"/>
              <a:t>테이블명</a:t>
            </a:r>
            <a:r>
              <a:rPr lang="ko-KR" altLang="en-US" sz="1800" dirty="0"/>
              <a:t> </a:t>
            </a:r>
            <a:r>
              <a:rPr lang="en-US" altLang="ko-KR" sz="1800" dirty="0"/>
              <a:t>AS A1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</a:t>
            </a:r>
            <a:r>
              <a:rPr lang="ko-KR" altLang="en-US" sz="1800" dirty="0"/>
              <a:t> </a:t>
            </a:r>
            <a:r>
              <a:rPr lang="en-US" altLang="ko-KR" sz="1800" dirty="0"/>
              <a:t>Where </a:t>
            </a:r>
            <a:r>
              <a:rPr lang="ko-KR" altLang="en-US" sz="1800" dirty="0"/>
              <a:t>조건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order by </a:t>
            </a:r>
            <a:r>
              <a:rPr lang="ko-KR" altLang="en-US" sz="1800" dirty="0" err="1"/>
              <a:t>컬럼명</a:t>
            </a:r>
            <a:r>
              <a:rPr lang="ko-KR" altLang="en-US" sz="1800" dirty="0"/>
              <a:t> </a:t>
            </a:r>
            <a:r>
              <a:rPr lang="en-US" altLang="ko-KR" sz="1800" dirty="0" err="1"/>
              <a:t>asc</a:t>
            </a:r>
            <a:r>
              <a:rPr lang="en-US" altLang="ko-KR" sz="1800" dirty="0"/>
              <a:t>;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939" y="3026494"/>
            <a:ext cx="2991267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4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199" y="1600200"/>
            <a:ext cx="11305309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1.Select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 8) </a:t>
            </a:r>
            <a:r>
              <a:rPr lang="ko-KR" altLang="en-US" sz="2400" dirty="0"/>
              <a:t>정렬 </a:t>
            </a:r>
            <a:r>
              <a:rPr lang="en-US" altLang="ko-KR" sz="2400" dirty="0"/>
              <a:t>– </a:t>
            </a:r>
            <a:r>
              <a:rPr lang="ko-KR" altLang="en-US" sz="2400" dirty="0"/>
              <a:t>내림차순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1800" dirty="0"/>
              <a:t>     Select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 from </a:t>
            </a:r>
            <a:r>
              <a:rPr lang="ko-KR" altLang="en-US" sz="1800" dirty="0" err="1"/>
              <a:t>테이블명</a:t>
            </a:r>
            <a:r>
              <a:rPr lang="ko-KR" altLang="en-US" sz="1800" dirty="0"/>
              <a:t> </a:t>
            </a:r>
            <a:r>
              <a:rPr lang="en-US" altLang="ko-KR" sz="1800" dirty="0"/>
              <a:t>AS A1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</a:t>
            </a:r>
            <a:r>
              <a:rPr lang="ko-KR" altLang="en-US" sz="1800" dirty="0"/>
              <a:t> </a:t>
            </a:r>
            <a:r>
              <a:rPr lang="en-US" altLang="ko-KR" sz="1800" dirty="0"/>
              <a:t>Where </a:t>
            </a:r>
            <a:r>
              <a:rPr lang="ko-KR" altLang="en-US" sz="1800" dirty="0"/>
              <a:t>조건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order by </a:t>
            </a:r>
            <a:r>
              <a:rPr lang="ko-KR" altLang="en-US" sz="1800" dirty="0" err="1"/>
              <a:t>컬럼명</a:t>
            </a:r>
            <a:r>
              <a:rPr lang="ko-KR" altLang="en-US" sz="1800" dirty="0"/>
              <a:t> </a:t>
            </a:r>
            <a:r>
              <a:rPr lang="en-US" altLang="ko-KR" sz="1800" dirty="0" err="1"/>
              <a:t>desc</a:t>
            </a:r>
            <a:r>
              <a:rPr lang="en-US" altLang="ko-KR" sz="1800" dirty="0"/>
              <a:t>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298" y="3040256"/>
            <a:ext cx="3115110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25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199" y="1600200"/>
            <a:ext cx="11305309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1.Select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 9) </a:t>
            </a:r>
            <a:r>
              <a:rPr lang="ko-KR" altLang="en-US" sz="2400" dirty="0"/>
              <a:t>정렬 </a:t>
            </a:r>
            <a:r>
              <a:rPr lang="en-US" altLang="ko-KR" sz="2400" dirty="0"/>
              <a:t>– </a:t>
            </a:r>
            <a:r>
              <a:rPr lang="ko-KR" altLang="en-US" sz="2400" dirty="0"/>
              <a:t>다중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1800" dirty="0"/>
              <a:t>     Select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 from </a:t>
            </a:r>
            <a:r>
              <a:rPr lang="ko-KR" altLang="en-US" sz="1800" dirty="0" err="1"/>
              <a:t>테이블명</a:t>
            </a:r>
            <a:r>
              <a:rPr lang="ko-KR" altLang="en-US" sz="1800" dirty="0"/>
              <a:t> </a:t>
            </a:r>
            <a:r>
              <a:rPr lang="en-US" altLang="ko-KR" sz="1800" dirty="0"/>
              <a:t>AS A1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</a:t>
            </a:r>
            <a:r>
              <a:rPr lang="ko-KR" altLang="en-US" sz="1800" dirty="0"/>
              <a:t> </a:t>
            </a:r>
            <a:r>
              <a:rPr lang="en-US" altLang="ko-KR" sz="1800" dirty="0"/>
              <a:t>Where </a:t>
            </a:r>
            <a:r>
              <a:rPr lang="ko-KR" altLang="en-US" sz="1800" dirty="0"/>
              <a:t>조건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order by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1</a:t>
            </a:r>
            <a:r>
              <a:rPr lang="ko-KR" altLang="en-US" sz="1800" dirty="0"/>
              <a:t> </a:t>
            </a:r>
            <a:r>
              <a:rPr lang="en-US" altLang="ko-KR" sz="1800" dirty="0" err="1"/>
              <a:t>desc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2 </a:t>
            </a:r>
            <a:r>
              <a:rPr lang="en-US" altLang="ko-KR" sz="1800" dirty="0" err="1"/>
              <a:t>asc</a:t>
            </a:r>
            <a:r>
              <a:rPr lang="en-US" altLang="ko-KR" sz="1800" dirty="0"/>
              <a:t>;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506" y="2687158"/>
            <a:ext cx="3696216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65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98765" y="160020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실습 </a:t>
            </a:r>
            <a:r>
              <a:rPr lang="en-US" altLang="ko-KR" sz="2400" dirty="0"/>
              <a:t>5. </a:t>
            </a:r>
            <a:r>
              <a:rPr lang="ko-KR" altLang="en-US" sz="2400" dirty="0"/>
              <a:t>고객관리대장의 사람 중 상품권을 수령한 사람들의 </a:t>
            </a:r>
            <a:r>
              <a:rPr lang="ko-KR" altLang="en-US" sz="2400" dirty="0" err="1"/>
              <a:t>고객이름</a:t>
            </a:r>
            <a:r>
              <a:rPr lang="en-US" altLang="ko-KR" sz="2400" dirty="0"/>
              <a:t>,</a:t>
            </a:r>
            <a:r>
              <a:rPr lang="ko-KR" altLang="en-US" sz="2400" dirty="0"/>
              <a:t> 연락처</a:t>
            </a:r>
            <a:r>
              <a:rPr lang="en-US" altLang="ko-KR" sz="2400" dirty="0"/>
              <a:t>, </a:t>
            </a:r>
            <a:r>
              <a:rPr lang="ko-KR" altLang="en-US" sz="2400" dirty="0" smtClean="0"/>
              <a:t>상품권</a:t>
            </a:r>
            <a:r>
              <a:rPr lang="en-US" altLang="ko-KR" sz="2400" dirty="0" smtClean="0"/>
              <a:t> </a:t>
            </a:r>
            <a:r>
              <a:rPr lang="ko-KR" altLang="en-US" sz="2400" dirty="0" err="1"/>
              <a:t>발급일자를</a:t>
            </a:r>
            <a:r>
              <a:rPr lang="ko-KR" altLang="en-US" sz="2400" dirty="0"/>
              <a:t> 출력 하시오</a:t>
            </a:r>
            <a:r>
              <a:rPr lang="en-US" altLang="ko-KR" sz="24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실습 </a:t>
            </a:r>
            <a:r>
              <a:rPr lang="en-US" altLang="ko-KR" sz="2400" dirty="0"/>
              <a:t>6. </a:t>
            </a:r>
            <a:r>
              <a:rPr lang="ko-KR" altLang="en-US" sz="2400" dirty="0"/>
              <a:t>고객관리대장의 사람 중 상품권을 수령 하지 못한 사람들의 </a:t>
            </a:r>
            <a:r>
              <a:rPr lang="ko-KR" altLang="en-US" sz="2400" dirty="0" err="1"/>
              <a:t>고객이름</a:t>
            </a:r>
            <a:r>
              <a:rPr lang="en-US" altLang="ko-KR" sz="2400" dirty="0"/>
              <a:t>,</a:t>
            </a:r>
            <a:r>
              <a:rPr lang="ko-KR" altLang="en-US" sz="2400" dirty="0"/>
              <a:t> 연락처를 출력 하시오</a:t>
            </a:r>
            <a:r>
              <a:rPr lang="en-US" altLang="ko-KR" sz="24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실습 </a:t>
            </a:r>
            <a:r>
              <a:rPr lang="en-US" altLang="ko-KR" sz="2400" dirty="0"/>
              <a:t>7. </a:t>
            </a:r>
            <a:r>
              <a:rPr lang="ko-KR" altLang="en-US" sz="2400" dirty="0"/>
              <a:t>고객관리대장의 내용을 고객이름 내림차순으로 정렬하여 출력 </a:t>
            </a:r>
            <a:r>
              <a:rPr lang="ko-KR" altLang="en-US" sz="2400" dirty="0" err="1"/>
              <a:t>하시오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실습 </a:t>
            </a:r>
            <a:r>
              <a:rPr lang="en-US" altLang="ko-KR" sz="2400" dirty="0"/>
              <a:t>8. </a:t>
            </a:r>
            <a:r>
              <a:rPr lang="ko-KR" altLang="en-US" sz="2400" dirty="0"/>
              <a:t>고객관리대장의 내용을 나이순서</a:t>
            </a:r>
            <a:r>
              <a:rPr lang="en-US" altLang="ko-KR" sz="2400" dirty="0"/>
              <a:t>(</a:t>
            </a:r>
            <a:r>
              <a:rPr lang="ko-KR" altLang="en-US" sz="2400" dirty="0"/>
              <a:t>오름차순</a:t>
            </a:r>
            <a:r>
              <a:rPr lang="en-US" altLang="ko-KR" sz="2400" dirty="0"/>
              <a:t>) </a:t>
            </a:r>
            <a:r>
              <a:rPr lang="ko-KR" altLang="en-US" sz="2400" dirty="0"/>
              <a:t>으로 정렬하여 출력 </a:t>
            </a:r>
            <a:r>
              <a:rPr lang="ko-KR" altLang="en-US" sz="2400" dirty="0" err="1"/>
              <a:t>하시오</a:t>
            </a:r>
            <a:r>
              <a:rPr lang="en-US" altLang="ko-KR" sz="24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실습 </a:t>
            </a:r>
            <a:r>
              <a:rPr lang="en-US" altLang="ko-KR" sz="2400" dirty="0"/>
              <a:t>9. “</a:t>
            </a:r>
            <a:r>
              <a:rPr lang="ko-KR" altLang="en-US" sz="2400" dirty="0"/>
              <a:t>실습</a:t>
            </a:r>
            <a:r>
              <a:rPr lang="en-US" altLang="ko-KR" sz="2400" dirty="0"/>
              <a:t> 6”</a:t>
            </a:r>
            <a:r>
              <a:rPr lang="ko-KR" altLang="en-US" sz="2400" dirty="0"/>
              <a:t>의 결과를 </a:t>
            </a:r>
            <a:r>
              <a:rPr lang="ko-KR" altLang="en-US" sz="2400" dirty="0" err="1"/>
              <a:t>고객이름</a:t>
            </a:r>
            <a:r>
              <a:rPr lang="ko-KR" altLang="en-US" sz="2400" dirty="0"/>
              <a:t> 기준으로 내림차순 정렬 하시오</a:t>
            </a: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70844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40573" y="1600200"/>
            <a:ext cx="11305309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2. Union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 1) </a:t>
            </a:r>
            <a:r>
              <a:rPr lang="ko-KR" altLang="en-US" sz="2400" dirty="0"/>
              <a:t>서로 다른 테이블의 </a:t>
            </a:r>
            <a:r>
              <a:rPr lang="en-US" altLang="ko-KR" sz="2400" dirty="0"/>
              <a:t>Union</a:t>
            </a:r>
          </a:p>
          <a:p>
            <a:pPr marL="0" indent="0">
              <a:buNone/>
            </a:pPr>
            <a:r>
              <a:rPr lang="en-US" altLang="ko-KR" sz="1800" dirty="0"/>
              <a:t>     Select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1,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 from </a:t>
            </a:r>
            <a:r>
              <a:rPr lang="ko-KR" altLang="en-US" sz="1800" dirty="0" err="1"/>
              <a:t>테이블명</a:t>
            </a:r>
            <a:r>
              <a:rPr lang="ko-KR" altLang="en-US" sz="1800" dirty="0"/>
              <a:t> </a:t>
            </a:r>
            <a:r>
              <a:rPr lang="en-US" altLang="ko-KR" sz="1800" dirty="0"/>
              <a:t>AS A1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</a:t>
            </a:r>
            <a:r>
              <a:rPr lang="ko-KR" altLang="en-US" sz="1800" dirty="0"/>
              <a:t> </a:t>
            </a:r>
            <a:r>
              <a:rPr lang="en-US" altLang="ko-KR" sz="1800" dirty="0"/>
              <a:t>Where </a:t>
            </a:r>
            <a:r>
              <a:rPr lang="ko-KR" altLang="en-US" sz="1800" dirty="0"/>
              <a:t>조건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UNION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Select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1,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  from </a:t>
            </a:r>
            <a:r>
              <a:rPr lang="ko-KR" altLang="en-US" sz="1800" dirty="0" err="1"/>
              <a:t>테이블명</a:t>
            </a:r>
            <a:r>
              <a:rPr lang="ko-KR" altLang="en-US" sz="1800" dirty="0"/>
              <a:t> </a:t>
            </a:r>
            <a:r>
              <a:rPr lang="en-US" altLang="ko-KR" sz="1800" dirty="0"/>
              <a:t>AS A2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Where </a:t>
            </a:r>
            <a:r>
              <a:rPr lang="ko-KR" altLang="en-US" sz="1800" dirty="0"/>
              <a:t>조건</a:t>
            </a:r>
            <a:r>
              <a:rPr lang="en-US" altLang="ko-KR" sz="1800" dirty="0"/>
              <a:t>;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724115"/>
            <a:ext cx="2400635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1.Select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/>
              <a:t>  1) </a:t>
            </a:r>
            <a:r>
              <a:rPr lang="ko-KR" altLang="en-US" sz="2400"/>
              <a:t>일반 조회</a:t>
            </a:r>
            <a:endParaRPr lang="en-US" altLang="ko-KR" sz="24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/>
              <a:t>     Select * from </a:t>
            </a:r>
            <a:r>
              <a:rPr lang="ko-KR" altLang="en-US" sz="2400"/>
              <a:t>테이블명</a:t>
            </a:r>
            <a:r>
              <a:rPr lang="en-US" altLang="ko-KR" sz="2400"/>
              <a:t>;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585" y="1820262"/>
            <a:ext cx="4477375" cy="43059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40573" y="1600200"/>
            <a:ext cx="11305309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2. Union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 2) </a:t>
            </a:r>
            <a:r>
              <a:rPr lang="ko-KR" altLang="en-US" sz="2400" dirty="0"/>
              <a:t>동일 테이블의 </a:t>
            </a:r>
            <a:r>
              <a:rPr lang="en-US" altLang="ko-KR" sz="2400" dirty="0"/>
              <a:t>Union</a:t>
            </a:r>
          </a:p>
          <a:p>
            <a:pPr marL="0" indent="0">
              <a:buNone/>
            </a:pPr>
            <a:r>
              <a:rPr lang="en-US" altLang="ko-KR" sz="1800" dirty="0"/>
              <a:t>     Select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1,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 from </a:t>
            </a:r>
            <a:r>
              <a:rPr lang="ko-KR" altLang="en-US" sz="1800" dirty="0" err="1"/>
              <a:t>테이블명</a:t>
            </a:r>
            <a:r>
              <a:rPr lang="ko-KR" altLang="en-US" sz="1800" dirty="0"/>
              <a:t> </a:t>
            </a:r>
            <a:r>
              <a:rPr lang="en-US" altLang="ko-KR" sz="1800" dirty="0"/>
              <a:t>AS A1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</a:t>
            </a:r>
            <a:r>
              <a:rPr lang="ko-KR" altLang="en-US" sz="1800" dirty="0"/>
              <a:t> </a:t>
            </a:r>
            <a:r>
              <a:rPr lang="en-US" altLang="ko-KR" sz="1800" dirty="0"/>
              <a:t>Where </a:t>
            </a:r>
            <a:r>
              <a:rPr lang="ko-KR" altLang="en-US" sz="1800" dirty="0"/>
              <a:t>조건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UNION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Select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1,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2</a:t>
            </a:r>
          </a:p>
          <a:p>
            <a:pPr marL="0" indent="0">
              <a:buNone/>
            </a:pPr>
            <a:r>
              <a:rPr lang="en-US" altLang="ko-KR" sz="1800" dirty="0"/>
              <a:t>      from </a:t>
            </a:r>
            <a:r>
              <a:rPr lang="ko-KR" altLang="en-US" sz="1800" dirty="0" err="1"/>
              <a:t>테이블명</a:t>
            </a:r>
            <a:r>
              <a:rPr lang="ko-KR" altLang="en-US" sz="1800" dirty="0"/>
              <a:t> </a:t>
            </a:r>
            <a:r>
              <a:rPr lang="en-US" altLang="ko-KR" sz="1800" dirty="0"/>
              <a:t>AS A1</a:t>
            </a:r>
          </a:p>
          <a:p>
            <a:pPr marL="0" indent="0">
              <a:buNone/>
            </a:pPr>
            <a:r>
              <a:rPr lang="en-US" altLang="ko-KR" sz="1800" dirty="0"/>
              <a:t>    Where </a:t>
            </a:r>
            <a:r>
              <a:rPr lang="ko-KR" altLang="en-US" sz="1800" dirty="0"/>
              <a:t>조건</a:t>
            </a:r>
            <a:r>
              <a:rPr lang="en-US" altLang="ko-KR" sz="1800" dirty="0"/>
              <a:t>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230" y="349930"/>
            <a:ext cx="3923709" cy="676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14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98765" y="160020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실습 </a:t>
            </a:r>
            <a:r>
              <a:rPr lang="en-US" altLang="ko-KR" sz="2400" dirty="0"/>
              <a:t>10. </a:t>
            </a:r>
            <a:r>
              <a:rPr lang="ko-KR" altLang="en-US" sz="2400" dirty="0"/>
              <a:t>상품권 발급 대장 테이블을 두 번 사용하여 </a:t>
            </a:r>
            <a:r>
              <a:rPr lang="en-US" altLang="ko-KR" sz="2400" dirty="0" err="1"/>
              <a:t>c_id</a:t>
            </a:r>
            <a:r>
              <a:rPr lang="en-US" altLang="ko-KR" sz="2400" dirty="0"/>
              <a:t> </a:t>
            </a:r>
            <a:r>
              <a:rPr lang="ko-KR" altLang="en-US" sz="2400" dirty="0"/>
              <a:t>컬럼만 </a:t>
            </a:r>
            <a:r>
              <a:rPr lang="en-US" altLang="ko-KR" sz="2400" dirty="0"/>
              <a:t>union </a:t>
            </a:r>
            <a:r>
              <a:rPr lang="ko-KR" altLang="en-US" sz="2400" dirty="0"/>
              <a:t>시키고 결과를 확인 하시오</a:t>
            </a:r>
            <a:r>
              <a:rPr lang="en-US" altLang="ko-KR" sz="24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실습 </a:t>
            </a:r>
            <a:r>
              <a:rPr lang="en-US" altLang="ko-KR" sz="2400" dirty="0"/>
              <a:t>11. “</a:t>
            </a:r>
            <a:r>
              <a:rPr lang="ko-KR" altLang="en-US" sz="2400" dirty="0"/>
              <a:t>실습 </a:t>
            </a:r>
            <a:r>
              <a:rPr lang="en-US" altLang="ko-KR" sz="2400" dirty="0"/>
              <a:t>10”</a:t>
            </a:r>
            <a:r>
              <a:rPr lang="ko-KR" altLang="en-US" sz="2400" dirty="0"/>
              <a:t>에 첫번째 </a:t>
            </a:r>
            <a:r>
              <a:rPr lang="en-US" altLang="ko-KR" sz="2400" dirty="0"/>
              <a:t>select</a:t>
            </a:r>
            <a:r>
              <a:rPr lang="ko-KR" altLang="en-US" sz="2400" dirty="0"/>
              <a:t>문에는 </a:t>
            </a:r>
            <a:r>
              <a:rPr lang="en-US" altLang="ko-KR" sz="2400" dirty="0"/>
              <a:t>‘1</a:t>
            </a:r>
            <a:r>
              <a:rPr lang="ko-KR" altLang="en-US" sz="2400" dirty="0"/>
              <a:t>번</a:t>
            </a:r>
            <a:r>
              <a:rPr lang="en-US" altLang="ko-KR" sz="2400" dirty="0"/>
              <a:t>‘ </a:t>
            </a:r>
            <a:r>
              <a:rPr lang="ko-KR" altLang="en-US" sz="2400" dirty="0"/>
              <a:t>이라는 내용의 컬럼을 두번째 </a:t>
            </a:r>
            <a:r>
              <a:rPr lang="en-US" altLang="ko-KR" sz="2400" dirty="0"/>
              <a:t>select</a:t>
            </a:r>
            <a:r>
              <a:rPr lang="ko-KR" altLang="en-US" sz="2400" dirty="0"/>
              <a:t>문에는 </a:t>
            </a:r>
            <a:r>
              <a:rPr lang="en-US" altLang="ko-KR" sz="2400" dirty="0"/>
              <a:t>‘2</a:t>
            </a:r>
            <a:r>
              <a:rPr lang="ko-KR" altLang="en-US" sz="2400" dirty="0"/>
              <a:t>번</a:t>
            </a:r>
            <a:r>
              <a:rPr lang="en-US" altLang="ko-KR" sz="2400" dirty="0"/>
              <a:t>’</a:t>
            </a:r>
            <a:r>
              <a:rPr lang="ko-KR" altLang="en-US" sz="2400" dirty="0"/>
              <a:t>이라는 내용의 컬럼을 추가하여 결과를 확인 </a:t>
            </a:r>
            <a:r>
              <a:rPr lang="ko-KR" altLang="en-US" sz="2400" dirty="0" err="1"/>
              <a:t>하시오</a:t>
            </a:r>
            <a:r>
              <a:rPr lang="en-US" altLang="ko-KR" sz="24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실습 </a:t>
            </a:r>
            <a:r>
              <a:rPr lang="en-US" altLang="ko-KR" sz="2400" dirty="0"/>
              <a:t>12. </a:t>
            </a:r>
            <a:r>
              <a:rPr lang="ko-KR" altLang="en-US" sz="2400" dirty="0"/>
              <a:t>상품권 발급 대장 테이블을 이용하여 </a:t>
            </a:r>
            <a:r>
              <a:rPr lang="en-US" altLang="ko-KR" sz="2400" dirty="0"/>
              <a:t>10</a:t>
            </a:r>
            <a:r>
              <a:rPr lang="ko-KR" altLang="en-US" sz="2400" dirty="0"/>
              <a:t>만원 초과 상품권을 발급 받은 고객 </a:t>
            </a:r>
            <a:r>
              <a:rPr lang="ko-KR" altLang="en-US" sz="2400" dirty="0" err="1"/>
              <a:t>관리번호를</a:t>
            </a:r>
            <a:r>
              <a:rPr lang="ko-KR" altLang="en-US" sz="2400" dirty="0"/>
              <a:t> </a:t>
            </a:r>
            <a:r>
              <a:rPr lang="en-US" altLang="ko-KR" sz="2400" dirty="0"/>
              <a:t>2</a:t>
            </a:r>
            <a:r>
              <a:rPr lang="ko-KR" altLang="en-US" sz="2400" dirty="0"/>
              <a:t>번 출력되도록 구성 하시오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270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40573" y="1600200"/>
            <a:ext cx="11305309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2. Union All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 3) </a:t>
            </a:r>
            <a:r>
              <a:rPr lang="ko-KR" altLang="en-US" sz="2400" dirty="0"/>
              <a:t>두 테이블의 </a:t>
            </a:r>
            <a:r>
              <a:rPr lang="en-US" altLang="ko-KR" sz="2400" dirty="0"/>
              <a:t>Union</a:t>
            </a:r>
          </a:p>
          <a:p>
            <a:pPr marL="0" indent="0">
              <a:buNone/>
            </a:pPr>
            <a:r>
              <a:rPr lang="en-US" altLang="ko-KR" sz="1800" dirty="0"/>
              <a:t>     Select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1,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 from </a:t>
            </a:r>
            <a:r>
              <a:rPr lang="ko-KR" altLang="en-US" sz="1800" dirty="0" err="1"/>
              <a:t>테이블명</a:t>
            </a:r>
            <a:r>
              <a:rPr lang="ko-KR" altLang="en-US" sz="1800" dirty="0"/>
              <a:t> </a:t>
            </a:r>
            <a:r>
              <a:rPr lang="en-US" altLang="ko-KR" sz="1800" dirty="0"/>
              <a:t>AS A1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</a:t>
            </a:r>
            <a:r>
              <a:rPr lang="ko-KR" altLang="en-US" sz="1800" dirty="0"/>
              <a:t> </a:t>
            </a:r>
            <a:r>
              <a:rPr lang="en-US" altLang="ko-KR" sz="1800" dirty="0"/>
              <a:t>Where </a:t>
            </a:r>
            <a:r>
              <a:rPr lang="ko-KR" altLang="en-US" sz="1800" dirty="0"/>
              <a:t>조건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UNION ALL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Select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1,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2</a:t>
            </a:r>
          </a:p>
          <a:p>
            <a:pPr marL="0" indent="0">
              <a:buNone/>
            </a:pPr>
            <a:r>
              <a:rPr lang="en-US" altLang="ko-KR" sz="1800" dirty="0"/>
              <a:t>      from </a:t>
            </a:r>
            <a:r>
              <a:rPr lang="ko-KR" altLang="en-US" sz="1800" dirty="0" err="1"/>
              <a:t>테이블명</a:t>
            </a:r>
            <a:r>
              <a:rPr lang="ko-KR" altLang="en-US" sz="1800" dirty="0"/>
              <a:t> </a:t>
            </a:r>
            <a:r>
              <a:rPr lang="en-US" altLang="ko-KR" sz="1800" dirty="0"/>
              <a:t>AS A1</a:t>
            </a:r>
          </a:p>
          <a:p>
            <a:pPr marL="0" indent="0">
              <a:buNone/>
            </a:pPr>
            <a:r>
              <a:rPr lang="en-US" altLang="ko-KR" sz="1800" dirty="0"/>
              <a:t>    Where </a:t>
            </a:r>
            <a:r>
              <a:rPr lang="ko-KR" altLang="en-US" sz="1800" dirty="0"/>
              <a:t>조건</a:t>
            </a:r>
            <a:r>
              <a:rPr lang="en-US" altLang="ko-KR" sz="1800" dirty="0"/>
              <a:t>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BACA2B-6C3A-36A1-1C0C-775B51DE7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993" y="308347"/>
            <a:ext cx="4244318" cy="686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11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98765" y="160020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실습 </a:t>
            </a:r>
            <a:r>
              <a:rPr lang="en-US" altLang="ko-KR" sz="2400" dirty="0"/>
              <a:t>13. </a:t>
            </a:r>
            <a:r>
              <a:rPr lang="ko-KR" altLang="en-US" sz="2400" dirty="0"/>
              <a:t>상품권 발급 대장 테이블을 사용하여 </a:t>
            </a:r>
            <a:r>
              <a:rPr lang="en-US" altLang="ko-KR" sz="2400" dirty="0" err="1"/>
              <a:t>c_id</a:t>
            </a:r>
            <a:r>
              <a:rPr lang="en-US" altLang="ko-KR" sz="2400" dirty="0"/>
              <a:t>, </a:t>
            </a:r>
            <a:r>
              <a:rPr lang="en-US" altLang="ko-KR" sz="2400" dirty="0" err="1" smtClean="0"/>
              <a:t>issue_date</a:t>
            </a:r>
            <a:r>
              <a:rPr lang="en-US" altLang="ko-KR" sz="2400" dirty="0" smtClean="0"/>
              <a:t> </a:t>
            </a:r>
            <a:r>
              <a:rPr lang="ko-KR" altLang="en-US" sz="2400" dirty="0"/>
              <a:t>내용을 두번씩 화면에 출력 </a:t>
            </a:r>
            <a:r>
              <a:rPr lang="ko-KR" altLang="en-US" sz="2400" dirty="0" err="1"/>
              <a:t>하시오</a:t>
            </a:r>
            <a:r>
              <a:rPr lang="en-US" altLang="ko-KR" sz="2400" dirty="0"/>
              <a:t>.(</a:t>
            </a:r>
            <a:r>
              <a:rPr lang="ko-KR" altLang="en-US" sz="2400" dirty="0"/>
              <a:t>순서 상관 없음</a:t>
            </a:r>
            <a:r>
              <a:rPr lang="en-US" altLang="ko-KR" sz="24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실습 </a:t>
            </a:r>
            <a:r>
              <a:rPr lang="en-US" altLang="ko-KR" sz="2400" dirty="0"/>
              <a:t>14. </a:t>
            </a:r>
            <a:r>
              <a:rPr lang="ko-KR" altLang="en-US" sz="2400" dirty="0"/>
              <a:t>상품권 발급 대장 테이블을 사용하여 </a:t>
            </a:r>
            <a:r>
              <a:rPr lang="en-US" altLang="ko-KR" sz="2400" dirty="0" err="1"/>
              <a:t>c_id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issue_date</a:t>
            </a:r>
            <a:r>
              <a:rPr lang="en-US" altLang="ko-KR" sz="2400" dirty="0"/>
              <a:t> </a:t>
            </a:r>
            <a:r>
              <a:rPr lang="ko-KR" altLang="en-US" sz="2400" dirty="0"/>
              <a:t>내용을 </a:t>
            </a:r>
            <a:r>
              <a:rPr lang="ko-KR" altLang="en-US" sz="2400" dirty="0" err="1"/>
              <a:t>세번씩</a:t>
            </a:r>
            <a:r>
              <a:rPr lang="ko-KR" altLang="en-US" sz="2400" dirty="0"/>
              <a:t> 화면에 출력 </a:t>
            </a:r>
            <a:r>
              <a:rPr lang="ko-KR" altLang="en-US" sz="2400" dirty="0" err="1"/>
              <a:t>하시오</a:t>
            </a:r>
            <a:r>
              <a:rPr lang="en-US" altLang="ko-KR" sz="2400" dirty="0"/>
              <a:t>.(</a:t>
            </a:r>
            <a:r>
              <a:rPr lang="ko-KR" altLang="en-US" sz="2400" dirty="0"/>
              <a:t>순서 상관 없음</a:t>
            </a:r>
            <a:r>
              <a:rPr lang="en-US" altLang="ko-KR" sz="24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추가 문제 </a:t>
            </a:r>
            <a:r>
              <a:rPr lang="en-US" altLang="ko-KR" sz="2400" dirty="0"/>
              <a:t>1. </a:t>
            </a:r>
            <a:r>
              <a:rPr lang="ko-KR" altLang="en-US" sz="2400" dirty="0"/>
              <a:t>고객 관리대장 테이블을 이용하여 나이가 </a:t>
            </a:r>
            <a:r>
              <a:rPr lang="en-US" altLang="ko-KR" sz="2400" dirty="0"/>
              <a:t>30</a:t>
            </a:r>
            <a:r>
              <a:rPr lang="ko-KR" altLang="en-US" sz="2400" dirty="0"/>
              <a:t>세 인 사람만 제외하고 </a:t>
            </a:r>
            <a:r>
              <a:rPr lang="ko-KR" altLang="en-US" sz="2400" dirty="0" err="1"/>
              <a:t>출력하시오</a:t>
            </a:r>
            <a:r>
              <a:rPr lang="en-US" altLang="ko-KR" sz="2400" dirty="0"/>
              <a:t>.(where</a:t>
            </a:r>
            <a:r>
              <a:rPr lang="ko-KR" altLang="en-US" sz="2400" dirty="0"/>
              <a:t>절 조건</a:t>
            </a:r>
            <a:r>
              <a:rPr lang="en-US" altLang="ko-KR" sz="2400" dirty="0"/>
              <a:t>, union </a:t>
            </a:r>
            <a:r>
              <a:rPr lang="ko-KR" altLang="en-US" sz="2400" dirty="0"/>
              <a:t>사용</a:t>
            </a:r>
            <a:r>
              <a:rPr lang="en-US" altLang="ko-K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177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1.Select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/>
              <a:t>  2) </a:t>
            </a:r>
            <a:r>
              <a:rPr lang="ko-KR" altLang="en-US" sz="2400"/>
              <a:t>테이블 구조 확인</a:t>
            </a:r>
            <a:endParaRPr lang="en-US" altLang="ko-KR" sz="24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/>
              <a:t>     desc </a:t>
            </a:r>
            <a:r>
              <a:rPr lang="ko-KR" altLang="en-US" sz="2400"/>
              <a:t>테이블명</a:t>
            </a:r>
            <a:r>
              <a:rPr lang="en-US" altLang="ko-KR" sz="2400"/>
              <a:t>;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716" y="3358090"/>
            <a:ext cx="4420217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1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1.Select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/>
              <a:t>  3) </a:t>
            </a:r>
            <a:r>
              <a:rPr lang="ko-KR" altLang="en-US" sz="2400"/>
              <a:t>권장되는 조회</a:t>
            </a:r>
            <a:endParaRPr lang="en-US" altLang="ko-KR" sz="24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/>
              <a:t>     Select </a:t>
            </a:r>
            <a:r>
              <a:rPr lang="ko-KR" altLang="en-US" sz="2400"/>
              <a:t>컬럼명</a:t>
            </a:r>
            <a:r>
              <a:rPr lang="en-US" altLang="ko-KR" sz="2400"/>
              <a:t>, </a:t>
            </a:r>
            <a:r>
              <a:rPr lang="ko-KR" altLang="en-US" sz="2400"/>
              <a:t>컬럼명</a:t>
            </a:r>
            <a:r>
              <a:rPr lang="en-US" altLang="ko-KR" sz="2400"/>
              <a:t>… from </a:t>
            </a:r>
            <a:r>
              <a:rPr lang="ko-KR" altLang="en-US" sz="2400"/>
              <a:t>테이블명 </a:t>
            </a:r>
            <a:r>
              <a:rPr lang="en-US" altLang="ko-KR" sz="2400"/>
              <a:t>Where </a:t>
            </a:r>
            <a:r>
              <a:rPr lang="ko-KR" altLang="en-US" sz="2400"/>
              <a:t>조건</a:t>
            </a:r>
            <a:r>
              <a:rPr lang="en-US" altLang="ko-KR" sz="2400"/>
              <a:t>;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189" y="2956042"/>
            <a:ext cx="5068007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2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1.Select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/>
              <a:t>  3) </a:t>
            </a:r>
            <a:r>
              <a:rPr lang="ko-KR" altLang="en-US" sz="2400"/>
              <a:t>다중 조건 조회</a:t>
            </a:r>
            <a:r>
              <a:rPr lang="en-US" altLang="ko-KR" sz="2400"/>
              <a:t>(AND)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/>
              <a:t>     Select </a:t>
            </a:r>
            <a:r>
              <a:rPr lang="ko-KR" altLang="en-US" sz="2400"/>
              <a:t>컬럼명</a:t>
            </a:r>
            <a:r>
              <a:rPr lang="en-US" altLang="ko-KR" sz="2400"/>
              <a:t>, </a:t>
            </a:r>
            <a:r>
              <a:rPr lang="ko-KR" altLang="en-US" sz="2400"/>
              <a:t>컬럼명</a:t>
            </a:r>
            <a:r>
              <a:rPr lang="en-US" altLang="ko-KR" sz="240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/>
              <a:t>       from </a:t>
            </a:r>
            <a:r>
              <a:rPr lang="ko-KR" altLang="en-US" sz="2400"/>
              <a:t>테이블명</a:t>
            </a:r>
            <a:endParaRPr lang="en-US" altLang="ko-KR" sz="24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/>
              <a:t>   </a:t>
            </a:r>
            <a:r>
              <a:rPr lang="ko-KR" altLang="en-US" sz="2400"/>
              <a:t> </a:t>
            </a:r>
            <a:r>
              <a:rPr lang="en-US" altLang="ko-KR" sz="2400"/>
              <a:t>Where </a:t>
            </a:r>
            <a:r>
              <a:rPr lang="ko-KR" altLang="en-US" sz="2400"/>
              <a:t>조건</a:t>
            </a:r>
            <a:r>
              <a:rPr lang="en-US" altLang="ko-KR" sz="2400"/>
              <a:t>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/>
              <a:t>        and </a:t>
            </a:r>
            <a:r>
              <a:rPr lang="ko-KR" altLang="en-US" sz="2400"/>
              <a:t>조건</a:t>
            </a:r>
            <a:r>
              <a:rPr lang="en-US" altLang="ko-KR" sz="2400"/>
              <a:t>2;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804" y="3611212"/>
            <a:ext cx="2743583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05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1.Select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/>
              <a:t>  4) </a:t>
            </a:r>
            <a:r>
              <a:rPr lang="ko-KR" altLang="en-US" sz="2400"/>
              <a:t>다중 조건 조회</a:t>
            </a:r>
            <a:r>
              <a:rPr lang="en-US" altLang="ko-KR" sz="2400"/>
              <a:t>(OR)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/>
              <a:t>     Select </a:t>
            </a:r>
            <a:r>
              <a:rPr lang="ko-KR" altLang="en-US" sz="2400"/>
              <a:t>컬럼명</a:t>
            </a:r>
            <a:r>
              <a:rPr lang="en-US" altLang="ko-KR" sz="2400"/>
              <a:t>, </a:t>
            </a:r>
            <a:r>
              <a:rPr lang="ko-KR" altLang="en-US" sz="2400"/>
              <a:t>컬럼명</a:t>
            </a:r>
            <a:r>
              <a:rPr lang="en-US" altLang="ko-KR" sz="240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/>
              <a:t>       from </a:t>
            </a:r>
            <a:r>
              <a:rPr lang="ko-KR" altLang="en-US" sz="2400"/>
              <a:t>테이블명</a:t>
            </a:r>
            <a:endParaRPr lang="en-US" altLang="ko-KR" sz="24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/>
              <a:t>   </a:t>
            </a:r>
            <a:r>
              <a:rPr lang="ko-KR" altLang="en-US" sz="2400"/>
              <a:t> </a:t>
            </a:r>
            <a:r>
              <a:rPr lang="en-US" altLang="ko-KR" sz="2400"/>
              <a:t>Where </a:t>
            </a:r>
            <a:r>
              <a:rPr lang="ko-KR" altLang="en-US" sz="2400"/>
              <a:t>조건</a:t>
            </a:r>
            <a:r>
              <a:rPr lang="en-US" altLang="ko-KR" sz="2400"/>
              <a:t>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/>
              <a:t>          or </a:t>
            </a:r>
            <a:r>
              <a:rPr lang="ko-KR" altLang="en-US" sz="2400"/>
              <a:t>조건</a:t>
            </a:r>
            <a:r>
              <a:rPr lang="en-US" altLang="ko-KR" sz="2400"/>
              <a:t>2;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427" y="1972683"/>
            <a:ext cx="2819794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1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1.Select</a:t>
            </a:r>
          </a:p>
          <a:p>
            <a:pPr marL="0" indent="0">
              <a:buNone/>
            </a:pPr>
            <a:r>
              <a:rPr lang="en-US" altLang="ko-KR" sz="2400" dirty="0"/>
              <a:t>  5) </a:t>
            </a:r>
            <a:r>
              <a:rPr lang="ko-KR" altLang="en-US" sz="2400" dirty="0"/>
              <a:t>범위 조건</a:t>
            </a:r>
            <a:r>
              <a:rPr lang="en-US" altLang="ko-KR" sz="2400" dirty="0"/>
              <a:t>(between)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    Select </a:t>
            </a:r>
            <a:r>
              <a:rPr lang="ko-KR" altLang="en-US" sz="2400" dirty="0" err="1"/>
              <a:t>컬럼명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컬럼명</a:t>
            </a:r>
            <a:r>
              <a:rPr lang="en-US" altLang="ko-KR" sz="2400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      from </a:t>
            </a:r>
            <a:r>
              <a:rPr lang="ko-KR" altLang="en-US" sz="2400" dirty="0" err="1"/>
              <a:t>테이블명</a:t>
            </a: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  </a:t>
            </a:r>
            <a:r>
              <a:rPr lang="ko-KR" altLang="en-US" sz="2400" dirty="0"/>
              <a:t> </a:t>
            </a:r>
            <a:r>
              <a:rPr lang="en-US" altLang="ko-KR" sz="2400" dirty="0"/>
              <a:t>Where </a:t>
            </a:r>
            <a:r>
              <a:rPr lang="ko-KR" altLang="en-US" sz="2400" dirty="0" err="1"/>
              <a:t>컬럼명</a:t>
            </a:r>
            <a:r>
              <a:rPr lang="ko-KR" altLang="en-US" sz="2400" dirty="0"/>
              <a:t> </a:t>
            </a:r>
            <a:r>
              <a:rPr lang="en-US" altLang="ko-KR" sz="2400" dirty="0"/>
              <a:t>between </a:t>
            </a:r>
            <a:r>
              <a:rPr lang="ko-KR" altLang="en-US" sz="2400" dirty="0"/>
              <a:t>조건</a:t>
            </a:r>
            <a:r>
              <a:rPr lang="en-US" altLang="ko-KR" sz="2400" dirty="0"/>
              <a:t>1 and </a:t>
            </a:r>
            <a:r>
              <a:rPr lang="ko-KR" altLang="en-US" sz="2400" dirty="0"/>
              <a:t>조건</a:t>
            </a:r>
            <a:r>
              <a:rPr lang="en-US" altLang="ko-KR" sz="2400" dirty="0"/>
              <a:t>2;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824" y="3138346"/>
            <a:ext cx="3419952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7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1.Select</a:t>
            </a:r>
          </a:p>
          <a:p>
            <a:pPr marL="0" indent="0">
              <a:buNone/>
            </a:pPr>
            <a:r>
              <a:rPr lang="en-US" altLang="ko-KR" sz="2400" dirty="0"/>
              <a:t>  6) like </a:t>
            </a:r>
            <a:r>
              <a:rPr lang="ko-KR" altLang="en-US" sz="2400" dirty="0"/>
              <a:t>조건 조회</a:t>
            </a: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    Select </a:t>
            </a:r>
            <a:r>
              <a:rPr lang="ko-KR" altLang="en-US" sz="2400" dirty="0" err="1"/>
              <a:t>컬럼명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컬럼명</a:t>
            </a:r>
            <a:r>
              <a:rPr lang="en-US" altLang="ko-KR" sz="2400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      from </a:t>
            </a:r>
            <a:r>
              <a:rPr lang="ko-KR" altLang="en-US" sz="2400" dirty="0" err="1"/>
              <a:t>테이블명</a:t>
            </a: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  </a:t>
            </a:r>
            <a:r>
              <a:rPr lang="ko-KR" altLang="en-US" sz="2400" dirty="0"/>
              <a:t> </a:t>
            </a:r>
            <a:r>
              <a:rPr lang="en-US" altLang="ko-KR" sz="2400" dirty="0"/>
              <a:t>Where </a:t>
            </a:r>
            <a:r>
              <a:rPr lang="ko-KR" altLang="en-US" sz="2400" dirty="0" err="1"/>
              <a:t>컬럼명</a:t>
            </a:r>
            <a:r>
              <a:rPr lang="ko-KR" altLang="en-US" sz="2400" dirty="0"/>
              <a:t> </a:t>
            </a:r>
            <a:r>
              <a:rPr lang="en-US" altLang="ko-KR" sz="2400" dirty="0"/>
              <a:t>like ‘%</a:t>
            </a:r>
            <a:r>
              <a:rPr lang="ko-KR" altLang="en-US" sz="2400" dirty="0"/>
              <a:t>일부 글자</a:t>
            </a:r>
            <a:r>
              <a:rPr lang="en-US" altLang="ko-KR" sz="2400" dirty="0"/>
              <a:t>%’;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857" y="1460352"/>
            <a:ext cx="2857899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2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1.Select</a:t>
            </a:r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en-US" altLang="ko-KR" sz="2400" dirty="0" smtClean="0"/>
              <a:t>7) </a:t>
            </a:r>
            <a:r>
              <a:rPr lang="en-US" altLang="ko-KR" sz="2400" dirty="0" smtClean="0"/>
              <a:t>in</a:t>
            </a:r>
            <a:r>
              <a:rPr lang="en-US" altLang="ko-KR" sz="2400" dirty="0" smtClean="0"/>
              <a:t> </a:t>
            </a:r>
            <a:r>
              <a:rPr lang="ko-KR" altLang="en-US" sz="2400" dirty="0"/>
              <a:t>조건 </a:t>
            </a:r>
            <a:r>
              <a:rPr lang="ko-KR" altLang="en-US" sz="2400" dirty="0" smtClean="0"/>
              <a:t>조회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- OR </a:t>
            </a:r>
            <a:r>
              <a:rPr lang="ko-KR" altLang="en-US" sz="2400" dirty="0" smtClean="0"/>
              <a:t>조건과 동일하게 동작</a:t>
            </a: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    Select </a:t>
            </a:r>
            <a:r>
              <a:rPr lang="ko-KR" altLang="en-US" sz="2400" dirty="0" err="1"/>
              <a:t>컬럼명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컬럼명</a:t>
            </a:r>
            <a:r>
              <a:rPr lang="en-US" altLang="ko-KR" sz="2400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      from </a:t>
            </a:r>
            <a:r>
              <a:rPr lang="ko-KR" altLang="en-US" sz="2400" dirty="0" err="1"/>
              <a:t>테이블명</a:t>
            </a: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  </a:t>
            </a:r>
            <a:r>
              <a:rPr lang="ko-KR" altLang="en-US" sz="2400" dirty="0"/>
              <a:t> </a:t>
            </a:r>
            <a:r>
              <a:rPr lang="en-US" altLang="ko-KR" sz="2400" dirty="0"/>
              <a:t>Where </a:t>
            </a:r>
            <a:r>
              <a:rPr lang="ko-KR" altLang="en-US" sz="2400" dirty="0" err="1"/>
              <a:t>컬럼명</a:t>
            </a:r>
            <a:r>
              <a:rPr lang="ko-KR" altLang="en-US" sz="2400" dirty="0"/>
              <a:t> </a:t>
            </a:r>
            <a:r>
              <a:rPr lang="en-US" altLang="ko-KR" sz="2400" dirty="0" smtClean="0"/>
              <a:t>in(</a:t>
            </a:r>
            <a:r>
              <a:rPr lang="en-US" altLang="ko-KR" sz="2400" dirty="0" err="1" smtClean="0"/>
              <a:t>a,b,c</a:t>
            </a:r>
            <a:r>
              <a:rPr lang="en-US" altLang="ko-KR" sz="2400" dirty="0" smtClean="0"/>
              <a:t>,…);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857" y="1460352"/>
            <a:ext cx="2857899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</TotalTime>
  <Pages>78</Pages>
  <Words>920</Words>
  <Characters>0</Characters>
  <Application>Microsoft Office PowerPoint</Application>
  <DocSecurity>0</DocSecurity>
  <PresentationFormat>와이드스크린</PresentationFormat>
  <Lines>0</Lines>
  <Paragraphs>156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30_Office 테마</vt:lpstr>
      <vt:lpstr>Office theme</vt:lpstr>
      <vt:lpstr>6강 SQL Select, Union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94</cp:revision>
  <dcterms:modified xsi:type="dcterms:W3CDTF">2022-06-07T23:38:28Z</dcterms:modified>
  <cp:version>9.104.121.46349</cp:version>
</cp:coreProperties>
</file>