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1" r:id="rId19"/>
    <p:sldId id="275" r:id="rId20"/>
    <p:sldId id="266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4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390A0-B801-424E-A8E1-555FFA79AE9A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1BD5C-01FD-FE44-9240-A984916714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1BD5C-01FD-FE44-9240-A9849167143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33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1BD5C-01FD-FE44-9240-A98491671432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66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45FA8-AF15-FE41-9DF0-97BA9D04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1818D5-B506-7A40-96E9-69EB73513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6B181-B2DC-8046-BDC3-4A9C77E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8948F-2DD2-3E41-9C94-73EED802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BC50C-1FBE-5647-812D-40A481C3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0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14FF3-9E6F-3246-8D5F-DD2D1E25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1557E-4528-AB43-A95A-0E1A3B83B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56BEA-2334-2E49-9B51-441EB1E4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4592C-A595-0741-9432-95D6455D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2D113-F2B3-7C42-8837-19766E67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54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114497-9D8F-9341-8C44-396EA6C8C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E6C0-2BBE-E346-87CC-BB75C9FD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336128-A199-8748-96EF-B40FA189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34763C-9FCC-3B46-B409-BF5574E5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F1565-CCC0-CC48-896C-6037F81C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115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36C7-3B55-FB42-BAB0-538EC931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9AE7D-E971-564A-BC6B-E60FE67F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C9FB8C-17B3-7445-9250-5ED2FCC2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AF296-D838-3241-9231-873E96E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9A9BB-49DA-0B4D-B5B4-DE87D7D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78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445F7-90E7-FB4F-A9E2-A421693D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9F294-F9E3-B942-8258-332CB6AA3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0F1298-CB3F-2640-A93D-516FF1C0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25A72-4C92-424B-AAC0-447B2CD4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673A4-8D6A-7947-8720-2B68A4EE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931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6E058-F925-B24E-B647-992A33DC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BA2D4-B645-794D-9CDB-64F0183BC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207C5-C4DF-C644-9531-985AB8CF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5D6A2E-4684-2E48-A504-8667BE68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C9E1F3-30B8-0A43-9B7B-54FAB1F3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399880-B278-D84C-BF68-53BF9B37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294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8BED-6E1D-1F43-BEC1-C41ABD41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60B042-2364-7241-B11E-C08B0286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CDE61-FF3B-284C-AC24-29D6F7846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C66B2-0AA7-FF46-B1CD-AAE91E020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8A87DE-8085-A14D-A65A-6936D5A3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392D61-D204-694B-9B62-1E572A8B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AA450B-4E13-824F-97BE-917AF2FA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3AF9DC-B779-AE48-B994-93F9D3D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B23C2-B39F-A548-BC3C-CE5C929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E2C7A-E194-554E-86D9-19155F6D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A36D4-CC45-9940-B3B5-FD1CA02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100C02-D106-DF4C-AFE5-D47ABA17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278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DC3E54-7E4E-6B4E-AE6B-6469B45B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A1B258-FB39-FF4B-B938-9F94EBA1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E10FB9-2AF8-2744-A597-90628F88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25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4C247-6E58-C540-ADF9-D342402F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5AF339-AE85-7B46-9368-304E06510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98B3F-3143-C44E-AB38-86D1094B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3B62C-DC9E-8F47-BB8C-B31D2FFA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D38EB8-3FEE-324D-A22E-3B324695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1A9A2-2024-5645-BB7E-FEE6570B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92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86891-A7C0-C14F-B187-5AAF1523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17D86-E947-A94B-B36C-FB72EFD5CC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49EA8-F7D9-AE4D-A617-59C0CCDF3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5CD89-C5FF-CB41-B699-D5DFC88B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DA6061-D036-D14E-B5CB-BFDCA932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AA6B7F-7C1A-3043-9C42-322EEA7E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038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BAFDAF-46E5-F040-A8F2-B738458A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8CC054-6125-E343-A043-388859A9D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574C7-A248-124F-8221-A417BDEE5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0A17-6082-B049-97F9-A632412803EE}" type="datetimeFigureOut">
              <a:rPr kumimoji="1" lang="ko-KR" altLang="en-US" smtClean="0"/>
              <a:t>2019. 3. 18.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D7C3E-8B5C-ED45-A3D7-172291FBC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CEAD1-B69F-6E43-B39B-EBF95489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73D73-1810-0B4F-A5D1-BB6A535797C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19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D3F6A3-22CB-5F46-BAF9-1CCF147A3D8D}"/>
              </a:ext>
            </a:extLst>
          </p:cNvPr>
          <p:cNvSpPr/>
          <p:nvPr/>
        </p:nvSpPr>
        <p:spPr>
          <a:xfrm>
            <a:off x="832338" y="444696"/>
            <a:ext cx="8346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edium-content-title-font"/>
              </a:rPr>
              <a:t>Adversarial Training Methods For Semi-Supervised Text Classification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3A7A8-B22A-7F4B-9C3D-C217C9FB57C5}"/>
              </a:ext>
            </a:extLst>
          </p:cNvPr>
          <p:cNvSpPr/>
          <p:nvPr/>
        </p:nvSpPr>
        <p:spPr>
          <a:xfrm>
            <a:off x="826603" y="864857"/>
            <a:ext cx="10513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Takeru</a:t>
            </a:r>
            <a:r>
              <a:rPr lang="en-US" altLang="ko-KR" dirty="0"/>
              <a:t> Miyato1,2 ∗ , Andrew M Dai 2 , Ian </a:t>
            </a:r>
            <a:r>
              <a:rPr lang="en-US" altLang="ko-KR" dirty="0" err="1"/>
              <a:t>Goodfellow</a:t>
            </a:r>
            <a:r>
              <a:rPr lang="en-US" altLang="ko-KR" dirty="0"/>
              <a:t> 3</a:t>
            </a:r>
            <a:r>
              <a:rPr lang="ko-KR" altLang="en-US" dirty="0"/>
              <a:t> </a:t>
            </a:r>
            <a:r>
              <a:rPr lang="en-US" altLang="ko-KR" dirty="0"/>
              <a:t>( Kyoto University,</a:t>
            </a:r>
            <a:r>
              <a:rPr lang="ko-KR" altLang="en-US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, Google Brain)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713A8E-55EE-DF40-95D7-0866CC7F93B9}"/>
              </a:ext>
            </a:extLst>
          </p:cNvPr>
          <p:cNvSpPr/>
          <p:nvPr/>
        </p:nvSpPr>
        <p:spPr>
          <a:xfrm>
            <a:off x="832338" y="157228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이 논문은 시퀀스 모델에 대한 적대적인 훈련과 가상적인 적대적인 훈련을 적용한 최초의 연구이며</a:t>
            </a:r>
            <a:r>
              <a:rPr lang="en-US" altLang="ko-KR" dirty="0"/>
              <a:t>, </a:t>
            </a:r>
            <a:r>
              <a:rPr lang="ko-KR" altLang="en-US" dirty="0"/>
              <a:t>텍스트 분류 작업을 크게 개선했습니다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B0E24F-5F0A-5F45-A531-120933E03A2A}"/>
              </a:ext>
            </a:extLst>
          </p:cNvPr>
          <p:cNvSpPr/>
          <p:nvPr/>
        </p:nvSpPr>
        <p:spPr>
          <a:xfrm>
            <a:off x="826603" y="349705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adversarial training</a:t>
            </a:r>
            <a:r>
              <a:rPr lang="ko-KR" altLang="en-US" b="0" i="0" dirty="0">
                <a:effectLst/>
                <a:latin typeface="medium-content-serif-font"/>
              </a:rPr>
              <a:t>을 적용 할 때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논문은 기존의 </a:t>
            </a:r>
            <a:r>
              <a:rPr lang="en-US" altLang="ko-KR" b="0" i="0" dirty="0">
                <a:effectLst/>
                <a:latin typeface="medium-content-serif-font"/>
              </a:rPr>
              <a:t>one-hot </a:t>
            </a:r>
            <a:r>
              <a:rPr lang="ko-KR" altLang="en-US" b="0" i="0" dirty="0">
                <a:effectLst/>
                <a:latin typeface="medium-content-serif-font"/>
              </a:rPr>
              <a:t>표현보다는 입력으로 분산 된 </a:t>
            </a:r>
            <a:r>
              <a:rPr lang="en-US" altLang="ko-KR" b="0" i="0" dirty="0">
                <a:effectLst/>
                <a:latin typeface="medium-content-serif-font"/>
              </a:rPr>
              <a:t>word </a:t>
            </a:r>
            <a:r>
              <a:rPr lang="ko-KR" altLang="en-US" b="0" i="0" dirty="0">
                <a:effectLst/>
                <a:latin typeface="medium-content-serif-font"/>
              </a:rPr>
              <a:t>표현 또는 </a:t>
            </a:r>
            <a:r>
              <a:rPr lang="en-US" altLang="ko-KR" b="0" i="0" dirty="0">
                <a:effectLst/>
                <a:latin typeface="medium-content-serif-font"/>
              </a:rPr>
              <a:t>word embedding</a:t>
            </a:r>
            <a:r>
              <a:rPr lang="ko-KR" altLang="en-US" b="0" i="0" dirty="0">
                <a:effectLst/>
                <a:latin typeface="medium-content-serif-font"/>
              </a:rPr>
              <a:t>을 채택한다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 이유는 입력의 차원이 높을수록 노이즈에 의해 방해 받기 쉽기 때문입니다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58003-D701-D741-9097-4FA1EEBB59D3}"/>
              </a:ext>
            </a:extLst>
          </p:cNvPr>
          <p:cNvSpPr/>
          <p:nvPr/>
        </p:nvSpPr>
        <p:spPr>
          <a:xfrm>
            <a:off x="180272" y="123418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429359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CB34EA2-CC19-3B47-B0CD-DC7D2F368054}"/>
              </a:ext>
            </a:extLst>
          </p:cNvPr>
          <p:cNvSpPr/>
          <p:nvPr/>
        </p:nvSpPr>
        <p:spPr>
          <a:xfrm>
            <a:off x="1418492" y="2914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N</a:t>
            </a:r>
            <a:r>
              <a:rPr lang="ko-KR" altLang="en-US" b="0" i="0" dirty="0">
                <a:effectLst/>
                <a:latin typeface="medium-content-serif-font"/>
              </a:rPr>
              <a:t>은 분류 된 학습 예제의 수를 나타낸다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실험에서 </a:t>
            </a:r>
            <a:r>
              <a:rPr lang="ko-KR" altLang="en-US" b="0" i="0" dirty="0" err="1">
                <a:effectLst/>
                <a:latin typeface="medium-content-serif-font"/>
              </a:rPr>
              <a:t>우리가하는</a:t>
            </a:r>
            <a:r>
              <a:rPr lang="ko-KR" altLang="en-US" b="0" i="0" dirty="0">
                <a:effectLst/>
                <a:latin typeface="medium-content-serif-font"/>
              </a:rPr>
              <a:t> 것은 확률 적 </a:t>
            </a:r>
            <a:r>
              <a:rPr lang="ko-KR" altLang="en-US" b="0" i="0" dirty="0" err="1">
                <a:effectLst/>
                <a:latin typeface="medium-content-serif-font"/>
              </a:rPr>
              <a:t>그래디언트</a:t>
            </a:r>
            <a:r>
              <a:rPr lang="ko-KR" altLang="en-US" b="0" i="0" dirty="0">
                <a:effectLst/>
                <a:latin typeface="medium-content-serif-font"/>
              </a:rPr>
              <a:t> 강하로 </a:t>
            </a:r>
            <a:r>
              <a:rPr lang="en-US" altLang="ko-KR" b="0" i="0" dirty="0">
                <a:effectLst/>
                <a:latin typeface="medium-content-serif-font"/>
              </a:rPr>
              <a:t>L</a:t>
            </a:r>
            <a:r>
              <a:rPr lang="ko-KR" altLang="en-US" b="0" i="0" dirty="0">
                <a:effectLst/>
                <a:latin typeface="medium-content-serif-font"/>
              </a:rPr>
              <a:t>을 최소화하는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가상 적 상대 훈련의 경우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각 시간 단계에서 근사 된 섭동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을 다음과 같이 계산했습니다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010FB3-19C1-494A-929A-6CB95AF6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92" y="1987215"/>
            <a:ext cx="8432800" cy="1295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AC064C-6C7B-E14E-9457-52C6596FA8BD}"/>
              </a:ext>
            </a:extLst>
          </p:cNvPr>
          <p:cNvSpPr/>
          <p:nvPr/>
        </p:nvSpPr>
        <p:spPr>
          <a:xfrm>
            <a:off x="1418492" y="29594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d</a:t>
            </a:r>
            <a:r>
              <a:rPr lang="ko-KR" altLang="en-US" b="0" i="0" dirty="0">
                <a:effectLst/>
                <a:latin typeface="medium-content-serif-font"/>
              </a:rPr>
              <a:t>는 임의의 벡터입니다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그러면 비용 함수는 다음과 </a:t>
            </a:r>
            <a:r>
              <a:rPr lang="ko-KR" altLang="en-US" b="0" i="0" dirty="0" err="1">
                <a:effectLst/>
                <a:latin typeface="medium-content-serif-font"/>
              </a:rPr>
              <a:t>같이됩니다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29D026-08C4-E944-8F87-980E4A52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192" y="4242443"/>
            <a:ext cx="8153400" cy="13081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61CC4CB-3AA2-6148-9CCD-7049C8E1E200}"/>
              </a:ext>
            </a:extLst>
          </p:cNvPr>
          <p:cNvSpPr/>
          <p:nvPr/>
        </p:nvSpPr>
        <p:spPr>
          <a:xfrm>
            <a:off x="1685295" y="57592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여기에서 </a:t>
            </a:r>
            <a:r>
              <a:rPr lang="en-US" altLang="ko-KR" b="0" i="0" dirty="0">
                <a:effectLst/>
                <a:latin typeface="medium-content-serif-font"/>
              </a:rPr>
              <a:t>N '</a:t>
            </a:r>
            <a:r>
              <a:rPr lang="ko-KR" altLang="en-US" b="0" i="0" dirty="0">
                <a:effectLst/>
                <a:latin typeface="medium-content-serif-font"/>
              </a:rPr>
              <a:t>은 레이블이 붙은 것과 </a:t>
            </a:r>
            <a:r>
              <a:rPr lang="ko-KR" altLang="en-US" b="0" i="0" dirty="0" err="1">
                <a:effectLst/>
                <a:latin typeface="medium-content-serif-font"/>
              </a:rPr>
              <a:t>레이블이없는</a:t>
            </a:r>
            <a:r>
              <a:rPr lang="ko-KR" altLang="en-US" b="0" i="0" dirty="0">
                <a:effectLst/>
                <a:latin typeface="medium-content-serif-font"/>
              </a:rPr>
              <a:t> 것 모두를 나타냅니다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4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30626-5289-F34A-882A-D2825E87AFF4}"/>
              </a:ext>
            </a:extLst>
          </p:cNvPr>
          <p:cNvSpPr/>
          <p:nvPr/>
        </p:nvSpPr>
        <p:spPr>
          <a:xfrm>
            <a:off x="1348154" y="5962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실험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데이터 세트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백서는 아래에 표시된 </a:t>
            </a:r>
            <a:r>
              <a:rPr lang="en-US" altLang="ko-KR" b="0" i="0" dirty="0">
                <a:effectLst/>
                <a:latin typeface="medium-content-serif-font"/>
              </a:rPr>
              <a:t>5 </a:t>
            </a:r>
            <a:r>
              <a:rPr lang="ko-KR" altLang="en-US" b="0" i="0" dirty="0">
                <a:effectLst/>
                <a:latin typeface="medium-content-serif-font"/>
              </a:rPr>
              <a:t>개의 텍스트 데이터 세트에 대해 </a:t>
            </a:r>
            <a:r>
              <a:rPr lang="ko-KR" altLang="en-US" b="0" i="0" dirty="0" err="1">
                <a:effectLst/>
                <a:latin typeface="medium-content-serif-font"/>
              </a:rPr>
              <a:t>분류자를</a:t>
            </a:r>
            <a:r>
              <a:rPr lang="ko-KR" altLang="en-US" b="0" i="0" dirty="0">
                <a:effectLst/>
                <a:latin typeface="medium-content-serif-font"/>
              </a:rPr>
              <a:t> 테스트합니다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데이터 세트에는 레이블이 지정되지 않은 데이터가 없으므로 감독 학습에만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게다가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실험에서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하나의 문서에만 나타나는 단어와 </a:t>
            </a:r>
            <a:r>
              <a:rPr lang="en-US" altLang="ko-KR" b="0" i="0" dirty="0">
                <a:effectLst/>
                <a:latin typeface="medium-content-serif-font"/>
              </a:rPr>
              <a:t>'stop-words'</a:t>
            </a:r>
            <a:r>
              <a:rPr lang="ko-KR" altLang="en-US" b="0" i="0" dirty="0">
                <a:effectLst/>
                <a:latin typeface="medium-content-serif-font"/>
              </a:rPr>
              <a:t>는 제거되어 훈련 효율을 향상시킵니다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FF1032-8778-0B4F-AD56-529A8DF37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66" y="2886242"/>
            <a:ext cx="8674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70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F02240-B5F1-0F45-ADCE-868E622FB135}"/>
              </a:ext>
            </a:extLst>
          </p:cNvPr>
          <p:cNvSpPr/>
          <p:nvPr/>
        </p:nvSpPr>
        <p:spPr>
          <a:xfrm>
            <a:off x="3048000" y="1166843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사전 교육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백서에서는 사전 학습 된 반복적 언어 모델을 사용하여 단어 행렬 및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매개 변수를 초기화합니다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모델의 경우 단일 숨겨진 레이어가 </a:t>
            </a:r>
            <a:r>
              <a:rPr lang="en-US" altLang="ko-KR" b="0" i="0" dirty="0">
                <a:effectLst/>
                <a:latin typeface="medium-content-serif-font"/>
              </a:rPr>
              <a:t>1024 </a:t>
            </a:r>
            <a:r>
              <a:rPr lang="ko-KR" altLang="en-US" b="0" i="0" dirty="0">
                <a:effectLst/>
                <a:latin typeface="medium-content-serif-font"/>
              </a:rPr>
              <a:t>개의 숨겨진 유닛과 함께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워드 </a:t>
            </a:r>
            <a:r>
              <a:rPr lang="ko-KR" altLang="en-US" b="0" i="0" dirty="0" err="1">
                <a:effectLst/>
                <a:latin typeface="medium-content-serif-font"/>
              </a:rPr>
              <a:t>임베딩은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IMDB</a:t>
            </a:r>
            <a:r>
              <a:rPr lang="ko-KR" altLang="en-US" b="0" i="0" dirty="0">
                <a:effectLst/>
                <a:latin typeface="medium-content-serif-font"/>
              </a:rPr>
              <a:t>에서 </a:t>
            </a:r>
            <a:r>
              <a:rPr lang="en-US" altLang="ko-KR" b="0" i="0" dirty="0">
                <a:effectLst/>
                <a:latin typeface="medium-content-serif-font"/>
              </a:rPr>
              <a:t>256 </a:t>
            </a:r>
            <a:r>
              <a:rPr lang="ko-KR" altLang="en-US" b="0" i="0" dirty="0">
                <a:effectLst/>
                <a:latin typeface="medium-content-serif-font"/>
              </a:rPr>
              <a:t>차원을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다른 데이터 집합에서 </a:t>
            </a:r>
            <a:r>
              <a:rPr lang="en-US" altLang="ko-KR" b="0" i="0" dirty="0">
                <a:effectLst/>
                <a:latin typeface="medium-content-serif-font"/>
              </a:rPr>
              <a:t>512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사용합니다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en-US" altLang="ko-KR" b="0" i="0" dirty="0" err="1">
                <a:effectLst/>
                <a:latin typeface="medium-content-serif-font"/>
              </a:rPr>
              <a:t>opimization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 err="1">
                <a:effectLst/>
                <a:latin typeface="medium-content-serif-font"/>
              </a:rPr>
              <a:t>프로세스에서이</a:t>
            </a:r>
            <a:r>
              <a:rPr lang="ko-KR" altLang="en-US" b="0" i="0" dirty="0">
                <a:effectLst/>
                <a:latin typeface="medium-content-serif-font"/>
              </a:rPr>
              <a:t> 종이는 배치 크기 </a:t>
            </a:r>
            <a:r>
              <a:rPr lang="en-US" altLang="ko-KR" b="0" i="0" dirty="0">
                <a:effectLst/>
                <a:latin typeface="medium-content-serif-font"/>
              </a:rPr>
              <a:t>256</a:t>
            </a:r>
            <a:r>
              <a:rPr lang="ko-KR" altLang="en-US" b="0" i="0" dirty="0">
                <a:effectLst/>
                <a:latin typeface="medium-content-serif-font"/>
              </a:rPr>
              <a:t>의 </a:t>
            </a:r>
            <a:r>
              <a:rPr lang="en-US" altLang="ko-KR" b="0" i="0" dirty="0">
                <a:effectLst/>
                <a:latin typeface="medium-content-serif-font"/>
              </a:rPr>
              <a:t>Adam </a:t>
            </a:r>
            <a:r>
              <a:rPr lang="ko-KR" altLang="en-US" b="0" i="0" dirty="0">
                <a:effectLst/>
                <a:latin typeface="medium-content-serif-font"/>
              </a:rPr>
              <a:t>최적화 프로그램을 사용합니다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학습 속도는 </a:t>
            </a:r>
            <a:r>
              <a:rPr lang="en-US" altLang="ko-KR" b="0" i="0" dirty="0">
                <a:effectLst/>
                <a:latin typeface="medium-content-serif-font"/>
              </a:rPr>
              <a:t>0.001</a:t>
            </a:r>
            <a:r>
              <a:rPr lang="ko-KR" altLang="en-US" b="0" i="0" dirty="0">
                <a:effectLst/>
                <a:latin typeface="medium-content-serif-font"/>
              </a:rPr>
              <a:t>로 설정되며 각 학습 단계에서 학습 속도가 감소합니다 </a:t>
            </a:r>
            <a:r>
              <a:rPr lang="en-US" altLang="ko-KR" b="0" i="0" dirty="0">
                <a:effectLst/>
                <a:latin typeface="medium-content-serif-font"/>
              </a:rPr>
              <a:t>0.9999</a:t>
            </a:r>
            <a:r>
              <a:rPr lang="ko-KR" altLang="en-US" b="0" i="0" dirty="0">
                <a:effectLst/>
                <a:latin typeface="medium-content-serif-font"/>
              </a:rPr>
              <a:t>의 비율로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특히</a:t>
            </a:r>
            <a:r>
              <a:rPr lang="en-US" altLang="ko-KR" b="0" i="0" dirty="0">
                <a:effectLst/>
                <a:latin typeface="medium-content-serif-font"/>
              </a:rPr>
              <a:t>, GPU</a:t>
            </a:r>
            <a:r>
              <a:rPr lang="ko-KR" altLang="en-US" b="0" i="0" dirty="0">
                <a:effectLst/>
                <a:latin typeface="medium-content-serif-font"/>
              </a:rPr>
              <a:t>에서 모델의 </a:t>
            </a:r>
            <a:r>
              <a:rPr lang="ko-KR" altLang="en-US" b="0" i="0" dirty="0" err="1">
                <a:effectLst/>
                <a:latin typeface="medium-content-serif-font"/>
              </a:rPr>
              <a:t>런닝</a:t>
            </a:r>
            <a:r>
              <a:rPr lang="ko-KR" altLang="en-US" b="0" i="0" dirty="0">
                <a:effectLst/>
                <a:latin typeface="medium-content-serif-font"/>
              </a:rPr>
              <a:t> 속도를 높이기 </a:t>
            </a:r>
            <a:r>
              <a:rPr lang="ko-KR" altLang="en-US" b="0" i="1" dirty="0" err="1">
                <a:effectLst/>
                <a:latin typeface="medium-content-serif-font"/>
              </a:rPr>
              <a:t>위해이</a:t>
            </a:r>
            <a:r>
              <a:rPr lang="ko-KR" altLang="en-US" b="0" i="0" dirty="0">
                <a:effectLst/>
                <a:latin typeface="medium-content-serif-font"/>
              </a:rPr>
              <a:t> 논문에서는 시퀀스의 각 끝에서 최대 </a:t>
            </a:r>
            <a:r>
              <a:rPr lang="en-US" altLang="ko-KR" b="0" i="0" dirty="0">
                <a:effectLst/>
                <a:latin typeface="medium-content-serif-font"/>
              </a:rPr>
              <a:t>400 </a:t>
            </a:r>
            <a:r>
              <a:rPr lang="ko-KR" altLang="en-US" b="0" i="0" dirty="0">
                <a:effectLst/>
                <a:latin typeface="medium-content-serif-font"/>
              </a:rPr>
              <a:t>단어의 </a:t>
            </a:r>
            <a:r>
              <a:rPr lang="ko-KR" altLang="en-US" b="0" i="1" dirty="0">
                <a:effectLst/>
                <a:latin typeface="medium-content-serif-font"/>
              </a:rPr>
              <a:t>잘린 역 전파</a:t>
            </a:r>
            <a:r>
              <a:rPr lang="ko-KR" altLang="en-US" b="0" i="0" dirty="0">
                <a:effectLst/>
                <a:latin typeface="medium-content-serif-font"/>
              </a:rPr>
              <a:t> 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 채택 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본 논문에서는 정규화를 위해 단어 삽입 계층에서 드롭 아웃 비율을 </a:t>
            </a:r>
            <a:r>
              <a:rPr lang="en-US" altLang="ko-KR" b="0" i="0" dirty="0">
                <a:effectLst/>
                <a:latin typeface="medium-content-serif-font"/>
              </a:rPr>
              <a:t>0.5</a:t>
            </a:r>
            <a:r>
              <a:rPr lang="ko-KR" altLang="en-US" b="0" i="0" dirty="0" err="1">
                <a:effectLst/>
                <a:latin typeface="medium-content-serif-font"/>
              </a:rPr>
              <a:t>로하는</a:t>
            </a:r>
            <a:r>
              <a:rPr lang="ko-KR" altLang="en-US" b="0" i="0" dirty="0">
                <a:effectLst/>
                <a:latin typeface="medium-content-serif-font"/>
              </a:rPr>
              <a:t> 드롭 아웃 방법을 채택했다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양방향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모델의 경우 숨겨진 단위 수는 </a:t>
            </a:r>
            <a:r>
              <a:rPr lang="en-US" altLang="ko-KR" b="0" i="0" dirty="0">
                <a:effectLst/>
                <a:latin typeface="medium-content-serif-font"/>
              </a:rPr>
              <a:t>256</a:t>
            </a:r>
            <a:r>
              <a:rPr lang="ko-KR" altLang="en-US" b="0" i="0" dirty="0" err="1">
                <a:effectLst/>
                <a:latin typeface="medium-content-serif-font"/>
              </a:rPr>
              <a:t>이되고</a:t>
            </a:r>
            <a:r>
              <a:rPr lang="ko-KR" altLang="en-US" b="0" i="0" dirty="0">
                <a:effectLst/>
                <a:latin typeface="medium-content-serif-font"/>
              </a:rPr>
              <a:t> 다른 설정은 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과 동일하다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양방향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은 </a:t>
            </a:r>
            <a:r>
              <a:rPr lang="en-US" altLang="ko-KR" b="0" i="0" dirty="0">
                <a:effectLst/>
                <a:latin typeface="medium-content-serif-font"/>
              </a:rPr>
              <a:t>IMDB, 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</a:t>
            </a:r>
            <a:r>
              <a:rPr lang="ko-KR" altLang="en-US" b="0" i="0" dirty="0">
                <a:effectLst/>
                <a:latin typeface="medium-content-serif-font"/>
              </a:rPr>
              <a:t>에서 테스트됩니다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065BF4-4880-BC4E-B17A-8EC2F7FA1354}"/>
              </a:ext>
            </a:extLst>
          </p:cNvPr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medium-content-serif-font"/>
              </a:rPr>
              <a:t>텍스트 분류기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그림 </a:t>
            </a:r>
            <a:r>
              <a:rPr lang="en-US" altLang="ko-KR" b="0" i="0" dirty="0">
                <a:effectLst/>
                <a:latin typeface="medium-content-serif-font"/>
              </a:rPr>
              <a:t>3</a:t>
            </a:r>
            <a:r>
              <a:rPr lang="ko-KR" altLang="en-US" b="0" i="0" dirty="0">
                <a:effectLst/>
                <a:latin typeface="medium-content-serif-font"/>
              </a:rPr>
              <a:t>에 설명 된 바와 같이 적대적 및 가상 적 대 상 훈련을 사용하는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모델을 분류 작업에 사용했습니다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대부분의 구성은 </a:t>
            </a:r>
            <a:r>
              <a:rPr lang="en-US" altLang="ko-KR" b="0" i="0" dirty="0">
                <a:effectLst/>
                <a:latin typeface="medium-content-serif-font"/>
              </a:rPr>
              <a:t>Adam </a:t>
            </a:r>
            <a:r>
              <a:rPr lang="en-US" altLang="ko-KR" b="0" i="0" dirty="0" err="1">
                <a:effectLst/>
                <a:latin typeface="medium-content-serif-font"/>
              </a:rPr>
              <a:t>opimizer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truncated backpropagation</a:t>
            </a:r>
            <a:r>
              <a:rPr lang="ko-KR" altLang="en-US" b="0" i="0" dirty="0">
                <a:effectLst/>
                <a:latin typeface="medium-content-serif-font"/>
              </a:rPr>
              <a:t>과 같은 사전 학습 모델과 비슷하지만 대상 </a:t>
            </a:r>
            <a:r>
              <a:rPr lang="en-US" altLang="ko-KR" b="0" i="0" dirty="0">
                <a:effectLst/>
                <a:latin typeface="medium-content-serif-font"/>
              </a:rPr>
              <a:t>y</a:t>
            </a:r>
            <a:r>
              <a:rPr lang="ko-KR" altLang="en-US" b="0" i="0" dirty="0">
                <a:effectLst/>
                <a:latin typeface="medium-content-serif-font"/>
              </a:rPr>
              <a:t>의 </a:t>
            </a:r>
            <a:r>
              <a:rPr lang="en-US" altLang="ko-KR" b="0" i="0" dirty="0" err="1">
                <a:effectLst/>
                <a:latin typeface="medium-content-serif-font"/>
              </a:rPr>
              <a:t>softmax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레이어와 최종 출력 레이어 사이에 추가 숨겨진 레이어가 추가된다는 점만 다릅니다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적법한 방법이나 적대적인 훈련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가상적인 적대적 훈련을 공정하게 비교하기 위해 논문에서는 사전 훈련과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드롭 아웃 만 사용되는 기준선을 설정합니다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75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B7644-0D81-BF43-A700-6B4875629490}"/>
              </a:ext>
            </a:extLst>
          </p:cNvPr>
          <p:cNvSpPr/>
          <p:nvPr/>
        </p:nvSpPr>
        <p:spPr>
          <a:xfrm>
            <a:off x="882316" y="60860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결과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아래의 그림은 기준선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적색 및 가상 적의 </a:t>
            </a:r>
            <a:r>
              <a:rPr lang="en-US" altLang="ko-KR" b="0" i="0" dirty="0">
                <a:effectLst/>
                <a:latin typeface="medium-content-serif-font"/>
              </a:rPr>
              <a:t>3 </a:t>
            </a:r>
            <a:r>
              <a:rPr lang="ko-KR" altLang="en-US" b="0" i="0" dirty="0">
                <a:effectLst/>
                <a:latin typeface="medium-content-serif-font"/>
              </a:rPr>
              <a:t>가지 방법의 학습 곡선의 일반적인 경향을 보여줍니다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그림에서 보면 적 상대 및 가상 적대 훈련을 사용한 모델이 기준보다 손실이 적으며 가상의 적대자가 다른 두 방법이 나중에 과도하게 시작될 때이 낮은 손실을 유지한다는 것을 알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FE9578-BC66-8E4D-91C6-9FA98FC61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79" y="2639926"/>
            <a:ext cx="9474200" cy="2908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6915AC-48EA-0D4C-B3D4-A4FAE5E29EC6}"/>
              </a:ext>
            </a:extLst>
          </p:cNvPr>
          <p:cNvSpPr/>
          <p:nvPr/>
        </p:nvSpPr>
        <p:spPr>
          <a:xfrm>
            <a:off x="2783306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그림 </a:t>
            </a:r>
            <a:r>
              <a:rPr lang="en-US" altLang="ko-KR" b="0" i="0" dirty="0">
                <a:effectLst/>
                <a:latin typeface="medium-content-serif-font"/>
              </a:rPr>
              <a:t>4. (a) </a:t>
            </a:r>
            <a:r>
              <a:rPr lang="ko-KR" altLang="en-US" b="0" i="0" dirty="0">
                <a:effectLst/>
                <a:latin typeface="medium-content-serif-font"/>
              </a:rPr>
              <a:t>음의 대수 우도</a:t>
            </a:r>
            <a:r>
              <a:rPr lang="en-US" altLang="ko-KR" b="0" i="0" dirty="0">
                <a:effectLst/>
                <a:latin typeface="medium-content-serif-font"/>
              </a:rPr>
              <a:t>, (b) (6)</a:t>
            </a:r>
            <a:r>
              <a:rPr lang="ko-KR" altLang="en-US" b="0" i="0" dirty="0">
                <a:effectLst/>
                <a:latin typeface="medium-content-serif-font"/>
              </a:rPr>
              <a:t>에서 정의 된 적의 손실 및 가상의 적자 손실 </a:t>
            </a:r>
            <a:r>
              <a:rPr lang="en-US" altLang="ko-KR" b="0" i="0" dirty="0">
                <a:effectLst/>
                <a:latin typeface="medium-content-serif-font"/>
              </a:rPr>
              <a:t>[/ caption]</a:t>
            </a:r>
            <a:r>
              <a:rPr lang="ko-KR" altLang="en-US" b="0" i="0" dirty="0">
                <a:effectLst/>
                <a:latin typeface="medium-content-serif-font"/>
              </a:rPr>
              <a:t>의 학습 곡선</a:t>
            </a:r>
          </a:p>
          <a:p>
            <a:br>
              <a:rPr lang="ko-KR" altLang="en-US" b="0" i="0" dirty="0">
                <a:effectLst/>
                <a:latin typeface="medium-content-sans-serif-font"/>
              </a:rPr>
            </a:br>
            <a:endParaRPr lang="ko-KR" altLang="en-US" b="0" i="0" dirty="0"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17431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AB7770-505F-AD45-924A-1452D7132599}"/>
              </a:ext>
            </a:extLst>
          </p:cNvPr>
          <p:cNvSpPr/>
          <p:nvPr/>
        </p:nvSpPr>
        <p:spPr>
          <a:xfrm>
            <a:off x="1339516" y="5187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IMDB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2</a:t>
            </a:r>
            <a:r>
              <a:rPr lang="ko-KR" altLang="en-US" b="0" i="0" dirty="0">
                <a:effectLst/>
                <a:latin typeface="medium-content-serif-font"/>
              </a:rPr>
              <a:t>는 </a:t>
            </a:r>
            <a:r>
              <a:rPr lang="en-US" altLang="ko-KR" b="0" i="0" dirty="0">
                <a:effectLst/>
                <a:latin typeface="medium-content-serif-font"/>
              </a:rPr>
              <a:t>IMDB </a:t>
            </a:r>
            <a:r>
              <a:rPr lang="ko-KR" altLang="en-US" b="0" i="0" dirty="0">
                <a:effectLst/>
                <a:latin typeface="medium-content-serif-font"/>
              </a:rPr>
              <a:t>감정 분류 작업에서 테스트 된 성능을 보여줍니다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양방향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모델은 가상 적군 훈련을 사용하는 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LSTM</a:t>
            </a:r>
            <a:r>
              <a:rPr lang="ko-KR" altLang="en-US" b="0" i="0" dirty="0">
                <a:effectLst/>
                <a:latin typeface="medium-content-serif-font"/>
              </a:rPr>
              <a:t>과 동일한 성능을 제공합니다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F3499-2DBB-774C-890D-E742662A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64" y="1719102"/>
            <a:ext cx="8585200" cy="4940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34E192D-0E28-A74C-A05E-2233B58EED9B}"/>
              </a:ext>
            </a:extLst>
          </p:cNvPr>
          <p:cNvSpPr/>
          <p:nvPr/>
        </p:nvSpPr>
        <p:spPr>
          <a:xfrm>
            <a:off x="7087989" y="6474736"/>
            <a:ext cx="4820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2. IMDB </a:t>
            </a:r>
            <a:r>
              <a:rPr lang="ko-KR" altLang="en-US" b="0" i="0" dirty="0">
                <a:effectLst/>
                <a:latin typeface="medium-content-serif-font"/>
              </a:rPr>
              <a:t>감정 분류 작업에 대한 테스트 성능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99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17D594A-087D-FB4B-B9CB-46EB1F9B9B28}"/>
              </a:ext>
            </a:extLst>
          </p:cNvPr>
          <p:cNvSpPr/>
          <p:nvPr/>
        </p:nvSpPr>
        <p:spPr>
          <a:xfrm>
            <a:off x="930442" y="542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단어 </a:t>
            </a:r>
            <a:r>
              <a:rPr lang="en-US" altLang="ko-KR" b="0" i="0" dirty="0">
                <a:effectLst/>
                <a:latin typeface="medium-content-serif-font"/>
              </a:rPr>
              <a:t>embeddings</a:t>
            </a:r>
            <a:r>
              <a:rPr lang="ko-KR" altLang="en-US" b="0" i="0" dirty="0">
                <a:effectLst/>
                <a:latin typeface="medium-content-serif-font"/>
              </a:rPr>
              <a:t>에 대한 적의 및 가상 적 훈련의 성능을 시험하기 위해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논문은 또한 코사인 거리로 계산 된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좋은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나쁜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의 가장 가까운 이웃을 </a:t>
            </a:r>
            <a:r>
              <a:rPr lang="en-US" altLang="ko-KR" b="0" i="0" dirty="0">
                <a:effectLst/>
                <a:latin typeface="medium-content-serif-font"/>
              </a:rPr>
              <a:t>10 </a:t>
            </a:r>
            <a:r>
              <a:rPr lang="ko-KR" altLang="en-US" b="0" i="0" dirty="0">
                <a:effectLst/>
                <a:latin typeface="medium-content-serif-font"/>
              </a:rPr>
              <a:t>개 발견함으로써 각 방법을 사용하여 훈련 된 삽입을 비교한다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결과는 아래와 같습니다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F4F00-998A-3542-963F-F531615E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79" y="2229518"/>
            <a:ext cx="9169400" cy="28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E7C3C5-ECCC-D74A-ACD4-6D8B44928289}"/>
              </a:ext>
            </a:extLst>
          </p:cNvPr>
          <p:cNvSpPr/>
          <p:nvPr/>
        </p:nvSpPr>
        <p:spPr>
          <a:xfrm>
            <a:off x="741279" y="55479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3. </a:t>
            </a:r>
            <a:r>
              <a:rPr lang="ko-KR" altLang="en-US" b="0" i="0" dirty="0">
                <a:effectLst/>
                <a:latin typeface="medium-content-serif-font"/>
              </a:rPr>
              <a:t>각 방법에 대해 훈련 된 단어 삽입으로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가장 좋음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나쁨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까지 </a:t>
            </a:r>
            <a:r>
              <a:rPr lang="en-US" altLang="ko-KR" b="0" i="0" dirty="0">
                <a:effectLst/>
                <a:latin typeface="medium-content-serif-font"/>
              </a:rPr>
              <a:t>10 </a:t>
            </a:r>
            <a:r>
              <a:rPr lang="ko-KR" altLang="en-US" b="0" i="0" dirty="0">
                <a:effectLst/>
                <a:latin typeface="medium-content-serif-font"/>
              </a:rPr>
              <a:t>개의 가장 가까운 이웃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631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B3A78-5A8C-E44E-904A-B66BF3E69506}"/>
              </a:ext>
            </a:extLst>
          </p:cNvPr>
          <p:cNvSpPr/>
          <p:nvPr/>
        </p:nvSpPr>
        <p:spPr>
          <a:xfrm>
            <a:off x="746531" y="477071"/>
            <a:ext cx="3479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288C88-C3E6-8149-BCAE-83AC6FEF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1" y="1050758"/>
            <a:ext cx="8712200" cy="3505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B9CF76-3FB1-9143-BD42-877F362A7BEB}"/>
              </a:ext>
            </a:extLst>
          </p:cNvPr>
          <p:cNvSpPr/>
          <p:nvPr/>
        </p:nvSpPr>
        <p:spPr>
          <a:xfrm>
            <a:off x="1484215" y="5385955"/>
            <a:ext cx="4940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4. Elec </a:t>
            </a:r>
            <a:r>
              <a:rPr lang="ko-KR" altLang="en-US" b="0" i="0" dirty="0">
                <a:effectLst/>
                <a:latin typeface="medium-content-serif-font"/>
              </a:rPr>
              <a:t>및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분류 작업에 대한 성능 테스트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E129AF-E7DA-F74C-8845-64D3CA1CADB1}"/>
              </a:ext>
            </a:extLst>
          </p:cNvPr>
          <p:cNvSpPr/>
          <p:nvPr/>
        </p:nvSpPr>
        <p:spPr>
          <a:xfrm>
            <a:off x="5598694" y="57552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양방향 모델은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세트에서 더 나은 성능을 제공합니다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왜냐하면 </a:t>
            </a:r>
            <a:r>
              <a:rPr lang="en-US" altLang="ko-KR" b="0" i="0" dirty="0">
                <a:effectLst/>
                <a:latin typeface="medium-content-serif-font"/>
              </a:rPr>
              <a:t>RCV1 </a:t>
            </a:r>
            <a:r>
              <a:rPr lang="ko-KR" altLang="en-US" b="0" i="0" dirty="0">
                <a:effectLst/>
                <a:latin typeface="medium-content-serif-font"/>
              </a:rPr>
              <a:t>데이터 세트에는 양방향 모델이 더 잘 처리 할 </a:t>
            </a:r>
            <a:r>
              <a:rPr lang="ko-KR" altLang="en-US" b="0" i="0" dirty="0" err="1">
                <a:effectLst/>
                <a:latin typeface="medium-content-serif-font"/>
              </a:rPr>
              <a:t>수있는</a:t>
            </a:r>
            <a:r>
              <a:rPr lang="ko-KR" altLang="en-US" b="0" i="0" dirty="0">
                <a:effectLst/>
                <a:latin typeface="medium-content-serif-font"/>
              </a:rPr>
              <a:t> 많은 긴 문장이 있기 때문입니다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6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F88275-E07A-214A-92FC-7160CBB5A25A}"/>
              </a:ext>
            </a:extLst>
          </p:cNvPr>
          <p:cNvSpPr/>
          <p:nvPr/>
        </p:nvSpPr>
        <p:spPr>
          <a:xfrm>
            <a:off x="942227" y="477071"/>
            <a:ext cx="3858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medium-content-serif-font"/>
              </a:rPr>
              <a:t>Rotten Tomatoes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B09163-8967-D843-82CE-1D3DB577D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846403"/>
            <a:ext cx="8521700" cy="3289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0E6A10-AAC1-E64F-9D9D-D108A971B5DC}"/>
              </a:ext>
            </a:extLst>
          </p:cNvPr>
          <p:cNvSpPr/>
          <p:nvPr/>
        </p:nvSpPr>
        <p:spPr>
          <a:xfrm>
            <a:off x="1181998" y="3951037"/>
            <a:ext cx="5833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5. Rotten Tomatoes </a:t>
            </a:r>
            <a:r>
              <a:rPr lang="ko-KR" altLang="en-US" b="0" i="0" dirty="0">
                <a:effectLst/>
                <a:latin typeface="medium-content-serif-font"/>
              </a:rPr>
              <a:t>감정 분류 작업에 대한 테스트 성능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228100-0C89-7844-AE5A-FD0DD1FDEF32}"/>
              </a:ext>
            </a:extLst>
          </p:cNvPr>
          <p:cNvSpPr/>
          <p:nvPr/>
        </p:nvSpPr>
        <p:spPr>
          <a:xfrm>
            <a:off x="3649578" y="52773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5</a:t>
            </a:r>
            <a:r>
              <a:rPr lang="ko-KR" altLang="en-US" b="0" i="0" dirty="0">
                <a:effectLst/>
                <a:latin typeface="medium-content-serif-font"/>
              </a:rPr>
              <a:t>는 가상의 적자 훈련 만 수행 한 모델이 더 나 빠지면서 </a:t>
            </a:r>
            <a:r>
              <a:rPr lang="en-US" altLang="ko-KR" b="0" i="0" dirty="0">
                <a:effectLst/>
                <a:latin typeface="medium-content-serif-font"/>
              </a:rPr>
              <a:t>Rotten Tomatoes </a:t>
            </a:r>
            <a:r>
              <a:rPr lang="ko-KR" altLang="en-US" b="0" i="0" dirty="0">
                <a:effectLst/>
                <a:latin typeface="medium-content-serif-font"/>
              </a:rPr>
              <a:t>데이터 세트에 표시된 문장의 수가 매우 적기 때문일 수 있음을 보여줍니다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142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FDA66B-2216-C04A-AD34-11C9B3399412}"/>
              </a:ext>
            </a:extLst>
          </p:cNvPr>
          <p:cNvSpPr/>
          <p:nvPr/>
        </p:nvSpPr>
        <p:spPr>
          <a:xfrm>
            <a:off x="932236" y="645513"/>
            <a:ext cx="306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데이터 세트 테스트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4F1DB-178B-734B-96F5-839A9B3E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68" y="1268663"/>
            <a:ext cx="8432800" cy="4368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3215E1-4E65-534F-AC7A-8FF04B4D0F24}"/>
              </a:ext>
            </a:extLst>
          </p:cNvPr>
          <p:cNvSpPr/>
          <p:nvPr/>
        </p:nvSpPr>
        <p:spPr>
          <a:xfrm>
            <a:off x="588210" y="5521949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6. </a:t>
            </a:r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en-US" altLang="ko-KR" b="0" i="0" dirty="0">
                <a:effectLst/>
                <a:latin typeface="medium-content-serif-font"/>
              </a:rPr>
              <a:t> </a:t>
            </a:r>
            <a:r>
              <a:rPr lang="ko-KR" altLang="en-US" b="0" i="0" dirty="0">
                <a:effectLst/>
                <a:latin typeface="medium-content-serif-font"/>
              </a:rPr>
              <a:t>주제 분류 태스크의 테스트 성능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1EDD7-C5FD-0F4B-A232-A995D81B7FD3}"/>
              </a:ext>
            </a:extLst>
          </p:cNvPr>
          <p:cNvSpPr/>
          <p:nvPr/>
        </p:nvSpPr>
        <p:spPr>
          <a:xfrm>
            <a:off x="5694948" y="57066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 err="1">
                <a:effectLst/>
                <a:latin typeface="medium-content-serif-font"/>
              </a:rPr>
              <a:t>DBpedia</a:t>
            </a:r>
            <a:r>
              <a:rPr lang="ko-KR" altLang="en-US" b="0" i="0" dirty="0">
                <a:effectLst/>
                <a:latin typeface="medium-content-serif-font"/>
              </a:rPr>
              <a:t>에는 ​​예제 만 레이블이 지정되어 </a:t>
            </a:r>
            <a:r>
              <a:rPr lang="ko-KR" altLang="en-US" b="0" i="0" dirty="0" err="1">
                <a:effectLst/>
                <a:latin typeface="medium-content-serif-font"/>
              </a:rPr>
              <a:t>있으므로이</a:t>
            </a:r>
            <a:r>
              <a:rPr lang="ko-KR" altLang="en-US" b="0" i="0" dirty="0">
                <a:effectLst/>
                <a:latin typeface="medium-content-serif-font"/>
              </a:rPr>
              <a:t> 작업은 순수하게 감독 된 학습입니다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표 </a:t>
            </a:r>
            <a:r>
              <a:rPr lang="en-US" altLang="ko-KR" b="0" i="0" dirty="0">
                <a:effectLst/>
                <a:latin typeface="medium-content-serif-font"/>
              </a:rPr>
              <a:t>6</a:t>
            </a:r>
            <a:r>
              <a:rPr lang="ko-KR" altLang="en-US" b="0" i="0" dirty="0" err="1">
                <a:effectLst/>
                <a:latin typeface="medium-content-serif-font"/>
              </a:rPr>
              <a:t>은베이스</a:t>
            </a:r>
            <a:r>
              <a:rPr lang="ko-KR" altLang="en-US" b="0" i="0" dirty="0">
                <a:effectLst/>
                <a:latin typeface="medium-content-serif-font"/>
              </a:rPr>
              <a:t> 라인 방법이 이미 최첨단 성능을 달성했음을 보여 주며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논문에서 제안 된 방법들은베이스 라인 방법에서 더욱 향상되었다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95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802B46-C00D-9843-8FAD-0504FC5B94AD}"/>
              </a:ext>
            </a:extLst>
          </p:cNvPr>
          <p:cNvSpPr/>
          <p:nvPr/>
        </p:nvSpPr>
        <p:spPr>
          <a:xfrm>
            <a:off x="1090246" y="530277"/>
            <a:ext cx="60373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Adversarial training</a:t>
            </a:r>
            <a:r>
              <a:rPr lang="ko-KR" altLang="en-US" b="0" i="0" dirty="0">
                <a:effectLst/>
                <a:latin typeface="medium-content-serif-font"/>
              </a:rPr>
              <a:t>은 모델을 소음 또는 적대에 덜 민감하게 만들어 깊은 학습 모델의 견고성을 높이는 데 더 자주 사용됩니다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여기서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en-US" altLang="ko-KR" dirty="0">
                <a:latin typeface="medium-content-serif-font"/>
              </a:rPr>
              <a:t>﻿perturbations </a:t>
            </a:r>
            <a:r>
              <a:rPr lang="ko-KR" altLang="en-US" b="0" i="0" dirty="0">
                <a:effectLst/>
                <a:latin typeface="medium-content-serif-font"/>
              </a:rPr>
              <a:t>은 일반적으로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레이어에서 발생하지 않으므로</a:t>
            </a:r>
            <a:r>
              <a:rPr lang="en-US" altLang="ko-KR" b="0" i="0" dirty="0">
                <a:effectLst/>
                <a:latin typeface="medium-content-serif-font"/>
              </a:rPr>
              <a:t>,</a:t>
            </a:r>
            <a:r>
              <a:rPr lang="ko-KR" altLang="en-US" b="0" i="0" dirty="0">
                <a:effectLst/>
                <a:latin typeface="medium-content-serif-font"/>
              </a:rPr>
              <a:t>이 논문에서 제안한 적대적인 접근법은 텍스트 </a:t>
            </a:r>
            <a:r>
              <a:rPr lang="ko-KR" altLang="en-US" b="0" i="0" dirty="0" err="1">
                <a:effectLst/>
                <a:latin typeface="medium-content-serif-font"/>
              </a:rPr>
              <a:t>분류기를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ko-KR" altLang="en-US" b="0" i="0" dirty="0" err="1">
                <a:effectLst/>
                <a:latin typeface="medium-content-serif-font"/>
              </a:rPr>
              <a:t>규칙화하고</a:t>
            </a:r>
            <a:r>
              <a:rPr lang="ko-KR" altLang="en-US" b="0" i="0" dirty="0">
                <a:effectLst/>
                <a:latin typeface="medium-content-serif-font"/>
              </a:rPr>
              <a:t> 분류 기능을 안정화하기위한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이러한 적대적인 접근 방식은 정서 분류 및 주제 분류를 포함하여 여러 세미 감독 텍스트 분류 작업에 대한 최첨단 성능을 달성하는 것으로 나타났습니다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5129CF-BC08-2E4B-B134-7129D56E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2" y="3708889"/>
            <a:ext cx="11099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55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3261A4-BD10-E94E-A41F-1CCE58D8221D}"/>
              </a:ext>
            </a:extLst>
          </p:cNvPr>
          <p:cNvSpPr/>
          <p:nvPr/>
        </p:nvSpPr>
        <p:spPr>
          <a:xfrm>
            <a:off x="1594339" y="95230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결론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이 논문에서 제안 된 적대적 및 가상 적 공격 방법은 텍스트 분류 </a:t>
            </a:r>
            <a:r>
              <a:rPr lang="ko-KR" altLang="en-US" b="0" i="0" dirty="0" err="1">
                <a:effectLst/>
                <a:latin typeface="medium-content-serif-font"/>
              </a:rPr>
              <a:t>작업뿐만</a:t>
            </a:r>
            <a:r>
              <a:rPr lang="ko-KR" altLang="en-US" b="0" i="0" dirty="0">
                <a:effectLst/>
                <a:latin typeface="medium-content-serif-font"/>
              </a:rPr>
              <a:t> 아니라 단어 삽입 훈련에서도 이전 모델보다 우수한 성능을 달성합니다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이것은 기계 번역 및 질문 응답 시스템과 같은 많은 다른 연구 주제에 대한 중요한 통찰력을 제공 할 수 있습니다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게다가 제안 된 방법은 음성 및 비디오와 같은 다른 순차적 인 작업에서도 사용될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12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41CB1E-8F3A-1249-ADDF-8CBD22EF5F07}"/>
              </a:ext>
            </a:extLst>
          </p:cNvPr>
          <p:cNvSpPr/>
          <p:nvPr/>
        </p:nvSpPr>
        <p:spPr>
          <a:xfrm>
            <a:off x="357369" y="430796"/>
            <a:ext cx="191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train_classifier.py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92BB40-E8C7-5644-ACCE-0E42C782C554}"/>
              </a:ext>
            </a:extLst>
          </p:cNvPr>
          <p:cNvSpPr/>
          <p:nvPr/>
        </p:nvSpPr>
        <p:spPr>
          <a:xfrm>
            <a:off x="1533281" y="1005227"/>
            <a:ext cx="2841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model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graphs.get_model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AE9D3-92D6-2C4A-BC66-6E0DC3681B1D}"/>
              </a:ext>
            </a:extLst>
          </p:cNvPr>
          <p:cNvSpPr/>
          <p:nvPr/>
        </p:nvSpPr>
        <p:spPr>
          <a:xfrm>
            <a:off x="333914" y="1814118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graphs.py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D871CB-3917-8D4D-86B9-519BDBBE0936}"/>
              </a:ext>
            </a:extLst>
          </p:cNvPr>
          <p:cNvSpPr/>
          <p:nvPr/>
        </p:nvSpPr>
        <p:spPr>
          <a:xfrm>
            <a:off x="1411726" y="2388549"/>
            <a:ext cx="5739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get_model</a:t>
            </a:r>
            <a:r>
              <a:rPr lang="en-US" altLang="ko-KR" dirty="0"/>
              <a:t>():</a:t>
            </a:r>
          </a:p>
          <a:p>
            <a:r>
              <a:rPr lang="en-US" altLang="ko-KR" dirty="0"/>
              <a:t>  if </a:t>
            </a:r>
            <a:r>
              <a:rPr lang="en-US" altLang="ko-KR" dirty="0" err="1"/>
              <a:t>FLAGS.bidir_lstm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VatxtBidirModel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else: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VatxtModel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27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3AE9D3-92D6-2C4A-BC66-6E0DC3681B1D}"/>
              </a:ext>
            </a:extLst>
          </p:cNvPr>
          <p:cNvSpPr/>
          <p:nvPr/>
        </p:nvSpPr>
        <p:spPr>
          <a:xfrm>
            <a:off x="115425" y="114272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graphs.py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04F038-B1AD-8E46-B615-ED29F95EBE5B}"/>
              </a:ext>
            </a:extLst>
          </p:cNvPr>
          <p:cNvSpPr/>
          <p:nvPr/>
        </p:nvSpPr>
        <p:spPr>
          <a:xfrm>
            <a:off x="715108" y="565777"/>
            <a:ext cx="99294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self.layers</a:t>
            </a:r>
            <a:r>
              <a:rPr lang="ko-KR" altLang="en-US" dirty="0"/>
              <a:t> = {}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self.layers</a:t>
            </a:r>
            <a:r>
              <a:rPr lang="ko-KR" altLang="en-US" dirty="0"/>
              <a:t>['</a:t>
            </a:r>
            <a:r>
              <a:rPr lang="ko-KR" altLang="en-US" dirty="0" err="1"/>
              <a:t>embedding</a:t>
            </a:r>
            <a:r>
              <a:rPr lang="ko-KR" altLang="en-US" dirty="0"/>
              <a:t>'] = </a:t>
            </a:r>
            <a:r>
              <a:rPr lang="ko-KR" altLang="en-US" dirty="0" err="1"/>
              <a:t>layers_lib.Embedding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FLAGS.vocab_size</a:t>
            </a:r>
            <a:r>
              <a:rPr lang="ko-KR" altLang="en-US" dirty="0"/>
              <a:t>, </a:t>
            </a:r>
            <a:r>
              <a:rPr lang="ko-KR" altLang="en-US" dirty="0" err="1"/>
              <a:t>FLAGS.embedding_dims</a:t>
            </a:r>
            <a:r>
              <a:rPr lang="ko-KR" altLang="en-US" dirty="0"/>
              <a:t>, </a:t>
            </a:r>
            <a:r>
              <a:rPr lang="ko-KR" altLang="en-US" dirty="0" err="1"/>
              <a:t>FLAGS.normalize_embeddings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self.vocab_freqs</a:t>
            </a:r>
            <a:r>
              <a:rPr lang="ko-KR" altLang="en-US" dirty="0"/>
              <a:t>, </a:t>
            </a:r>
            <a:r>
              <a:rPr lang="ko-KR" altLang="en-US" dirty="0" err="1"/>
              <a:t>FLAGS.keep_prob_emb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self.layers</a:t>
            </a:r>
            <a:r>
              <a:rPr lang="ko-KR" altLang="en-US" dirty="0"/>
              <a:t>['</a:t>
            </a:r>
            <a:r>
              <a:rPr lang="ko-KR" altLang="en-US" dirty="0" err="1"/>
              <a:t>lstm</a:t>
            </a:r>
            <a:r>
              <a:rPr lang="ko-KR" altLang="en-US" dirty="0"/>
              <a:t>'] = </a:t>
            </a:r>
            <a:r>
              <a:rPr lang="ko-KR" altLang="en-US" dirty="0" err="1"/>
              <a:t>layers_lib.LSTM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FLAGS.rnn_cell_size</a:t>
            </a:r>
            <a:r>
              <a:rPr lang="ko-KR" altLang="en-US" dirty="0"/>
              <a:t>, </a:t>
            </a:r>
            <a:r>
              <a:rPr lang="ko-KR" altLang="en-US" dirty="0" err="1"/>
              <a:t>FLAGS.rnn_num_layers</a:t>
            </a:r>
            <a:r>
              <a:rPr lang="ko-KR" altLang="en-US" dirty="0"/>
              <a:t>, </a:t>
            </a:r>
            <a:r>
              <a:rPr lang="ko-KR" altLang="en-US" dirty="0" err="1"/>
              <a:t>FLAGS.keep_prob_lstm_out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self.layers</a:t>
            </a:r>
            <a:r>
              <a:rPr lang="ko-KR" altLang="en-US" dirty="0"/>
              <a:t>['</a:t>
            </a:r>
            <a:r>
              <a:rPr lang="ko-KR" altLang="en-US" dirty="0" err="1"/>
              <a:t>lm_loss</a:t>
            </a:r>
            <a:r>
              <a:rPr lang="ko-KR" altLang="en-US" dirty="0"/>
              <a:t>'] = </a:t>
            </a:r>
            <a:r>
              <a:rPr lang="ko-KR" altLang="en-US" dirty="0" err="1"/>
              <a:t>layers_lib.SoftmaxLoss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FLAGS.vocab_size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FLAGS.num_candidate_samples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self.vocab_freqs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name</a:t>
            </a:r>
            <a:r>
              <a:rPr lang="ko-KR" altLang="en-US" dirty="0"/>
              <a:t>='</a:t>
            </a:r>
            <a:r>
              <a:rPr lang="ko-KR" altLang="en-US" dirty="0" err="1"/>
              <a:t>LM_loss</a:t>
            </a:r>
            <a:r>
              <a:rPr lang="ko-KR" altLang="en-US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255208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3AE9D3-92D6-2C4A-BC66-6E0DC3681B1D}"/>
              </a:ext>
            </a:extLst>
          </p:cNvPr>
          <p:cNvSpPr/>
          <p:nvPr/>
        </p:nvSpPr>
        <p:spPr>
          <a:xfrm>
            <a:off x="115425" y="114272"/>
            <a:ext cx="191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train_classifier.py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E52F48-5C89-6C4B-8B04-230945563700}"/>
              </a:ext>
            </a:extLst>
          </p:cNvPr>
          <p:cNvSpPr/>
          <p:nvPr/>
        </p:nvSpPr>
        <p:spPr>
          <a:xfrm>
            <a:off x="1071039" y="583196"/>
            <a:ext cx="5306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train_op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, loss,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global_step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model.classifier_training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393E52-200F-1D4D-8044-B4FF11D5E897}"/>
              </a:ext>
            </a:extLst>
          </p:cNvPr>
          <p:cNvSpPr/>
          <p:nvPr/>
        </p:nvSpPr>
        <p:spPr>
          <a:xfrm>
            <a:off x="115425" y="1145903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graphs.py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5CD04D-6087-704C-9F9D-118DF4A1510A}"/>
              </a:ext>
            </a:extLst>
          </p:cNvPr>
          <p:cNvSpPr/>
          <p:nvPr/>
        </p:nvSpPr>
        <p:spPr>
          <a:xfrm>
            <a:off x="808892" y="14388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classifier_training</a:t>
            </a:r>
            <a:r>
              <a:rPr lang="ko-KR" altLang="en-US" dirty="0"/>
              <a:t>(</a:t>
            </a:r>
            <a:r>
              <a:rPr lang="ko-KR" altLang="en-US" dirty="0" err="1"/>
              <a:t>self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loss</a:t>
            </a:r>
            <a:r>
              <a:rPr lang="ko-KR" altLang="en-US" dirty="0"/>
              <a:t> = </a:t>
            </a:r>
            <a:r>
              <a:rPr lang="ko-KR" altLang="en-US" dirty="0" err="1"/>
              <a:t>self.classifier_graph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train_op</a:t>
            </a:r>
            <a:r>
              <a:rPr lang="ko-KR" altLang="en-US" dirty="0"/>
              <a:t> = </a:t>
            </a:r>
            <a:r>
              <a:rPr lang="ko-KR" altLang="en-US" dirty="0" err="1"/>
              <a:t>optimize</a:t>
            </a:r>
            <a:r>
              <a:rPr lang="ko-KR" altLang="en-US" dirty="0"/>
              <a:t>(</a:t>
            </a:r>
            <a:r>
              <a:rPr lang="ko-KR" altLang="en-US" dirty="0" err="1"/>
              <a:t>loss</a:t>
            </a:r>
            <a:r>
              <a:rPr lang="ko-KR" altLang="en-US" dirty="0"/>
              <a:t>, </a:t>
            </a:r>
            <a:r>
              <a:rPr lang="ko-KR" altLang="en-US" dirty="0" err="1"/>
              <a:t>self.global_step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train_op</a:t>
            </a:r>
            <a:r>
              <a:rPr lang="ko-KR" altLang="en-US" dirty="0"/>
              <a:t>, </a:t>
            </a:r>
            <a:r>
              <a:rPr lang="ko-KR" altLang="en-US" dirty="0" err="1"/>
              <a:t>loss</a:t>
            </a:r>
            <a:r>
              <a:rPr lang="ko-KR" altLang="en-US" dirty="0"/>
              <a:t>, </a:t>
            </a:r>
            <a:r>
              <a:rPr lang="ko-KR" altLang="en-US" dirty="0" err="1"/>
              <a:t>self.global_step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12DED1-D580-0745-BDC0-A32C00EE11C3}"/>
              </a:ext>
            </a:extLst>
          </p:cNvPr>
          <p:cNvSpPr/>
          <p:nvPr/>
        </p:nvSpPr>
        <p:spPr>
          <a:xfrm>
            <a:off x="966259" y="3033208"/>
            <a:ext cx="2545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classifier_graph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(self):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832B5E-F58D-1545-B39D-CC83DB461D2D}"/>
              </a:ext>
            </a:extLst>
          </p:cNvPr>
          <p:cNvSpPr/>
          <p:nvPr/>
        </p:nvSpPr>
        <p:spPr>
          <a:xfrm>
            <a:off x="1071039" y="5143250"/>
            <a:ext cx="3094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5CC5"/>
                </a:solidFill>
                <a:latin typeface="SFMono-Regular"/>
              </a:rPr>
              <a:t>self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.cl_loss_from_embedding</a:t>
            </a:r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SFMono-Regular"/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99B7A-EB86-A145-83D1-DA885A8AF4F8}"/>
              </a:ext>
            </a:extLst>
          </p:cNvPr>
          <p:cNvSpPr txBox="1"/>
          <p:nvPr/>
        </p:nvSpPr>
        <p:spPr>
          <a:xfrm>
            <a:off x="1559168" y="3475726"/>
            <a:ext cx="1063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self.cl_loss_from_embedding</a:t>
            </a:r>
            <a:r>
              <a:rPr lang="en-US" altLang="ko-KR" dirty="0"/>
              <a:t>(embedded, </a:t>
            </a:r>
            <a:r>
              <a:rPr lang="en-US" altLang="ko-KR" dirty="0" err="1"/>
              <a:t>return_intermediates</a:t>
            </a:r>
            <a:r>
              <a:rPr lang="en-US" altLang="ko-KR" dirty="0"/>
              <a:t>=True)</a:t>
            </a:r>
            <a:r>
              <a:rPr lang="ko-KR" altLang="en-US" dirty="0"/>
              <a:t> 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</a:p>
          <a:p>
            <a:endParaRPr lang="en-US" altLang="ko-KR" dirty="0"/>
          </a:p>
          <a:p>
            <a:r>
              <a:rPr lang="en-US" altLang="ko-KR" dirty="0" err="1"/>
              <a:t>acc</a:t>
            </a:r>
            <a:r>
              <a:rPr lang="en-US" altLang="ko-KR" dirty="0"/>
              <a:t> = </a:t>
            </a:r>
            <a:r>
              <a:rPr lang="en-US" altLang="ko-KR" dirty="0" err="1"/>
              <a:t>layers_lib.accuracy</a:t>
            </a:r>
            <a:r>
              <a:rPr lang="en-US" altLang="ko-KR" dirty="0"/>
              <a:t>(logits, </a:t>
            </a:r>
            <a:r>
              <a:rPr lang="en-US" altLang="ko-KR" dirty="0" err="1"/>
              <a:t>f_inputs.labels</a:t>
            </a:r>
            <a:r>
              <a:rPr lang="en-US" altLang="ko-KR" dirty="0"/>
              <a:t>, </a:t>
            </a:r>
            <a:r>
              <a:rPr lang="en-US" altLang="ko-KR" dirty="0" err="1"/>
              <a:t>f_inputs.weights</a:t>
            </a:r>
            <a:r>
              <a:rPr lang="en-US" altLang="ko-KR" dirty="0"/>
              <a:t>)</a:t>
            </a:r>
            <a:r>
              <a:rPr lang="ko-KR" altLang="en-US" dirty="0"/>
              <a:t>  정확도 가져오기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adv_loss</a:t>
            </a:r>
            <a:r>
              <a:rPr kumimoji="1" lang="en-US" altLang="ko-KR" dirty="0"/>
              <a:t> = (</a:t>
            </a:r>
            <a:r>
              <a:rPr kumimoji="1" lang="en-US" altLang="ko-KR" dirty="0" err="1"/>
              <a:t>self.adversarial_loss</a:t>
            </a:r>
            <a:r>
              <a:rPr kumimoji="1" lang="en-US" altLang="ko-KR" dirty="0"/>
              <a:t>() * </a:t>
            </a:r>
            <a:r>
              <a:rPr kumimoji="1" lang="en-US" altLang="ko-KR" dirty="0" err="1"/>
              <a:t>tf.constant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FLAGS.adv_reg_coeff</a:t>
            </a:r>
            <a:r>
              <a:rPr kumimoji="1" lang="en-US" altLang="ko-KR" dirty="0"/>
              <a:t>, name='</a:t>
            </a:r>
            <a:r>
              <a:rPr kumimoji="1" lang="en-US" altLang="ko-KR" dirty="0" err="1"/>
              <a:t>adv_reg_coeff</a:t>
            </a:r>
            <a:r>
              <a:rPr kumimoji="1" lang="ko-KR" altLang="en-US" dirty="0"/>
              <a:t>＇</a:t>
            </a:r>
            <a:r>
              <a:rPr kumimoji="1" lang="en-US" altLang="ko-KR" dirty="0"/>
              <a:t>))</a:t>
            </a:r>
            <a:r>
              <a:rPr kumimoji="1" lang="ko-KR" altLang="en-US" dirty="0"/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728E-4133-4249-8442-5BF3DD374125}"/>
              </a:ext>
            </a:extLst>
          </p:cNvPr>
          <p:cNvSpPr txBox="1"/>
          <p:nvPr/>
        </p:nvSpPr>
        <p:spPr>
          <a:xfrm>
            <a:off x="1643972" y="5601902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Embedding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분류 </a:t>
            </a:r>
            <a:r>
              <a:rPr kumimoji="1" lang="en-US" altLang="ko-KR" dirty="0"/>
              <a:t>loss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201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393E52-200F-1D4D-8044-B4FF11D5E897}"/>
              </a:ext>
            </a:extLst>
          </p:cNvPr>
          <p:cNvSpPr/>
          <p:nvPr/>
        </p:nvSpPr>
        <p:spPr>
          <a:xfrm>
            <a:off x="138872" y="219780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layers.py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832B5E-F58D-1545-B39D-CC83DB461D2D}"/>
              </a:ext>
            </a:extLst>
          </p:cNvPr>
          <p:cNvSpPr/>
          <p:nvPr/>
        </p:nvSpPr>
        <p:spPr>
          <a:xfrm>
            <a:off x="543500" y="676758"/>
            <a:ext cx="424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def accuracy(logits, targets, weights): </a:t>
            </a:r>
            <a:r>
              <a:rPr lang="en-US" altLang="ko-KR" b="1" dirty="0">
                <a:solidFill>
                  <a:srgbClr val="FF0000"/>
                </a:solidFill>
                <a:latin typeface="SFMono-Regular"/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728E-4133-4249-8442-5BF3DD374125}"/>
              </a:ext>
            </a:extLst>
          </p:cNvPr>
          <p:cNvSpPr txBox="1"/>
          <p:nvPr/>
        </p:nvSpPr>
        <p:spPr>
          <a:xfrm>
            <a:off x="1116433" y="11354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정확도 계산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54031C-B602-5D4F-9345-9AF252A2F4C9}"/>
              </a:ext>
            </a:extLst>
          </p:cNvPr>
          <p:cNvSpPr/>
          <p:nvPr/>
        </p:nvSpPr>
        <p:spPr>
          <a:xfrm>
            <a:off x="543500" y="2192948"/>
            <a:ext cx="2794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adversarial_loss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(self):</a:t>
            </a:r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  </a:t>
            </a:r>
            <a:r>
              <a:rPr lang="en-US" altLang="ko-KR" b="1" dirty="0">
                <a:solidFill>
                  <a:srgbClr val="FF0000"/>
                </a:solidFill>
                <a:latin typeface="SFMono-Regular"/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B52F2F-0B22-6148-9116-8BBBF140B055}"/>
              </a:ext>
            </a:extLst>
          </p:cNvPr>
          <p:cNvSpPr/>
          <p:nvPr/>
        </p:nvSpPr>
        <p:spPr>
          <a:xfrm>
            <a:off x="68865" y="1734296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layers.py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A01A8-F898-9B41-AEC5-0B318581D51E}"/>
              </a:ext>
            </a:extLst>
          </p:cNvPr>
          <p:cNvSpPr txBox="1"/>
          <p:nvPr/>
        </p:nvSpPr>
        <p:spPr>
          <a:xfrm>
            <a:off x="1116433" y="2826505"/>
            <a:ext cx="7191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random_perturbation_loss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adversarial_loss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virtual_adversarial_loss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CBD53-B9AB-0745-BE4B-FD02EDC4DD63}"/>
              </a:ext>
            </a:extLst>
          </p:cNvPr>
          <p:cNvSpPr/>
          <p:nvPr/>
        </p:nvSpPr>
        <p:spPr>
          <a:xfrm>
            <a:off x="0" y="4158029"/>
            <a:ext cx="231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adversarial_losses.py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C017D2-C250-C248-8596-14889372A5DB}"/>
              </a:ext>
            </a:extLst>
          </p:cNvPr>
          <p:cNvSpPr/>
          <p:nvPr/>
        </p:nvSpPr>
        <p:spPr>
          <a:xfrm>
            <a:off x="1398586" y="4750889"/>
            <a:ext cx="3064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random_perturbation_loss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DD0277B-EB86-3943-9EFA-8590FB332145}"/>
              </a:ext>
            </a:extLst>
          </p:cNvPr>
          <p:cNvSpPr/>
          <p:nvPr/>
        </p:nvSpPr>
        <p:spPr>
          <a:xfrm>
            <a:off x="1398586" y="5343749"/>
            <a:ext cx="449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adversarial_loss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(embedded, loss,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loss_fn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):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222882-9699-DB48-A0CD-AC765A75758A}"/>
              </a:ext>
            </a:extLst>
          </p:cNvPr>
          <p:cNvSpPr/>
          <p:nvPr/>
        </p:nvSpPr>
        <p:spPr>
          <a:xfrm>
            <a:off x="1398586" y="6121275"/>
            <a:ext cx="514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virtual_adversarial_loss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(logits, embedded, inputs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94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ECBD53-B9AB-0745-BE4B-FD02EDC4DD63}"/>
              </a:ext>
            </a:extLst>
          </p:cNvPr>
          <p:cNvSpPr/>
          <p:nvPr/>
        </p:nvSpPr>
        <p:spPr>
          <a:xfrm>
            <a:off x="128954" y="148737"/>
            <a:ext cx="2312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adversarial_losses.py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1DB98C-B9C0-C84A-941A-DAA74431279D}"/>
              </a:ext>
            </a:extLst>
          </p:cNvPr>
          <p:cNvSpPr/>
          <p:nvPr/>
        </p:nvSpPr>
        <p:spPr>
          <a:xfrm>
            <a:off x="1" y="5705985"/>
            <a:ext cx="37865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tf.sequence_mask</a:t>
            </a:r>
            <a:r>
              <a:rPr lang="en-US" altLang="ko-KR" dirty="0"/>
              <a:t>([</a:t>
            </a:r>
            <a:r>
              <a:rPr lang="en-US" altLang="ko-KR" dirty="0">
                <a:solidFill>
                  <a:srgbClr val="C53929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53929"/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53929"/>
                </a:solidFill>
              </a:rPr>
              <a:t>2</a:t>
            </a:r>
            <a:r>
              <a:rPr lang="en-US" altLang="ko-KR" dirty="0"/>
              <a:t>], </a:t>
            </a:r>
            <a:r>
              <a:rPr lang="en-US" altLang="ko-KR" dirty="0">
                <a:solidFill>
                  <a:srgbClr val="C53929"/>
                </a:solidFill>
              </a:rPr>
              <a:t>5</a:t>
            </a:r>
            <a:r>
              <a:rPr lang="en-US" altLang="ko-KR" dirty="0"/>
              <a:t>)  </a:t>
            </a:r>
          </a:p>
          <a:p>
            <a:r>
              <a:rPr lang="en-US" altLang="ko-KR" dirty="0">
                <a:solidFill>
                  <a:srgbClr val="D81B60"/>
                </a:solidFill>
              </a:rPr>
              <a:t># [[True, False, False, False, False],</a:t>
            </a:r>
            <a:br>
              <a:rPr lang="en-US" altLang="ko-KR" dirty="0"/>
            </a:br>
            <a:r>
              <a:rPr lang="en-US" altLang="ko-KR" dirty="0">
                <a:solidFill>
                  <a:srgbClr val="D81B60"/>
                </a:solidFill>
              </a:rPr>
              <a:t>#  [True, True, True, False, False],</a:t>
            </a:r>
            <a:br>
              <a:rPr lang="en-US" altLang="ko-KR" dirty="0"/>
            </a:br>
            <a:r>
              <a:rPr lang="en-US" altLang="ko-KR" dirty="0">
                <a:solidFill>
                  <a:srgbClr val="D81B60"/>
                </a:solidFill>
              </a:rPr>
              <a:t>#  [True, True, False, False, False]]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0EED6D-7186-3043-BDD2-8C43B63E4D0D}"/>
              </a:ext>
            </a:extLst>
          </p:cNvPr>
          <p:cNvSpPr/>
          <p:nvPr/>
        </p:nvSpPr>
        <p:spPr>
          <a:xfrm>
            <a:off x="757436" y="518069"/>
            <a:ext cx="81989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_scale_l2(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norm_length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# </a:t>
            </a:r>
            <a:r>
              <a:rPr lang="ko-KR" altLang="en-US" dirty="0" err="1"/>
              <a:t>shape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 = (</a:t>
            </a:r>
            <a:r>
              <a:rPr lang="ko-KR" altLang="en-US" dirty="0" err="1"/>
              <a:t>batch</a:t>
            </a:r>
            <a:r>
              <a:rPr lang="ko-KR" altLang="en-US" dirty="0"/>
              <a:t>, </a:t>
            </a:r>
            <a:r>
              <a:rPr lang="ko-KR" altLang="en-US" dirty="0" err="1"/>
              <a:t>num_timesteps</a:t>
            </a:r>
            <a:r>
              <a:rPr lang="ko-KR" altLang="en-US" dirty="0"/>
              <a:t>, </a:t>
            </a:r>
            <a:r>
              <a:rPr lang="ko-KR" altLang="en-US" dirty="0" err="1"/>
              <a:t>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# </a:t>
            </a:r>
            <a:r>
              <a:rPr lang="ko-KR" altLang="en-US" dirty="0" err="1"/>
              <a:t>Divide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max</a:t>
            </a:r>
            <a:r>
              <a:rPr lang="ko-KR" altLang="en-US" dirty="0"/>
              <a:t>(</a:t>
            </a:r>
            <a:r>
              <a:rPr lang="ko-KR" altLang="en-US" dirty="0" err="1"/>
              <a:t>abs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))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numerically</a:t>
            </a:r>
            <a:r>
              <a:rPr lang="ko-KR" altLang="en-US" dirty="0"/>
              <a:t> </a:t>
            </a:r>
            <a:r>
              <a:rPr lang="ko-KR" altLang="en-US" dirty="0" err="1"/>
              <a:t>stable</a:t>
            </a:r>
            <a:r>
              <a:rPr lang="ko-KR" altLang="en-US" dirty="0"/>
              <a:t> L2 </a:t>
            </a:r>
            <a:r>
              <a:rPr lang="ko-KR" altLang="en-US" dirty="0" err="1"/>
              <a:t>norm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  # 2norm(</a:t>
            </a:r>
            <a:r>
              <a:rPr lang="ko-KR" altLang="en-US" dirty="0" err="1"/>
              <a:t>x</a:t>
            </a:r>
            <a:r>
              <a:rPr lang="ko-KR" altLang="en-US" dirty="0"/>
              <a:t>) = </a:t>
            </a:r>
            <a:r>
              <a:rPr lang="ko-KR" altLang="en-US" dirty="0" err="1"/>
              <a:t>a</a:t>
            </a:r>
            <a:r>
              <a:rPr lang="ko-KR" altLang="en-US" dirty="0"/>
              <a:t> * 2norm(</a:t>
            </a:r>
            <a:r>
              <a:rPr lang="ko-KR" altLang="en-US" dirty="0" err="1"/>
              <a:t>x</a:t>
            </a:r>
            <a:r>
              <a:rPr lang="ko-KR" altLang="en-US" dirty="0"/>
              <a:t>/</a:t>
            </a:r>
            <a:r>
              <a:rPr lang="ko-KR" altLang="en-US" dirty="0" err="1"/>
              <a:t>a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# </a:t>
            </a:r>
            <a:r>
              <a:rPr lang="ko-KR" altLang="en-US" dirty="0" err="1"/>
              <a:t>Scale</a:t>
            </a:r>
            <a:r>
              <a:rPr lang="ko-KR" altLang="en-US" dirty="0"/>
              <a:t> </a:t>
            </a:r>
            <a:r>
              <a:rPr lang="ko-KR" altLang="en-US" dirty="0" err="1"/>
              <a:t>over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full</a:t>
            </a:r>
            <a:r>
              <a:rPr lang="ko-KR" altLang="en-US" dirty="0"/>
              <a:t> </a:t>
            </a:r>
            <a:r>
              <a:rPr lang="ko-KR" altLang="en-US" dirty="0" err="1"/>
              <a:t>sequence</a:t>
            </a:r>
            <a:r>
              <a:rPr lang="ko-KR" altLang="en-US" dirty="0"/>
              <a:t>, </a:t>
            </a:r>
            <a:r>
              <a:rPr lang="ko-KR" altLang="en-US" dirty="0" err="1"/>
              <a:t>dims</a:t>
            </a:r>
            <a:r>
              <a:rPr lang="ko-KR" altLang="en-US" dirty="0"/>
              <a:t> (1, 2)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alpha</a:t>
            </a:r>
            <a:r>
              <a:rPr lang="ko-KR" altLang="en-US" dirty="0"/>
              <a:t> = </a:t>
            </a:r>
            <a:r>
              <a:rPr lang="ko-KR" altLang="en-US" dirty="0" err="1"/>
              <a:t>tf.reduce_max</a:t>
            </a:r>
            <a:r>
              <a:rPr lang="ko-KR" altLang="en-US" dirty="0"/>
              <a:t>(</a:t>
            </a:r>
            <a:r>
              <a:rPr lang="ko-KR" altLang="en-US" dirty="0" err="1"/>
              <a:t>tf.abs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), (1, 2), </a:t>
            </a:r>
            <a:r>
              <a:rPr lang="ko-KR" altLang="en-US" dirty="0" err="1"/>
              <a:t>keep_dims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 + 1e-12</a:t>
            </a:r>
          </a:p>
          <a:p>
            <a:r>
              <a:rPr lang="ko-KR" altLang="en-US" dirty="0"/>
              <a:t>  l2_norm = </a:t>
            </a:r>
            <a:r>
              <a:rPr lang="ko-KR" altLang="en-US" dirty="0" err="1"/>
              <a:t>alpha</a:t>
            </a:r>
            <a:r>
              <a:rPr lang="ko-KR" altLang="en-US" dirty="0"/>
              <a:t> * </a:t>
            </a:r>
            <a:r>
              <a:rPr lang="ko-KR" altLang="en-US" dirty="0" err="1"/>
              <a:t>tf.sqrt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tf.reduce_sum</a:t>
            </a:r>
            <a:r>
              <a:rPr lang="ko-KR" altLang="en-US" dirty="0"/>
              <a:t>(</a:t>
            </a:r>
            <a:r>
              <a:rPr lang="ko-KR" altLang="en-US" dirty="0" err="1"/>
              <a:t>tf.pow</a:t>
            </a:r>
            <a:r>
              <a:rPr lang="ko-KR" altLang="en-US" dirty="0"/>
              <a:t>(</a:t>
            </a:r>
            <a:r>
              <a:rPr lang="ko-KR" altLang="en-US" dirty="0" err="1"/>
              <a:t>x</a:t>
            </a:r>
            <a:r>
              <a:rPr lang="ko-KR" altLang="en-US" dirty="0"/>
              <a:t> / </a:t>
            </a:r>
            <a:r>
              <a:rPr lang="ko-KR" altLang="en-US" dirty="0" err="1"/>
              <a:t>alpha</a:t>
            </a:r>
            <a:r>
              <a:rPr lang="ko-KR" altLang="en-US" dirty="0"/>
              <a:t>, 2), (1, 2), </a:t>
            </a:r>
            <a:r>
              <a:rPr lang="ko-KR" altLang="en-US" dirty="0" err="1"/>
              <a:t>keep_dims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 + 1e-6)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x_unit</a:t>
            </a:r>
            <a:r>
              <a:rPr lang="ko-KR" altLang="en-US" dirty="0"/>
              <a:t> = </a:t>
            </a:r>
            <a:r>
              <a:rPr lang="ko-KR" altLang="en-US" dirty="0" err="1"/>
              <a:t>x</a:t>
            </a:r>
            <a:r>
              <a:rPr lang="ko-KR" altLang="en-US" dirty="0"/>
              <a:t> / l2_norm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norm_length</a:t>
            </a:r>
            <a:r>
              <a:rPr lang="ko-KR" altLang="en-US" dirty="0"/>
              <a:t> * </a:t>
            </a:r>
            <a:r>
              <a:rPr lang="ko-KR" altLang="en-US" dirty="0" err="1"/>
              <a:t>x_unit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7A14DB-3C32-D441-A461-615FB95F68F8}"/>
              </a:ext>
            </a:extLst>
          </p:cNvPr>
          <p:cNvSpPr/>
          <p:nvPr/>
        </p:nvSpPr>
        <p:spPr>
          <a:xfrm>
            <a:off x="3630575" y="4272677"/>
            <a:ext cx="85614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_</a:t>
            </a:r>
            <a:r>
              <a:rPr lang="ko-KR" altLang="en-US" dirty="0" err="1"/>
              <a:t>mask_by_length</a:t>
            </a:r>
            <a:r>
              <a:rPr lang="ko-KR" altLang="en-US" dirty="0"/>
              <a:t>(</a:t>
            </a:r>
            <a:r>
              <a:rPr lang="ko-KR" altLang="en-US" dirty="0" err="1"/>
              <a:t>t</a:t>
            </a:r>
            <a:r>
              <a:rPr lang="ko-KR" altLang="en-US" dirty="0"/>
              <a:t>, </a:t>
            </a:r>
            <a:r>
              <a:rPr lang="ko-KR" altLang="en-US" dirty="0" err="1"/>
              <a:t>length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"""</a:t>
            </a:r>
            <a:r>
              <a:rPr lang="ko-KR" altLang="en-US" dirty="0" err="1"/>
              <a:t>Mask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ko-KR" altLang="en-US" dirty="0"/>
              <a:t>, 3-D [</a:t>
            </a:r>
            <a:r>
              <a:rPr lang="ko-KR" altLang="en-US" dirty="0" err="1"/>
              <a:t>batch</a:t>
            </a:r>
            <a:r>
              <a:rPr lang="ko-KR" altLang="en-US" dirty="0"/>
              <a:t>, </a:t>
            </a:r>
            <a:r>
              <a:rPr lang="ko-KR" altLang="en-US" dirty="0" err="1"/>
              <a:t>time</a:t>
            </a:r>
            <a:r>
              <a:rPr lang="ko-KR" altLang="en-US" dirty="0"/>
              <a:t>, </a:t>
            </a:r>
            <a:r>
              <a:rPr lang="ko-KR" altLang="en-US" dirty="0" err="1"/>
              <a:t>dim</a:t>
            </a:r>
            <a:r>
              <a:rPr lang="ko-KR" altLang="en-US" dirty="0"/>
              <a:t>],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length</a:t>
            </a:r>
            <a:r>
              <a:rPr lang="ko-KR" altLang="en-US" dirty="0"/>
              <a:t>, 1-D [</a:t>
            </a:r>
            <a:r>
              <a:rPr lang="ko-KR" altLang="en-US" dirty="0" err="1"/>
              <a:t>batch</a:t>
            </a:r>
            <a:r>
              <a:rPr lang="ko-KR" altLang="en-US" dirty="0"/>
              <a:t>,]."""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maxlen</a:t>
            </a:r>
            <a:r>
              <a:rPr lang="ko-KR" altLang="en-US" dirty="0"/>
              <a:t> = </a:t>
            </a:r>
            <a:r>
              <a:rPr lang="ko-KR" altLang="en-US" dirty="0" err="1"/>
              <a:t>t.get_shape</a:t>
            </a:r>
            <a:r>
              <a:rPr lang="ko-KR" altLang="en-US" dirty="0"/>
              <a:t>().</a:t>
            </a:r>
            <a:r>
              <a:rPr lang="ko-KR" altLang="en-US" dirty="0" err="1"/>
              <a:t>as_list</a:t>
            </a:r>
            <a:r>
              <a:rPr lang="ko-KR" altLang="en-US" dirty="0"/>
              <a:t>()[1]</a:t>
            </a:r>
          </a:p>
          <a:p>
            <a:endParaRPr lang="ko-KR" altLang="en-US" dirty="0"/>
          </a:p>
          <a:p>
            <a:r>
              <a:rPr lang="ko-KR" altLang="en-US" dirty="0"/>
              <a:t>  # </a:t>
            </a:r>
            <a:r>
              <a:rPr lang="ko-KR" altLang="en-US" dirty="0" err="1"/>
              <a:t>Subtract</a:t>
            </a:r>
            <a:r>
              <a:rPr lang="ko-KR" altLang="en-US" dirty="0"/>
              <a:t> 1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length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prevent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perturbation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going</a:t>
            </a:r>
            <a:r>
              <a:rPr lang="ko-KR" altLang="en-US" dirty="0"/>
              <a:t> </a:t>
            </a:r>
            <a:r>
              <a:rPr lang="ko-KR" altLang="en-US" dirty="0" err="1"/>
              <a:t>on</a:t>
            </a:r>
            <a:r>
              <a:rPr lang="ko-KR" altLang="en-US" dirty="0"/>
              <a:t> '</a:t>
            </a:r>
            <a:r>
              <a:rPr lang="ko-KR" altLang="en-US" dirty="0" err="1"/>
              <a:t>eos</a:t>
            </a:r>
            <a:r>
              <a:rPr lang="ko-KR" altLang="en-US" dirty="0"/>
              <a:t>'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mask</a:t>
            </a:r>
            <a:r>
              <a:rPr lang="ko-KR" altLang="en-US" dirty="0"/>
              <a:t> = </a:t>
            </a:r>
            <a:r>
              <a:rPr lang="ko-KR" altLang="en-US" dirty="0" err="1"/>
              <a:t>tf.sequence_mask</a:t>
            </a:r>
            <a:r>
              <a:rPr lang="ko-KR" altLang="en-US" dirty="0"/>
              <a:t>(</a:t>
            </a:r>
            <a:r>
              <a:rPr lang="ko-KR" altLang="en-US" dirty="0" err="1"/>
              <a:t>length</a:t>
            </a:r>
            <a:r>
              <a:rPr lang="ko-KR" altLang="en-US" dirty="0"/>
              <a:t> - 1, </a:t>
            </a:r>
            <a:r>
              <a:rPr lang="ko-KR" altLang="en-US" dirty="0" err="1"/>
              <a:t>maxlen</a:t>
            </a:r>
            <a:r>
              <a:rPr lang="ko-KR" altLang="en-US" dirty="0"/>
              <a:t>=</a:t>
            </a:r>
            <a:r>
              <a:rPr lang="ko-KR" altLang="en-US" dirty="0" err="1"/>
              <a:t>maxlen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mask</a:t>
            </a:r>
            <a:r>
              <a:rPr lang="ko-KR" altLang="en-US" dirty="0"/>
              <a:t> = </a:t>
            </a:r>
            <a:r>
              <a:rPr lang="ko-KR" altLang="en-US" dirty="0" err="1"/>
              <a:t>tf.expand_dims</a:t>
            </a:r>
            <a:r>
              <a:rPr lang="ko-KR" altLang="en-US" dirty="0"/>
              <a:t>(</a:t>
            </a:r>
            <a:r>
              <a:rPr lang="ko-KR" altLang="en-US" dirty="0" err="1"/>
              <a:t>tf.cast</a:t>
            </a:r>
            <a:r>
              <a:rPr lang="ko-KR" altLang="en-US" dirty="0"/>
              <a:t>(</a:t>
            </a:r>
            <a:r>
              <a:rPr lang="ko-KR" altLang="en-US" dirty="0" err="1"/>
              <a:t>mask</a:t>
            </a:r>
            <a:r>
              <a:rPr lang="ko-KR" altLang="en-US" dirty="0"/>
              <a:t>, tf.float32), -1)</a:t>
            </a:r>
          </a:p>
          <a:p>
            <a:r>
              <a:rPr lang="ko-KR" altLang="en-US" dirty="0"/>
              <a:t>  # </a:t>
            </a:r>
            <a:r>
              <a:rPr lang="ko-KR" altLang="en-US" dirty="0" err="1"/>
              <a:t>shape</a:t>
            </a:r>
            <a:r>
              <a:rPr lang="ko-KR" altLang="en-US" dirty="0"/>
              <a:t>(</a:t>
            </a:r>
            <a:r>
              <a:rPr lang="ko-KR" altLang="en-US" dirty="0" err="1"/>
              <a:t>mask</a:t>
            </a:r>
            <a:r>
              <a:rPr lang="ko-KR" altLang="en-US" dirty="0"/>
              <a:t>) = (</a:t>
            </a:r>
            <a:r>
              <a:rPr lang="ko-KR" altLang="en-US" dirty="0" err="1"/>
              <a:t>batch</a:t>
            </a:r>
            <a:r>
              <a:rPr lang="ko-KR" altLang="en-US" dirty="0"/>
              <a:t>, </a:t>
            </a:r>
            <a:r>
              <a:rPr lang="ko-KR" altLang="en-US" dirty="0" err="1"/>
              <a:t>num_timesteps</a:t>
            </a:r>
            <a:r>
              <a:rPr lang="ko-KR" altLang="en-US" dirty="0"/>
              <a:t>, 1)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t</a:t>
            </a:r>
            <a:r>
              <a:rPr lang="ko-KR" altLang="en-US" dirty="0"/>
              <a:t> * </a:t>
            </a:r>
            <a:r>
              <a:rPr lang="ko-KR" altLang="en-US" dirty="0" err="1"/>
              <a:t>mask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999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B5C570-C037-4F4A-A007-15BCCAC0AA84}"/>
              </a:ext>
            </a:extLst>
          </p:cNvPr>
          <p:cNvSpPr/>
          <p:nvPr/>
        </p:nvSpPr>
        <p:spPr>
          <a:xfrm>
            <a:off x="220932" y="231503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graphs.py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E57391-4EFF-F44B-B433-ACB20FFB8173}"/>
              </a:ext>
            </a:extLst>
          </p:cNvPr>
          <p:cNvSpPr/>
          <p:nvPr/>
        </p:nvSpPr>
        <p:spPr>
          <a:xfrm>
            <a:off x="505148" y="770765"/>
            <a:ext cx="248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6F42C1"/>
                </a:solidFill>
                <a:latin typeface="SFMono-Regular"/>
              </a:rPr>
              <a:t>classifier_graph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(self)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A523F6-F525-4847-9A02-DA260C3F1D22}"/>
              </a:ext>
            </a:extLst>
          </p:cNvPr>
          <p:cNvSpPr/>
          <p:nvPr/>
        </p:nvSpPr>
        <p:spPr>
          <a:xfrm>
            <a:off x="1538124" y="1140097"/>
            <a:ext cx="269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total_loss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loss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+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adv_loss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A1E059-846C-284D-8373-07109C0E350A}"/>
              </a:ext>
            </a:extLst>
          </p:cNvPr>
          <p:cNvSpPr/>
          <p:nvPr/>
        </p:nvSpPr>
        <p:spPr>
          <a:xfrm>
            <a:off x="505148" y="2123218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train_op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optimize(loss, </a:t>
            </a:r>
            <a:r>
              <a:rPr lang="en-US" altLang="ko-KR" dirty="0" err="1">
                <a:solidFill>
                  <a:srgbClr val="005CC5"/>
                </a:solidFill>
                <a:latin typeface="SFMono-Regular"/>
              </a:rPr>
              <a:t>self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.global_step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C7FEA-9BA1-3E46-845B-ADBF5210D77D}"/>
              </a:ext>
            </a:extLst>
          </p:cNvPr>
          <p:cNvSpPr/>
          <p:nvPr/>
        </p:nvSpPr>
        <p:spPr>
          <a:xfrm>
            <a:off x="419644" y="2737007"/>
            <a:ext cx="265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return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layers_lib.optimize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E16E6-BF8E-2242-B9EF-D4A49A2F20E4}"/>
              </a:ext>
            </a:extLst>
          </p:cNvPr>
          <p:cNvSpPr/>
          <p:nvPr/>
        </p:nvSpPr>
        <p:spPr>
          <a:xfrm>
            <a:off x="220932" y="4014934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layers.py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4A8C1D-27C1-5D4A-8F85-652D17B163BD}"/>
              </a:ext>
            </a:extLst>
          </p:cNvPr>
          <p:cNvSpPr/>
          <p:nvPr/>
        </p:nvSpPr>
        <p:spPr>
          <a:xfrm>
            <a:off x="648425" y="4628722"/>
            <a:ext cx="177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def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6F42C1"/>
                </a:solidFill>
                <a:latin typeface="SFMono-Regular"/>
              </a:rPr>
              <a:t>optimize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(loss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2C14B1-0427-E446-B17A-B2683EEA4A03}"/>
              </a:ext>
            </a:extLst>
          </p:cNvPr>
          <p:cNvSpPr/>
          <p:nvPr/>
        </p:nvSpPr>
        <p:spPr>
          <a:xfrm>
            <a:off x="1174775" y="5103561"/>
            <a:ext cx="93056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non_embedding_grads_and_vars</a:t>
            </a:r>
            <a:r>
              <a:rPr lang="ko-KR" altLang="en-US" dirty="0"/>
              <a:t> = [(</a:t>
            </a:r>
            <a:r>
              <a:rPr lang="ko-KR" altLang="en-US" dirty="0" err="1"/>
              <a:t>g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) 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g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)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zip</a:t>
            </a:r>
            <a:r>
              <a:rPr lang="ko-KR" altLang="en-US" dirty="0"/>
              <a:t>(</a:t>
            </a:r>
            <a:r>
              <a:rPr lang="ko-KR" altLang="en-US" dirty="0" err="1"/>
              <a:t>grads</a:t>
            </a:r>
            <a:r>
              <a:rPr lang="ko-KR" altLang="en-US" dirty="0"/>
              <a:t>, </a:t>
            </a:r>
            <a:r>
              <a:rPr lang="ko-KR" altLang="en-US" dirty="0" err="1"/>
              <a:t>tvars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                      </a:t>
            </a:r>
            <a:r>
              <a:rPr lang="ko-KR" altLang="en-US" dirty="0" err="1"/>
              <a:t>if</a:t>
            </a:r>
            <a:r>
              <a:rPr lang="ko-KR" altLang="en-US" dirty="0"/>
              <a:t> '</a:t>
            </a:r>
            <a:r>
              <a:rPr lang="ko-KR" altLang="en-US" dirty="0" err="1"/>
              <a:t>embedding</a:t>
            </a:r>
            <a:r>
              <a:rPr lang="ko-KR" altLang="en-US" dirty="0"/>
              <a:t>'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v.op.name</a:t>
            </a:r>
            <a:r>
              <a:rPr lang="ko-KR" altLang="en-US" dirty="0"/>
              <a:t>]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embedding_grads_and_vars</a:t>
            </a:r>
            <a:r>
              <a:rPr lang="ko-KR" altLang="en-US" dirty="0"/>
              <a:t> = [(</a:t>
            </a:r>
            <a:r>
              <a:rPr lang="ko-KR" altLang="en-US" dirty="0" err="1"/>
              <a:t>g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) </a:t>
            </a:r>
            <a:r>
              <a:rPr lang="ko-KR" altLang="en-US" dirty="0" err="1"/>
              <a:t>for</a:t>
            </a:r>
            <a:r>
              <a:rPr lang="ko-KR" altLang="en-US" dirty="0"/>
              <a:t> (</a:t>
            </a:r>
            <a:r>
              <a:rPr lang="ko-KR" altLang="en-US" dirty="0" err="1"/>
              <a:t>g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)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zip</a:t>
            </a:r>
            <a:r>
              <a:rPr lang="ko-KR" altLang="en-US" dirty="0"/>
              <a:t>(</a:t>
            </a:r>
            <a:r>
              <a:rPr lang="ko-KR" altLang="en-US" dirty="0" err="1"/>
              <a:t>grads</a:t>
            </a:r>
            <a:r>
              <a:rPr lang="ko-KR" altLang="en-US" dirty="0"/>
              <a:t>, </a:t>
            </a:r>
            <a:r>
              <a:rPr lang="ko-KR" altLang="en-US" dirty="0" err="1"/>
              <a:t>tvars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                            </a:t>
            </a:r>
            <a:r>
              <a:rPr lang="ko-KR" altLang="en-US" dirty="0" err="1"/>
              <a:t>if</a:t>
            </a:r>
            <a:r>
              <a:rPr lang="ko-KR" altLang="en-US" dirty="0"/>
              <a:t> '</a:t>
            </a:r>
            <a:r>
              <a:rPr lang="ko-KR" altLang="en-US" dirty="0" err="1"/>
              <a:t>embedding</a:t>
            </a:r>
            <a:r>
              <a:rPr lang="ko-KR" altLang="en-US" dirty="0"/>
              <a:t>'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v.op.name</a:t>
            </a:r>
            <a:r>
              <a:rPr lang="ko-KR" alt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689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FAE16E6-BF8E-2242-B9EF-D4A49A2F20E4}"/>
              </a:ext>
            </a:extLst>
          </p:cNvPr>
          <p:cNvSpPr/>
          <p:nvPr/>
        </p:nvSpPr>
        <p:spPr>
          <a:xfrm>
            <a:off x="127147" y="193211"/>
            <a:ext cx="1082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layers.py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765BAF-ADE8-E440-BE3A-BF27DD7C39BE}"/>
              </a:ext>
            </a:extLst>
          </p:cNvPr>
          <p:cNvSpPr/>
          <p:nvPr/>
        </p:nvSpPr>
        <p:spPr>
          <a:xfrm>
            <a:off x="668545" y="761220"/>
            <a:ext cx="7068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ne_grads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, _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tf.clip_by_global_norm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ne_grads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,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max_grad_norm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EFDD8F-4B82-4D4D-95CA-65F5FB80CDD8}"/>
              </a:ext>
            </a:extLst>
          </p:cNvPr>
          <p:cNvSpPr/>
          <p:nvPr/>
        </p:nvSpPr>
        <p:spPr>
          <a:xfrm>
            <a:off x="668544" y="1494582"/>
            <a:ext cx="7408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 # </a:t>
            </a:r>
            <a:r>
              <a:rPr lang="ko-KR" altLang="en-US" dirty="0" err="1"/>
              <a:t>Decaying</a:t>
            </a:r>
            <a:r>
              <a:rPr lang="ko-KR" altLang="en-US" dirty="0"/>
              <a:t> </a:t>
            </a:r>
            <a:r>
              <a:rPr lang="ko-KR" altLang="en-US" dirty="0" err="1"/>
              <a:t>learning</a:t>
            </a:r>
            <a:r>
              <a:rPr lang="ko-KR" altLang="en-US" dirty="0"/>
              <a:t> </a:t>
            </a:r>
            <a:r>
              <a:rPr lang="ko-KR" altLang="en-US" dirty="0" err="1"/>
              <a:t>rate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lr</a:t>
            </a:r>
            <a:r>
              <a:rPr lang="ko-KR" altLang="en-US" dirty="0"/>
              <a:t> = </a:t>
            </a:r>
            <a:r>
              <a:rPr lang="ko-KR" altLang="en-US" dirty="0" err="1"/>
              <a:t>tf.train.exponential_decay</a:t>
            </a:r>
            <a:r>
              <a:rPr lang="ko-KR" altLang="en-US" dirty="0"/>
              <a:t>(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lr</a:t>
            </a:r>
            <a:r>
              <a:rPr lang="ko-KR" altLang="en-US" dirty="0"/>
              <a:t>, </a:t>
            </a:r>
            <a:r>
              <a:rPr lang="ko-KR" altLang="en-US" dirty="0" err="1"/>
              <a:t>global_step</a:t>
            </a:r>
            <a:r>
              <a:rPr lang="ko-KR" altLang="en-US" dirty="0"/>
              <a:t>, 1, </a:t>
            </a:r>
            <a:r>
              <a:rPr lang="ko-KR" altLang="en-US" dirty="0" err="1"/>
              <a:t>lr_decay</a:t>
            </a:r>
            <a:r>
              <a:rPr lang="ko-KR" altLang="en-US" dirty="0"/>
              <a:t>, </a:t>
            </a:r>
            <a:r>
              <a:rPr lang="ko-KR" altLang="en-US" dirty="0" err="1"/>
              <a:t>staircase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tf.summary.scalar</a:t>
            </a:r>
            <a:r>
              <a:rPr lang="ko-KR" altLang="en-US" dirty="0"/>
              <a:t>('</a:t>
            </a:r>
            <a:r>
              <a:rPr lang="ko-KR" altLang="en-US" dirty="0" err="1"/>
              <a:t>learning_rate</a:t>
            </a:r>
            <a:r>
              <a:rPr lang="ko-KR" altLang="en-US" dirty="0"/>
              <a:t>', </a:t>
            </a:r>
            <a:r>
              <a:rPr lang="ko-KR" altLang="en-US" dirty="0" err="1"/>
              <a:t>lr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opt</a:t>
            </a:r>
            <a:r>
              <a:rPr lang="ko-KR" altLang="en-US" dirty="0"/>
              <a:t> = </a:t>
            </a:r>
            <a:r>
              <a:rPr lang="ko-KR" altLang="en-US" dirty="0" err="1"/>
              <a:t>tf.train.AdamOptimizer</a:t>
            </a:r>
            <a:r>
              <a:rPr lang="ko-KR" altLang="en-US" dirty="0"/>
              <a:t>(</a:t>
            </a:r>
            <a:r>
              <a:rPr lang="ko-KR" altLang="en-US" dirty="0" err="1"/>
              <a:t>lr</a:t>
            </a:r>
            <a:r>
              <a:rPr lang="ko-KR" altLang="en-US" dirty="0"/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27EFE2-9D27-4A48-9B1E-D07020D169B4}"/>
              </a:ext>
            </a:extLst>
          </p:cNvPr>
          <p:cNvSpPr/>
          <p:nvPr/>
        </p:nvSpPr>
        <p:spPr>
          <a:xfrm>
            <a:off x="127147" y="3335940"/>
            <a:ext cx="1911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train_classifier.py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A5640E-636A-3145-A70A-6E4412B6C422}"/>
              </a:ext>
            </a:extLst>
          </p:cNvPr>
          <p:cNvSpPr/>
          <p:nvPr/>
        </p:nvSpPr>
        <p:spPr>
          <a:xfrm>
            <a:off x="827884" y="3903949"/>
            <a:ext cx="242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train_utils.run_training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D9DDF3-D77F-E248-BA78-D6CB3DEEFAFA}"/>
              </a:ext>
            </a:extLst>
          </p:cNvPr>
          <p:cNvSpPr/>
          <p:nvPr/>
        </p:nvSpPr>
        <p:spPr>
          <a:xfrm>
            <a:off x="87136" y="4637311"/>
            <a:ext cx="1481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train_utils.py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3B2521-69DE-7E49-BB48-94499D2E9763}"/>
              </a:ext>
            </a:extLst>
          </p:cNvPr>
          <p:cNvSpPr/>
          <p:nvPr/>
        </p:nvSpPr>
        <p:spPr>
          <a:xfrm>
            <a:off x="980285" y="5205320"/>
            <a:ext cx="2614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tf.train.Supervisor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 # </a:t>
            </a:r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설정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206EE0-037A-464F-A75A-190F6C22379D}"/>
              </a:ext>
            </a:extLst>
          </p:cNvPr>
          <p:cNvSpPr/>
          <p:nvPr/>
        </p:nvSpPr>
        <p:spPr>
          <a:xfrm>
            <a:off x="980285" y="5938682"/>
            <a:ext cx="285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sv.start_queue_runners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sess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015AEB-0869-034D-A931-6F619A587ED2}"/>
              </a:ext>
            </a:extLst>
          </p:cNvPr>
          <p:cNvSpPr/>
          <p:nvPr/>
        </p:nvSpPr>
        <p:spPr>
          <a:xfrm>
            <a:off x="4202887" y="4928321"/>
            <a:ext cx="7262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while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not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sv.should_stop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()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and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global_step_val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&lt;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5CC5"/>
                </a:solidFill>
                <a:latin typeface="SFMono-Regular"/>
              </a:rPr>
              <a:t>FLAGS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.max_steps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:</a:t>
            </a:r>
          </a:p>
          <a:p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학습을 돌린다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.</a:t>
            </a:r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Train Loop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457A522-8B41-D046-A421-55A389ABEAB6}"/>
              </a:ext>
            </a:extLst>
          </p:cNvPr>
          <p:cNvSpPr/>
          <p:nvPr/>
        </p:nvSpPr>
        <p:spPr>
          <a:xfrm>
            <a:off x="4202887" y="5938682"/>
            <a:ext cx="5037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if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is_chief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and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global_step_val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>
                <a:solidFill>
                  <a:srgbClr val="D73A49"/>
                </a:solidFill>
                <a:latin typeface="SFMono-Regular"/>
              </a:rPr>
              <a:t>&gt;=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ko-KR" dirty="0" err="1">
                <a:solidFill>
                  <a:srgbClr val="005CC5"/>
                </a:solidFill>
                <a:latin typeface="SFMono-Regular"/>
              </a:rPr>
              <a:t>FLAGS</a:t>
            </a:r>
            <a:r>
              <a:rPr lang="en-US" altLang="ko-KR" dirty="0" err="1">
                <a:solidFill>
                  <a:srgbClr val="24292E"/>
                </a:solidFill>
                <a:latin typeface="SFMono-Regular"/>
              </a:rPr>
              <a:t>.max_steps</a:t>
            </a:r>
            <a:r>
              <a:rPr lang="en-US" altLang="ko-KR" dirty="0">
                <a:solidFill>
                  <a:srgbClr val="24292E"/>
                </a:solidFill>
                <a:latin typeface="SFMono-Regular"/>
              </a:rPr>
              <a:t>:</a:t>
            </a:r>
          </a:p>
          <a:p>
            <a:r>
              <a:rPr lang="ko-KR" altLang="en-US" dirty="0">
                <a:solidFill>
                  <a:srgbClr val="24292E"/>
                </a:solidFill>
                <a:latin typeface="SFMono-Regular"/>
              </a:rPr>
              <a:t>마지막 값을 저장한다</a:t>
            </a:r>
            <a:r>
              <a:rPr lang="en-US" altLang="ko-KR">
                <a:solidFill>
                  <a:srgbClr val="24292E"/>
                </a:solidFill>
                <a:latin typeface="SFMono-Regula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59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B9385-191A-BC45-A7BC-2B1A43BA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03" y="3060700"/>
            <a:ext cx="9829800" cy="3797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A1065E-BDB5-D445-A61D-E1705765B373}"/>
              </a:ext>
            </a:extLst>
          </p:cNvPr>
          <p:cNvSpPr/>
          <p:nvPr/>
        </p:nvSpPr>
        <p:spPr>
          <a:xfrm>
            <a:off x="211016" y="1029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실험에 따르면 깊은 학습 모델은 매우 작은 섭동에 취약합니다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데이터 세트에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>
                <a:effectLst/>
                <a:latin typeface="medium-content-serif-font"/>
              </a:rPr>
              <a:t>적대적인 예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추가하면 </a:t>
            </a:r>
            <a:r>
              <a:rPr lang="en-US" altLang="ko-KR" b="0" i="0" dirty="0">
                <a:effectLst/>
                <a:latin typeface="medium-content-serif-font"/>
              </a:rPr>
              <a:t>CNN, RNN </a:t>
            </a:r>
            <a:r>
              <a:rPr lang="ko-KR" altLang="en-US" b="0" i="0" dirty="0">
                <a:effectLst/>
                <a:latin typeface="medium-content-serif-font"/>
              </a:rPr>
              <a:t>등을 포함한 심층 학습 모델이 매우 높은 신뢰도로 잘못 분류 할 가능성이 높습니다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그의 논문 </a:t>
            </a:r>
            <a:r>
              <a:rPr lang="en-US" altLang="ko-KR" b="0" i="0" dirty="0">
                <a:effectLst/>
                <a:latin typeface="medium-content-serif-font"/>
              </a:rPr>
              <a:t>" </a:t>
            </a:r>
            <a:r>
              <a:rPr lang="en-US" altLang="ko-KR" b="0" i="1" dirty="0">
                <a:effectLst/>
                <a:latin typeface="medium-content-serif-font"/>
              </a:rPr>
              <a:t>Deep Learning Adversarial Examples - </a:t>
            </a:r>
            <a:r>
              <a:rPr lang="ko-KR" altLang="en-US" b="0" i="1" dirty="0">
                <a:effectLst/>
                <a:latin typeface="medium-content-serif-font"/>
              </a:rPr>
              <a:t>명확한 오해</a:t>
            </a:r>
            <a:r>
              <a:rPr lang="en-US" altLang="ko-KR" b="0" i="1" dirty="0">
                <a:effectLst/>
                <a:latin typeface="medium-content-serif-font"/>
              </a:rPr>
              <a:t>"</a:t>
            </a:r>
            <a:r>
              <a:rPr lang="ko-KR" altLang="en-US" b="0" i="0" dirty="0">
                <a:effectLst/>
                <a:latin typeface="medium-content-serif-font"/>
              </a:rPr>
              <a:t> 에서이 신문의 공동 저자이기도 한 </a:t>
            </a:r>
            <a:r>
              <a:rPr lang="en-US" altLang="ko-KR" b="0" i="0" dirty="0">
                <a:effectLst/>
                <a:latin typeface="medium-content-serif-font"/>
              </a:rPr>
              <a:t>Ian </a:t>
            </a:r>
            <a:r>
              <a:rPr lang="en-US" altLang="ko-KR" b="0" i="0" dirty="0" err="1">
                <a:effectLst/>
                <a:latin typeface="medium-content-serif-font"/>
              </a:rPr>
              <a:t>Goodfellow</a:t>
            </a:r>
            <a:r>
              <a:rPr lang="ko-KR" altLang="en-US" b="0" i="0" dirty="0">
                <a:effectLst/>
                <a:latin typeface="medium-content-serif-font"/>
              </a:rPr>
              <a:t>는 약간의 섭동을 추가하여 팬더의 그림을 </a:t>
            </a:r>
            <a:r>
              <a:rPr lang="ko-KR" altLang="en-US" b="0" i="0" dirty="0" err="1">
                <a:effectLst/>
                <a:latin typeface="medium-content-serif-font"/>
              </a:rPr>
              <a:t>긴팔</a:t>
            </a:r>
            <a:r>
              <a:rPr lang="ko-KR" altLang="en-US" b="0" i="0" dirty="0">
                <a:effectLst/>
                <a:latin typeface="medium-content-serif-font"/>
              </a:rPr>
              <a:t> 원숭이로 분류 할 </a:t>
            </a:r>
            <a:r>
              <a:rPr lang="ko-KR" altLang="en-US" b="0" i="0" dirty="0" err="1">
                <a:effectLst/>
                <a:latin typeface="medium-content-serif-font"/>
              </a:rPr>
              <a:t>수있는</a:t>
            </a:r>
            <a:r>
              <a:rPr lang="ko-KR" altLang="en-US" b="0" i="0" dirty="0">
                <a:effectLst/>
                <a:latin typeface="medium-content-serif-font"/>
              </a:rPr>
              <a:t> 방법을 설명했습니다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A77650-C34C-4747-88FA-8AB12B53B699}"/>
              </a:ext>
            </a:extLst>
          </p:cNvPr>
          <p:cNvSpPr/>
          <p:nvPr/>
        </p:nvSpPr>
        <p:spPr>
          <a:xfrm>
            <a:off x="6307016" y="10293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깊은 학습 모델이 적대적인 예들에 의해 쉽게 </a:t>
            </a:r>
            <a:r>
              <a:rPr lang="ko-KR" altLang="en-US" b="0" i="0" dirty="0" err="1">
                <a:effectLst/>
                <a:latin typeface="medium-content-serif-font"/>
              </a:rPr>
              <a:t>영향을받는</a:t>
            </a:r>
            <a:r>
              <a:rPr lang="ko-KR" altLang="en-US" b="0" i="0" dirty="0">
                <a:effectLst/>
                <a:latin typeface="medium-content-serif-font"/>
              </a:rPr>
              <a:t> 이유는 초과 적합 </a:t>
            </a:r>
            <a:r>
              <a:rPr lang="en-US" altLang="ko-KR" b="0" i="0" dirty="0">
                <a:effectLst/>
                <a:latin typeface="medium-content-serif-font"/>
              </a:rPr>
              <a:t>(overfitting)</a:t>
            </a:r>
            <a:r>
              <a:rPr lang="ko-KR" altLang="en-US" b="0" i="0" dirty="0" err="1">
                <a:effectLst/>
                <a:latin typeface="medium-content-serif-font"/>
              </a:rPr>
              <a:t>으로</a:t>
            </a:r>
            <a:r>
              <a:rPr lang="ko-KR" altLang="en-US" b="0" i="0" dirty="0">
                <a:effectLst/>
                <a:latin typeface="medium-content-serif-font"/>
              </a:rPr>
              <a:t> 인한 일반화가 덜하고 모델의 비선형 성 때문일 </a:t>
            </a:r>
            <a:r>
              <a:rPr lang="ko-KR" altLang="en-US" b="0" i="0" dirty="0" err="1">
                <a:effectLst/>
                <a:latin typeface="medium-content-serif-font"/>
              </a:rPr>
              <a:t>수있다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그러나 </a:t>
            </a:r>
            <a:r>
              <a:rPr lang="en-US" altLang="ko-KR" b="0" i="0" dirty="0">
                <a:effectLst/>
                <a:latin typeface="medium-content-serif-font"/>
              </a:rPr>
              <a:t>Ian </a:t>
            </a:r>
            <a:r>
              <a:rPr lang="en-US" altLang="ko-KR" b="0" i="0" dirty="0" err="1">
                <a:effectLst/>
                <a:latin typeface="medium-content-serif-font"/>
              </a:rPr>
              <a:t>Goodfellow</a:t>
            </a:r>
            <a:r>
              <a:rPr lang="ko-KR" altLang="en-US" b="0" i="0" dirty="0">
                <a:effectLst/>
                <a:latin typeface="medium-content-serif-font"/>
              </a:rPr>
              <a:t>는 대신이 취약점에 이르는 것이 고차원 공간에서의 </a:t>
            </a:r>
            <a:r>
              <a:rPr lang="ko-KR" altLang="en-US" b="0" i="0" dirty="0" err="1">
                <a:effectLst/>
                <a:latin typeface="medium-content-serif-font"/>
              </a:rPr>
              <a:t>선형성에</a:t>
            </a:r>
            <a:r>
              <a:rPr lang="ko-KR" altLang="en-US" b="0" i="0" dirty="0">
                <a:effectLst/>
                <a:latin typeface="medium-content-serif-font"/>
              </a:rPr>
              <a:t> 불과하다고 지적했습니다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B6FA43-AB2E-3749-971D-FE0C99AAA0C4}"/>
              </a:ext>
            </a:extLst>
          </p:cNvPr>
          <p:cNvSpPr/>
          <p:nvPr/>
        </p:nvSpPr>
        <p:spPr>
          <a:xfrm>
            <a:off x="211016" y="5011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배경</a:t>
            </a:r>
          </a:p>
        </p:txBody>
      </p:sp>
    </p:spTree>
    <p:extLst>
      <p:ext uri="{BB962C8B-B14F-4D97-AF65-F5344CB8AC3E}">
        <p14:creationId xmlns:p14="http://schemas.microsoft.com/office/powerpoint/2010/main" val="367961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38F07F-788C-9F4F-91EA-883FD55F3E57}"/>
              </a:ext>
            </a:extLst>
          </p:cNvPr>
          <p:cNvSpPr/>
          <p:nvPr/>
        </p:nvSpPr>
        <p:spPr>
          <a:xfrm>
            <a:off x="2813538" y="58018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이 논문에서는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신경망 </a:t>
            </a:r>
            <a:r>
              <a:rPr lang="en-US" altLang="ko-KR" b="0" i="0" dirty="0">
                <a:effectLst/>
                <a:latin typeface="medium-content-serif-font"/>
              </a:rPr>
              <a:t>(</a:t>
            </a:r>
            <a:r>
              <a:rPr lang="ko-KR" altLang="en-US" b="0" i="0" dirty="0" err="1">
                <a:effectLst/>
                <a:latin typeface="medium-content-serif-font"/>
              </a:rPr>
              <a:t>단방향</a:t>
            </a:r>
            <a:r>
              <a:rPr lang="ko-KR" altLang="en-US" b="0" i="0" dirty="0">
                <a:effectLst/>
                <a:latin typeface="medium-content-serif-font"/>
              </a:rPr>
              <a:t> 및 양방향</a:t>
            </a:r>
            <a:r>
              <a:rPr lang="en-US" altLang="ko-KR" b="0" i="0" dirty="0">
                <a:effectLst/>
                <a:latin typeface="medium-content-serif-font"/>
              </a:rPr>
              <a:t>)</a:t>
            </a:r>
            <a:r>
              <a:rPr lang="ko-KR" altLang="en-US" b="0" i="0" dirty="0">
                <a:effectLst/>
                <a:latin typeface="medium-content-serif-font"/>
              </a:rPr>
              <a:t>을 분류 모델로 사용합니다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주어진 단어의 순서 </a:t>
            </a:r>
            <a:r>
              <a:rPr lang="en-US" altLang="ko-KR" b="0" i="0" dirty="0">
                <a:effectLst/>
                <a:latin typeface="medium-content-serif-font"/>
              </a:rPr>
              <a:t>W</a:t>
            </a:r>
            <a:r>
              <a:rPr lang="ko-KR" altLang="en-US" b="0" i="0" dirty="0">
                <a:effectLst/>
                <a:latin typeface="medium-content-serif-font"/>
              </a:rPr>
              <a:t>가 주어지면 그 단어의 </a:t>
            </a:r>
            <a:r>
              <a:rPr lang="ko-KR" altLang="en-US" b="0" i="0" dirty="0" err="1">
                <a:effectLst/>
                <a:latin typeface="medium-content-serif-font"/>
              </a:rPr>
              <a:t>임베딩은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(K + 1) * D </a:t>
            </a:r>
            <a:r>
              <a:rPr lang="ko-KR" altLang="en-US" b="0" i="0" dirty="0">
                <a:effectLst/>
                <a:latin typeface="medium-content-serif-font"/>
              </a:rPr>
              <a:t>차원 행렬이며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K</a:t>
            </a:r>
            <a:r>
              <a:rPr lang="ko-KR" altLang="en-US" b="0" i="0" dirty="0">
                <a:effectLst/>
                <a:latin typeface="medium-content-serif-font"/>
              </a:rPr>
              <a:t>는 어휘의 단어 수입니다</a:t>
            </a:r>
            <a:r>
              <a:rPr lang="en-US" altLang="ko-KR" b="0" i="0" dirty="0">
                <a:effectLst/>
                <a:latin typeface="medium-content-serif-font"/>
              </a:rPr>
              <a:t>. 'end of sequence (</a:t>
            </a:r>
            <a:r>
              <a:rPr lang="en-US" altLang="ko-KR" b="0" i="0" dirty="0" err="1">
                <a:effectLst/>
                <a:latin typeface="medium-content-serif-font"/>
              </a:rPr>
              <a:t>eos</a:t>
            </a:r>
            <a:r>
              <a:rPr lang="en-US" altLang="ko-KR" b="0" i="0" dirty="0">
                <a:effectLst/>
                <a:latin typeface="medium-content-serif-font"/>
              </a:rPr>
              <a:t>)'</a:t>
            </a:r>
            <a:r>
              <a:rPr lang="ko-KR" altLang="en-US" b="0" i="0" dirty="0">
                <a:effectLst/>
                <a:latin typeface="medium-content-serif-font"/>
              </a:rPr>
              <a:t>토큰이 단어 </a:t>
            </a:r>
            <a:r>
              <a:rPr lang="ko-KR" altLang="en-US" b="0" i="0" dirty="0" err="1">
                <a:effectLst/>
                <a:latin typeface="medium-content-serif-font"/>
              </a:rPr>
              <a:t>임베딩에</a:t>
            </a:r>
            <a:r>
              <a:rPr lang="ko-KR" altLang="en-US" b="0" i="0" dirty="0">
                <a:effectLst/>
                <a:latin typeface="medium-content-serif-font"/>
              </a:rPr>
              <a:t> 추가됩니다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8E1071-F4CC-2246-AF2C-1DD3E76D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2575426"/>
            <a:ext cx="8204200" cy="3632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E7D26A0-64A4-DC4E-AD8C-7FDD7BD70801}"/>
              </a:ext>
            </a:extLst>
          </p:cNvPr>
          <p:cNvSpPr/>
          <p:nvPr/>
        </p:nvSpPr>
        <p:spPr>
          <a:xfrm>
            <a:off x="87609" y="216601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텍스트 분류 모델</a:t>
            </a:r>
          </a:p>
        </p:txBody>
      </p:sp>
    </p:spTree>
    <p:extLst>
      <p:ext uri="{BB962C8B-B14F-4D97-AF65-F5344CB8AC3E}">
        <p14:creationId xmlns:p14="http://schemas.microsoft.com/office/powerpoint/2010/main" val="341039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04C9E7-99E7-7440-AB70-A5D85C0E074C}"/>
              </a:ext>
            </a:extLst>
          </p:cNvPr>
          <p:cNvSpPr/>
          <p:nvPr/>
        </p:nvSpPr>
        <p:spPr>
          <a:xfrm>
            <a:off x="2919046" y="3170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적대적인 훈련과 가상적인 적대 훈련을 구현하기 위해 단어 </a:t>
            </a:r>
            <a:r>
              <a:rPr lang="en-US" altLang="ko-KR" b="0" i="0" dirty="0">
                <a:effectLst/>
                <a:latin typeface="medium-content-serif-font"/>
              </a:rPr>
              <a:t>embeddings V</a:t>
            </a:r>
            <a:r>
              <a:rPr lang="ko-KR" altLang="en-US" b="0" i="0" dirty="0">
                <a:effectLst/>
                <a:latin typeface="medium-content-serif-font"/>
              </a:rPr>
              <a:t>에 섭동이 추가됩니다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그러나 그 전에 한 가지주의해야 할 것은 섭동이 제한된 규범이라는 것입니다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만약 </a:t>
            </a:r>
            <a:r>
              <a:rPr lang="en-US" altLang="ko-KR" b="0" i="0" dirty="0">
                <a:effectLst/>
                <a:latin typeface="medium-content-serif-font"/>
              </a:rPr>
              <a:t>embedding</a:t>
            </a:r>
            <a:r>
              <a:rPr lang="ko-KR" altLang="en-US" b="0" i="0" dirty="0">
                <a:effectLst/>
                <a:latin typeface="medium-content-serif-font"/>
              </a:rPr>
              <a:t>이 큰 </a:t>
            </a:r>
            <a:r>
              <a:rPr lang="en-US" altLang="ko-KR" b="0" i="0" dirty="0">
                <a:effectLst/>
                <a:latin typeface="medium-content-serif-font"/>
              </a:rPr>
              <a:t>norm</a:t>
            </a:r>
            <a:r>
              <a:rPr lang="ko-KR" altLang="en-US" b="0" i="0" dirty="0">
                <a:effectLst/>
                <a:latin typeface="medium-content-serif-font"/>
              </a:rPr>
              <a:t>을 가지고 있다면 모델은 </a:t>
            </a:r>
            <a:r>
              <a:rPr lang="en-US" altLang="ko-KR" b="0" i="0" dirty="0">
                <a:effectLst/>
                <a:latin typeface="medium-content-serif-font"/>
              </a:rPr>
              <a:t>perturbations</a:t>
            </a:r>
            <a:r>
              <a:rPr lang="ko-KR" altLang="en-US" b="0" i="0" dirty="0">
                <a:effectLst/>
                <a:latin typeface="medium-content-serif-font"/>
              </a:rPr>
              <a:t>을 잘 배울 수 없을 것이다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결과적으로 원래 단어 삽입에 대해 몇 가지 표준화 단계를 수행해야합니다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09388-619D-454C-8529-9406D0CE3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597150"/>
            <a:ext cx="8597900" cy="16637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EAF9E7-A84D-4F44-9768-0398A454F686}"/>
              </a:ext>
            </a:extLst>
          </p:cNvPr>
          <p:cNvSpPr/>
          <p:nvPr/>
        </p:nvSpPr>
        <p:spPr>
          <a:xfrm>
            <a:off x="3035036" y="4536142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err="1">
                <a:effectLst/>
                <a:latin typeface="medium-content-serif-font"/>
              </a:rPr>
              <a:t>f_</a:t>
            </a:r>
            <a:r>
              <a:rPr lang="en-US" altLang="ko-KR" dirty="0" err="1">
                <a:latin typeface="medium-content-serif-font"/>
              </a:rPr>
              <a:t>j</a:t>
            </a:r>
            <a:r>
              <a:rPr lang="ko-KR" altLang="en-US" b="0" i="0" dirty="0">
                <a:effectLst/>
                <a:latin typeface="medium-content-serif-font"/>
              </a:rPr>
              <a:t>는 </a:t>
            </a:r>
            <a:r>
              <a:rPr lang="en-US" altLang="ko-KR" b="0" i="0" dirty="0">
                <a:effectLst/>
                <a:latin typeface="medium-content-serif-font"/>
              </a:rPr>
              <a:t>j </a:t>
            </a:r>
            <a:r>
              <a:rPr lang="ko-KR" altLang="en-US" b="0" i="0" dirty="0">
                <a:effectLst/>
                <a:latin typeface="medium-content-serif-font"/>
              </a:rPr>
              <a:t>번째 단어의 빈도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82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35804FA-3B53-B94F-946F-D5F36DF663F1}"/>
              </a:ext>
            </a:extLst>
          </p:cNvPr>
          <p:cNvSpPr/>
          <p:nvPr/>
        </p:nvSpPr>
        <p:spPr>
          <a:xfrm>
            <a:off x="1289538" y="573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정규화 된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및 섭동을 갖는 </a:t>
            </a:r>
            <a:r>
              <a:rPr lang="en-US" altLang="ko-KR" b="0" i="0" dirty="0">
                <a:effectLst/>
                <a:latin typeface="medium-content-serif-font"/>
              </a:rPr>
              <a:t>LSTM </a:t>
            </a:r>
            <a:r>
              <a:rPr lang="ko-KR" altLang="en-US" b="0" i="0" dirty="0">
                <a:effectLst/>
                <a:latin typeface="medium-content-serif-font"/>
              </a:rPr>
              <a:t>모델은 다음과 같이 설명됩니다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19B9D4-85E4-B94C-A05C-B6168796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38" y="1219982"/>
            <a:ext cx="83439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5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6B4B3D-0BCF-E648-9D6D-53EE4280B41E}"/>
              </a:ext>
            </a:extLst>
          </p:cNvPr>
          <p:cNvSpPr/>
          <p:nvPr/>
        </p:nvSpPr>
        <p:spPr>
          <a:xfrm>
            <a:off x="1629507" y="5502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정규 훈련과 적대 훈련의 차이점은 후자가 비용 함수에 추가 용어를 추가한다는 것입니다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47014-76C6-5144-BAA6-A68DEE69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12" y="1196536"/>
            <a:ext cx="9131300" cy="1638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CC679FF-5F10-4841-8A37-5857DF65B54D}"/>
              </a:ext>
            </a:extLst>
          </p:cNvPr>
          <p:cNvSpPr/>
          <p:nvPr/>
        </p:nvSpPr>
        <p:spPr>
          <a:xfrm>
            <a:off x="1500554" y="245068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은 섭동 </a:t>
            </a:r>
            <a:r>
              <a:rPr lang="en-US" altLang="ko-KR" b="0" i="0" dirty="0">
                <a:effectLst/>
                <a:latin typeface="medium-content-serif-font"/>
              </a:rPr>
              <a:t>(perturbation)</a:t>
            </a:r>
            <a:r>
              <a:rPr lang="ko-KR" altLang="en-US" b="0" i="0" dirty="0" err="1">
                <a:effectLst/>
                <a:latin typeface="medium-content-serif-font"/>
              </a:rPr>
              <a:t>으로</a:t>
            </a:r>
            <a:r>
              <a:rPr lang="ko-KR" altLang="en-US" b="0" i="0" dirty="0">
                <a:effectLst/>
                <a:latin typeface="medium-content-serif-font"/>
              </a:rPr>
              <a:t> 볼 수 있고 </a:t>
            </a:r>
            <a:r>
              <a:rPr lang="ko-KR" altLang="en-US" b="0" i="0" dirty="0" err="1">
                <a:effectLst/>
                <a:latin typeface="medium-content-serif-font"/>
              </a:rPr>
              <a:t>엡실론은</a:t>
            </a:r>
            <a:r>
              <a:rPr lang="ko-KR" altLang="en-US" b="0" i="0" dirty="0">
                <a:effectLst/>
                <a:latin typeface="medium-content-serif-font"/>
              </a:rPr>
              <a:t> 섭동 </a:t>
            </a:r>
            <a:r>
              <a:rPr lang="en-US" altLang="ko-KR" b="0" i="0" dirty="0">
                <a:effectLst/>
                <a:latin typeface="medium-content-serif-font"/>
              </a:rPr>
              <a:t>(perturbation)</a:t>
            </a:r>
            <a:r>
              <a:rPr lang="ko-KR" altLang="en-US" b="0" i="0" dirty="0">
                <a:effectLst/>
                <a:latin typeface="medium-content-serif-font"/>
              </a:rPr>
              <a:t>의 크기를 제한하는 하이 퍼 </a:t>
            </a:r>
            <a:r>
              <a:rPr lang="ko-KR" altLang="en-US" b="0" i="0" dirty="0" err="1">
                <a:effectLst/>
                <a:latin typeface="medium-content-serif-font"/>
              </a:rPr>
              <a:t>파라미터</a:t>
            </a:r>
            <a:r>
              <a:rPr lang="ko-KR" altLang="en-US" b="0" i="0" dirty="0">
                <a:effectLst/>
                <a:latin typeface="medium-content-serif-font"/>
              </a:rPr>
              <a:t> </a:t>
            </a:r>
            <a:r>
              <a:rPr lang="en-US" altLang="ko-KR" b="0" i="0" dirty="0">
                <a:effectLst/>
                <a:latin typeface="medium-content-serif-font"/>
              </a:rPr>
              <a:t>(hyperparameter)</a:t>
            </a:r>
            <a:r>
              <a:rPr lang="ko-KR" altLang="en-US" b="0" i="0" dirty="0">
                <a:effectLst/>
                <a:latin typeface="medium-content-serif-font"/>
              </a:rPr>
              <a:t>이다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여기에서 최악의 상황은 각 단계에서 고려됩니다</a:t>
            </a:r>
            <a:r>
              <a:rPr lang="en-US" altLang="ko-KR" b="0" i="0" dirty="0">
                <a:effectLst/>
                <a:latin typeface="medium-content-serif-font"/>
              </a:rPr>
              <a:t>. </a:t>
            </a:r>
            <a:r>
              <a:rPr lang="ko-KR" altLang="en-US" b="0" i="0" dirty="0">
                <a:effectLst/>
                <a:latin typeface="medium-content-serif-font"/>
              </a:rPr>
              <a:t>즉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우리는 각 단계에서 모델과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이 가장 ​​많이 간섭하는 것을 선택합니다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그런 다음</a:t>
            </a:r>
            <a:r>
              <a:rPr lang="en-US" altLang="ko-KR" b="0" i="0" dirty="0">
                <a:effectLst/>
                <a:latin typeface="medium-content-serif-font"/>
              </a:rPr>
              <a:t>, </a:t>
            </a:r>
            <a:r>
              <a:rPr lang="ko-KR" altLang="en-US" b="0" i="0" dirty="0">
                <a:effectLst/>
                <a:latin typeface="medium-content-serif-font"/>
              </a:rPr>
              <a:t>우리는 </a:t>
            </a:r>
            <a:r>
              <a:rPr lang="ko-KR" altLang="en-US" b="0" i="0" dirty="0" err="1">
                <a:effectLst/>
                <a:latin typeface="medium-content-serif-font"/>
              </a:rPr>
              <a:t>쎄타에</a:t>
            </a:r>
            <a:r>
              <a:rPr lang="ko-KR" altLang="en-US" b="0" i="0" dirty="0">
                <a:effectLst/>
                <a:latin typeface="medium-content-serif-font"/>
              </a:rPr>
              <a:t> 관한 비용 함수를 최소화함으로써 모델을 훈련시킵니다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388EBE-B5FE-4B41-9531-241E758C8E2A}"/>
              </a:ext>
            </a:extLst>
          </p:cNvPr>
          <p:cNvSpPr/>
          <p:nvPr/>
        </p:nvSpPr>
        <p:spPr>
          <a:xfrm>
            <a:off x="1629507" y="45243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저자는 역 전파 알고리즘을 사용하여 섭동 </a:t>
            </a:r>
            <a:r>
              <a:rPr lang="en-US" altLang="ko-KR" b="0" i="0" dirty="0">
                <a:effectLst/>
                <a:latin typeface="medium-content-serif-font"/>
              </a:rPr>
              <a:t>r</a:t>
            </a:r>
            <a:r>
              <a:rPr lang="ko-KR" altLang="en-US" b="0" i="0" dirty="0">
                <a:effectLst/>
                <a:latin typeface="medium-content-serif-font"/>
              </a:rPr>
              <a:t>을보다 쉽게 ​​계산할 수 있도록 근사 계산을 제안했습니다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8F9813-C3A7-2246-B08A-284C0CC5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381" y="5295606"/>
            <a:ext cx="8686800" cy="14351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178FA6-E74A-784D-8616-403E914C9990}"/>
              </a:ext>
            </a:extLst>
          </p:cNvPr>
          <p:cNvSpPr/>
          <p:nvPr/>
        </p:nvSpPr>
        <p:spPr>
          <a:xfrm>
            <a:off x="108826" y="1196536"/>
            <a:ext cx="1391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적대적 훈련</a:t>
            </a:r>
          </a:p>
        </p:txBody>
      </p:sp>
    </p:spTree>
    <p:extLst>
      <p:ext uri="{BB962C8B-B14F-4D97-AF65-F5344CB8AC3E}">
        <p14:creationId xmlns:p14="http://schemas.microsoft.com/office/powerpoint/2010/main" val="223656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A10DEE-BC3A-3C41-979F-BA7A3B9BE561}"/>
              </a:ext>
            </a:extLst>
          </p:cNvPr>
          <p:cNvSpPr/>
          <p:nvPr/>
        </p:nvSpPr>
        <p:spPr>
          <a:xfrm>
            <a:off x="3048000" y="54719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가상 적대 훈련의 비용 함수는 라벨 </a:t>
            </a:r>
            <a:r>
              <a:rPr lang="en-US" altLang="ko-KR" b="0" i="0" dirty="0">
                <a:effectLst/>
                <a:latin typeface="medium-content-serif-font"/>
              </a:rPr>
              <a:t>y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요구하지 않기 때문에 특유하다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그것이 세미 감독 또는 </a:t>
            </a:r>
            <a:r>
              <a:rPr lang="ko-KR" altLang="en-US" b="0" i="0" dirty="0" err="1">
                <a:effectLst/>
                <a:latin typeface="medium-content-serif-font"/>
              </a:rPr>
              <a:t>감독되지</a:t>
            </a:r>
            <a:r>
              <a:rPr lang="ko-KR" altLang="en-US" b="0" i="0" dirty="0">
                <a:effectLst/>
                <a:latin typeface="medium-content-serif-font"/>
              </a:rPr>
              <a:t> 않은 학습 과제에서 널리 사용되는 이유입니다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적대 훈련과 마찬가지로 비용 함수를 직접 계산하는 것도 쉽지만 계산을 단순화하기 위해 </a:t>
            </a:r>
            <a:r>
              <a:rPr lang="ko-KR" altLang="en-US" b="0" i="0" dirty="0" err="1">
                <a:effectLst/>
                <a:latin typeface="medium-content-serif-font"/>
              </a:rPr>
              <a:t>근사법을</a:t>
            </a:r>
            <a:r>
              <a:rPr lang="ko-KR" altLang="en-US" b="0" i="0" dirty="0">
                <a:effectLst/>
                <a:latin typeface="medium-content-serif-font"/>
              </a:rPr>
              <a:t> 제안했습니다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  <a:p>
            <a:r>
              <a:rPr lang="ko-KR" altLang="en-US" b="0" i="0" dirty="0">
                <a:effectLst/>
                <a:latin typeface="medium-content-serif-font"/>
              </a:rPr>
              <a:t>비용 함수는 다음과 같이 쓸 수 있습니다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CD884B-0672-584C-952D-27C18302B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724484"/>
            <a:ext cx="8051800" cy="2082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56C153-0F06-164F-BF66-3D009F6EE0A4}"/>
              </a:ext>
            </a:extLst>
          </p:cNvPr>
          <p:cNvSpPr/>
          <p:nvPr/>
        </p:nvSpPr>
        <p:spPr>
          <a:xfrm>
            <a:off x="3399692" y="476858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여기서 </a:t>
            </a:r>
            <a:r>
              <a:rPr lang="en-US" altLang="ko-KR" b="0" i="0" dirty="0">
                <a:effectLst/>
                <a:latin typeface="medium-content-serif-font"/>
              </a:rPr>
              <a:t>KL (p || q)</a:t>
            </a:r>
            <a:r>
              <a:rPr lang="ko-KR" altLang="en-US" b="0" i="0" dirty="0">
                <a:effectLst/>
                <a:latin typeface="medium-content-serif-font"/>
              </a:rPr>
              <a:t>는 상대 엔트로피라고도하는 </a:t>
            </a:r>
            <a:r>
              <a:rPr lang="en-US" altLang="ko-KR" b="0" i="0" dirty="0">
                <a:effectLst/>
                <a:latin typeface="medium-content-serif-font"/>
              </a:rPr>
              <a:t>'</a:t>
            </a:r>
            <a:r>
              <a:rPr lang="en-US" altLang="ko-KR" b="0" i="0" dirty="0" err="1">
                <a:effectLst/>
                <a:latin typeface="medium-content-serif-font"/>
              </a:rPr>
              <a:t>Kullback-Leibler</a:t>
            </a:r>
            <a:r>
              <a:rPr lang="en-US" altLang="ko-KR" b="0" i="0" dirty="0">
                <a:effectLst/>
                <a:latin typeface="medium-content-serif-font"/>
              </a:rPr>
              <a:t> divergence'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나타내며 두 ​​확률 분포의 차이를 나타냅니다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99673F-4D73-144B-AD5E-629F44C8EA50}"/>
              </a:ext>
            </a:extLst>
          </p:cNvPr>
          <p:cNvSpPr/>
          <p:nvPr/>
        </p:nvSpPr>
        <p:spPr>
          <a:xfrm>
            <a:off x="182178" y="547190"/>
            <a:ext cx="167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가상 적자 훈련</a:t>
            </a:r>
          </a:p>
        </p:txBody>
      </p:sp>
    </p:spTree>
    <p:extLst>
      <p:ext uri="{BB962C8B-B14F-4D97-AF65-F5344CB8AC3E}">
        <p14:creationId xmlns:p14="http://schemas.microsoft.com/office/powerpoint/2010/main" val="220215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6B8FA0-618F-0B4F-821B-028D2006FDBA}"/>
              </a:ext>
            </a:extLst>
          </p:cNvPr>
          <p:cNvSpPr/>
          <p:nvPr/>
        </p:nvSpPr>
        <p:spPr>
          <a:xfrm>
            <a:off x="151263" y="407350"/>
            <a:ext cx="2651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effectLst/>
                <a:latin typeface="medium-content-sans-serif-font"/>
              </a:rPr>
              <a:t>텍스트 분류로 돌아 가기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65A193-F22E-434B-A773-31A3B736B950}"/>
              </a:ext>
            </a:extLst>
          </p:cNvPr>
          <p:cNvSpPr/>
          <p:nvPr/>
        </p:nvSpPr>
        <p:spPr>
          <a:xfrm>
            <a:off x="2802951" y="8689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0" i="0" dirty="0">
                <a:effectLst/>
                <a:latin typeface="medium-content-serif-font"/>
              </a:rPr>
              <a:t>s</a:t>
            </a:r>
            <a:r>
              <a:rPr lang="ko-KR" altLang="en-US" b="0" i="0" dirty="0" err="1">
                <a:effectLst/>
                <a:latin typeface="medium-content-serif-font"/>
              </a:rPr>
              <a:t>를</a:t>
            </a:r>
            <a:r>
              <a:rPr lang="ko-KR" altLang="en-US" b="0" i="0" dirty="0">
                <a:effectLst/>
                <a:latin typeface="medium-content-serif-font"/>
              </a:rPr>
              <a:t> 단어 </a:t>
            </a:r>
            <a:r>
              <a:rPr lang="ko-KR" altLang="en-US" b="0" i="0" dirty="0" err="1">
                <a:effectLst/>
                <a:latin typeface="medium-content-serif-font"/>
              </a:rPr>
              <a:t>임베딩</a:t>
            </a:r>
            <a:r>
              <a:rPr lang="ko-KR" altLang="en-US" b="0" i="0" dirty="0">
                <a:effectLst/>
                <a:latin typeface="medium-content-serif-font"/>
              </a:rPr>
              <a:t> 벡터 시퀀스의 연결로 표시하면 계산하려는 확률은 </a:t>
            </a:r>
            <a:r>
              <a:rPr lang="en-US" altLang="ko-KR" b="0" i="0" dirty="0">
                <a:effectLst/>
                <a:latin typeface="medium-content-serif-font"/>
              </a:rPr>
              <a:t>p (y | s; </a:t>
            </a:r>
            <a:r>
              <a:rPr lang="el-GR" altLang="ko-KR" b="0" i="0" dirty="0">
                <a:effectLst/>
                <a:latin typeface="medium-content-serif-font"/>
              </a:rPr>
              <a:t>θ)</a:t>
            </a:r>
            <a:r>
              <a:rPr lang="ko-KR" altLang="en-US" b="0" i="0" dirty="0" err="1">
                <a:effectLst/>
                <a:latin typeface="medium-content-serif-font"/>
              </a:rPr>
              <a:t>가됩니다</a:t>
            </a:r>
            <a:r>
              <a:rPr lang="en-US" altLang="ko-KR" b="0" i="0" dirty="0">
                <a:effectLst/>
                <a:latin typeface="medium-content-serif-font"/>
              </a:rPr>
              <a:t>. </a:t>
            </a:r>
            <a:r>
              <a:rPr lang="ko-KR" altLang="en-US" b="0" i="0" dirty="0">
                <a:effectLst/>
                <a:latin typeface="medium-content-serif-font"/>
              </a:rPr>
              <a:t>따라서 </a:t>
            </a:r>
            <a:r>
              <a:rPr lang="en-US" altLang="ko-KR" b="0" i="0" dirty="0">
                <a:effectLst/>
                <a:latin typeface="medium-content-serif-font"/>
              </a:rPr>
              <a:t>s</a:t>
            </a:r>
            <a:r>
              <a:rPr lang="ko-KR" altLang="en-US" b="0" i="0" dirty="0">
                <a:effectLst/>
                <a:latin typeface="medium-content-serif-font"/>
              </a:rPr>
              <a:t>에 대한 </a:t>
            </a:r>
            <a:r>
              <a:rPr lang="en-US" altLang="ko-KR" b="0" i="0" dirty="0" err="1">
                <a:effectLst/>
                <a:latin typeface="medium-content-serif-font"/>
              </a:rPr>
              <a:t>adverarial</a:t>
            </a:r>
            <a:r>
              <a:rPr lang="en-US" altLang="ko-KR" b="0" i="0" dirty="0">
                <a:effectLst/>
                <a:latin typeface="medium-content-serif-font"/>
              </a:rPr>
              <a:t> perturbation </a:t>
            </a:r>
            <a:r>
              <a:rPr lang="en-US" altLang="ko-KR" b="0" i="0" dirty="0" err="1">
                <a:effectLst/>
                <a:latin typeface="medium-content-serif-font"/>
              </a:rPr>
              <a:t>r_adv</a:t>
            </a:r>
            <a:r>
              <a:rPr lang="ko-KR" altLang="en-US" b="0" i="0" dirty="0">
                <a:effectLst/>
                <a:latin typeface="medium-content-serif-font"/>
              </a:rPr>
              <a:t>는 다음과 </a:t>
            </a:r>
            <a:r>
              <a:rPr lang="ko-KR" altLang="en-US" b="0" i="0" dirty="0" err="1">
                <a:effectLst/>
                <a:latin typeface="medium-content-serif-font"/>
              </a:rPr>
              <a:t>같이된다</a:t>
            </a:r>
            <a:r>
              <a:rPr lang="en-US" altLang="ko-KR" b="0" i="0" dirty="0">
                <a:effectLst/>
                <a:latin typeface="medium-content-serif-font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A8893D-5C21-F44D-A148-EDFBCAC90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84456"/>
            <a:ext cx="8559800" cy="1054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F9B4328-3477-D746-AFFA-4867F4BBB983}"/>
              </a:ext>
            </a:extLst>
          </p:cNvPr>
          <p:cNvSpPr/>
          <p:nvPr/>
        </p:nvSpPr>
        <p:spPr>
          <a:xfrm>
            <a:off x="2802951" y="3030778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effectLst/>
                <a:latin typeface="medium-content-serif-font"/>
              </a:rPr>
              <a:t>그리고 적대적 손실은 다음과 같습니다 </a:t>
            </a:r>
            <a:r>
              <a:rPr lang="en-US" altLang="ko-KR" b="0" i="0" dirty="0">
                <a:effectLst/>
                <a:latin typeface="medium-content-serif-font"/>
              </a:rPr>
              <a:t>: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8A48C5-F7CC-AE47-B83A-DCD4F3CB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001" y="4046330"/>
            <a:ext cx="7835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1713</Words>
  <Application>Microsoft Macintosh PowerPoint</Application>
  <PresentationFormat>와이드스크린</PresentationFormat>
  <Paragraphs>164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medium-content-sans-serif-font</vt:lpstr>
      <vt:lpstr>medium-content-serif-font</vt:lpstr>
      <vt:lpstr>medium-content-title-font</vt:lpstr>
      <vt:lpstr>SFMono-Regular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 창욱</dc:creator>
  <cp:lastModifiedBy>전 창욱</cp:lastModifiedBy>
  <cp:revision>36</cp:revision>
  <dcterms:created xsi:type="dcterms:W3CDTF">2019-03-02T23:48:53Z</dcterms:created>
  <dcterms:modified xsi:type="dcterms:W3CDTF">2019-03-18T07:41:32Z</dcterms:modified>
</cp:coreProperties>
</file>