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9" r:id="rId5"/>
    <p:sldId id="261" r:id="rId6"/>
    <p:sldId id="262" r:id="rId7"/>
    <p:sldId id="263" r:id="rId8"/>
    <p:sldId id="278" r:id="rId9"/>
    <p:sldId id="264" r:id="rId10"/>
    <p:sldId id="277" r:id="rId11"/>
    <p:sldId id="265" r:id="rId12"/>
    <p:sldId id="270" r:id="rId13"/>
    <p:sldId id="289" r:id="rId14"/>
    <p:sldId id="279" r:id="rId15"/>
    <p:sldId id="268" r:id="rId16"/>
    <p:sldId id="280" r:id="rId17"/>
    <p:sldId id="267" r:id="rId18"/>
    <p:sldId id="283" r:id="rId19"/>
    <p:sldId id="282" r:id="rId20"/>
    <p:sldId id="281" r:id="rId21"/>
    <p:sldId id="284" r:id="rId22"/>
    <p:sldId id="285" r:id="rId23"/>
    <p:sldId id="271" r:id="rId24"/>
    <p:sldId id="286" r:id="rId25"/>
    <p:sldId id="287" r:id="rId26"/>
    <p:sldId id="288" r:id="rId27"/>
    <p:sldId id="272" r:id="rId28"/>
    <p:sldId id="27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A915F-BD5F-43A6-B94B-82FC79C5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E13B9-8FB0-4B5B-AD44-F99CE1C66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00119-CA19-4039-AB19-8539CF01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935C1-40FF-425C-8133-844DBEE9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408CA-F04C-4DF2-B00D-6070C51F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2C3A0-C1C6-469F-BA15-18562439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440B0-F001-4B05-903E-71E25097F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B9B35-D69C-4B50-A2D0-C9FA187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82CD5-CB7E-4314-9533-37F7B6E8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1F079-72FE-4356-844A-EC6687D1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5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AB4A3-9710-42CA-9043-8F2D0679D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E769A-7616-411A-BF18-E764C0B1F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F6CA0-FA09-48B0-808B-34878985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7BB60-8861-4AC2-87B0-82122BB6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CC9D0-24DC-4C0F-B107-43B53EB5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9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85939-C924-4127-AE8C-D0FF0BB7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0D487-CF58-444D-AD66-0ED3292F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5C23D-E50E-4E52-8DE8-ED5AF2B5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956B0-849F-4013-94B5-E08B713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4621A-C5A0-436F-B8B1-59DAD18B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3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F430C-4581-4D77-A753-B2C7E18E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5F544-8445-4912-ABC2-8429B755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0ECE7-D787-445E-8AEE-29D30A01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A0D85-7C80-40CC-8357-0637D8FF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3ACE3-3D6F-4063-8A46-1C163B90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0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794EB-3AFD-4EEC-B774-EF9E9305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DF08A-99D5-4ADF-AD84-AABC127E3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796F1-8267-402B-A6F9-FADA3204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E4772-B233-419B-8831-0A84675F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FEF40-9FDD-4C51-B9D8-17C9C1DA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1BCF8-37E0-464F-B580-19101081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2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48780-B4F2-4BAB-BB95-089535AA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2ECD1-8817-433A-B82F-27A16FFD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A3D1D-0ABB-471A-A67F-8A40DDAB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444FAE-EABA-4203-B67B-2E97E1A8D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CB7A15-F6FD-47A8-B59C-C338E0CEC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A512A1-DD90-4286-808B-C4B2B988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279BA-1555-40AA-9C97-5CE6E6E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C6A463-CE14-421F-A11C-F64C175E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6DA9-54F5-4013-95E4-65287DA7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8278F-305C-4B2F-8BD6-E50C214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D5253-4355-4BDA-A330-EC85F78D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CFB1CB-A407-4016-8E36-763E2C18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4EBFD1-5AED-43BA-AEB4-C1F467A9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FC23FF-0AA3-4DAA-A4FE-E00913DF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19361-2B1A-4E1B-B130-3BD46261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6353F-BE47-4DAA-9019-F083A907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60859-3C8B-4525-9E8A-CD3317BE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696DC-B300-40C4-9054-095A309A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5BAAF-3F59-4789-969C-E5D5E074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A7224-5750-4A21-96AF-AFAFD7F8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63C-AE73-46B0-83E0-41B545AC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1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96D92-FC45-4362-AA53-48E7C47A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0F1CFF-CD15-4496-932D-84A3055F9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B0114-8B04-4482-85F0-CEDF1D32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1525F-3C18-421D-9E50-BC2E6CCC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BC135-8298-468E-999A-138A08A1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E4242-E14D-4F93-8B0D-AC2770DD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7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079810-4EEE-4300-A6EF-B685CBC2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3AEE8-A1A9-4FF8-9694-DFE55DC3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A9434-291A-44F0-A9B6-A864AF9D3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983A-EFC4-435D-AF7D-829DC2D32E4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F0B0C-010B-4525-96A0-4FCE09B5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24691-9079-484D-A89F-828C6E225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DF8F1-1AA0-4F4F-9E94-160EC7A4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lweb.org/anthology/D15-104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E48B5-4B88-4E1C-9D51-D35036CE6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 Neural Attention Model for Sentence Summarization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D8A40-11AD-4F57-BA09-1AF8F8FE8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https://aclweb.org/anthology/D15-1044</a:t>
            </a:r>
            <a:endParaRPr lang="en-US" altLang="ko-KR" dirty="0"/>
          </a:p>
          <a:p>
            <a:r>
              <a:rPr lang="ko-KR" altLang="en-US" dirty="0"/>
              <a:t>이명재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3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7588E7-877B-4F34-94DF-E6ED782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4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r>
              <a:rPr lang="en-US" altLang="ko-KR" dirty="0"/>
              <a:t>Source language model = p(x)</a:t>
            </a:r>
          </a:p>
          <a:p>
            <a:r>
              <a:rPr lang="en-US" altLang="ko-KR" dirty="0"/>
              <a:t>Summary language model = p(y)</a:t>
            </a:r>
          </a:p>
          <a:p>
            <a:r>
              <a:rPr lang="en-US" altLang="ko-KR" dirty="0"/>
              <a:t>Channel model = p(x | y)</a:t>
            </a:r>
          </a:p>
          <a:p>
            <a:r>
              <a:rPr lang="ko-KR" altLang="en-US" dirty="0"/>
              <a:t>우리가</a:t>
            </a:r>
            <a:r>
              <a:rPr lang="en-US" altLang="ko-KR" dirty="0"/>
              <a:t> </a:t>
            </a:r>
            <a:r>
              <a:rPr lang="ko-KR" altLang="en-US" dirty="0"/>
              <a:t>찾고자 하는 </a:t>
            </a:r>
            <a:r>
              <a:rPr lang="en-US" altLang="ko-KR" dirty="0"/>
              <a:t>Inference model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p(y | x)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베이즈</a:t>
            </a:r>
            <a:r>
              <a:rPr lang="ko-KR" altLang="en-US" dirty="0"/>
              <a:t> 이론으로 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요약 분포에서 원본 분포를 추론하는 과정에서 </a:t>
            </a:r>
            <a:r>
              <a:rPr lang="en-US" altLang="ko-KR" dirty="0"/>
              <a:t>likelihood</a:t>
            </a:r>
            <a:r>
              <a:rPr lang="ko-KR" altLang="en-US" dirty="0"/>
              <a:t>를 </a:t>
            </a:r>
            <a:r>
              <a:rPr lang="en-US" altLang="ko-KR" dirty="0"/>
              <a:t>max </a:t>
            </a:r>
            <a:r>
              <a:rPr lang="ko-KR" altLang="en-US" dirty="0"/>
              <a:t>한 것이 </a:t>
            </a:r>
            <a:r>
              <a:rPr lang="en-US" altLang="ko-KR" dirty="0"/>
              <a:t>language model </a:t>
            </a:r>
            <a:r>
              <a:rPr lang="ko-KR" altLang="en-US" dirty="0"/>
              <a:t>인 </a:t>
            </a:r>
            <a:r>
              <a:rPr lang="en-US" altLang="ko-KR" dirty="0"/>
              <a:t>inference model </a:t>
            </a:r>
            <a:r>
              <a:rPr lang="ko-KR" altLang="en-US" dirty="0"/>
              <a:t>의 </a:t>
            </a:r>
            <a:r>
              <a:rPr lang="en-US" altLang="ko-KR" dirty="0"/>
              <a:t>likelihood</a:t>
            </a:r>
            <a:r>
              <a:rPr lang="ko-KR" altLang="en-US" dirty="0"/>
              <a:t> 를 최대화 한 것 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17613-5208-44CE-A71D-A10AC411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06" y="2670898"/>
            <a:ext cx="7355588" cy="9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6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ko-KR" altLang="en-US" dirty="0">
                <a:highlight>
                  <a:srgbClr val="00FFFF"/>
                </a:highlight>
              </a:rPr>
              <a:t>모델</a:t>
            </a:r>
            <a:r>
              <a:rPr lang="en-US" altLang="ko-KR" dirty="0">
                <a:highlight>
                  <a:srgbClr val="00FFFF"/>
                </a:highlight>
              </a:rPr>
              <a:t> </a:t>
            </a:r>
            <a:r>
              <a:rPr lang="ko-KR" altLang="en-US" dirty="0">
                <a:highlight>
                  <a:srgbClr val="00FFFF"/>
                </a:highlight>
              </a:rPr>
              <a:t>도식화</a:t>
            </a:r>
            <a:endParaRPr lang="en-US" altLang="ko-KR" dirty="0">
              <a:highlight>
                <a:srgbClr val="00FFFF"/>
              </a:highlight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B1C00A-2698-4B65-A7AE-0CB808B4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64" y="1254221"/>
            <a:ext cx="5795037" cy="48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2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EDAB6-6EC9-49A5-BF27-F1D755CE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en-US" altLang="ko-KR" dirty="0"/>
              <a:t>enc (= Encoder)</a:t>
            </a:r>
          </a:p>
          <a:p>
            <a:pPr lvl="1"/>
            <a:r>
              <a:rPr lang="en-US" altLang="ko-KR" dirty="0"/>
              <a:t>1. Bag of words</a:t>
            </a:r>
          </a:p>
          <a:p>
            <a:pPr lvl="1"/>
            <a:r>
              <a:rPr lang="en-US" altLang="ko-KR" dirty="0"/>
              <a:t>2. Convolution</a:t>
            </a:r>
          </a:p>
          <a:p>
            <a:pPr lvl="1"/>
            <a:r>
              <a:rPr lang="en-US" altLang="ko-KR" dirty="0"/>
              <a:t>3. Attention</a:t>
            </a:r>
          </a:p>
          <a:p>
            <a:endParaRPr lang="en-US" altLang="ko-KR" dirty="0"/>
          </a:p>
          <a:p>
            <a:r>
              <a:rPr lang="en-US" altLang="ko-KR" dirty="0"/>
              <a:t>enc </a:t>
            </a:r>
            <a:r>
              <a:rPr lang="ko-KR" altLang="en-US" dirty="0"/>
              <a:t>는 총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이 있는데 </a:t>
            </a:r>
            <a:endParaRPr lang="en-US" altLang="ko-KR" dirty="0"/>
          </a:p>
          <a:p>
            <a:r>
              <a:rPr lang="ko-KR" altLang="en-US" dirty="0"/>
              <a:t>여기선 </a:t>
            </a:r>
            <a:r>
              <a:rPr lang="en-US" altLang="ko-KR" dirty="0"/>
              <a:t>Attention based encoder </a:t>
            </a:r>
            <a:r>
              <a:rPr lang="ko-KR" altLang="en-US" dirty="0"/>
              <a:t>만 다룬다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96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E9C3732-646B-43E5-892C-B69702C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66737"/>
            <a:ext cx="105918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5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ko-KR" altLang="en-US" dirty="0">
                <a:highlight>
                  <a:srgbClr val="00FFFF"/>
                </a:highlight>
              </a:rPr>
              <a:t>추상적 </a:t>
            </a:r>
            <a:r>
              <a:rPr lang="en-US" altLang="ko-KR" dirty="0">
                <a:highlight>
                  <a:srgbClr val="00FFFF"/>
                </a:highlight>
              </a:rPr>
              <a:t>Alignment </a:t>
            </a:r>
            <a:r>
              <a:rPr lang="ko-KR" altLang="en-US" dirty="0">
                <a:highlight>
                  <a:srgbClr val="00FFFF"/>
                </a:highlight>
              </a:rPr>
              <a:t>만드는 </a:t>
            </a:r>
            <a:r>
              <a:rPr lang="en-US" altLang="ko-KR" dirty="0">
                <a:highlight>
                  <a:srgbClr val="00FFFF"/>
                </a:highlight>
              </a:rPr>
              <a:t>Encoder model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Q 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smoothing window </a:t>
            </a:r>
            <a:r>
              <a:rPr lang="ko-KR" altLang="en-US" dirty="0">
                <a:highlight>
                  <a:srgbClr val="FFFF00"/>
                </a:highlight>
              </a:rPr>
              <a:t>인데 설명이 없다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9D85B-9EC9-4E39-8782-F955D527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59" y="4180330"/>
            <a:ext cx="5429250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B8A1A2-C5EE-4ACA-BCC1-640B0B27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21" y="1098240"/>
            <a:ext cx="45053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C079A1-EC49-4B69-B7EB-57660818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491"/>
            <a:ext cx="12192000" cy="36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1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Generation step = Language model</a:t>
            </a: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Next word 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greedy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decoder</a:t>
            </a:r>
            <a:r>
              <a:rPr lang="ko-KR" altLang="en-US" dirty="0">
                <a:highlight>
                  <a:srgbClr val="FFFF00"/>
                </a:highlight>
              </a:rPr>
              <a:t> 가 아닌 </a:t>
            </a:r>
            <a:r>
              <a:rPr lang="en-US" altLang="ko-KR" dirty="0">
                <a:highlight>
                  <a:srgbClr val="FFFF00"/>
                </a:highlight>
              </a:rPr>
              <a:t>beam search decoder </a:t>
            </a:r>
            <a:r>
              <a:rPr lang="ko-KR" altLang="en-US" dirty="0">
                <a:highlight>
                  <a:srgbClr val="FFFF00"/>
                </a:highlight>
              </a:rPr>
              <a:t>를 사용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 err="1">
                <a:highlight>
                  <a:srgbClr val="FFFF00"/>
                </a:highlight>
              </a:rPr>
              <a:t>Vh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가 </a:t>
            </a:r>
            <a:r>
              <a:rPr lang="en-US" altLang="ko-KR" dirty="0" err="1">
                <a:highlight>
                  <a:srgbClr val="FFFF00"/>
                </a:highlight>
              </a:rPr>
              <a:t>y</a:t>
            </a:r>
            <a:r>
              <a:rPr lang="en-US" altLang="ko-KR" baseline="-25000" dirty="0" err="1">
                <a:highlight>
                  <a:srgbClr val="FFFF00"/>
                </a:highlight>
              </a:rPr>
              <a:t>c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의 </a:t>
            </a:r>
            <a:r>
              <a:rPr lang="en-US" altLang="ko-KR" dirty="0">
                <a:highlight>
                  <a:srgbClr val="FFFF00"/>
                </a:highlight>
              </a:rPr>
              <a:t>linear transform </a:t>
            </a:r>
            <a:r>
              <a:rPr lang="ko-KR" altLang="en-US" dirty="0">
                <a:highlight>
                  <a:srgbClr val="FFFF00"/>
                </a:highlight>
              </a:rPr>
              <a:t>인데 전체 문맥 </a:t>
            </a:r>
            <a:r>
              <a:rPr lang="en-US" altLang="ko-KR" dirty="0">
                <a:highlight>
                  <a:srgbClr val="FFFF00"/>
                </a:highlight>
              </a:rPr>
              <a:t>+ </a:t>
            </a:r>
            <a:r>
              <a:rPr lang="ko-KR" altLang="en-US" dirty="0">
                <a:highlight>
                  <a:srgbClr val="FFFF00"/>
                </a:highlight>
              </a:rPr>
              <a:t>다음 단어 전의 고정된 길이의 요약 단어들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이 </a:t>
            </a:r>
            <a:r>
              <a:rPr lang="en-US" altLang="ko-KR" dirty="0">
                <a:highlight>
                  <a:srgbClr val="FFFF00"/>
                </a:highlight>
              </a:rPr>
              <a:t>representation</a:t>
            </a:r>
            <a:r>
              <a:rPr lang="ko-KR" altLang="en-US">
                <a:highlight>
                  <a:srgbClr val="FFFF00"/>
                </a:highlight>
              </a:rPr>
              <a:t>으로 예측</a:t>
            </a:r>
            <a:endParaRPr lang="ko-KR" altLang="en-US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18CF60-3F0E-4F0C-A330-2A06E6BA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51" y="1872193"/>
            <a:ext cx="5505450" cy="1200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2D9302-6E1F-4882-9F5A-91F99B42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01" y="3580538"/>
            <a:ext cx="5372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55634-D25E-40A8-BF4B-94651752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Score function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47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5FCA0C-CC5F-4E8C-8D8F-2497931B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83" y="649743"/>
            <a:ext cx="4819650" cy="48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5B8FB7-832B-4A1A-A7CA-A7B4E9E5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859" y="1812324"/>
            <a:ext cx="59436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F16987-EA93-4400-833C-654E4A16F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620" y="3478696"/>
            <a:ext cx="310515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1ED923-0E71-4A73-93C3-84D901A38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783" y="1202607"/>
            <a:ext cx="4381500" cy="40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618DE4-E6BD-430E-AE67-8F9059FE5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183" y="1179740"/>
            <a:ext cx="990600" cy="409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7B53A8-6359-46D9-8087-01EE13A27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000" y="3993874"/>
            <a:ext cx="698182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1592AC-F8EC-45DF-A965-E185C530A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8636" y="4654205"/>
            <a:ext cx="6667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64AD9B-1220-45FD-BFCF-056E8DDA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D6DA7-9DA2-4364-987E-B0BF20DB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>
              <a:highlight>
                <a:srgbClr val="FFFF00"/>
              </a:highlight>
            </a:endParaRPr>
          </a:p>
          <a:p>
            <a:pPr lvl="2"/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Summary vocabulary </a:t>
            </a:r>
            <a:r>
              <a:rPr lang="ko-KR" altLang="en-US" dirty="0">
                <a:highlight>
                  <a:srgbClr val="FFFF00"/>
                </a:highlight>
              </a:rPr>
              <a:t>는 전부</a:t>
            </a:r>
            <a:r>
              <a:rPr lang="en-US" altLang="ko-KR" dirty="0">
                <a:highlight>
                  <a:srgbClr val="FFFF00"/>
                </a:highlight>
              </a:rPr>
              <a:t> 0~1 </a:t>
            </a:r>
            <a:r>
              <a:rPr lang="ko-KR" altLang="en-US" dirty="0">
                <a:highlight>
                  <a:srgbClr val="FFFF00"/>
                </a:highlight>
              </a:rPr>
              <a:t>사이의 값을 가진다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s 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score function</a:t>
            </a:r>
            <a:r>
              <a:rPr lang="ko-KR" altLang="en-US" dirty="0">
                <a:highlight>
                  <a:srgbClr val="FFFF00"/>
                </a:highlight>
              </a:rPr>
              <a:t> 의 약자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7E7786-00A6-4533-9323-626489FC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595" y="2398816"/>
            <a:ext cx="4543425" cy="49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14FD7E-91FE-47BB-B317-2C4B5B1A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33" y="4745879"/>
            <a:ext cx="5181600" cy="933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AF2E1F-2644-4FA4-A7E2-BAE0DAB2E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75" y="1652485"/>
            <a:ext cx="3133725" cy="400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D3D7BB-74B1-49F0-8746-BF9DE79CE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097" y="4871601"/>
            <a:ext cx="22764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712085-036C-4D78-BC54-1B981FB28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894" y="4064482"/>
            <a:ext cx="3143250" cy="41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16CE51-E081-44F0-9C39-6CC2AE466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483" y="4040500"/>
            <a:ext cx="2095500" cy="419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69E678-523B-4524-B901-C7CD2C957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8197" y="665756"/>
            <a:ext cx="68199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4000CE-779E-4BDC-B775-2695082CCC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3733" y="260852"/>
            <a:ext cx="4219575" cy="352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EABD4F-C2EA-41F6-A065-7BDE213846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0972" y="776557"/>
            <a:ext cx="657225" cy="3905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CA4DC42-6E7E-4CCC-B883-3C78BD26A1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0894" y="1705370"/>
            <a:ext cx="53721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DEF70-5CC2-411F-966A-CD1F782D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en-US" altLang="ko-KR" dirty="0">
                <a:highlight>
                  <a:srgbClr val="00FFFF"/>
                </a:highlight>
              </a:rPr>
              <a:t>Focus on abstractive scoring function</a:t>
            </a:r>
            <a:endParaRPr lang="ko-KR" altLang="en-US" dirty="0">
              <a:highlight>
                <a:srgbClr val="00FFFF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4DEC99-D47C-4684-A6FA-1AC9F635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79" y="647700"/>
            <a:ext cx="6115050" cy="1152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F39CE-D2E1-4696-897D-BC7CCB58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800225"/>
            <a:ext cx="71628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8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D3D6FA-EFDD-4494-B2A4-7159F7B0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Function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3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en-US" altLang="ko-KR" dirty="0">
                <a:highlight>
                  <a:srgbClr val="00FFFF"/>
                </a:highlight>
              </a:rPr>
              <a:t>Loss</a:t>
            </a:r>
            <a:r>
              <a:rPr lang="ko-KR" altLang="en-US" dirty="0">
                <a:highlight>
                  <a:srgbClr val="00FFFF"/>
                </a:highlight>
              </a:rPr>
              <a:t> </a:t>
            </a:r>
            <a:r>
              <a:rPr lang="en-US" altLang="ko-KR" dirty="0">
                <a:highlight>
                  <a:srgbClr val="00FFFF"/>
                </a:highlight>
              </a:rPr>
              <a:t>function</a:t>
            </a:r>
            <a:r>
              <a:rPr lang="ko-KR" altLang="en-US" dirty="0">
                <a:highlight>
                  <a:srgbClr val="00FFFF"/>
                </a:highlight>
              </a:rPr>
              <a:t> </a:t>
            </a:r>
            <a:r>
              <a:rPr lang="en-US" altLang="ko-KR" dirty="0">
                <a:highlight>
                  <a:srgbClr val="00FFFF"/>
                </a:highlight>
              </a:rPr>
              <a:t>=</a:t>
            </a:r>
            <a:r>
              <a:rPr lang="ko-KR" altLang="en-US" dirty="0">
                <a:highlight>
                  <a:srgbClr val="00FFFF"/>
                </a:highlight>
              </a:rPr>
              <a:t> </a:t>
            </a:r>
            <a:r>
              <a:rPr lang="en-US" altLang="ko-KR" dirty="0">
                <a:highlight>
                  <a:srgbClr val="00FFFF"/>
                </a:highlight>
              </a:rPr>
              <a:t>negative</a:t>
            </a:r>
            <a:r>
              <a:rPr lang="ko-KR" altLang="en-US" dirty="0">
                <a:highlight>
                  <a:srgbClr val="00FFFF"/>
                </a:highlight>
              </a:rPr>
              <a:t> </a:t>
            </a:r>
            <a:r>
              <a:rPr lang="en-US" altLang="ko-KR" dirty="0">
                <a:highlight>
                  <a:srgbClr val="00FFFF"/>
                </a:highlight>
              </a:rPr>
              <a:t>log</a:t>
            </a:r>
            <a:r>
              <a:rPr lang="ko-KR" altLang="en-US" dirty="0">
                <a:highlight>
                  <a:srgbClr val="00FFFF"/>
                </a:highlight>
              </a:rPr>
              <a:t> </a:t>
            </a:r>
            <a:r>
              <a:rPr lang="en-US" altLang="ko-KR" dirty="0">
                <a:highlight>
                  <a:srgbClr val="00FFFF"/>
                </a:highlight>
              </a:rPr>
              <a:t>likelihood</a:t>
            </a:r>
            <a:endParaRPr lang="ko-KR" altLang="en-US" dirty="0">
              <a:highlight>
                <a:srgbClr val="00FFFF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810639-8E80-47EC-A0FB-60DFA1E0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40" y="1186567"/>
            <a:ext cx="8582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8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1A2597-3938-4F09-8CE4-408EFE06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 비교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5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8D96D-5944-4D89-A4E1-35CDF302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셋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872CD-766C-4E51-9165-73C1DD3D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standard sentence summarization evaluation set </a:t>
            </a:r>
            <a:r>
              <a:rPr lang="en-US" altLang="ko-KR" dirty="0"/>
              <a:t>is associated with the </a:t>
            </a:r>
            <a:r>
              <a:rPr lang="en-US" altLang="ko-KR" dirty="0">
                <a:highlight>
                  <a:srgbClr val="FFFF00"/>
                </a:highlight>
              </a:rPr>
              <a:t>DUC-2003</a:t>
            </a:r>
            <a:r>
              <a:rPr lang="en-US" altLang="ko-KR" dirty="0"/>
              <a:t> and </a:t>
            </a:r>
            <a:r>
              <a:rPr lang="en-US" altLang="ko-KR" dirty="0">
                <a:highlight>
                  <a:srgbClr val="FFFF00"/>
                </a:highlight>
              </a:rPr>
              <a:t>DUC2004</a:t>
            </a:r>
          </a:p>
          <a:p>
            <a:endParaRPr lang="en-US" altLang="ko-KR" dirty="0"/>
          </a:p>
          <a:p>
            <a:r>
              <a:rPr lang="en-US" altLang="ko-KR" dirty="0"/>
              <a:t>The data for this task consists of </a:t>
            </a:r>
            <a:r>
              <a:rPr lang="en-US" altLang="ko-KR" dirty="0">
                <a:highlight>
                  <a:srgbClr val="FFFF00"/>
                </a:highlight>
              </a:rPr>
              <a:t>500 news articles </a:t>
            </a:r>
            <a:r>
              <a:rPr lang="en-US" altLang="ko-KR" dirty="0"/>
              <a:t>from the New York Times and Associated Press Wire services </a:t>
            </a:r>
            <a:r>
              <a:rPr lang="en-US" altLang="ko-KR" dirty="0">
                <a:highlight>
                  <a:srgbClr val="FFFF00"/>
                </a:highlight>
              </a:rPr>
              <a:t>each paired with 4 different human-generated reference summaries (not actually headlines</a:t>
            </a:r>
            <a:r>
              <a:rPr lang="en-US" altLang="ko-KR" dirty="0"/>
              <a:t>), capped at 75 bytes.</a:t>
            </a:r>
          </a:p>
          <a:p>
            <a:endParaRPr lang="en-US" altLang="ko-KR" dirty="0"/>
          </a:p>
          <a:p>
            <a:r>
              <a:rPr lang="en-US" altLang="ko-KR" dirty="0"/>
              <a:t>This data set is evaluation-only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73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0A6B5-481F-4D9C-8E25-B73C4922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셋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4707A-BB88-4D11-9842-F33EFD45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addition to the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standard DUC-2014 evaluation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we also report evaluation on </a:t>
            </a:r>
            <a:r>
              <a:rPr lang="en-US" altLang="ko-KR" dirty="0">
                <a:highlight>
                  <a:srgbClr val="FFFF00"/>
                </a:highlight>
              </a:rPr>
              <a:t>single reference headline-generation </a:t>
            </a:r>
            <a:r>
              <a:rPr lang="en-US" altLang="ko-KR" dirty="0"/>
              <a:t>using a randomly held out subset of </a:t>
            </a:r>
            <a:r>
              <a:rPr lang="en-US" altLang="ko-KR" dirty="0" err="1">
                <a:highlight>
                  <a:srgbClr val="FFFF00"/>
                </a:highlight>
              </a:rPr>
              <a:t>Gigaword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Gigaword</a:t>
            </a:r>
            <a:r>
              <a:rPr lang="en-US" altLang="ko-KR" dirty="0"/>
              <a:t> contains around </a:t>
            </a:r>
            <a:r>
              <a:rPr lang="en-US" altLang="ko-KR" dirty="0">
                <a:highlight>
                  <a:srgbClr val="FFFF00"/>
                </a:highlight>
              </a:rPr>
              <a:t>9.5 million news articles </a:t>
            </a:r>
            <a:r>
              <a:rPr lang="en-US" altLang="ko-KR" dirty="0"/>
              <a:t>sourced from various domestic and international news services over the </a:t>
            </a:r>
            <a:r>
              <a:rPr lang="en-US" altLang="ko-KR" dirty="0">
                <a:highlight>
                  <a:srgbClr val="FFFF00"/>
                </a:highlight>
              </a:rPr>
              <a:t>last two decades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 데이터지만 훈련용에 가까워서 훈련으로도 쓰이고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197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E6EF19-A4A9-4495-94EE-D22875E6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129"/>
            <a:ext cx="12192000" cy="44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8D25AB-73F2-411F-99DA-26ED18E4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61" y="827418"/>
            <a:ext cx="8689077" cy="52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2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ko-KR" altLang="en-US" dirty="0"/>
              <a:t>추상적 요약</a:t>
            </a:r>
            <a:endParaRPr lang="en-US" altLang="ko-KR" dirty="0"/>
          </a:p>
          <a:p>
            <a:pPr lvl="1"/>
            <a:r>
              <a:rPr lang="ko-KR" altLang="en-US" dirty="0"/>
              <a:t>원본의 일부가 나타나지 않는 표현 </a:t>
            </a:r>
            <a:endParaRPr lang="en-US" altLang="ko-KR" dirty="0"/>
          </a:p>
          <a:p>
            <a:pPr lvl="1"/>
            <a:r>
              <a:rPr lang="en-US" altLang="ko-KR" dirty="0"/>
              <a:t>Representation</a:t>
            </a:r>
            <a:r>
              <a:rPr lang="ko-KR" altLang="en-US" dirty="0"/>
              <a:t>이 </a:t>
            </a:r>
            <a:r>
              <a:rPr lang="en-US" altLang="ko-KR" dirty="0"/>
              <a:t>original </a:t>
            </a:r>
            <a:r>
              <a:rPr lang="ko-KR" altLang="en-US" dirty="0"/>
              <a:t>과 다름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summary</a:t>
            </a:r>
          </a:p>
          <a:p>
            <a:pPr lvl="1"/>
            <a:r>
              <a:rPr lang="en-US" altLang="ko-KR" dirty="0"/>
              <a:t>Compressive</a:t>
            </a:r>
          </a:p>
          <a:p>
            <a:pPr lvl="2"/>
            <a:r>
              <a:rPr lang="en-US" altLang="ko-KR" dirty="0"/>
              <a:t>Deletion (</a:t>
            </a:r>
            <a:r>
              <a:rPr lang="ko-KR" altLang="en-US" dirty="0"/>
              <a:t>단어 삭제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Extractive </a:t>
            </a:r>
          </a:p>
          <a:p>
            <a:pPr lvl="2"/>
            <a:r>
              <a:rPr lang="en-US" altLang="ko-KR" dirty="0"/>
              <a:t>Deletion</a:t>
            </a:r>
          </a:p>
          <a:p>
            <a:pPr lvl="2"/>
            <a:r>
              <a:rPr lang="en-US" altLang="ko-KR" dirty="0"/>
              <a:t>Reordering (</a:t>
            </a:r>
            <a:r>
              <a:rPr lang="ko-KR" altLang="en-US" dirty="0"/>
              <a:t>단어 이동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ighlight>
                  <a:srgbClr val="00FFFF"/>
                </a:highlight>
              </a:rPr>
              <a:t>Abstractive </a:t>
            </a:r>
          </a:p>
          <a:p>
            <a:pPr lvl="2"/>
            <a:r>
              <a:rPr lang="en-US" altLang="ko-KR" dirty="0"/>
              <a:t>Arbitrary transformation (</a:t>
            </a:r>
            <a:r>
              <a:rPr lang="ko-KR" altLang="en-US" dirty="0"/>
              <a:t>단어 변경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2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>
            <a:extLst>
              <a:ext uri="{FF2B5EF4-FFF2-40B4-BE49-F238E27FC236}">
                <a16:creationId xmlns:a16="http://schemas.microsoft.com/office/drawing/2014/main" id="{AD95A3D1-CE77-4133-9140-EB1990A1C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52"/>
          <a:stretch/>
        </p:blipFill>
        <p:spPr>
          <a:xfrm>
            <a:off x="304800" y="1097281"/>
            <a:ext cx="7039255" cy="482524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BB7473B-8211-4A14-A01D-6177C7E5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4334256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사람들이 하는 </a:t>
            </a:r>
            <a:r>
              <a:rPr lang="en-US" altLang="ko-KR" sz="2000" dirty="0"/>
              <a:t>summary</a:t>
            </a:r>
            <a:r>
              <a:rPr lang="ko-KR" altLang="en-US" sz="2000" dirty="0"/>
              <a:t>를 연구한 결과</a:t>
            </a:r>
            <a:endParaRPr lang="en-US" altLang="ko-KR" sz="2000" dirty="0"/>
          </a:p>
          <a:p>
            <a:r>
              <a:rPr lang="ko-KR" altLang="en-US" sz="2000" dirty="0"/>
              <a:t>추상적 요약에 모두 포함됨</a:t>
            </a:r>
            <a:endParaRPr lang="en-US" altLang="ko-K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25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0"/>
            <a:ext cx="10810461" cy="6858000"/>
          </a:xfrm>
        </p:spPr>
        <p:txBody>
          <a:bodyPr/>
          <a:lstStyle/>
          <a:p>
            <a:r>
              <a:rPr lang="en-US" altLang="ko-KR" dirty="0"/>
              <a:t> Past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</a:p>
          <a:p>
            <a:pPr lvl="1"/>
            <a:r>
              <a:rPr lang="ko-KR" altLang="en-US" dirty="0"/>
              <a:t>사람들이 만든 </a:t>
            </a:r>
            <a:r>
              <a:rPr lang="en-US" altLang="ko-KR" dirty="0"/>
              <a:t>summary </a:t>
            </a:r>
            <a:r>
              <a:rPr lang="ko-KR" altLang="en-US" dirty="0"/>
              <a:t>와 </a:t>
            </a:r>
            <a:endParaRPr lang="en-US" altLang="ko-KR" dirty="0"/>
          </a:p>
          <a:p>
            <a:pPr lvl="1"/>
            <a:r>
              <a:rPr lang="ko-KR" altLang="en-US" dirty="0"/>
              <a:t>원본 문장인 </a:t>
            </a:r>
            <a:r>
              <a:rPr lang="en-US" altLang="ko-KR" dirty="0"/>
              <a:t>original </a:t>
            </a:r>
            <a:r>
              <a:rPr lang="ko-KR" altLang="en-US" dirty="0"/>
              <a:t>로 </a:t>
            </a:r>
            <a:endParaRPr lang="en-US" altLang="ko-KR" dirty="0"/>
          </a:p>
          <a:p>
            <a:pPr lvl="1"/>
            <a:r>
              <a:rPr lang="en-US" altLang="ko-KR" dirty="0"/>
              <a:t>Alignment </a:t>
            </a:r>
            <a:r>
              <a:rPr lang="ko-KR" altLang="en-US" dirty="0"/>
              <a:t>를 만들어서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Original </a:t>
            </a:r>
            <a:r>
              <a:rPr lang="ko-KR" altLang="en-US" dirty="0"/>
              <a:t>과 </a:t>
            </a:r>
            <a:r>
              <a:rPr lang="en-US" altLang="ko-KR" dirty="0"/>
              <a:t>summary</a:t>
            </a:r>
            <a:r>
              <a:rPr lang="ko-KR" altLang="en-US" dirty="0"/>
              <a:t>의 </a:t>
            </a:r>
            <a:r>
              <a:rPr lang="en-US" altLang="ko-KR" dirty="0"/>
              <a:t>two sentence</a:t>
            </a:r>
            <a:r>
              <a:rPr lang="ko-KR" altLang="en-US" dirty="0"/>
              <a:t> 의 </a:t>
            </a:r>
            <a:r>
              <a:rPr lang="en-US" altLang="ko-KR" dirty="0"/>
              <a:t>combination </a:t>
            </a:r>
            <a:r>
              <a:rPr lang="ko-KR" altLang="en-US" dirty="0"/>
              <a:t>는</a:t>
            </a:r>
            <a:endParaRPr lang="en-US" altLang="ko-KR" dirty="0"/>
          </a:p>
          <a:p>
            <a:pPr lvl="2"/>
            <a:r>
              <a:rPr lang="en-US" altLang="ko-KR" dirty="0"/>
              <a:t>Compressive</a:t>
            </a:r>
          </a:p>
          <a:p>
            <a:pPr lvl="2"/>
            <a:r>
              <a:rPr lang="en-US" altLang="ko-KR" dirty="0"/>
              <a:t>Extractive</a:t>
            </a:r>
          </a:p>
          <a:p>
            <a:pPr lvl="2"/>
            <a:r>
              <a:rPr lang="en-US" altLang="ko-KR" dirty="0"/>
              <a:t>Abstractive</a:t>
            </a:r>
          </a:p>
          <a:p>
            <a:pPr lvl="1"/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개의 시스템으로 표현이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00FFFF"/>
                </a:highlight>
              </a:rPr>
              <a:t>Alignment </a:t>
            </a:r>
            <a:r>
              <a:rPr lang="ko-KR" altLang="en-US" dirty="0">
                <a:highlight>
                  <a:srgbClr val="00FFFF"/>
                </a:highlight>
              </a:rPr>
              <a:t>는 두 문장의 조합으로 </a:t>
            </a:r>
            <a:r>
              <a:rPr lang="en-US" altLang="ko-KR" dirty="0">
                <a:highlight>
                  <a:srgbClr val="00FFFF"/>
                </a:highlight>
              </a:rPr>
              <a:t>Abstractive </a:t>
            </a:r>
            <a:r>
              <a:rPr lang="ko-KR" altLang="en-US" dirty="0">
                <a:highlight>
                  <a:srgbClr val="00FFFF"/>
                </a:highlight>
              </a:rPr>
              <a:t>를 표현할 수 있다</a:t>
            </a:r>
            <a:r>
              <a:rPr lang="en-US" altLang="ko-KR" dirty="0">
                <a:highlight>
                  <a:srgbClr val="00FFFF"/>
                </a:highligh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Abstractive </a:t>
            </a:r>
            <a:r>
              <a:rPr lang="ko-KR" altLang="en-US" sz="2000" dirty="0"/>
              <a:t>에는 </a:t>
            </a:r>
            <a:r>
              <a:rPr lang="en-US" altLang="ko-KR" sz="2000" dirty="0"/>
              <a:t>4</a:t>
            </a:r>
            <a:r>
              <a:rPr lang="ko-KR" altLang="en-US" sz="2000" dirty="0"/>
              <a:t>가지 타입이 있는데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 논문은 </a:t>
            </a:r>
            <a:endParaRPr lang="en-US" altLang="ko-KR" sz="2000" dirty="0"/>
          </a:p>
          <a:p>
            <a:r>
              <a:rPr lang="en-US" altLang="ko-KR" sz="2000" dirty="0"/>
              <a:t>Machine Translation </a:t>
            </a:r>
            <a:r>
              <a:rPr lang="ko-KR" altLang="en-US" sz="2000" dirty="0"/>
              <a:t>접근법을 선택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60AC691D-CA75-4FAA-9DFC-F5505367D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396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4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025146" cy="6858000"/>
          </a:xfrm>
        </p:spPr>
        <p:txBody>
          <a:bodyPr/>
          <a:lstStyle/>
          <a:p>
            <a:r>
              <a:rPr lang="en-US" altLang="ko-KR" dirty="0">
                <a:highlight>
                  <a:srgbClr val="00FFFF"/>
                </a:highlight>
              </a:rPr>
              <a:t>Attention based a soft alignment approach</a:t>
            </a:r>
          </a:p>
          <a:p>
            <a:pPr lvl="1"/>
            <a:r>
              <a:rPr lang="en-US" altLang="ko-KR" dirty="0"/>
              <a:t>Soft alignment </a:t>
            </a:r>
            <a:r>
              <a:rPr lang="ko-KR" altLang="en-US" dirty="0"/>
              <a:t>로 다음 단어 예측</a:t>
            </a:r>
            <a:endParaRPr lang="en-US" altLang="ko-KR" dirty="0"/>
          </a:p>
          <a:p>
            <a:pPr lvl="1"/>
            <a:r>
              <a:rPr lang="en-US" altLang="ko-KR" dirty="0"/>
              <a:t>Soft alignment </a:t>
            </a:r>
            <a:r>
              <a:rPr lang="ko-KR" altLang="en-US" dirty="0"/>
              <a:t>로 </a:t>
            </a:r>
            <a:r>
              <a:rPr lang="en-US" altLang="ko-KR" dirty="0"/>
              <a:t>long sentence </a:t>
            </a:r>
            <a:r>
              <a:rPr lang="ko-KR" altLang="en-US" dirty="0"/>
              <a:t>에 </a:t>
            </a:r>
            <a:r>
              <a:rPr lang="en-US" altLang="ko-KR" dirty="0"/>
              <a:t>robust</a:t>
            </a:r>
          </a:p>
          <a:p>
            <a:pPr lvl="1"/>
            <a:r>
              <a:rPr lang="en-US" altLang="ko-KR" dirty="0"/>
              <a:t>Encoder - Decoder </a:t>
            </a:r>
            <a:r>
              <a:rPr lang="ko-KR" altLang="en-US" dirty="0"/>
              <a:t>스타일이 아님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Original </a:t>
            </a:r>
            <a:r>
              <a:rPr lang="ko-KR" altLang="en-US" dirty="0"/>
              <a:t>과 </a:t>
            </a:r>
            <a:r>
              <a:rPr lang="en-US" altLang="ko-KR" dirty="0"/>
              <a:t>summary </a:t>
            </a:r>
            <a:r>
              <a:rPr lang="ko-KR" altLang="en-US" dirty="0"/>
              <a:t>의 </a:t>
            </a:r>
            <a:r>
              <a:rPr lang="en-US" altLang="ko-KR" dirty="0"/>
              <a:t>alignment </a:t>
            </a:r>
            <a:r>
              <a:rPr lang="ko-KR" altLang="en-US" dirty="0"/>
              <a:t>는 </a:t>
            </a:r>
            <a:r>
              <a:rPr lang="en-US" altLang="ko-KR" dirty="0"/>
              <a:t>soft alignment </a:t>
            </a:r>
            <a:r>
              <a:rPr lang="ko-KR" altLang="en-US" dirty="0"/>
              <a:t>이기 때문에 </a:t>
            </a:r>
            <a:r>
              <a:rPr lang="en-US" altLang="ko-KR" dirty="0"/>
              <a:t>alignment </a:t>
            </a:r>
            <a:r>
              <a:rPr lang="ko-KR" altLang="en-US" dirty="0"/>
              <a:t>가 명시적이지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summary </a:t>
            </a:r>
            <a:r>
              <a:rPr lang="ko-KR" altLang="en-US" dirty="0"/>
              <a:t>에는 명시적 </a:t>
            </a:r>
            <a:r>
              <a:rPr lang="en-US" altLang="ko-KR" dirty="0"/>
              <a:t>syntax(</a:t>
            </a:r>
            <a:r>
              <a:rPr lang="ko-KR" altLang="en-US" dirty="0"/>
              <a:t>구문</a:t>
            </a:r>
            <a:r>
              <a:rPr lang="en-US" altLang="ko-KR" dirty="0"/>
              <a:t>) representation </a:t>
            </a:r>
            <a:r>
              <a:rPr lang="ko-KR" altLang="en-US" dirty="0"/>
              <a:t>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필요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추상적 요약이 </a:t>
            </a:r>
            <a:r>
              <a:rPr lang="en-US" altLang="ko-KR" dirty="0"/>
              <a:t>syntax complete </a:t>
            </a:r>
            <a:r>
              <a:rPr lang="ko-KR" altLang="en-US" dirty="0"/>
              <a:t>에 가깝게 보여지는 사실 때문</a:t>
            </a:r>
            <a:endParaRPr lang="en-US" altLang="ko-KR" dirty="0"/>
          </a:p>
          <a:p>
            <a:pPr lvl="1"/>
            <a:r>
              <a:rPr lang="ko-KR" altLang="en-US" dirty="0"/>
              <a:t>올바른 요약을 하기 위해서 </a:t>
            </a:r>
            <a:r>
              <a:rPr lang="en-US" altLang="ko-KR" dirty="0"/>
              <a:t>full syntax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98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3BD99A-89F6-4532-8AA6-F931B4C9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63" y="0"/>
            <a:ext cx="5597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6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39249-9FCB-45DD-AC5A-969D9A1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en-US" altLang="ko-KR" dirty="0">
                <a:highlight>
                  <a:srgbClr val="00FFFF"/>
                </a:highlight>
              </a:rPr>
              <a:t>Generation step </a:t>
            </a:r>
            <a:r>
              <a:rPr lang="ko-KR" altLang="en-US" dirty="0"/>
              <a:t>인 </a:t>
            </a:r>
            <a:r>
              <a:rPr lang="en-US" altLang="ko-KR" dirty="0"/>
              <a:t>language model</a:t>
            </a:r>
            <a:r>
              <a:rPr lang="ko-KR" altLang="en-US" dirty="0"/>
              <a:t> 에서는 </a:t>
            </a:r>
            <a:endParaRPr lang="en-US" altLang="ko-KR" dirty="0"/>
          </a:p>
          <a:p>
            <a:r>
              <a:rPr lang="en-US" altLang="ko-KR" dirty="0"/>
              <a:t>abstractive </a:t>
            </a:r>
            <a:r>
              <a:rPr lang="ko-KR" altLang="en-US" dirty="0"/>
              <a:t>를 추출 </a:t>
            </a:r>
            <a:r>
              <a:rPr lang="en-US" altLang="ko-KR" dirty="0"/>
              <a:t>-&gt; </a:t>
            </a:r>
            <a:r>
              <a:rPr lang="ko-KR" altLang="en-US" dirty="0"/>
              <a:t>요약을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모델은 </a:t>
            </a:r>
            <a:r>
              <a:rPr lang="en-US" altLang="ko-KR" dirty="0"/>
              <a:t>Attention</a:t>
            </a:r>
            <a:r>
              <a:rPr lang="ko-KR" altLang="en-US" dirty="0"/>
              <a:t>을 하는 </a:t>
            </a:r>
            <a:r>
              <a:rPr lang="en-US" altLang="ko-KR" dirty="0"/>
              <a:t>Encoder model</a:t>
            </a:r>
            <a:r>
              <a:rPr lang="ko-KR" altLang="en-US" dirty="0"/>
              <a:t> 과 </a:t>
            </a:r>
            <a:r>
              <a:rPr lang="en-US" altLang="ko-KR" dirty="0"/>
              <a:t>language model, </a:t>
            </a:r>
            <a:r>
              <a:rPr lang="en-US" altLang="ko-KR" dirty="0">
                <a:highlight>
                  <a:srgbClr val="00FFFF"/>
                </a:highlight>
              </a:rPr>
              <a:t>2</a:t>
            </a:r>
            <a:r>
              <a:rPr lang="ko-KR" altLang="en-US" dirty="0">
                <a:highlight>
                  <a:srgbClr val="00FFFF"/>
                </a:highlight>
              </a:rPr>
              <a:t>개를 같이 훈련함</a:t>
            </a:r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4C100-4B06-4ED4-B3AA-2715A6D0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3036513"/>
            <a:ext cx="111823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1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515</Words>
  <Application>Microsoft Office PowerPoint</Application>
  <PresentationFormat>와이드스크린</PresentationFormat>
  <Paragraphs>149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A Neural Attention Model for Sentence Summarization</vt:lpstr>
      <vt:lpstr>intro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Score function</vt:lpstr>
      <vt:lpstr>PowerPoint 프레젠테이션</vt:lpstr>
      <vt:lpstr>PowerPoint 프레젠테이션</vt:lpstr>
      <vt:lpstr>PowerPoint 프레젠테이션</vt:lpstr>
      <vt:lpstr>Loss Function</vt:lpstr>
      <vt:lpstr>PowerPoint 프레젠테이션</vt:lpstr>
      <vt:lpstr>모델 비교</vt:lpstr>
      <vt:lpstr>데이터 셋 1</vt:lpstr>
      <vt:lpstr>데이터 셋 2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Neural Attention Model for Sentence Summarization</dc:title>
  <dc:creator>명재 이</dc:creator>
  <cp:lastModifiedBy>명재 이</cp:lastModifiedBy>
  <cp:revision>7</cp:revision>
  <dcterms:created xsi:type="dcterms:W3CDTF">2019-04-02T15:03:19Z</dcterms:created>
  <dcterms:modified xsi:type="dcterms:W3CDTF">2019-04-02T18:14:43Z</dcterms:modified>
</cp:coreProperties>
</file>