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6" r:id="rId13"/>
    <p:sldId id="266" r:id="rId14"/>
    <p:sldId id="268" r:id="rId15"/>
    <p:sldId id="269" r:id="rId16"/>
    <p:sldId id="270" r:id="rId17"/>
    <p:sldId id="277" r:id="rId18"/>
    <p:sldId id="279" r:id="rId19"/>
    <p:sldId id="280" r:id="rId20"/>
    <p:sldId id="278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23DAD1E-6806-4371-8672-8CBF3DD5C24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76"/>
            <p14:sldId id="266"/>
            <p14:sldId id="268"/>
            <p14:sldId id="269"/>
            <p14:sldId id="270"/>
            <p14:sldId id="277"/>
            <p14:sldId id="279"/>
            <p14:sldId id="280"/>
            <p14:sldId id="278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제목 없는 구역" id="{26185F9F-644C-4FF1-8446-7C1C609FE28A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611.01576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801.06146v5.pdf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jjwal1/language-modelling/blob/master/fastai/lm_rnn.py" TargetMode="External"/><Relationship Id="rId2" Type="http://schemas.openxmlformats.org/officeDocument/2006/relationships/hyperlink" Target="https://github.com/prajjwal1/language-modelling/blob/master/ULMfit.p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astai/fastai/blob/master/old/fastai/text.p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1B014-AE5F-4847-BB65-E47C795F2B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000" dirty="0"/>
              <a:t>QUASI(</a:t>
            </a:r>
            <a:r>
              <a:rPr lang="ko-KR" altLang="en-US" sz="4000" dirty="0"/>
              <a:t>준</a:t>
            </a:r>
            <a:r>
              <a:rPr lang="en-US" altLang="ko-KR" sz="4000" dirty="0"/>
              <a:t>)-RECURRENT NEURAL NETWORKS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ACFA0B-9228-4C19-BFE5-CFCF52644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https://arxiv.org/pdf/1611.01576.pdf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92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39C42-9B74-4E3F-A8FE-705996150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4019340"/>
            <a:ext cx="9601200" cy="2521299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Classification </a:t>
            </a:r>
            <a:r>
              <a:rPr lang="ko-KR" altLang="en-US" dirty="0"/>
              <a:t>같이 </a:t>
            </a:r>
            <a:r>
              <a:rPr lang="en-US" altLang="ko-KR" dirty="0"/>
              <a:t>Encoder</a:t>
            </a:r>
            <a:r>
              <a:rPr lang="ko-KR" altLang="en-US" dirty="0"/>
              <a:t> 만 사용시 </a:t>
            </a:r>
            <a:r>
              <a:rPr lang="en-US" altLang="ko-KR" dirty="0" err="1">
                <a:highlight>
                  <a:srgbClr val="FFFF00"/>
                </a:highlight>
              </a:rPr>
              <a:t>fo</a:t>
            </a:r>
            <a:r>
              <a:rPr lang="en-US" altLang="ko-KR" dirty="0">
                <a:highlight>
                  <a:srgbClr val="FFFF00"/>
                </a:highlight>
              </a:rPr>
              <a:t>-pool</a:t>
            </a:r>
            <a:r>
              <a:rPr lang="en-US" altLang="ko-KR" dirty="0"/>
              <a:t> </a:t>
            </a:r>
            <a:r>
              <a:rPr lang="ko-KR" altLang="en-US" dirty="0"/>
              <a:t>을 쓰고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en-US" altLang="ko-KR" dirty="0"/>
              <a:t>Encoder-decoder </a:t>
            </a:r>
            <a:r>
              <a:rPr lang="ko-KR" altLang="en-US" dirty="0"/>
              <a:t>를 사용시 </a:t>
            </a:r>
            <a:r>
              <a:rPr lang="en-US" altLang="ko-KR" dirty="0"/>
              <a:t>decoder </a:t>
            </a:r>
            <a:r>
              <a:rPr lang="ko-KR" altLang="en-US" dirty="0"/>
              <a:t>마지막은  </a:t>
            </a:r>
            <a:r>
              <a:rPr lang="en-US" altLang="ko-KR" dirty="0"/>
              <a:t>f-pool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6CDDD9-CB93-41BB-850C-A607D620A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42" y="317361"/>
            <a:ext cx="5054648" cy="30914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211E63E-71E3-42A1-AADA-B4038A7E4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17360"/>
            <a:ext cx="6350558" cy="309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76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FF1D6-556B-4ADC-938D-9DB55406C3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000" dirty="0"/>
              <a:t>Universal Language Model Fine-tuning for Text Classification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40F85-4B4C-4B33-887A-5BAEA192FE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https://arxiv.org/pdf/1801.06146v5.pdf</a:t>
            </a:r>
            <a:endParaRPr lang="en-US" altLang="ko-KR" dirty="0"/>
          </a:p>
          <a:p>
            <a:r>
              <a:rPr lang="ko-KR" altLang="en-US" dirty="0"/>
              <a:t>이명재</a:t>
            </a:r>
          </a:p>
        </p:txBody>
      </p:sp>
    </p:spTree>
    <p:extLst>
      <p:ext uri="{BB962C8B-B14F-4D97-AF65-F5344CB8AC3E}">
        <p14:creationId xmlns:p14="http://schemas.microsoft.com/office/powerpoint/2010/main" val="3856099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3F4B2E7-CE34-419E-ABF9-34DF21270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0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BC4ED-E684-4680-9E3C-249A2448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Universal Language Model Fine-tuning</a:t>
            </a:r>
            <a:br>
              <a:rPr lang="en-US" altLang="ko-KR" dirty="0"/>
            </a:br>
            <a:r>
              <a:rPr lang="en-US" altLang="ko-KR" dirty="0"/>
              <a:t>= </a:t>
            </a:r>
            <a:r>
              <a:rPr lang="en-US" altLang="ko-KR" dirty="0" err="1"/>
              <a:t>ULMFiT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4C1B0-C8A8-4FB7-B5F3-7481CE8E5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당시의 </a:t>
            </a:r>
            <a:r>
              <a:rPr lang="en-US" altLang="ko-KR" dirty="0"/>
              <a:t>NLP </a:t>
            </a:r>
            <a:r>
              <a:rPr lang="ko-KR" altLang="en-US" dirty="0"/>
              <a:t>의 전이학습은 </a:t>
            </a:r>
            <a:r>
              <a:rPr lang="en-US" altLang="ko-KR" dirty="0"/>
              <a:t>Task </a:t>
            </a:r>
            <a:r>
              <a:rPr lang="ko-KR" altLang="en-US" dirty="0"/>
              <a:t>에 맞는 수정 또는 아예 처음부터 만드는 것 이였다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ULMFiT</a:t>
            </a:r>
            <a:r>
              <a:rPr lang="en-US" altLang="ko-KR" dirty="0"/>
              <a:t> 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아예 </a:t>
            </a:r>
            <a:r>
              <a:rPr lang="en-US" altLang="ko-KR" dirty="0"/>
              <a:t>Pretrain </a:t>
            </a:r>
            <a:r>
              <a:rPr lang="ko-KR" altLang="en-US" dirty="0"/>
              <a:t>하나만 제대로 해서</a:t>
            </a:r>
            <a:r>
              <a:rPr lang="en-US" altLang="ko-KR" dirty="0"/>
              <a:t>,</a:t>
            </a:r>
            <a:r>
              <a:rPr lang="ko-KR" altLang="en-US" dirty="0"/>
              <a:t> 이걸 가지고 다른 </a:t>
            </a:r>
            <a:r>
              <a:rPr lang="en-US" altLang="ko-KR" dirty="0"/>
              <a:t>NLP</a:t>
            </a:r>
            <a:r>
              <a:rPr lang="ko-KR" altLang="en-US" dirty="0"/>
              <a:t> </a:t>
            </a:r>
            <a:r>
              <a:rPr lang="en-US" altLang="ko-KR" dirty="0"/>
              <a:t>Task </a:t>
            </a:r>
            <a:r>
              <a:rPr lang="ko-KR" altLang="en-US" dirty="0"/>
              <a:t>에서 조금만 수정</a:t>
            </a:r>
            <a:r>
              <a:rPr lang="en-US" altLang="ko-KR" dirty="0"/>
              <a:t>(fine-tuning)</a:t>
            </a:r>
            <a:r>
              <a:rPr lang="ko-KR" altLang="en-US" dirty="0"/>
              <a:t>해서 사용 할 수 있게 하자 </a:t>
            </a:r>
            <a:endParaRPr lang="en-US" altLang="ko-KR" dirty="0"/>
          </a:p>
          <a:p>
            <a:r>
              <a:rPr lang="en-US" altLang="ko-KR" dirty="0"/>
              <a:t>Pretrain</a:t>
            </a:r>
            <a:r>
              <a:rPr lang="ko-KR" altLang="en-US" dirty="0"/>
              <a:t>을 이용한 것을 </a:t>
            </a:r>
            <a:r>
              <a:rPr lang="en-US" altLang="ko-KR" dirty="0"/>
              <a:t>task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맞게 조금만 </a:t>
            </a:r>
            <a:r>
              <a:rPr lang="en-US" altLang="ko-KR" dirty="0"/>
              <a:t>fine-turning </a:t>
            </a:r>
            <a:r>
              <a:rPr lang="ko-KR" altLang="en-US" dirty="0"/>
              <a:t> 하면 </a:t>
            </a:r>
            <a:r>
              <a:rPr lang="en-US" altLang="ko-KR" dirty="0"/>
              <a:t>100</a:t>
            </a:r>
            <a:r>
              <a:rPr lang="ko-KR" altLang="en-US" dirty="0"/>
              <a:t>배 이상의 데이터 성능과 일치 한다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7904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3EB45-EE70-4FCC-81C6-6DC3FA43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예전의 </a:t>
            </a:r>
            <a:r>
              <a:rPr lang="en-US" altLang="ko-KR" dirty="0"/>
              <a:t>Transfer Learning</a:t>
            </a:r>
            <a:r>
              <a:rPr lang="ko-KR" altLang="en-US" dirty="0"/>
              <a:t>의 형식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DCEF23-48FE-4F29-80F0-F6A343B57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Simple one </a:t>
            </a:r>
          </a:p>
          <a:p>
            <a:pPr lvl="1"/>
            <a:r>
              <a:rPr lang="en-US" altLang="ko-KR" dirty="0"/>
              <a:t>target model </a:t>
            </a:r>
            <a:r>
              <a:rPr lang="ko-KR" altLang="en-US" dirty="0"/>
              <a:t>의 첫번째 </a:t>
            </a:r>
            <a:r>
              <a:rPr lang="en-US" altLang="ko-KR" dirty="0"/>
              <a:t>layer</a:t>
            </a:r>
            <a:r>
              <a:rPr lang="ko-KR" altLang="en-US" dirty="0"/>
              <a:t> 만 </a:t>
            </a:r>
            <a:r>
              <a:rPr lang="en-US" altLang="ko-KR" dirty="0"/>
              <a:t>transfer, </a:t>
            </a:r>
            <a:r>
              <a:rPr lang="ko-KR" altLang="en-US" dirty="0"/>
              <a:t>이게 실제로 </a:t>
            </a:r>
            <a:r>
              <a:rPr lang="en-US" altLang="ko-KR" dirty="0"/>
              <a:t>large impact </a:t>
            </a:r>
            <a:r>
              <a:rPr lang="ko-KR" altLang="en-US" dirty="0"/>
              <a:t>있음</a:t>
            </a:r>
            <a:endParaRPr lang="en-US" altLang="ko-KR" dirty="0"/>
          </a:p>
          <a:p>
            <a:pPr lvl="1"/>
            <a:r>
              <a:rPr lang="en-US" altLang="ko-KR" dirty="0"/>
              <a:t>SOTA </a:t>
            </a:r>
            <a:r>
              <a:rPr lang="ko-KR" altLang="en-US" dirty="0"/>
              <a:t>에 이런 형식들이 많음</a:t>
            </a:r>
            <a:endParaRPr lang="en-US" altLang="ko-KR" dirty="0"/>
          </a:p>
          <a:p>
            <a:r>
              <a:rPr lang="en-US" altLang="ko-KR" dirty="0"/>
              <a:t>Recent</a:t>
            </a:r>
            <a:r>
              <a:rPr lang="ko-KR" altLang="en-US" dirty="0"/>
              <a:t> </a:t>
            </a:r>
            <a:r>
              <a:rPr lang="en-US" altLang="ko-KR" dirty="0"/>
              <a:t>one</a:t>
            </a:r>
          </a:p>
          <a:p>
            <a:pPr lvl="1"/>
            <a:r>
              <a:rPr lang="en-US" altLang="ko-KR" dirty="0"/>
              <a:t>Concatenate</a:t>
            </a:r>
            <a:r>
              <a:rPr lang="ko-KR" altLang="en-US" dirty="0"/>
              <a:t> </a:t>
            </a:r>
            <a:r>
              <a:rPr lang="en-US" altLang="ko-KR" dirty="0"/>
              <a:t>embedding derived from other tasks with the input at different layers 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다른 작업의 레이어들의 </a:t>
            </a:r>
            <a:r>
              <a:rPr lang="en-US" altLang="ko-KR" dirty="0"/>
              <a:t>input</a:t>
            </a:r>
            <a:r>
              <a:rPr lang="ko-KR" altLang="en-US" dirty="0"/>
              <a:t>으로 들어가는 </a:t>
            </a:r>
            <a:r>
              <a:rPr lang="en-US" altLang="ko-KR" dirty="0"/>
              <a:t>embedding</a:t>
            </a:r>
            <a:r>
              <a:rPr lang="ko-KR" altLang="en-US" dirty="0"/>
              <a:t>을 가지고 와  </a:t>
            </a:r>
            <a:r>
              <a:rPr lang="en-US" altLang="ko-KR" dirty="0" err="1"/>
              <a:t>Concat</a:t>
            </a:r>
            <a:r>
              <a:rPr lang="en-US" altLang="ko-KR" dirty="0"/>
              <a:t> )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304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53679-1F82-4E07-B91F-40B056C8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Pretrain</a:t>
            </a:r>
            <a:r>
              <a:rPr lang="ko-KR" altLang="en-US" dirty="0"/>
              <a:t> 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35E5B4-9239-4CEC-88FA-AB4CE8076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/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랜덤 초기화 보다 훨씬 나은 성능</a:t>
            </a:r>
            <a:endParaRPr lang="en-US" altLang="ko-KR" dirty="0"/>
          </a:p>
          <a:p>
            <a:pPr lvl="1"/>
            <a:r>
              <a:rPr lang="en-US" altLang="ko-KR" dirty="0"/>
              <a:t>100</a:t>
            </a:r>
            <a:r>
              <a:rPr lang="ko-KR" altLang="en-US" dirty="0"/>
              <a:t>배 이상의 데이터 효과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06F260-4C43-4894-AE17-223AFB273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91" y="3330598"/>
            <a:ext cx="11856818" cy="352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80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E9C62-4F15-4C91-A673-215F9941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NLP Pretrain</a:t>
            </a:r>
            <a:r>
              <a:rPr lang="ko-KR" altLang="en-US" dirty="0"/>
              <a:t> 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EA053-973B-42B2-93C2-5DC08D37E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Fine tuning </a:t>
            </a:r>
            <a:r>
              <a:rPr lang="ko-KR" altLang="en-US" dirty="0"/>
              <a:t>하는 동안 </a:t>
            </a:r>
            <a:r>
              <a:rPr lang="en-US" altLang="ko-KR" dirty="0"/>
              <a:t>Forgetting </a:t>
            </a:r>
            <a:r>
              <a:rPr lang="ko-KR" altLang="en-US" dirty="0"/>
              <a:t>이 일어날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우리는 </a:t>
            </a:r>
            <a:r>
              <a:rPr lang="en-US" altLang="ko-KR" dirty="0"/>
              <a:t>LM </a:t>
            </a:r>
            <a:r>
              <a:rPr lang="ko-KR" altLang="en-US" dirty="0"/>
              <a:t>미세 조정에 대한 아이디어가 아니라 효과적인 방법을 교육하는 방법에 대한 지식이 부족</a:t>
            </a:r>
            <a:endParaRPr lang="en-US" altLang="ko-KR" dirty="0"/>
          </a:p>
          <a:p>
            <a:r>
              <a:rPr lang="en-US" altLang="ko-KR" dirty="0"/>
              <a:t>Computer</a:t>
            </a:r>
            <a:r>
              <a:rPr lang="ko-KR" altLang="en-US" dirty="0"/>
              <a:t> </a:t>
            </a:r>
            <a:r>
              <a:rPr lang="en-US" altLang="ko-KR" dirty="0"/>
              <a:t>vision</a:t>
            </a:r>
            <a:r>
              <a:rPr lang="ko-KR" altLang="en-US" dirty="0"/>
              <a:t> 에 비해 </a:t>
            </a:r>
            <a:r>
              <a:rPr lang="en-US" altLang="ko-KR" dirty="0"/>
              <a:t>NLP </a:t>
            </a:r>
            <a:r>
              <a:rPr lang="ko-KR" altLang="en-US" dirty="0"/>
              <a:t>모델은 일반적으로 많이 </a:t>
            </a:r>
            <a:r>
              <a:rPr lang="ko-KR" altLang="en-US" dirty="0" err="1"/>
              <a:t>얕아서</a:t>
            </a:r>
            <a:r>
              <a:rPr lang="ko-KR" altLang="en-US" dirty="0"/>
              <a:t> 다른 미세 조정 방법이 필요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7292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F735C-CFBD-4972-9BBD-1B209500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NLP Fine-tuning </a:t>
            </a:r>
            <a:r>
              <a:rPr lang="ko-KR" altLang="en-US" dirty="0"/>
              <a:t>을 하기 위한 해결방법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835DF4-88E6-4B26-8A24-01D4D385D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Transfer learning for any task for NLP</a:t>
            </a:r>
          </a:p>
          <a:p>
            <a:r>
              <a:rPr lang="en-US" altLang="ko-KR" dirty="0"/>
              <a:t>gradual (</a:t>
            </a:r>
            <a:r>
              <a:rPr lang="ko-KR" altLang="en-US" dirty="0"/>
              <a:t>점진적</a:t>
            </a:r>
            <a:r>
              <a:rPr lang="en-US" altLang="ko-KR" dirty="0"/>
              <a:t>) unfreezing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Gradual unfreezing: </a:t>
            </a:r>
            <a:r>
              <a:rPr lang="en-US" altLang="ko-KR" dirty="0">
                <a:solidFill>
                  <a:schemeClr val="tx1"/>
                </a:solidFill>
              </a:rPr>
              <a:t>During the classification training, the LM model is 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gradually </a:t>
            </a:r>
            <a:r>
              <a:rPr lang="en-US" altLang="ko-KR" dirty="0" err="1">
                <a:solidFill>
                  <a:schemeClr val="tx1"/>
                </a:solidFill>
                <a:highlight>
                  <a:srgbClr val="FFFF00"/>
                </a:highlight>
              </a:rPr>
              <a:t>unfreezed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 starting from the last layer.</a:t>
            </a:r>
            <a:r>
              <a:rPr lang="en-US" altLang="ko-KR" dirty="0">
                <a:solidFill>
                  <a:schemeClr val="tx1"/>
                </a:solidFill>
              </a:rPr>
              <a:t> If all the layers are trained from the beginning, the learning from the 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LM would be forgotten quickly</a:t>
            </a:r>
            <a:r>
              <a:rPr lang="en-US" altLang="ko-KR" dirty="0">
                <a:solidFill>
                  <a:schemeClr val="tx1"/>
                </a:solidFill>
              </a:rPr>
              <a:t>, and so 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gradual unfreezing is important to make use of the transfer learning.</a:t>
            </a:r>
            <a:endParaRPr lang="en-US" altLang="ko-KR" dirty="0"/>
          </a:p>
          <a:p>
            <a:r>
              <a:rPr lang="en-US" altLang="ko-KR" dirty="0"/>
              <a:t>Discriminative fine-tuning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Discriminative fine tuning: 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Different learning rates </a:t>
            </a:r>
            <a:r>
              <a:rPr lang="en-US" altLang="ko-KR" dirty="0">
                <a:solidFill>
                  <a:schemeClr val="tx1"/>
                </a:solidFill>
              </a:rPr>
              <a:t>are used for 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different layers </a:t>
            </a:r>
            <a:r>
              <a:rPr lang="en-US" altLang="ko-KR" dirty="0">
                <a:solidFill>
                  <a:schemeClr val="tx1"/>
                </a:solidFill>
              </a:rPr>
              <a:t>during the fine-tuning phase of LM (on the target task). This is done because the layers capture different types of information.</a:t>
            </a:r>
            <a:endParaRPr lang="en-US" altLang="ko-KR" dirty="0"/>
          </a:p>
          <a:p>
            <a:r>
              <a:rPr lang="en-US" altLang="ko-KR" dirty="0"/>
              <a:t>Slanted triangular learning rates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Slanted triangular learning rates (STLR): 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Learning rates are first increased linearly, and then decreased gradually after a cut</a:t>
            </a:r>
            <a:r>
              <a:rPr lang="en-US" altLang="ko-KR" dirty="0">
                <a:solidFill>
                  <a:schemeClr val="tx1"/>
                </a:solidFill>
              </a:rPr>
              <a:t>, i.e., there is a “short increase” and a “long decay.” This is similar to the aggressive cosine annealing(</a:t>
            </a:r>
            <a:r>
              <a:rPr lang="ko-KR" altLang="en-US" dirty="0">
                <a:solidFill>
                  <a:schemeClr val="tx1"/>
                </a:solidFill>
              </a:rPr>
              <a:t>가열 냉각</a:t>
            </a:r>
            <a:r>
              <a:rPr lang="en-US" altLang="ko-KR" dirty="0">
                <a:solidFill>
                  <a:schemeClr val="tx1"/>
                </a:solidFill>
              </a:rPr>
              <a:t>) learning strategy that is popular now.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9297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4E4895B-8843-4A96-A72C-D4E504B40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461962"/>
            <a:ext cx="676275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60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84776-30A4-4DD4-9DA3-2520234B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ULMFiT</a:t>
            </a:r>
            <a:r>
              <a:rPr lang="en-US" altLang="ko-KR" dirty="0"/>
              <a:t> </a:t>
            </a:r>
            <a:r>
              <a:rPr lang="ko-KR" altLang="en-US" dirty="0"/>
              <a:t>실행절차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FA1E1C-9614-430B-9AED-AF14042EF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a) General-domain LM pretraining ; </a:t>
            </a:r>
          </a:p>
          <a:p>
            <a:pPr marL="0" indent="0">
              <a:buNone/>
            </a:pPr>
            <a:r>
              <a:rPr lang="en-US" altLang="ko-KR" dirty="0"/>
              <a:t>b) target task LM fine-tuning ;  </a:t>
            </a:r>
          </a:p>
          <a:p>
            <a:pPr marL="0" indent="0">
              <a:buNone/>
            </a:pPr>
            <a:r>
              <a:rPr lang="en-US" altLang="ko-KR" dirty="0"/>
              <a:t>c) target task classifier fine-tuning 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582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34AF65E-D6A7-47A5-B21E-A7004F6C5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237441"/>
            <a:ext cx="11226799" cy="437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61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AD84B-84B1-4B09-9089-702A1D5C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ighlight>
                  <a:srgbClr val="00FF00"/>
                </a:highlight>
              </a:rPr>
              <a:t>1. General-domain LM pretraining</a:t>
            </a:r>
            <a:endParaRPr lang="ko-KR" altLang="en-US" dirty="0">
              <a:highlight>
                <a:srgbClr val="00FF00"/>
              </a:highligh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878C9-1BE7-4AA1-AC6C-CE6C1391D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pretrain the language model on Wikitext-103 consisting of 28,595 preprocessed Wikipedia articles and 103 million words. </a:t>
            </a:r>
          </a:p>
          <a:p>
            <a:r>
              <a:rPr lang="en-US" altLang="ko-KR" dirty="0"/>
              <a:t>While this stage is the most expensive, it only needs to be performed once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but expect that they would boost performance.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229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6DFDD-CACC-47F4-A2B8-1B841BD5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ighlight>
                  <a:srgbClr val="00FF00"/>
                </a:highlight>
              </a:rPr>
              <a:t>2. Target task LM fine-tuning</a:t>
            </a:r>
            <a:endParaRPr lang="ko-KR" altLang="en-US" dirty="0">
              <a:highlight>
                <a:srgbClr val="00FF00"/>
              </a:highligh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605B4-55CA-4531-970E-9834A3059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/>
          </a:bodyPr>
          <a:lstStyle/>
          <a:p>
            <a:r>
              <a:rPr lang="en-US" altLang="ko-KR" dirty="0">
                <a:highlight>
                  <a:srgbClr val="00FFFF"/>
                </a:highlight>
              </a:rPr>
              <a:t>(fine-tuning </a:t>
            </a:r>
            <a:r>
              <a:rPr lang="ko-KR" altLang="en-US" dirty="0">
                <a:highlight>
                  <a:srgbClr val="00FFFF"/>
                </a:highlight>
              </a:rPr>
              <a:t>의 </a:t>
            </a:r>
            <a:r>
              <a:rPr lang="en-US" altLang="ko-KR" dirty="0">
                <a:highlight>
                  <a:srgbClr val="00FFFF"/>
                </a:highlight>
              </a:rPr>
              <a:t>concept)</a:t>
            </a:r>
            <a:endParaRPr lang="en-US" altLang="ko-KR" dirty="0"/>
          </a:p>
          <a:p>
            <a:r>
              <a:rPr lang="en-US" altLang="ko-KR" dirty="0"/>
              <a:t>No matter how diverse the </a:t>
            </a:r>
            <a:r>
              <a:rPr lang="en-US" altLang="ko-KR" dirty="0">
                <a:highlight>
                  <a:srgbClr val="00FFFF"/>
                </a:highlight>
              </a:rPr>
              <a:t>general-domain </a:t>
            </a:r>
            <a:r>
              <a:rPr lang="en-US" altLang="ko-KR" dirty="0"/>
              <a:t>data used for pretraining is, the data of the target task will likely come from a </a:t>
            </a:r>
            <a:r>
              <a:rPr lang="en-US" altLang="ko-KR" dirty="0">
                <a:highlight>
                  <a:srgbClr val="00FFFF"/>
                </a:highlight>
              </a:rPr>
              <a:t>different distribution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Given a pretrained general-domain LM, this stage </a:t>
            </a:r>
            <a:r>
              <a:rPr lang="en-US" altLang="ko-KR" dirty="0">
                <a:highlight>
                  <a:srgbClr val="00FFFF"/>
                </a:highlight>
              </a:rPr>
              <a:t>converges faster </a:t>
            </a:r>
            <a:r>
              <a:rPr lang="en-US" altLang="ko-KR" dirty="0"/>
              <a:t>as it only needs to </a:t>
            </a:r>
            <a:r>
              <a:rPr lang="en-US" altLang="ko-KR" dirty="0">
                <a:highlight>
                  <a:srgbClr val="00FFFF"/>
                </a:highlight>
              </a:rPr>
              <a:t>adapt to the idiosyncrasies(</a:t>
            </a:r>
            <a:r>
              <a:rPr lang="ko-KR" altLang="en-US" dirty="0">
                <a:highlight>
                  <a:srgbClr val="00FFFF"/>
                </a:highlight>
              </a:rPr>
              <a:t>특질</a:t>
            </a:r>
            <a:r>
              <a:rPr lang="en-US" altLang="ko-KR" dirty="0">
                <a:highlight>
                  <a:srgbClr val="00FFFF"/>
                </a:highlight>
              </a:rPr>
              <a:t>) of the target data</a:t>
            </a:r>
            <a:r>
              <a:rPr lang="en-US" altLang="ko-KR" dirty="0"/>
              <a:t>, and it allows us to train a robust LM even for small datasets.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Fine-tuning</a:t>
            </a:r>
            <a:r>
              <a:rPr lang="ko-KR" altLang="en-US" dirty="0"/>
              <a:t>은 아래 절차를 따른다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discriminative fine-tuning</a:t>
            </a:r>
          </a:p>
          <a:p>
            <a:r>
              <a:rPr lang="en-US" altLang="ko-KR" dirty="0"/>
              <a:t>slanted triangular learning rates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5204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B4EDA-E4DA-4291-A4F3-988B0796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Discriminative fine-tuning </a:t>
            </a:r>
            <a:br>
              <a:rPr lang="en-US" altLang="ko-KR" dirty="0">
                <a:highlight>
                  <a:srgbClr val="00FFFF"/>
                </a:highlight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B37B5F-023B-43BF-8276-5AB03A2B3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As different layers capture different types of information, they should be fine-tuned to different extents.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discriminative fine-tuning allows us to tune each layer with different learning rates.</a:t>
            </a:r>
          </a:p>
          <a:p>
            <a:r>
              <a:rPr lang="en-US" altLang="ko-KR" dirty="0"/>
              <a:t>we obtain {η 1 , . . . , </a:t>
            </a:r>
            <a:r>
              <a:rPr lang="en-US" altLang="ko-KR" dirty="0" err="1"/>
              <a:t>ηL</a:t>
            </a:r>
            <a:r>
              <a:rPr lang="en-US" altLang="ko-KR" dirty="0"/>
              <a:t>} where η l is the learning rate of the l-</a:t>
            </a:r>
            <a:r>
              <a:rPr lang="en-US" altLang="ko-KR" dirty="0" err="1"/>
              <a:t>th</a:t>
            </a:r>
            <a:r>
              <a:rPr lang="en-US" altLang="ko-KR" dirty="0"/>
              <a:t> layer.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920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5657E-25FE-492B-A036-742D7CB0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Slanted triangular learning rates</a:t>
            </a:r>
            <a:br>
              <a:rPr lang="en-US" altLang="ko-KR" dirty="0">
                <a:highlight>
                  <a:srgbClr val="00FFFF"/>
                </a:highlight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EB0547-1672-4466-AC0B-A026E4EB8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quickly converge to a suitable region of the parameter space in the beginning of training and then refine its parameters.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which first linearly increases the learning rate and then linearly decays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350141-3921-4740-9DB6-0B6534E78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99" y="3926393"/>
            <a:ext cx="5569272" cy="22458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ADDEF4-DC04-4126-AF30-984F357C6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743" y="3504231"/>
            <a:ext cx="3521656" cy="309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30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18FBE-399A-4257-84BB-F501C441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ighlight>
                  <a:srgbClr val="00FF00"/>
                </a:highlight>
              </a:rPr>
              <a:t>3. Target task classifier fine-tuning</a:t>
            </a:r>
            <a:endParaRPr lang="ko-KR" altLang="en-US" dirty="0">
              <a:highlight>
                <a:srgbClr val="00FF00"/>
              </a:highligh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C86D4-FFA0-4B79-AC31-36795B3B8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83921"/>
            <a:ext cx="9601200" cy="4874079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Finally, for fine-tuning the classifier, we augment the pretrained language model with two additional linear blocks. </a:t>
            </a:r>
          </a:p>
          <a:p>
            <a:r>
              <a:rPr lang="en-US" altLang="ko-KR" dirty="0"/>
              <a:t>The first linear layer takes as the input the pooled last hidden layer states.</a:t>
            </a:r>
          </a:p>
          <a:p>
            <a:endParaRPr lang="en-US" altLang="ko-KR" dirty="0">
              <a:highlight>
                <a:srgbClr val="00FFFF"/>
              </a:highlight>
            </a:endParaRPr>
          </a:p>
          <a:p>
            <a:r>
              <a:rPr lang="en-US" altLang="ko-KR" dirty="0"/>
              <a:t>Fine-tuning</a:t>
            </a:r>
            <a:r>
              <a:rPr lang="ko-KR" altLang="en-US" dirty="0"/>
              <a:t>은 아래 절차를 따른다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Label</a:t>
            </a:r>
            <a:r>
              <a:rPr lang="ko-KR" altLang="en-US" dirty="0"/>
              <a:t>에 맞게 마지막 </a:t>
            </a:r>
            <a:r>
              <a:rPr lang="en-US" altLang="ko-KR" dirty="0"/>
              <a:t>layer </a:t>
            </a:r>
            <a:r>
              <a:rPr lang="ko-KR" altLang="en-US" dirty="0"/>
              <a:t>들 조정</a:t>
            </a:r>
            <a:endParaRPr lang="en-US" altLang="ko-KR" dirty="0"/>
          </a:p>
          <a:p>
            <a:r>
              <a:rPr lang="ko-KR" altLang="en-US" dirty="0"/>
              <a:t>학습하면서 </a:t>
            </a:r>
            <a:r>
              <a:rPr lang="en-US" altLang="ko-KR" dirty="0"/>
              <a:t>gradual (</a:t>
            </a:r>
            <a:r>
              <a:rPr lang="ko-KR" altLang="en-US" dirty="0"/>
              <a:t>점진적</a:t>
            </a:r>
            <a:r>
              <a:rPr lang="en-US" altLang="ko-KR" dirty="0"/>
              <a:t>) unfreezing</a:t>
            </a:r>
          </a:p>
          <a:p>
            <a:endParaRPr lang="en-US" altLang="ko-KR" dirty="0"/>
          </a:p>
          <a:p>
            <a:r>
              <a:rPr lang="ko-KR" altLang="en-US" dirty="0">
                <a:highlight>
                  <a:srgbClr val="FFFF00"/>
                </a:highlight>
              </a:rPr>
              <a:t>여기서 헷갈리게 하는데</a:t>
            </a:r>
            <a:r>
              <a:rPr lang="en-US" altLang="ko-KR" dirty="0">
                <a:highlight>
                  <a:srgbClr val="FFFF00"/>
                </a:highlight>
              </a:rPr>
              <a:t>,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1</a:t>
            </a:r>
            <a:r>
              <a:rPr lang="ko-KR" altLang="en-US" dirty="0">
                <a:highlight>
                  <a:srgbClr val="FFFF00"/>
                </a:highlight>
              </a:rPr>
              <a:t>번째는 </a:t>
            </a:r>
            <a:r>
              <a:rPr lang="en-US" altLang="ko-KR" dirty="0">
                <a:highlight>
                  <a:srgbClr val="FFFF00"/>
                </a:highlight>
              </a:rPr>
              <a:t>pretrain</a:t>
            </a:r>
            <a:r>
              <a:rPr lang="ko-KR" altLang="en-US" dirty="0">
                <a:highlight>
                  <a:srgbClr val="FFFF00"/>
                </a:highlight>
              </a:rPr>
              <a:t>이고</a:t>
            </a:r>
            <a:r>
              <a:rPr lang="en-US" altLang="ko-KR" dirty="0">
                <a:highlight>
                  <a:srgbClr val="FFFF00"/>
                </a:highlight>
              </a:rPr>
              <a:t>, 2</a:t>
            </a:r>
            <a:r>
              <a:rPr lang="ko-KR" altLang="en-US" dirty="0">
                <a:highlight>
                  <a:srgbClr val="FFFF00"/>
                </a:highlight>
              </a:rPr>
              <a:t>번째 </a:t>
            </a:r>
            <a:r>
              <a:rPr lang="en-US" altLang="ko-KR" dirty="0">
                <a:highlight>
                  <a:srgbClr val="FFFF00"/>
                </a:highlight>
              </a:rPr>
              <a:t>fine-tuning </a:t>
            </a:r>
            <a:r>
              <a:rPr lang="ko-KR" altLang="en-US" dirty="0">
                <a:highlight>
                  <a:srgbClr val="FFFF00"/>
                </a:highlight>
              </a:rPr>
              <a:t>은 </a:t>
            </a:r>
            <a:r>
              <a:rPr lang="en-US" altLang="ko-KR" dirty="0">
                <a:highlight>
                  <a:srgbClr val="FFFF00"/>
                </a:highlight>
              </a:rPr>
              <a:t>3</a:t>
            </a:r>
            <a:r>
              <a:rPr lang="ko-KR" altLang="en-US" dirty="0">
                <a:highlight>
                  <a:srgbClr val="FFFF00"/>
                </a:highlight>
              </a:rPr>
              <a:t>번째 </a:t>
            </a:r>
            <a:r>
              <a:rPr lang="en-US" altLang="ko-KR" dirty="0">
                <a:highlight>
                  <a:srgbClr val="FFFF00"/>
                </a:highlight>
              </a:rPr>
              <a:t>fine-tuning</a:t>
            </a:r>
            <a:r>
              <a:rPr lang="ko-KR" altLang="en-US" dirty="0">
                <a:highlight>
                  <a:srgbClr val="FFFF00"/>
                </a:highlight>
              </a:rPr>
              <a:t>에 쓰는 데이터와 같은 </a:t>
            </a:r>
            <a:r>
              <a:rPr lang="en-US" altLang="ko-KR" dirty="0">
                <a:highlight>
                  <a:srgbClr val="FFFF00"/>
                </a:highlight>
              </a:rPr>
              <a:t>Task data </a:t>
            </a:r>
            <a:r>
              <a:rPr lang="ko-KR" altLang="en-US" dirty="0">
                <a:highlight>
                  <a:srgbClr val="FFFF00"/>
                </a:highlight>
              </a:rPr>
              <a:t>이고</a:t>
            </a:r>
            <a:r>
              <a:rPr lang="en-US" altLang="ko-KR" dirty="0">
                <a:highlight>
                  <a:srgbClr val="FFFF00"/>
                </a:highlight>
              </a:rPr>
              <a:t>, LM </a:t>
            </a:r>
            <a:r>
              <a:rPr lang="ko-KR" altLang="en-US" dirty="0">
                <a:highlight>
                  <a:srgbClr val="FFFF00"/>
                </a:highlight>
              </a:rPr>
              <a:t>방식으로 </a:t>
            </a:r>
            <a:r>
              <a:rPr lang="en-US" altLang="ko-KR" dirty="0">
                <a:highlight>
                  <a:srgbClr val="FFFF00"/>
                </a:highlight>
              </a:rPr>
              <a:t>fine-tuning </a:t>
            </a:r>
            <a:r>
              <a:rPr lang="ko-KR" altLang="en-US" dirty="0">
                <a:highlight>
                  <a:srgbClr val="FFFF00"/>
                </a:highlight>
              </a:rPr>
              <a:t>하고</a:t>
            </a:r>
            <a:r>
              <a:rPr lang="en-US" altLang="ko-KR" dirty="0">
                <a:highlight>
                  <a:srgbClr val="FFFF00"/>
                </a:highlight>
              </a:rPr>
              <a:t>, (Y^ </a:t>
            </a:r>
            <a:r>
              <a:rPr lang="ko-KR" altLang="en-US" dirty="0">
                <a:highlight>
                  <a:srgbClr val="FFFF00"/>
                </a:highlight>
              </a:rPr>
              <a:t>을 </a:t>
            </a:r>
            <a:r>
              <a:rPr lang="en-US" altLang="ko-KR" dirty="0" err="1">
                <a:highlight>
                  <a:srgbClr val="FFFF00"/>
                </a:highlight>
              </a:rPr>
              <a:t>Softmax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로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하였다고 하면</a:t>
            </a:r>
            <a:r>
              <a:rPr lang="en-US" altLang="ko-KR" dirty="0">
                <a:highlight>
                  <a:srgbClr val="FFFF00"/>
                </a:highlight>
              </a:rPr>
              <a:t>) 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3</a:t>
            </a:r>
            <a:r>
              <a:rPr lang="ko-KR" altLang="en-US" dirty="0">
                <a:highlight>
                  <a:srgbClr val="FFFF00"/>
                </a:highlight>
              </a:rPr>
              <a:t>번째 </a:t>
            </a:r>
            <a:r>
              <a:rPr lang="en-US" altLang="ko-KR" dirty="0">
                <a:highlight>
                  <a:srgbClr val="FFFF00"/>
                </a:highlight>
              </a:rPr>
              <a:t>fine-tuning </a:t>
            </a:r>
            <a:r>
              <a:rPr lang="ko-KR" altLang="en-US" dirty="0">
                <a:highlight>
                  <a:srgbClr val="FFFF00"/>
                </a:highlight>
              </a:rPr>
              <a:t>은 </a:t>
            </a:r>
            <a:r>
              <a:rPr lang="en-US" altLang="ko-KR" dirty="0">
                <a:highlight>
                  <a:srgbClr val="FFFF00"/>
                </a:highlight>
              </a:rPr>
              <a:t>1, 2</a:t>
            </a:r>
            <a:r>
              <a:rPr lang="ko-KR" altLang="en-US" dirty="0">
                <a:highlight>
                  <a:srgbClr val="FFFF00"/>
                </a:highlight>
              </a:rPr>
              <a:t>번째에 사용했던 </a:t>
            </a:r>
            <a:r>
              <a:rPr lang="en-US" altLang="ko-KR" dirty="0" err="1">
                <a:highlight>
                  <a:srgbClr val="FFFF00"/>
                </a:highlight>
              </a:rPr>
              <a:t>Softmax</a:t>
            </a:r>
            <a:r>
              <a:rPr lang="ko-KR" altLang="en-US" dirty="0">
                <a:highlight>
                  <a:srgbClr val="FFFF00"/>
                </a:highlight>
              </a:rPr>
              <a:t>는 버리고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그 자리에 </a:t>
            </a:r>
            <a:r>
              <a:rPr lang="en-US" altLang="ko-KR" dirty="0">
                <a:highlight>
                  <a:srgbClr val="FFFF00"/>
                </a:highlight>
              </a:rPr>
              <a:t>Task </a:t>
            </a:r>
            <a:r>
              <a:rPr lang="ko-KR" altLang="en-US" dirty="0">
                <a:highlight>
                  <a:srgbClr val="FFFF00"/>
                </a:highlight>
              </a:rPr>
              <a:t>가</a:t>
            </a:r>
            <a:r>
              <a:rPr lang="en-US" altLang="ko-KR" dirty="0">
                <a:highlight>
                  <a:srgbClr val="FFFF00"/>
                </a:highlight>
              </a:rPr>
              <a:t> Classification </a:t>
            </a:r>
            <a:r>
              <a:rPr lang="ko-KR" altLang="en-US" dirty="0">
                <a:highlight>
                  <a:srgbClr val="FFFF00"/>
                </a:highlight>
              </a:rPr>
              <a:t>이면 </a:t>
            </a:r>
            <a:r>
              <a:rPr lang="en-US" altLang="ko-KR" dirty="0">
                <a:highlight>
                  <a:srgbClr val="FFFF00"/>
                </a:highlight>
              </a:rPr>
              <a:t>binary </a:t>
            </a:r>
            <a:r>
              <a:rPr lang="en-US" altLang="ko-KR" dirty="0" err="1">
                <a:highlight>
                  <a:srgbClr val="FFFF00"/>
                </a:highlight>
              </a:rPr>
              <a:t>softmax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나 </a:t>
            </a:r>
            <a:r>
              <a:rPr lang="en-US" altLang="ko-KR" dirty="0">
                <a:highlight>
                  <a:srgbClr val="FFFF00"/>
                </a:highlight>
              </a:rPr>
              <a:t>Sigmoid </a:t>
            </a:r>
            <a:r>
              <a:rPr lang="ko-KR" altLang="en-US" dirty="0">
                <a:highlight>
                  <a:srgbClr val="FFFF00"/>
                </a:highlight>
              </a:rPr>
              <a:t>사용해서 학습하면 된다</a:t>
            </a:r>
            <a:r>
              <a:rPr lang="en-US" altLang="ko-KR" dirty="0">
                <a:highlight>
                  <a:srgbClr val="FFFF00"/>
                </a:highlight>
              </a:rPr>
              <a:t>. 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endParaRPr lang="en-US" altLang="ko-KR" dirty="0">
              <a:highlight>
                <a:srgbClr val="FFFF00"/>
              </a:highlight>
            </a:endParaRPr>
          </a:p>
          <a:p>
            <a:endParaRPr lang="en-US" altLang="ko-KR" dirty="0">
              <a:highlight>
                <a:srgbClr val="00FFFF"/>
              </a:highlight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312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18FBE-399A-4257-84BB-F501C441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Concat</a:t>
            </a:r>
            <a:r>
              <a:rPr lang="en-US" altLang="ko-KR" dirty="0"/>
              <a:t> pooling </a:t>
            </a:r>
            <a:br>
              <a:rPr lang="en-US" altLang="ko-KR" dirty="0">
                <a:highlight>
                  <a:srgbClr val="00FFFF"/>
                </a:highlight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C86D4-FFA0-4B79-AC31-36795B3B8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few words = </a:t>
            </a:r>
            <a:r>
              <a:rPr lang="ko-KR" altLang="en-US" dirty="0"/>
              <a:t>언제든지 발생</a:t>
            </a:r>
            <a:endParaRPr lang="en-US" altLang="ko-KR" dirty="0"/>
          </a:p>
          <a:p>
            <a:r>
              <a:rPr lang="en-US" altLang="ko-KR" dirty="0">
                <a:solidFill>
                  <a:schemeClr val="tx1"/>
                </a:solidFill>
              </a:rPr>
              <a:t>hundreds of words = </a:t>
            </a:r>
            <a:r>
              <a:rPr lang="ko-KR" altLang="en-US" dirty="0">
                <a:solidFill>
                  <a:schemeClr val="tx1"/>
                </a:solidFill>
              </a:rPr>
              <a:t>정보 잃게 됨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/>
              <a:t>For this reason, </a:t>
            </a:r>
            <a:r>
              <a:rPr lang="en-US" altLang="ko-KR" dirty="0">
                <a:solidFill>
                  <a:srgbClr val="C00000"/>
                </a:solidFill>
              </a:rPr>
              <a:t>we concatenate the hidden state </a:t>
            </a:r>
            <a:r>
              <a:rPr lang="en-US" altLang="ko-KR" dirty="0">
                <a:solidFill>
                  <a:srgbClr val="FF0000"/>
                </a:solidFill>
              </a:rPr>
              <a:t>at the last time step </a:t>
            </a:r>
            <a:r>
              <a:rPr lang="en-US" altLang="ko-KR" dirty="0" err="1"/>
              <a:t>hT</a:t>
            </a:r>
            <a:r>
              <a:rPr lang="en-US" altLang="ko-KR" dirty="0"/>
              <a:t> of the document with both the max-pooled and the mean-pooled representation of the hidden states over as many time steps as fit in GPU memory H = {h1, . . . , </a:t>
            </a:r>
            <a:r>
              <a:rPr lang="en-US" altLang="ko-KR" dirty="0" err="1"/>
              <a:t>hT</a:t>
            </a:r>
            <a:r>
              <a:rPr lang="en-US" altLang="ko-KR" dirty="0"/>
              <a:t> }:</a:t>
            </a:r>
          </a:p>
          <a:p>
            <a:pPr lvl="1"/>
            <a:r>
              <a:rPr lang="en-US" altLang="ko-KR" dirty="0" err="1"/>
              <a:t>hc</a:t>
            </a:r>
            <a:r>
              <a:rPr lang="en-US" altLang="ko-KR" dirty="0"/>
              <a:t> = [</a:t>
            </a:r>
            <a:r>
              <a:rPr lang="en-US" altLang="ko-KR" dirty="0" err="1"/>
              <a:t>hT</a:t>
            </a:r>
            <a:r>
              <a:rPr lang="en-US" altLang="ko-KR" dirty="0"/>
              <a:t> , </a:t>
            </a:r>
            <a:r>
              <a:rPr lang="en-US" altLang="ko-KR" dirty="0" err="1"/>
              <a:t>maxpool</a:t>
            </a:r>
            <a:r>
              <a:rPr lang="en-US" altLang="ko-KR" dirty="0"/>
              <a:t>(H), </a:t>
            </a:r>
            <a:r>
              <a:rPr lang="en-US" altLang="ko-KR" dirty="0" err="1"/>
              <a:t>meanpool</a:t>
            </a:r>
            <a:r>
              <a:rPr lang="en-US" altLang="ko-KR" dirty="0"/>
              <a:t>(H)]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where </a:t>
            </a:r>
            <a:r>
              <a:rPr lang="en-US" altLang="ko-KR" dirty="0">
                <a:solidFill>
                  <a:srgbClr val="C00000"/>
                </a:solidFill>
              </a:rPr>
              <a:t>[] is concatenation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414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18FBE-399A-4257-84BB-F501C441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Fine-tuning the target classifier</a:t>
            </a:r>
            <a:br>
              <a:rPr lang="en-US" altLang="ko-KR" dirty="0"/>
            </a:br>
            <a:r>
              <a:rPr lang="ko-KR" altLang="en-US" dirty="0"/>
              <a:t>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C86D4-FFA0-4B79-AC31-36795B3B8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ighlight>
                  <a:srgbClr val="00FFFF"/>
                </a:highlight>
              </a:rPr>
              <a:t>aggressive fine-tuning </a:t>
            </a:r>
            <a:r>
              <a:rPr lang="en-US" altLang="ko-KR" dirty="0"/>
              <a:t>will cause catastrophic forgetting</a:t>
            </a:r>
          </a:p>
          <a:p>
            <a:r>
              <a:rPr lang="en-US" altLang="ko-KR" dirty="0">
                <a:highlight>
                  <a:srgbClr val="00FFFF"/>
                </a:highlight>
              </a:rPr>
              <a:t>too cautious fine-tuning </a:t>
            </a:r>
            <a:r>
              <a:rPr lang="en-US" altLang="ko-KR" dirty="0"/>
              <a:t>will lead to slow convergence (and resultant overfitting). </a:t>
            </a:r>
          </a:p>
          <a:p>
            <a:endParaRPr lang="en-US" altLang="ko-KR" dirty="0"/>
          </a:p>
          <a:p>
            <a:r>
              <a:rPr lang="en-US" altLang="ko-KR" dirty="0"/>
              <a:t> =&gt; we propose </a:t>
            </a:r>
            <a:r>
              <a:rPr lang="en-US" altLang="ko-KR" dirty="0">
                <a:highlight>
                  <a:srgbClr val="00FFFF"/>
                </a:highlight>
              </a:rPr>
              <a:t>gradual unfreezing</a:t>
            </a:r>
            <a:r>
              <a:rPr lang="en-US" altLang="ko-KR" dirty="0"/>
              <a:t> for fine-tuning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5455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18FBE-399A-4257-84BB-F501C441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Gradual unfreezing </a:t>
            </a:r>
            <a:br>
              <a:rPr lang="en-US" altLang="ko-KR" dirty="0">
                <a:solidFill>
                  <a:srgbClr val="C00000"/>
                </a:solidFill>
                <a:highlight>
                  <a:srgbClr val="00FFFF"/>
                </a:highlight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C86D4-FFA0-4B79-AC31-36795B3B8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  <a:highlight>
                  <a:srgbClr val="00FFFF"/>
                </a:highlight>
              </a:rPr>
              <a:t>Pretrain </a:t>
            </a:r>
            <a:r>
              <a:rPr lang="ko-KR" altLang="en-US" dirty="0">
                <a:solidFill>
                  <a:srgbClr val="C00000"/>
                </a:solidFill>
                <a:highlight>
                  <a:srgbClr val="00FFFF"/>
                </a:highlight>
              </a:rPr>
              <a:t>된 마지막 레이어부터 </a:t>
            </a:r>
            <a:r>
              <a:rPr lang="en-US" altLang="ko-KR" dirty="0">
                <a:solidFill>
                  <a:srgbClr val="C00000"/>
                </a:solidFill>
                <a:highlight>
                  <a:srgbClr val="00FFFF"/>
                </a:highlight>
              </a:rPr>
              <a:t>freezing</a:t>
            </a:r>
            <a:r>
              <a:rPr lang="ko-KR" altLang="en-US" dirty="0">
                <a:solidFill>
                  <a:srgbClr val="C00000"/>
                </a:solidFill>
                <a:highlight>
                  <a:srgbClr val="00FFFF"/>
                </a:highlight>
              </a:rPr>
              <a:t>을 녹이고</a:t>
            </a:r>
            <a:r>
              <a:rPr lang="en-US" altLang="ko-KR" dirty="0">
                <a:solidFill>
                  <a:srgbClr val="C00000"/>
                </a:solidFill>
                <a:highlight>
                  <a:srgbClr val="00FFFF"/>
                </a:highlight>
              </a:rPr>
              <a:t>, </a:t>
            </a:r>
            <a:r>
              <a:rPr lang="ko-KR" altLang="en-US" dirty="0">
                <a:solidFill>
                  <a:srgbClr val="C00000"/>
                </a:solidFill>
                <a:highlight>
                  <a:srgbClr val="00FFFF"/>
                </a:highlight>
              </a:rPr>
              <a:t>한 개씩 매 </a:t>
            </a:r>
            <a:r>
              <a:rPr lang="en-US" altLang="ko-KR" dirty="0">
                <a:solidFill>
                  <a:srgbClr val="C00000"/>
                </a:solidFill>
                <a:highlight>
                  <a:srgbClr val="00FFFF"/>
                </a:highlight>
              </a:rPr>
              <a:t>epoch </a:t>
            </a:r>
            <a:r>
              <a:rPr lang="ko-KR" altLang="en-US" dirty="0">
                <a:solidFill>
                  <a:srgbClr val="C00000"/>
                </a:solidFill>
                <a:highlight>
                  <a:srgbClr val="00FFFF"/>
                </a:highlight>
              </a:rPr>
              <a:t>마다 해제</a:t>
            </a:r>
            <a:endParaRPr lang="en-US" altLang="ko-KR" dirty="0">
              <a:solidFill>
                <a:srgbClr val="C00000"/>
              </a:solidFill>
              <a:highlight>
                <a:srgbClr val="00FFFF"/>
              </a:highlight>
            </a:endParaRPr>
          </a:p>
          <a:p>
            <a:r>
              <a:rPr lang="en-US" altLang="ko-KR" dirty="0">
                <a:highlight>
                  <a:srgbClr val="00FFFF"/>
                </a:highlight>
              </a:rPr>
              <a:t>This is similar to ‘chain-thaw’ (</a:t>
            </a:r>
            <a:r>
              <a:rPr lang="ko-KR" altLang="en-US" dirty="0">
                <a:highlight>
                  <a:srgbClr val="00FFFF"/>
                </a:highlight>
              </a:rPr>
              <a:t>체인 해동</a:t>
            </a:r>
            <a:r>
              <a:rPr lang="en-US" altLang="ko-KR" dirty="0">
                <a:highlight>
                  <a:srgbClr val="00FFFF"/>
                </a:highlight>
              </a:rPr>
              <a:t>) (</a:t>
            </a:r>
            <a:r>
              <a:rPr lang="en-US" altLang="ko-KR" dirty="0" err="1">
                <a:highlight>
                  <a:srgbClr val="00FFFF"/>
                </a:highlight>
              </a:rPr>
              <a:t>Felbo</a:t>
            </a:r>
            <a:r>
              <a:rPr lang="en-US" altLang="ko-KR" dirty="0">
                <a:highlight>
                  <a:srgbClr val="00FFFF"/>
                </a:highlight>
              </a:rPr>
              <a:t> et al., 2017),</a:t>
            </a:r>
            <a:endParaRPr lang="en-US" altLang="ko-KR" dirty="0">
              <a:solidFill>
                <a:srgbClr val="C00000"/>
              </a:solidFill>
              <a:highlight>
                <a:srgbClr val="00FFFF"/>
              </a:highlight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24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18FBE-399A-4257-84BB-F501C441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Low-shot learning</a:t>
            </a:r>
            <a:br>
              <a:rPr lang="en-US" altLang="ko-KR" dirty="0">
                <a:highlight>
                  <a:srgbClr val="00FFFF"/>
                </a:highlight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C86D4-FFA0-4B79-AC31-36795B3B8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490357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One of the </a:t>
            </a:r>
            <a:r>
              <a:rPr lang="en-US" altLang="ko-KR" dirty="0">
                <a:solidFill>
                  <a:srgbClr val="C00000"/>
                </a:solidFill>
              </a:rPr>
              <a:t>main benefits of transfer learning </a:t>
            </a:r>
            <a:r>
              <a:rPr lang="en-US" altLang="ko-KR" dirty="0"/>
              <a:t>is being able to train a model for a task with a </a:t>
            </a:r>
            <a:r>
              <a:rPr lang="en-US" altLang="ko-KR" dirty="0">
                <a:solidFill>
                  <a:srgbClr val="C00000"/>
                </a:solidFill>
              </a:rPr>
              <a:t>small number of labels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전송 학습의 주요 이점 중 하나는 적은 수의 레이블로 작업 모델을 학습 할 수 있다는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We evaluate </a:t>
            </a:r>
            <a:r>
              <a:rPr lang="en-US" altLang="ko-KR" dirty="0" err="1"/>
              <a:t>ULMFiT</a:t>
            </a:r>
            <a:r>
              <a:rPr lang="en-US" altLang="ko-KR" dirty="0"/>
              <a:t> on different numbers of labeled examples in two settings: </a:t>
            </a:r>
          </a:p>
          <a:p>
            <a:pPr lvl="1"/>
            <a:r>
              <a:rPr lang="en-US" altLang="ko-KR" dirty="0" err="1"/>
              <a:t>ULMFiT</a:t>
            </a:r>
            <a:r>
              <a:rPr lang="ko-KR" altLang="en-US" dirty="0"/>
              <a:t>는 두 가지 설정에서 서로 다른 수의 레이블이 있는 예제에서 평가됩니다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only labeled examples are used for LM fine-tuning (‘supervised’); </a:t>
            </a:r>
          </a:p>
          <a:p>
            <a:pPr lvl="1"/>
            <a:r>
              <a:rPr lang="ko-KR" altLang="en-US" dirty="0"/>
              <a:t>라벨이 지정된 예제 만 </a:t>
            </a:r>
            <a:r>
              <a:rPr lang="en-US" altLang="ko-KR" dirty="0"/>
              <a:t>LM </a:t>
            </a:r>
            <a:r>
              <a:rPr lang="ko-KR" altLang="en-US" dirty="0"/>
              <a:t>미세 조정 </a:t>
            </a:r>
            <a:r>
              <a:rPr lang="en-US" altLang="ko-KR" dirty="0"/>
              <a:t>( '</a:t>
            </a:r>
            <a:r>
              <a:rPr lang="ko-KR" altLang="en-US" dirty="0"/>
              <a:t>감시</a:t>
            </a:r>
            <a:r>
              <a:rPr lang="en-US" altLang="ko-KR" dirty="0"/>
              <a:t>')</a:t>
            </a:r>
            <a:r>
              <a:rPr lang="ko-KR" altLang="en-US" dirty="0"/>
              <a:t>에 사용됩니다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and all task data is available and can be used to fine-tune the LM (‘semi-supervised’). </a:t>
            </a:r>
          </a:p>
          <a:p>
            <a:pPr lvl="1"/>
            <a:r>
              <a:rPr lang="ko-KR" altLang="en-US" dirty="0"/>
              <a:t>모든 작업 데이터를 사용할 수 있으며 </a:t>
            </a:r>
            <a:r>
              <a:rPr lang="en-US" altLang="ko-KR" dirty="0"/>
              <a:t>LM</a:t>
            </a:r>
            <a:r>
              <a:rPr lang="ko-KR" altLang="en-US" dirty="0"/>
              <a:t>을 미세 조정하는 데 사용할 수 있습니다 </a:t>
            </a:r>
            <a:r>
              <a:rPr lang="en-US" altLang="ko-KR" dirty="0"/>
              <a:t>( '</a:t>
            </a:r>
            <a:r>
              <a:rPr lang="ko-KR" altLang="en-US" dirty="0"/>
              <a:t>세미 감독 </a:t>
            </a:r>
            <a:r>
              <a:rPr lang="en-US" altLang="ko-KR" dirty="0"/>
              <a:t>(semi-supervised)').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864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18FBE-399A-4257-84BB-F501C441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C86D4-FFA0-4B79-AC31-36795B3B8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create a model that is more general or better suited for certain downstream tasks, ideally in a weakly-supervised manner to retain its universal properties.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이상적으로 보편적 인 특성을 유지하기 위해 약하게 감독 된 방식으로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특정 다운 스트림 작업들에 보다 일반적이거나 적합한 모델을 만들 수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88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AEAF5-9BB2-468A-9996-3B938627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준 </a:t>
            </a:r>
            <a:r>
              <a:rPr lang="en-US" altLang="ko-KR" dirty="0"/>
              <a:t>Recurrent NN</a:t>
            </a:r>
            <a:r>
              <a:rPr lang="ko-KR" altLang="en-US" dirty="0"/>
              <a:t> 형식 </a:t>
            </a:r>
            <a:r>
              <a:rPr lang="en-US" altLang="ko-KR" dirty="0"/>
              <a:t>(QRNN)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E25521-B18D-4545-8A1D-A4F4A74B1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을 </a:t>
            </a:r>
            <a:r>
              <a:rPr lang="en-US" altLang="ko-KR" dirty="0"/>
              <a:t>Convolution </a:t>
            </a:r>
            <a:r>
              <a:rPr lang="ko-KR" altLang="en-US" dirty="0"/>
              <a:t>으로 처리</a:t>
            </a:r>
            <a:endParaRPr lang="en-US" altLang="ko-KR" dirty="0"/>
          </a:p>
          <a:p>
            <a:r>
              <a:rPr lang="ko-KR" altLang="en-US" dirty="0"/>
              <a:t>병렬계산 가능 </a:t>
            </a:r>
            <a:r>
              <a:rPr lang="en-US" altLang="ko-KR" dirty="0"/>
              <a:t>(16</a:t>
            </a:r>
            <a:r>
              <a:rPr lang="ko-KR" altLang="en-US" dirty="0"/>
              <a:t>배 빠름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Stack </a:t>
            </a:r>
            <a:r>
              <a:rPr lang="ko-KR" altLang="en-US" dirty="0"/>
              <a:t>시 </a:t>
            </a:r>
            <a:r>
              <a:rPr lang="en-US" altLang="ko-KR" dirty="0"/>
              <a:t>Stacked LSTM </a:t>
            </a:r>
            <a:r>
              <a:rPr lang="ko-KR" altLang="en-US" dirty="0"/>
              <a:t>보다 더 좋은 정확도 </a:t>
            </a:r>
            <a:r>
              <a:rPr lang="en-US" altLang="ko-KR" dirty="0"/>
              <a:t>(same hidden size)</a:t>
            </a:r>
          </a:p>
          <a:p>
            <a:r>
              <a:rPr lang="en-US" altLang="ko-KR" dirty="0"/>
              <a:t>Long sequence </a:t>
            </a:r>
            <a:r>
              <a:rPr lang="ko-KR" altLang="en-US" dirty="0"/>
              <a:t>에서 더 좋은 성능 </a:t>
            </a:r>
            <a:endParaRPr lang="en-US" altLang="ko-KR" dirty="0"/>
          </a:p>
          <a:p>
            <a:r>
              <a:rPr lang="ko-KR" altLang="en-US" dirty="0"/>
              <a:t>높은</a:t>
            </a:r>
            <a:r>
              <a:rPr lang="en-US" altLang="ko-KR" dirty="0"/>
              <a:t> </a:t>
            </a:r>
            <a:r>
              <a:rPr lang="ko-KR" altLang="en-US" dirty="0"/>
              <a:t>처리량</a:t>
            </a:r>
          </a:p>
        </p:txBody>
      </p:sp>
    </p:spTree>
    <p:extLst>
      <p:ext uri="{BB962C8B-B14F-4D97-AF65-F5344CB8AC3E}">
        <p14:creationId xmlns:p14="http://schemas.microsoft.com/office/powerpoint/2010/main" val="3855581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747B3-3C12-4537-9112-F16504D3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en-US" altLang="ko-KR" dirty="0" err="1"/>
              <a:t>Keras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523D1F-9AE3-482D-991F-13F870059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02479"/>
          </a:xfrm>
        </p:spPr>
        <p:txBody>
          <a:bodyPr/>
          <a:lstStyle/>
          <a:p>
            <a:r>
              <a:rPr lang="en-US" altLang="ko-KR" dirty="0"/>
              <a:t>https://github.com/khumbuai/ulmfit_keras/blob/master/keras_lm/language_model/model.py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53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5972718-567A-406B-AEEC-FFF595C95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1291" y="480515"/>
            <a:ext cx="5229417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95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548B8-6A4E-4C30-A246-28B98BF3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 err="1"/>
              <a:t>Pytouch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9FD095-E4A9-4CDE-9CB0-A7BF5C50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https://github.com/prajjwal1/language-modelling/blob/master/ULMfit.py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https://github.com/prajjwal1/language-modelling/blob/master/fastai/lm_rnn.py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https://github.com/fastai/fastai/blob/master/old/fastai/text.py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87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BB582-F18D-4A90-B652-4A961D4B3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으로 어떻게 </a:t>
            </a:r>
            <a:r>
              <a:rPr lang="en-US" altLang="ko-KR" dirty="0"/>
              <a:t>Sequence </a:t>
            </a:r>
            <a:r>
              <a:rPr lang="ko-KR" altLang="en-US" dirty="0"/>
              <a:t>를 처리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013387-C22E-420A-8A2A-126FEEF6A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에서 나온 </a:t>
            </a:r>
            <a:r>
              <a:rPr lang="en-US" altLang="ko-KR" dirty="0"/>
              <a:t>feature</a:t>
            </a:r>
            <a:r>
              <a:rPr lang="ko-KR" altLang="en-US" dirty="0"/>
              <a:t> 를 가지고 </a:t>
            </a:r>
            <a:r>
              <a:rPr lang="en-US" altLang="ko-KR" dirty="0"/>
              <a:t>Pooling </a:t>
            </a:r>
            <a:r>
              <a:rPr lang="ko-KR" altLang="en-US" dirty="0"/>
              <a:t>에서 </a:t>
            </a:r>
            <a:r>
              <a:rPr lang="en-US" altLang="ko-KR" dirty="0"/>
              <a:t>sequence </a:t>
            </a:r>
            <a:r>
              <a:rPr lang="ko-KR" altLang="en-US" dirty="0"/>
              <a:t>처리</a:t>
            </a:r>
            <a:endParaRPr lang="en-US" altLang="ko-KR" dirty="0"/>
          </a:p>
          <a:p>
            <a:r>
              <a:rPr lang="ko-KR" altLang="en-US" dirty="0"/>
              <a:t>기존방식에는 </a:t>
            </a:r>
            <a:r>
              <a:rPr lang="en-US" altLang="ko-KR" dirty="0"/>
              <a:t>Time</a:t>
            </a:r>
            <a:r>
              <a:rPr lang="ko-KR" altLang="en-US" dirty="0"/>
              <a:t> </a:t>
            </a:r>
            <a:r>
              <a:rPr lang="en-US" altLang="ko-KR" dirty="0"/>
              <a:t>step</a:t>
            </a:r>
            <a:r>
              <a:rPr lang="ko-KR" altLang="en-US" dirty="0"/>
              <a:t> 의 </a:t>
            </a:r>
            <a:r>
              <a:rPr lang="en-US" altLang="ko-KR" dirty="0"/>
              <a:t>convolution feature </a:t>
            </a:r>
            <a:r>
              <a:rPr lang="ko-KR" altLang="en-US" dirty="0"/>
              <a:t>를 결합하는 풀링에는 </a:t>
            </a:r>
            <a:r>
              <a:rPr lang="en-US" altLang="ko-KR" dirty="0"/>
              <a:t>Max, Average Pooling </a:t>
            </a:r>
            <a:r>
              <a:rPr lang="ko-KR" altLang="en-US" dirty="0"/>
              <a:t>이 있는데</a:t>
            </a:r>
            <a:r>
              <a:rPr lang="en-US" altLang="ko-KR" dirty="0"/>
              <a:t>, </a:t>
            </a:r>
            <a:r>
              <a:rPr lang="ko-KR" altLang="en-US" dirty="0"/>
              <a:t>이는 시간을 불변하게 하므로 시퀀스의 순서 정보를 충분히 활용 못함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F-Pooling </a:t>
            </a:r>
            <a:r>
              <a:rPr lang="ko-KR" altLang="en-US" dirty="0"/>
              <a:t>으로 대체</a:t>
            </a:r>
            <a:endParaRPr lang="en-US" altLang="ko-KR" dirty="0"/>
          </a:p>
          <a:p>
            <a:r>
              <a:rPr lang="en-US" altLang="ko-KR" dirty="0"/>
              <a:t>F-Pooling </a:t>
            </a:r>
            <a:r>
              <a:rPr lang="ko-KR" altLang="en-US" dirty="0"/>
              <a:t>으로 </a:t>
            </a:r>
            <a:r>
              <a:rPr lang="en-US" altLang="ko-KR" dirty="0"/>
              <a:t>Conv feature</a:t>
            </a:r>
            <a:r>
              <a:rPr lang="ko-KR" altLang="en-US" dirty="0"/>
              <a:t> 를 </a:t>
            </a:r>
            <a:r>
              <a:rPr lang="en-US" altLang="ko-KR" dirty="0"/>
              <a:t>sequence </a:t>
            </a:r>
            <a:r>
              <a:rPr lang="ko-KR" altLang="en-US" dirty="0"/>
              <a:t>하게 처리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뒤에</a:t>
            </a:r>
            <a:r>
              <a:rPr lang="en-US" altLang="ko-KR" dirty="0"/>
              <a:t> </a:t>
            </a:r>
            <a:r>
              <a:rPr lang="ko-KR" altLang="en-US" dirty="0"/>
              <a:t>따로 소개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10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921A6-B3B1-4020-97C8-4AF43AB2B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QRNN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7075A4-A6A0-43F7-A83B-C11757E8E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구성은 되게 단순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subcomponent </a:t>
            </a:r>
            <a:r>
              <a:rPr lang="ko-KR" altLang="en-US" dirty="0"/>
              <a:t>로 구성 </a:t>
            </a:r>
            <a:endParaRPr lang="en-US" altLang="ko-KR" dirty="0"/>
          </a:p>
          <a:p>
            <a:pPr marL="987552" lvl="1" indent="-457200">
              <a:buFont typeface="+mj-lt"/>
              <a:buAutoNum type="arabicPeriod"/>
            </a:pP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convolutional component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altLang="ko-KR" dirty="0"/>
              <a:t>The pooling component</a:t>
            </a:r>
          </a:p>
          <a:p>
            <a:pPr marL="987552" lvl="1" indent="-457200">
              <a:buFont typeface="+mj-lt"/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00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B3E0D-6888-4147-B354-2229DD31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Convolutional component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8DB90-BEF3-43F5-AC14-5E49A9BC9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Sequence </a:t>
            </a:r>
            <a:r>
              <a:rPr lang="ko-KR" altLang="en-US" dirty="0"/>
              <a:t>처리를 위해</a:t>
            </a:r>
            <a:r>
              <a:rPr lang="en-US" altLang="ko-KR" dirty="0"/>
              <a:t>, Masked Convolution</a:t>
            </a:r>
            <a:r>
              <a:rPr lang="ko-KR" altLang="en-US" dirty="0"/>
              <a:t>을 사용한다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Concept </a:t>
            </a:r>
            <a:r>
              <a:rPr lang="ko-KR" altLang="en-US" dirty="0"/>
              <a:t>을 말하자면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Filters </a:t>
            </a:r>
            <a:r>
              <a:rPr lang="ko-KR" altLang="en-US" dirty="0"/>
              <a:t>는 다음 토큰을 예측하기 위해</a:t>
            </a:r>
            <a:r>
              <a:rPr lang="en-US" altLang="ko-KR" dirty="0"/>
              <a:t>, next</a:t>
            </a:r>
            <a:r>
              <a:rPr lang="ko-KR" altLang="en-US" dirty="0"/>
              <a:t> </a:t>
            </a:r>
            <a:r>
              <a:rPr lang="en-US" altLang="ko-KR" dirty="0"/>
              <a:t>time step</a:t>
            </a:r>
            <a:r>
              <a:rPr lang="ko-KR" altLang="en-US" dirty="0"/>
              <a:t>의 정보에 </a:t>
            </a:r>
            <a:r>
              <a:rPr lang="en-US" altLang="ko-KR" dirty="0"/>
              <a:t>access </a:t>
            </a:r>
            <a:r>
              <a:rPr lang="ko-KR" altLang="en-US" dirty="0"/>
              <a:t>하면 안된다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6713B7-613B-418B-A5BC-EF5108A05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883" y="4076700"/>
            <a:ext cx="4471517" cy="246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83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659A2-30B4-46F0-A0B6-2A398A99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Filter</a:t>
            </a:r>
            <a:r>
              <a:rPr lang="ko-KR" altLang="en-US" dirty="0"/>
              <a:t> </a:t>
            </a:r>
            <a:r>
              <a:rPr lang="en-US" altLang="ko-KR" dirty="0"/>
              <a:t>(= filter</a:t>
            </a:r>
            <a:r>
              <a:rPr lang="ko-KR" altLang="en-US" dirty="0"/>
              <a:t> </a:t>
            </a:r>
            <a:r>
              <a:rPr lang="en-US" altLang="ko-KR" dirty="0"/>
              <a:t>bank)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0AA18-E1CD-47AE-9F1F-96B64EDB5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425043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Filter Bank </a:t>
            </a:r>
            <a:r>
              <a:rPr lang="en-US" altLang="ko-KR" dirty="0"/>
              <a:t>= An array of band-pass filters that separates the input signal multiple components</a:t>
            </a:r>
          </a:p>
          <a:p>
            <a:pPr lvl="1"/>
            <a:r>
              <a:rPr lang="ko-KR" altLang="en-US" dirty="0"/>
              <a:t>하나의 </a:t>
            </a:r>
            <a:r>
              <a:rPr lang="en-US" altLang="ko-KR" dirty="0"/>
              <a:t>input </a:t>
            </a:r>
            <a:r>
              <a:rPr lang="ko-KR" altLang="en-US" dirty="0"/>
              <a:t>을 여러 개의 </a:t>
            </a:r>
            <a:r>
              <a:rPr lang="en-US" altLang="ko-KR" dirty="0"/>
              <a:t>component </a:t>
            </a:r>
            <a:r>
              <a:rPr lang="ko-KR" altLang="en-US" dirty="0"/>
              <a:t>로 나누는 작업을 순차적 </a:t>
            </a:r>
            <a:r>
              <a:rPr lang="en-US" altLang="ko-KR" dirty="0"/>
              <a:t>mask</a:t>
            </a:r>
            <a:r>
              <a:rPr lang="ko-KR" altLang="en-US" dirty="0"/>
              <a:t>된 행렬과의 행렬 곱으로 표현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Z</a:t>
            </a:r>
            <a:r>
              <a:rPr lang="en-US" altLang="ko-KR" baseline="-25000" dirty="0" err="1"/>
              <a:t>t</a:t>
            </a:r>
            <a:r>
              <a:rPr lang="en-US" altLang="ko-KR" dirty="0"/>
              <a:t> = tanh(</a:t>
            </a:r>
            <a:r>
              <a:rPr lang="en-US" altLang="ko-KR" dirty="0" err="1"/>
              <a:t>W</a:t>
            </a:r>
            <a:r>
              <a:rPr lang="en-US" altLang="ko-KR" baseline="-25000" dirty="0" err="1"/>
              <a:t>z</a:t>
            </a:r>
            <a:r>
              <a:rPr lang="en-US" altLang="ko-KR" dirty="0"/>
              <a:t> ∗ </a:t>
            </a:r>
            <a:r>
              <a:rPr lang="en-US" altLang="ko-KR" dirty="0" err="1"/>
              <a:t>X</a:t>
            </a:r>
            <a:r>
              <a:rPr lang="en-US" altLang="ko-KR" baseline="-25000" dirty="0" err="1"/>
              <a:t>t</a:t>
            </a:r>
            <a:r>
              <a:rPr lang="en-US" altLang="ko-KR" dirty="0"/>
              <a:t>) </a:t>
            </a:r>
          </a:p>
          <a:p>
            <a:pPr lvl="1"/>
            <a:r>
              <a:rPr lang="en-US" altLang="ko-KR" dirty="0"/>
              <a:t>F</a:t>
            </a:r>
            <a:r>
              <a:rPr lang="en-US" altLang="ko-KR" baseline="-25000" dirty="0"/>
              <a:t>t</a:t>
            </a:r>
            <a:r>
              <a:rPr lang="en-US" altLang="ko-KR" dirty="0"/>
              <a:t> = </a:t>
            </a:r>
            <a:r>
              <a:rPr lang="el-GR" altLang="ko-KR" dirty="0"/>
              <a:t>σ(</a:t>
            </a:r>
            <a:r>
              <a:rPr lang="en-US" altLang="ko-KR" dirty="0" err="1"/>
              <a:t>W</a:t>
            </a:r>
            <a:r>
              <a:rPr lang="en-US" altLang="ko-KR" baseline="-25000" dirty="0" err="1"/>
              <a:t>f</a:t>
            </a:r>
            <a:r>
              <a:rPr lang="en-US" altLang="ko-KR" dirty="0"/>
              <a:t> ∗ </a:t>
            </a:r>
            <a:r>
              <a:rPr lang="en-US" altLang="ko-KR" dirty="0" err="1"/>
              <a:t>X</a:t>
            </a:r>
            <a:r>
              <a:rPr lang="en-US" altLang="ko-KR" baseline="-25000" dirty="0" err="1"/>
              <a:t>t</a:t>
            </a:r>
            <a:r>
              <a:rPr lang="en-US" altLang="ko-KR" dirty="0"/>
              <a:t>) </a:t>
            </a:r>
          </a:p>
          <a:p>
            <a:pPr lvl="1"/>
            <a:r>
              <a:rPr lang="en-US" altLang="ko-KR" dirty="0" err="1"/>
              <a:t>O</a:t>
            </a:r>
            <a:r>
              <a:rPr lang="en-US" altLang="ko-KR" baseline="-25000" dirty="0" err="1"/>
              <a:t>t</a:t>
            </a:r>
            <a:r>
              <a:rPr lang="en-US" altLang="ko-KR" dirty="0"/>
              <a:t> = </a:t>
            </a:r>
            <a:r>
              <a:rPr lang="el-GR" altLang="ko-KR" dirty="0"/>
              <a:t>σ(</a:t>
            </a:r>
            <a:r>
              <a:rPr lang="en-US" altLang="ko-KR" dirty="0"/>
              <a:t>W</a:t>
            </a:r>
            <a:r>
              <a:rPr lang="en-US" altLang="ko-KR" baseline="-25000" dirty="0"/>
              <a:t>o</a:t>
            </a:r>
            <a:r>
              <a:rPr lang="en-US" altLang="ko-KR" dirty="0"/>
              <a:t> ∗ </a:t>
            </a:r>
            <a:r>
              <a:rPr lang="en-US" altLang="ko-KR" dirty="0" err="1"/>
              <a:t>X</a:t>
            </a:r>
            <a:r>
              <a:rPr lang="en-US" altLang="ko-KR" baseline="-25000" dirty="0" err="1"/>
              <a:t>t</a:t>
            </a:r>
            <a:r>
              <a:rPr lang="en-US" altLang="ko-KR" dirty="0"/>
              <a:t>),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W</a:t>
            </a:r>
            <a:r>
              <a:rPr lang="en-US" altLang="ko-KR" baseline="-25000" dirty="0" err="1"/>
              <a:t>z</a:t>
            </a:r>
            <a:r>
              <a:rPr lang="en-US" altLang="ko-KR" dirty="0"/>
              <a:t>, </a:t>
            </a:r>
            <a:r>
              <a:rPr lang="en-US" altLang="ko-KR" dirty="0" err="1"/>
              <a:t>W</a:t>
            </a:r>
            <a:r>
              <a:rPr lang="en-US" altLang="ko-KR" baseline="-25000" dirty="0" err="1"/>
              <a:t>f</a:t>
            </a:r>
            <a:r>
              <a:rPr lang="en-US" altLang="ko-KR" dirty="0"/>
              <a:t> , and W</a:t>
            </a:r>
            <a:r>
              <a:rPr lang="en-US" altLang="ko-KR" baseline="-25000" dirty="0"/>
              <a:t>o </a:t>
            </a:r>
            <a:r>
              <a:rPr lang="en-US" altLang="ko-KR" dirty="0"/>
              <a:t>are the convolutional filter banks</a:t>
            </a:r>
          </a:p>
          <a:p>
            <a:pPr lvl="1"/>
            <a:r>
              <a:rPr lang="en-US" altLang="ko-KR" dirty="0"/>
              <a:t>W</a:t>
            </a:r>
            <a:r>
              <a:rPr lang="ko-KR" altLang="en-US" dirty="0"/>
              <a:t>는  </a:t>
            </a:r>
            <a:r>
              <a:rPr lang="en-US" altLang="ko-KR" dirty="0"/>
              <a:t>Masked </a:t>
            </a:r>
            <a:r>
              <a:rPr lang="ko-KR" altLang="en-US" dirty="0"/>
              <a:t>행렬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∗ denotes a masked convolution </a:t>
            </a:r>
            <a:r>
              <a:rPr lang="en-US" altLang="ko-KR" dirty="0"/>
              <a:t>along the timestep dimension.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7190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01135-8699-4AA7-BBAC-5CD28A452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</a:t>
            </a:r>
            <a:r>
              <a:rPr lang="ko-KR" altLang="en-US" dirty="0"/>
              <a:t> 이 요구하는 </a:t>
            </a:r>
            <a:r>
              <a:rPr lang="en-US" altLang="ko-KR" dirty="0"/>
              <a:t>Convolution </a:t>
            </a:r>
            <a:r>
              <a:rPr lang="ko-KR" altLang="en-US" dirty="0"/>
              <a:t>에서 해야 하는 것들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D4C059-E1DD-43BD-8338-5C6F7F531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Pooling </a:t>
            </a:r>
            <a:r>
              <a:rPr lang="ko-KR" altLang="en-US" dirty="0"/>
              <a:t>은 </a:t>
            </a:r>
            <a:r>
              <a:rPr lang="en-US" altLang="ko-KR" dirty="0"/>
              <a:t>conv </a:t>
            </a:r>
            <a:r>
              <a:rPr lang="ko-KR" altLang="en-US" dirty="0"/>
              <a:t>의 </a:t>
            </a:r>
            <a:r>
              <a:rPr lang="en-US" altLang="ko-KR" dirty="0"/>
              <a:t>sequence feature</a:t>
            </a:r>
            <a:r>
              <a:rPr lang="ko-KR" altLang="en-US" dirty="0"/>
              <a:t>를 처리해야한다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Pooling </a:t>
            </a:r>
            <a:r>
              <a:rPr lang="ko-KR" altLang="en-US" dirty="0"/>
              <a:t>에 </a:t>
            </a:r>
            <a:r>
              <a:rPr lang="en-US" altLang="ko-KR" dirty="0"/>
              <a:t>LSTM </a:t>
            </a:r>
            <a:r>
              <a:rPr lang="ko-KR" altLang="en-US" dirty="0"/>
              <a:t>과 같은 요소별 </a:t>
            </a:r>
            <a:r>
              <a:rPr lang="en-US" altLang="ko-KR" dirty="0"/>
              <a:t>Gates </a:t>
            </a:r>
            <a:r>
              <a:rPr lang="ko-KR" altLang="en-US" dirty="0"/>
              <a:t>기능이 필요</a:t>
            </a:r>
            <a:endParaRPr lang="en-US" altLang="ko-KR" dirty="0"/>
          </a:p>
          <a:p>
            <a:r>
              <a:rPr lang="ko-KR" altLang="en-US" dirty="0"/>
              <a:t>필요한 게이트의 기능 </a:t>
            </a:r>
            <a:endParaRPr lang="en-US" altLang="ko-KR" dirty="0"/>
          </a:p>
          <a:p>
            <a:pPr lvl="1"/>
            <a:r>
              <a:rPr lang="en-US" altLang="ko-KR" dirty="0"/>
              <a:t>gates that can </a:t>
            </a:r>
            <a:r>
              <a:rPr lang="en-US" altLang="ko-KR" dirty="0">
                <a:highlight>
                  <a:srgbClr val="FFFF00"/>
                </a:highlight>
              </a:rPr>
              <a:t>mix states across timesteps </a:t>
            </a:r>
          </a:p>
          <a:p>
            <a:pPr lvl="1"/>
            <a:r>
              <a:rPr lang="en-US" altLang="ko-KR" dirty="0"/>
              <a:t>gates acts independently on each channel of the state vector.</a:t>
            </a:r>
          </a:p>
          <a:p>
            <a:endParaRPr lang="en-US" altLang="ko-KR" dirty="0"/>
          </a:p>
          <a:p>
            <a:r>
              <a:rPr lang="ko-KR" altLang="en-US" dirty="0"/>
              <a:t>이런 </a:t>
            </a:r>
            <a:r>
              <a:rPr lang="en-US" altLang="ko-KR" dirty="0"/>
              <a:t>Pooling </a:t>
            </a:r>
            <a:r>
              <a:rPr lang="ko-KR" altLang="en-US" dirty="0"/>
              <a:t>을 </a:t>
            </a:r>
            <a:r>
              <a:rPr lang="en-US" altLang="ko-KR" dirty="0">
                <a:highlight>
                  <a:srgbClr val="00FFFF"/>
                </a:highlight>
              </a:rPr>
              <a:t>dynamic </a:t>
            </a:r>
            <a:r>
              <a:rPr lang="en-US" altLang="ko-KR" dirty="0">
                <a:solidFill>
                  <a:schemeClr val="tx1"/>
                </a:solidFill>
                <a:highlight>
                  <a:srgbClr val="00FFFF"/>
                </a:highlight>
              </a:rPr>
              <a:t>average pooling </a:t>
            </a:r>
            <a:r>
              <a:rPr lang="ko-KR" altLang="en-US" dirty="0">
                <a:solidFill>
                  <a:schemeClr val="tx1"/>
                </a:solidFill>
              </a:rPr>
              <a:t>이라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부름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907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C970F-2A49-4F44-AE37-918A045B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</a:t>
            </a:r>
            <a:r>
              <a:rPr lang="en-US" altLang="ko-KR" dirty="0">
                <a:solidFill>
                  <a:schemeClr val="tx1"/>
                </a:solidFill>
              </a:rPr>
              <a:t>average pooling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E822A1-FEC7-4D27-9338-AEA999910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490357"/>
          </a:xfrm>
        </p:spPr>
        <p:txBody>
          <a:bodyPr>
            <a:normAutofit/>
          </a:bodyPr>
          <a:lstStyle/>
          <a:p>
            <a:r>
              <a:rPr lang="en-US" altLang="ko-KR" dirty="0"/>
              <a:t>The simplest option </a:t>
            </a:r>
          </a:p>
          <a:p>
            <a:pPr lvl="1"/>
            <a:r>
              <a:rPr lang="en-US" altLang="ko-KR" dirty="0" err="1"/>
              <a:t>h</a:t>
            </a:r>
            <a:r>
              <a:rPr lang="en-US" altLang="ko-KR" baseline="-25000" dirty="0" err="1"/>
              <a:t>t</a:t>
            </a:r>
            <a:r>
              <a:rPr lang="en-US" altLang="ko-KR" dirty="0"/>
              <a:t> = f</a:t>
            </a:r>
            <a:r>
              <a:rPr lang="en-US" altLang="ko-KR" baseline="-25000" dirty="0"/>
              <a:t>t</a:t>
            </a:r>
            <a:r>
              <a:rPr lang="en-US" altLang="ko-KR" dirty="0"/>
              <a:t> </a:t>
            </a:r>
            <a:r>
              <a:rPr lang="ko-KR" altLang="en-US" dirty="0"/>
              <a:t>㉧</a:t>
            </a:r>
            <a:r>
              <a:rPr lang="en-US" altLang="ko-KR" dirty="0"/>
              <a:t> h</a:t>
            </a:r>
            <a:r>
              <a:rPr lang="en-US" altLang="ko-KR" baseline="-25000" dirty="0"/>
              <a:t>t−1</a:t>
            </a:r>
            <a:r>
              <a:rPr lang="en-US" altLang="ko-KR" dirty="0"/>
              <a:t> + (1 − f</a:t>
            </a:r>
            <a:r>
              <a:rPr lang="en-US" altLang="ko-KR" baseline="-25000" dirty="0"/>
              <a:t>t</a:t>
            </a:r>
            <a:r>
              <a:rPr lang="en-US" altLang="ko-KR" dirty="0"/>
              <a:t>) </a:t>
            </a:r>
            <a:r>
              <a:rPr lang="ko-KR" altLang="en-US" dirty="0"/>
              <a:t>㉧  </a:t>
            </a:r>
            <a:r>
              <a:rPr lang="en-US" altLang="ko-KR" dirty="0" err="1"/>
              <a:t>z</a:t>
            </a:r>
            <a:r>
              <a:rPr lang="en-US" altLang="ko-KR" baseline="-25000" dirty="0" err="1"/>
              <a:t>t</a:t>
            </a:r>
            <a:r>
              <a:rPr lang="en-US" altLang="ko-KR" baseline="-25000" dirty="0"/>
              <a:t> </a:t>
            </a:r>
            <a:r>
              <a:rPr lang="en-US" altLang="ko-KR" dirty="0"/>
              <a:t>,  (1</a:t>
            </a:r>
            <a:r>
              <a:rPr lang="ko-KR" altLang="en-US" dirty="0"/>
              <a:t>번 옵션 </a:t>
            </a:r>
            <a:r>
              <a:rPr lang="en-US" altLang="ko-KR" dirty="0"/>
              <a:t>= f-pooling)</a:t>
            </a:r>
          </a:p>
          <a:p>
            <a:r>
              <a:rPr lang="en-US" altLang="ko-KR" dirty="0"/>
              <a:t>The function may also include an output gate:</a:t>
            </a:r>
          </a:p>
          <a:p>
            <a:pPr lvl="1"/>
            <a:r>
              <a:rPr lang="en-US" altLang="ko-KR" dirty="0" err="1"/>
              <a:t>c</a:t>
            </a:r>
            <a:r>
              <a:rPr lang="en-US" altLang="ko-KR" baseline="-25000" dirty="0" err="1"/>
              <a:t>t</a:t>
            </a:r>
            <a:r>
              <a:rPr lang="en-US" altLang="ko-KR" dirty="0"/>
              <a:t> = f</a:t>
            </a:r>
            <a:r>
              <a:rPr lang="en-US" altLang="ko-KR" baseline="-25000" dirty="0"/>
              <a:t>t</a:t>
            </a:r>
            <a:r>
              <a:rPr lang="en-US" altLang="ko-KR" dirty="0"/>
              <a:t> </a:t>
            </a:r>
            <a:r>
              <a:rPr lang="ko-KR" altLang="en-US" dirty="0"/>
              <a:t>㉧ </a:t>
            </a:r>
            <a:r>
              <a:rPr lang="en-US" altLang="ko-KR" dirty="0"/>
              <a:t> c</a:t>
            </a:r>
            <a:r>
              <a:rPr lang="en-US" altLang="ko-KR" baseline="-25000" dirty="0"/>
              <a:t>t−1</a:t>
            </a:r>
            <a:r>
              <a:rPr lang="en-US" altLang="ko-KR" dirty="0"/>
              <a:t> + (1 − f</a:t>
            </a:r>
            <a:r>
              <a:rPr lang="en-US" altLang="ko-KR" baseline="-25000" dirty="0"/>
              <a:t>t</a:t>
            </a:r>
            <a:r>
              <a:rPr lang="en-US" altLang="ko-KR" dirty="0"/>
              <a:t>) </a:t>
            </a:r>
            <a:r>
              <a:rPr lang="ko-KR" altLang="en-US" dirty="0"/>
              <a:t>㉧ </a:t>
            </a:r>
            <a:r>
              <a:rPr lang="en-US" altLang="ko-KR" dirty="0"/>
              <a:t> </a:t>
            </a:r>
            <a:r>
              <a:rPr lang="en-US" altLang="ko-KR" dirty="0" err="1"/>
              <a:t>z</a:t>
            </a:r>
            <a:r>
              <a:rPr lang="en-US" altLang="ko-KR" baseline="-25000" dirty="0" err="1"/>
              <a:t>t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h</a:t>
            </a:r>
            <a:r>
              <a:rPr lang="en-US" altLang="ko-KR" baseline="-25000" dirty="0" err="1"/>
              <a:t>t</a:t>
            </a:r>
            <a:r>
              <a:rPr lang="en-US" altLang="ko-KR" dirty="0"/>
              <a:t> = </a:t>
            </a:r>
            <a:r>
              <a:rPr lang="en-US" altLang="ko-KR" dirty="0" err="1"/>
              <a:t>o</a:t>
            </a:r>
            <a:r>
              <a:rPr lang="en-US" altLang="ko-KR" baseline="-25000" dirty="0" err="1"/>
              <a:t>t</a:t>
            </a:r>
            <a:r>
              <a:rPr lang="en-US" altLang="ko-KR" dirty="0"/>
              <a:t> </a:t>
            </a:r>
            <a:r>
              <a:rPr lang="ko-KR" altLang="en-US" dirty="0"/>
              <a:t>㉧ </a:t>
            </a:r>
            <a:r>
              <a:rPr lang="en-US" altLang="ko-KR" dirty="0"/>
              <a:t> c</a:t>
            </a:r>
            <a:r>
              <a:rPr lang="en-US" altLang="ko-KR" baseline="-25000" dirty="0"/>
              <a:t>t</a:t>
            </a:r>
            <a:r>
              <a:rPr lang="en-US" altLang="ko-KR" dirty="0"/>
              <a:t>.                              </a:t>
            </a:r>
            <a:r>
              <a:rPr lang="en-US" altLang="ko-KR" dirty="0">
                <a:highlight>
                  <a:srgbClr val="FFFF00"/>
                </a:highlight>
              </a:rPr>
              <a:t>(2</a:t>
            </a:r>
            <a:r>
              <a:rPr lang="ko-KR" altLang="en-US" dirty="0">
                <a:highlight>
                  <a:srgbClr val="FFFF00"/>
                </a:highlight>
              </a:rPr>
              <a:t>번 옵션 </a:t>
            </a:r>
            <a:r>
              <a:rPr lang="en-US" altLang="ko-KR" dirty="0">
                <a:highlight>
                  <a:srgbClr val="FFFF00"/>
                </a:highlight>
              </a:rPr>
              <a:t>= </a:t>
            </a:r>
            <a:r>
              <a:rPr lang="en-US" altLang="ko-KR" dirty="0" err="1">
                <a:highlight>
                  <a:srgbClr val="FFFF00"/>
                </a:highlight>
              </a:rPr>
              <a:t>fo</a:t>
            </a:r>
            <a:r>
              <a:rPr lang="en-US" altLang="ko-KR" dirty="0">
                <a:highlight>
                  <a:srgbClr val="FFFF00"/>
                </a:highlight>
              </a:rPr>
              <a:t>-pooling)</a:t>
            </a:r>
          </a:p>
          <a:p>
            <a:r>
              <a:rPr lang="en-US" altLang="ko-KR" dirty="0"/>
              <a:t>Or the recurrence relation may include an independent input and forget gate:</a:t>
            </a:r>
          </a:p>
          <a:p>
            <a:pPr lvl="1"/>
            <a:r>
              <a:rPr lang="en-US" altLang="ko-KR" dirty="0" err="1"/>
              <a:t>c</a:t>
            </a:r>
            <a:r>
              <a:rPr lang="en-US" altLang="ko-KR" baseline="-25000" dirty="0" err="1"/>
              <a:t>t</a:t>
            </a:r>
            <a:r>
              <a:rPr lang="en-US" altLang="ko-KR" dirty="0"/>
              <a:t> = f</a:t>
            </a:r>
            <a:r>
              <a:rPr lang="en-US" altLang="ko-KR" baseline="-25000" dirty="0"/>
              <a:t>t</a:t>
            </a:r>
            <a:r>
              <a:rPr lang="en-US" altLang="ko-KR" dirty="0"/>
              <a:t> </a:t>
            </a:r>
            <a:r>
              <a:rPr lang="ko-KR" altLang="en-US" dirty="0"/>
              <a:t>㉧ </a:t>
            </a:r>
            <a:r>
              <a:rPr lang="en-US" altLang="ko-KR" dirty="0"/>
              <a:t> c</a:t>
            </a:r>
            <a:r>
              <a:rPr lang="en-US" altLang="ko-KR" baseline="-25000" dirty="0"/>
              <a:t>t−1</a:t>
            </a:r>
            <a:r>
              <a:rPr lang="en-US" altLang="ko-KR" dirty="0"/>
              <a:t> + i</a:t>
            </a:r>
            <a:r>
              <a:rPr lang="en-US" altLang="ko-KR" baseline="-25000" dirty="0"/>
              <a:t>t</a:t>
            </a:r>
            <a:r>
              <a:rPr lang="en-US" altLang="ko-KR" dirty="0"/>
              <a:t> </a:t>
            </a:r>
            <a:r>
              <a:rPr lang="ko-KR" altLang="en-US" dirty="0"/>
              <a:t>㉧</a:t>
            </a:r>
            <a:r>
              <a:rPr lang="en-US" altLang="ko-KR" dirty="0"/>
              <a:t> </a:t>
            </a:r>
            <a:r>
              <a:rPr lang="en-US" altLang="ko-KR" dirty="0" err="1"/>
              <a:t>z</a:t>
            </a:r>
            <a:r>
              <a:rPr lang="en-US" altLang="ko-KR" baseline="-25000" dirty="0" err="1"/>
              <a:t>t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h</a:t>
            </a:r>
            <a:r>
              <a:rPr lang="en-US" altLang="ko-KR" baseline="-25000" dirty="0" err="1"/>
              <a:t>t</a:t>
            </a:r>
            <a:r>
              <a:rPr lang="en-US" altLang="ko-KR" dirty="0"/>
              <a:t> = </a:t>
            </a:r>
            <a:r>
              <a:rPr lang="en-US" altLang="ko-KR" dirty="0" err="1"/>
              <a:t>o</a:t>
            </a:r>
            <a:r>
              <a:rPr lang="en-US" altLang="ko-KR" baseline="-25000" dirty="0" err="1"/>
              <a:t>t</a:t>
            </a:r>
            <a:r>
              <a:rPr lang="en-US" altLang="ko-KR" dirty="0"/>
              <a:t> </a:t>
            </a:r>
            <a:r>
              <a:rPr lang="ko-KR" altLang="en-US" dirty="0"/>
              <a:t>㉧</a:t>
            </a:r>
            <a:r>
              <a:rPr lang="en-US" altLang="ko-KR" dirty="0"/>
              <a:t> c</a:t>
            </a:r>
            <a:r>
              <a:rPr lang="en-US" altLang="ko-KR" baseline="-25000" dirty="0"/>
              <a:t>t</a:t>
            </a:r>
            <a:r>
              <a:rPr lang="en-US" altLang="ko-KR" dirty="0"/>
              <a:t>.                               (3</a:t>
            </a:r>
            <a:r>
              <a:rPr lang="ko-KR" altLang="en-US" dirty="0"/>
              <a:t>번 옵션 </a:t>
            </a:r>
            <a:r>
              <a:rPr lang="en-US" altLang="ko-KR" dirty="0"/>
              <a:t>= </a:t>
            </a:r>
            <a:r>
              <a:rPr lang="en-US" altLang="ko-KR" dirty="0" err="1"/>
              <a:t>ifo</a:t>
            </a:r>
            <a:r>
              <a:rPr lang="en-US" altLang="ko-KR" dirty="0"/>
              <a:t>-pooling)</a:t>
            </a:r>
          </a:p>
          <a:p>
            <a:endParaRPr lang="en-US" altLang="ko-KR" dirty="0"/>
          </a:p>
          <a:p>
            <a:r>
              <a:rPr lang="ko-KR" altLang="en-US" dirty="0"/>
              <a:t>자세한 설명이 없어서 </a:t>
            </a:r>
            <a:r>
              <a:rPr lang="en-US" altLang="ko-KR" dirty="0"/>
              <a:t>dynamic </a:t>
            </a:r>
            <a:r>
              <a:rPr lang="en-US" altLang="ko-KR" dirty="0">
                <a:solidFill>
                  <a:schemeClr val="tx1"/>
                </a:solidFill>
              </a:rPr>
              <a:t>average pooling </a:t>
            </a:r>
            <a:r>
              <a:rPr lang="ko-KR" altLang="en-US" dirty="0">
                <a:solidFill>
                  <a:schemeClr val="tx1"/>
                </a:solidFill>
              </a:rPr>
              <a:t>논문을 읽어봐야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335620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1438</Words>
  <Application>Microsoft Office PowerPoint</Application>
  <PresentationFormat>와이드스크린</PresentationFormat>
  <Paragraphs>159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4" baseType="lpstr">
      <vt:lpstr>Franklin Gothic Book</vt:lpstr>
      <vt:lpstr>자르기</vt:lpstr>
      <vt:lpstr>QUASI(준)-RECURRENT NEURAL NETWORKS</vt:lpstr>
      <vt:lpstr>PowerPoint 프레젠테이션</vt:lpstr>
      <vt:lpstr>준 Recurrent NN 형식 (QRNN)</vt:lpstr>
      <vt:lpstr>CNN 으로 어떻게 Sequence 를 처리?</vt:lpstr>
      <vt:lpstr>QRNN</vt:lpstr>
      <vt:lpstr>Convolutional component </vt:lpstr>
      <vt:lpstr>Filter (= filter bank)</vt:lpstr>
      <vt:lpstr>Pooling 이 요구하는 Convolution 에서 해야 하는 것들 </vt:lpstr>
      <vt:lpstr>dynamic average pooling</vt:lpstr>
      <vt:lpstr>PowerPoint 프레젠테이션</vt:lpstr>
      <vt:lpstr>Universal Language Model Fine-tuning for Text Classification</vt:lpstr>
      <vt:lpstr>PowerPoint 프레젠테이션</vt:lpstr>
      <vt:lpstr>Universal Language Model Fine-tuning = ULMFiT</vt:lpstr>
      <vt:lpstr>예전의 Transfer Learning의 형식</vt:lpstr>
      <vt:lpstr>Pretrain 의 장점</vt:lpstr>
      <vt:lpstr>NLP Pretrain 의 문제점</vt:lpstr>
      <vt:lpstr>NLP Fine-tuning 을 하기 위한 해결방법</vt:lpstr>
      <vt:lpstr>PowerPoint 프레젠테이션</vt:lpstr>
      <vt:lpstr>ULMFiT 실행절차</vt:lpstr>
      <vt:lpstr>1. General-domain LM pretraining</vt:lpstr>
      <vt:lpstr>2. Target task LM fine-tuning</vt:lpstr>
      <vt:lpstr>Discriminative fine-tuning  </vt:lpstr>
      <vt:lpstr>Slanted triangular learning rates </vt:lpstr>
      <vt:lpstr>3. Target task classifier fine-tuning</vt:lpstr>
      <vt:lpstr>Concat pooling  </vt:lpstr>
      <vt:lpstr>Fine-tuning the target classifier 문제점</vt:lpstr>
      <vt:lpstr>Gradual unfreezing  </vt:lpstr>
      <vt:lpstr>Low-shot learning </vt:lpstr>
      <vt:lpstr>End</vt:lpstr>
      <vt:lpstr>코드 Keras</vt:lpstr>
      <vt:lpstr>PowerPoint 프레젠테이션</vt:lpstr>
      <vt:lpstr>코드 Pytouch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QUASI(준)-RECURRENT NEURAL NETWORKS</dc:title>
  <dc:creator>명재 이</dc:creator>
  <cp:lastModifiedBy>명재 이</cp:lastModifiedBy>
  <cp:revision>1</cp:revision>
  <dcterms:created xsi:type="dcterms:W3CDTF">2019-03-04T09:20:00Z</dcterms:created>
  <dcterms:modified xsi:type="dcterms:W3CDTF">2019-03-04T09:28:00Z</dcterms:modified>
</cp:coreProperties>
</file>