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81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80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25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8EE5A-E2CB-4A5F-A330-93334943B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36400A-9E66-4ABA-9B04-9E23A4206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5FE0F-BD46-430F-8C41-3EE8E328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84BE-8BE1-410F-ACC4-351F5FFC79B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A36BE-6D88-48ED-8FE7-98085CE7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CB9C9-FEA7-4735-9009-9FB55595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3511-AC11-4DC6-98EA-5FC185CC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9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1D03F-13ED-4DD8-8A00-87ECADC8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A306CB-4CAC-437C-8087-C5942F85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16865-10FD-44A9-BE87-C8919CD8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84BE-8BE1-410F-ACC4-351F5FFC79B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AA9BF-54B8-4E4F-BEA3-8D114DAD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0DEE7-EA38-449B-8734-D37B4283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3511-AC11-4DC6-98EA-5FC185CC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9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4B282F-8AEC-4E93-B1D7-CF8C075FD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F14DC5-4A36-47C4-BD92-95BCF1A29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24899-A0D1-46CD-9CB1-447152EE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84BE-8BE1-410F-ACC4-351F5FFC79B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AE80D-69EA-4B3F-ADB1-414A687F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90F73-579B-4FFF-A76F-1C30EABA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3511-AC11-4DC6-98EA-5FC185CC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6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1DF8F-E1BC-4517-99F0-56A7FE14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3AF4B-88A9-4A38-9845-BFCE13A1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041D9-A3FF-4466-AADB-A24741F8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84BE-8BE1-410F-ACC4-351F5FFC79B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4C4E5-8984-4964-8DE2-0CB3D26C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E13AA-8156-4866-A13B-550E4707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3511-AC11-4DC6-98EA-5FC185CC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FE94D-2D91-46DE-993E-B282BFD1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F0FBD-B57E-4844-A338-572029AF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EDB1A-C35D-4977-8602-04D2B7FF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84BE-8BE1-410F-ACC4-351F5FFC79B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01765-233D-4A08-81FD-703CE9CC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1DEA1-FE8E-4975-AB03-7AA3B649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3511-AC11-4DC6-98EA-5FC185CC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5AF66-432B-40D4-AD19-5F51C86F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25BDC-A5EF-4DBF-B869-7C7D8E5C9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D6BB6-0B20-4772-8A1E-4C5D14D4F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D7AC9-F4E2-46E5-9785-A420FA16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84BE-8BE1-410F-ACC4-351F5FFC79B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0F620-5A7D-49D8-BDC3-3BBBAD3A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F7460-22B0-4C4B-8406-A272FC22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3511-AC11-4DC6-98EA-5FC185CC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3928F-D94F-4368-B597-D077ABBA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95734-1D2B-4990-853B-AD38D90E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B413C-A294-4C1A-96ED-999ACAFC9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C64AAC-330B-47FC-95E1-4C47C3868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AFD9B6-A031-4312-AC40-DD3F2AFAC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6D164A-15CF-49DB-ACBC-B9C47B1C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84BE-8BE1-410F-ACC4-351F5FFC79B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3A0CC7-401D-45A2-8472-0957FAA0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99049-AA69-4518-9AF4-2D7218B3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3511-AC11-4DC6-98EA-5FC185CC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19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DB1D5-1C94-49C9-A8B9-CE38677C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D28034-A6D5-40AB-A294-D9670135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84BE-8BE1-410F-ACC4-351F5FFC79B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DB12A1-856C-4C8A-A61D-AF3E1BC7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17855-4797-4ABB-8400-1E53C817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3511-AC11-4DC6-98EA-5FC185CC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CF278-B159-46F0-8219-57F61260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84BE-8BE1-410F-ACC4-351F5FFC79B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4CA120-6E41-4366-B539-55737CAA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3233A-9363-4451-BBFB-C6DBA13C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3511-AC11-4DC6-98EA-5FC185CC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2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D6DC-A877-4374-9647-3A9500F3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B427C-1D80-4092-95DB-A722D6FB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30A0E-4897-4757-8FFA-4838D8494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7CCBE-F8DF-42D1-9C49-7A43E29B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84BE-8BE1-410F-ACC4-351F5FFC79B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8EA9C-1735-4321-B6DC-E1A84884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E669D6-9E44-4E1A-A4B9-075E9EF7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3511-AC11-4DC6-98EA-5FC185CC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2EDDF-6D69-466B-89B8-17B2F364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1AE0E-3373-45D0-B8A6-71FC84FA0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BD7A09-F18F-4517-992E-2E660C929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2F31C-269D-4B48-ABF8-3D794CFC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84BE-8BE1-410F-ACC4-351F5FFC79B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A9A5D7-2256-498B-8249-25F6779A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13AA1-2878-418A-BD59-A9BB1146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3511-AC11-4DC6-98EA-5FC185CC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0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3472FB-BF47-4A4D-9833-157CD0B2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1BB1B-69A5-47CE-91CD-37F78E9E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5C807-3607-4624-88D3-E2E7331F7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84BE-8BE1-410F-ACC4-351F5FFC79BA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57903-AC58-4E86-A501-D4A5159E4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78F72-EC72-4EA1-9D99-B62C30572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3511-AC11-4DC6-98EA-5FC185CC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7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1.10198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tensor2tensor/tree/master/tensor2tensor/data_generators/wikisu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scheepers/Wikipedia-Summary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97ABA-38B1-4A26-A834-C8E0A8C08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GENERATING WIKIPEDIA BY SUMMARIZING LONG SEQUENCES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B5EA2F-02C2-427D-B9EF-BD9D231AC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https://arxiv.org/pdf/1801.10198.pdf</a:t>
            </a:r>
            <a:endParaRPr lang="en-US" altLang="ko-KR" dirty="0"/>
          </a:p>
          <a:p>
            <a:r>
              <a:rPr lang="ko-KR" altLang="en-US" dirty="0"/>
              <a:t>이명재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31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71457-A011-4D03-A53D-09034277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CFE95-C728-4FE2-A5BC-347E19E2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altLang="ko-KR" dirty="0"/>
              <a:t>standard LSTM encoder-decoder with attention (seq2seq-att) </a:t>
            </a:r>
          </a:p>
          <a:p>
            <a:pPr lvl="1"/>
            <a:r>
              <a:rPr lang="en-US" altLang="ko-KR" dirty="0" err="1"/>
              <a:t>Bahdanau</a:t>
            </a:r>
            <a:r>
              <a:rPr lang="en-US" altLang="ko-KR" dirty="0"/>
              <a:t> et al. (2014)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584506-9A1D-4D70-8E99-279AB9C9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1800440"/>
            <a:ext cx="27241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7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71457-A011-4D03-A53D-09034277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DECODER (T-D)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CFE95-C728-4FE2-A5BC-347E19E2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2247"/>
            <a:ext cx="10515600" cy="2385752"/>
          </a:xfrm>
        </p:spPr>
        <p:txBody>
          <a:bodyPr>
            <a:normAutofit fontScale="92500"/>
          </a:bodyPr>
          <a:lstStyle/>
          <a:p>
            <a:r>
              <a:rPr lang="en-US" altLang="ko-KR" sz="2400" dirty="0"/>
              <a:t>combines the input and output sequences into a single ”sentence” and is trained as a standard language model.</a:t>
            </a:r>
          </a:p>
          <a:p>
            <a:r>
              <a:rPr lang="en-US" altLang="ko-KR" sz="2400" dirty="0"/>
              <a:t>Encoder-decoder </a:t>
            </a:r>
            <a:r>
              <a:rPr lang="ko-KR" altLang="en-US" sz="2400" dirty="0"/>
              <a:t>에서 </a:t>
            </a:r>
            <a:r>
              <a:rPr lang="en-US" altLang="ko-KR" sz="2400" dirty="0"/>
              <a:t>decoder-only </a:t>
            </a:r>
            <a:r>
              <a:rPr lang="ko-KR" altLang="en-US" sz="2400" dirty="0"/>
              <a:t>로 변경되면서 </a:t>
            </a:r>
            <a:r>
              <a:rPr lang="en-US" altLang="ko-KR" sz="2400" dirty="0"/>
              <a:t>sequence</a:t>
            </a:r>
            <a:r>
              <a:rPr lang="ko-KR" altLang="en-US" sz="2400" dirty="0"/>
              <a:t> 변화가 생김</a:t>
            </a:r>
            <a:endParaRPr lang="en-US" altLang="ko-KR" sz="2400" dirty="0"/>
          </a:p>
          <a:p>
            <a:r>
              <a:rPr lang="ko-KR" altLang="en-US" sz="2400" dirty="0"/>
              <a:t>다음 토큰 </a:t>
            </a:r>
            <a:r>
              <a:rPr lang="en-US" altLang="ko-KR" sz="2400" dirty="0"/>
              <a:t>m </a:t>
            </a:r>
            <a:r>
              <a:rPr lang="ko-KR" altLang="en-US" sz="2400" dirty="0"/>
              <a:t>와 </a:t>
            </a:r>
            <a:r>
              <a:rPr lang="en-US" altLang="ko-KR" sz="2400" dirty="0"/>
              <a:t>y</a:t>
            </a:r>
            <a:r>
              <a:rPr lang="ko-KR" altLang="en-US" sz="2400" dirty="0"/>
              <a:t>를 예측하는 모델이라 </a:t>
            </a:r>
            <a:r>
              <a:rPr lang="en-US" altLang="ko-KR" sz="2400" dirty="0"/>
              <a:t>error signal</a:t>
            </a:r>
            <a:r>
              <a:rPr lang="ko-KR" altLang="en-US" sz="2400" dirty="0"/>
              <a:t> 이 </a:t>
            </a:r>
            <a:r>
              <a:rPr lang="en-US" altLang="ko-KR" sz="2400" dirty="0"/>
              <a:t>input</a:t>
            </a:r>
            <a:r>
              <a:rPr lang="ko-KR" altLang="en-US" sz="2400" dirty="0"/>
              <a:t>과 </a:t>
            </a:r>
            <a:r>
              <a:rPr lang="en-US" altLang="ko-KR" sz="2400" dirty="0"/>
              <a:t>output </a:t>
            </a:r>
            <a:r>
              <a:rPr lang="ko-KR" altLang="en-US" sz="2400" dirty="0"/>
              <a:t>의 </a:t>
            </a:r>
            <a:r>
              <a:rPr lang="en-US" altLang="ko-KR" sz="2400" dirty="0"/>
              <a:t>time-step </a:t>
            </a:r>
            <a:r>
              <a:rPr lang="ko-KR" altLang="en-US" sz="2400" dirty="0"/>
              <a:t>에서 동시에 </a:t>
            </a:r>
            <a:r>
              <a:rPr lang="en-US" altLang="ko-KR" sz="2400" dirty="0"/>
              <a:t>propagate </a:t>
            </a:r>
            <a:r>
              <a:rPr lang="ko-KR" altLang="en-US" sz="2400" dirty="0"/>
              <a:t>를 함</a:t>
            </a:r>
            <a:endParaRPr lang="en-US" altLang="ko-KR" sz="2400" dirty="0"/>
          </a:p>
          <a:p>
            <a:r>
              <a:rPr lang="en-US" altLang="ko-KR" sz="2400" dirty="0"/>
              <a:t>m </a:t>
            </a:r>
            <a:r>
              <a:rPr lang="ko-KR" altLang="en-US" sz="2400" dirty="0"/>
              <a:t>과 </a:t>
            </a:r>
            <a:r>
              <a:rPr lang="en-US" altLang="ko-KR" sz="2400" dirty="0"/>
              <a:t>y</a:t>
            </a:r>
            <a:r>
              <a:rPr lang="ko-KR" altLang="en-US" sz="2400" dirty="0"/>
              <a:t>의 </a:t>
            </a:r>
            <a:r>
              <a:rPr lang="en-US" altLang="ko-KR" sz="2400" dirty="0"/>
              <a:t>Attention </a:t>
            </a:r>
            <a:r>
              <a:rPr lang="ko-KR" altLang="en-US" sz="2400" dirty="0"/>
              <a:t>으로 다음 토큰 생성에 크게 고려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6BB003-523F-4E42-B412-8A23FFF2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70" y="3119367"/>
            <a:ext cx="5305425" cy="1009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954460-7FD1-4B9B-A77B-C375820A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954" y="1690688"/>
            <a:ext cx="8705850" cy="34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581D90-5B0E-4261-9449-D3DB316F1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954" y="2168524"/>
            <a:ext cx="5600700" cy="323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992AD9-EF2C-4D25-998A-5DF89719A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954" y="2624788"/>
            <a:ext cx="4495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71457-A011-4D03-A53D-09034277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TRANSFORMER DECODER WITH MEMORY-COMPRESSED ATTENTION (T-DMCA)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03C343-9A46-4F1E-BC90-314ECE80D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807325"/>
            <a:ext cx="535305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2062E8-3927-4927-94B2-1547C449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52" y="3126220"/>
            <a:ext cx="7496695" cy="346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1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CFE95-C728-4FE2-A5BC-347E19E2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r>
              <a:rPr lang="en-US" altLang="ko-KR" dirty="0"/>
              <a:t>Decoder</a:t>
            </a:r>
            <a:r>
              <a:rPr lang="ko-KR" altLang="en-US" dirty="0"/>
              <a:t> </a:t>
            </a:r>
            <a:r>
              <a:rPr lang="en-US" altLang="ko-KR" dirty="0"/>
              <a:t>self-Attention</a:t>
            </a:r>
          </a:p>
          <a:p>
            <a:pPr lvl="1"/>
            <a:r>
              <a:rPr lang="en-US" altLang="ko-KR" dirty="0"/>
              <a:t>Base, (Transformer decoder)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Local attention:</a:t>
            </a:r>
          </a:p>
          <a:p>
            <a:pPr lvl="1"/>
            <a:r>
              <a:rPr lang="ko-KR" altLang="en-US" dirty="0"/>
              <a:t>같은 </a:t>
            </a:r>
            <a:r>
              <a:rPr lang="en-US" altLang="ko-KR" dirty="0"/>
              <a:t>sequence length </a:t>
            </a:r>
            <a:r>
              <a:rPr lang="ko-KR" altLang="en-US" dirty="0"/>
              <a:t>로 </a:t>
            </a:r>
            <a:r>
              <a:rPr lang="en-US" altLang="ko-KR" dirty="0"/>
              <a:t>sequence </a:t>
            </a:r>
            <a:r>
              <a:rPr lang="ko-KR" altLang="en-US" dirty="0"/>
              <a:t>를 잘라 독립적으로 </a:t>
            </a:r>
            <a:r>
              <a:rPr lang="en-US" altLang="ko-KR" dirty="0"/>
              <a:t>attention</a:t>
            </a:r>
          </a:p>
          <a:p>
            <a:pPr lvl="1"/>
            <a:r>
              <a:rPr lang="en-US" altLang="ko-KR" dirty="0"/>
              <a:t>We choose to have blocks of 256 tokens.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Memory-compressed attention: </a:t>
            </a:r>
          </a:p>
          <a:p>
            <a:pPr lvl="1"/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q, k, v </a:t>
            </a:r>
            <a:r>
              <a:rPr lang="ko-KR" altLang="en-US" dirty="0"/>
              <a:t>로 </a:t>
            </a:r>
            <a:r>
              <a:rPr lang="en-US" altLang="ko-KR" dirty="0"/>
              <a:t>project </a:t>
            </a:r>
            <a:r>
              <a:rPr lang="ko-KR" altLang="en-US" dirty="0"/>
              <a:t>시키고</a:t>
            </a:r>
            <a:r>
              <a:rPr lang="en-US" altLang="ko-KR" dirty="0"/>
              <a:t>, </a:t>
            </a:r>
            <a:r>
              <a:rPr lang="en-US" altLang="ko-KR" dirty="0" err="1"/>
              <a:t>strided</a:t>
            </a:r>
            <a:r>
              <a:rPr lang="en-US" altLang="ko-KR" dirty="0"/>
              <a:t> convolution </a:t>
            </a:r>
            <a:r>
              <a:rPr lang="ko-KR" altLang="en-US" dirty="0"/>
              <a:t>으로 변하지 않는 </a:t>
            </a:r>
            <a:r>
              <a:rPr lang="en-US" altLang="ko-KR" dirty="0"/>
              <a:t>k, v</a:t>
            </a:r>
            <a:r>
              <a:rPr lang="ko-KR" altLang="en-US" dirty="0"/>
              <a:t>를 </a:t>
            </a:r>
            <a:r>
              <a:rPr lang="en-US" altLang="ko-KR" dirty="0"/>
              <a:t>compression factor </a:t>
            </a:r>
            <a:r>
              <a:rPr lang="ko-KR" altLang="en-US" dirty="0"/>
              <a:t>로 보고 이들만</a:t>
            </a:r>
            <a:r>
              <a:rPr lang="en-US" altLang="ko-KR" dirty="0"/>
              <a:t> </a:t>
            </a:r>
            <a:r>
              <a:rPr lang="ko-KR" altLang="en-US" dirty="0"/>
              <a:t>남게 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convolution kernels of size 3 with stride 3.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40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4A23B-A15D-4E15-9F7C-984699E3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 까지가 모델 공개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Extractive summarization </a:t>
            </a:r>
            <a:r>
              <a:rPr lang="ko-KR" altLang="en-US" dirty="0"/>
              <a:t>으로</a:t>
            </a:r>
            <a:r>
              <a:rPr lang="en-US" altLang="ko-KR" dirty="0"/>
              <a:t> ranking </a:t>
            </a:r>
            <a:r>
              <a:rPr lang="ko-KR" altLang="en-US" dirty="0"/>
              <a:t>으로 단락 선정</a:t>
            </a:r>
            <a:endParaRPr lang="en-US" altLang="ko-KR" dirty="0"/>
          </a:p>
          <a:p>
            <a:r>
              <a:rPr lang="en-US" altLang="ko-KR" dirty="0"/>
              <a:t>2. Attention </a:t>
            </a:r>
            <a:r>
              <a:rPr lang="ko-KR" altLang="en-US" dirty="0"/>
              <a:t>으로 추상화</a:t>
            </a:r>
            <a:endParaRPr lang="en-US" altLang="ko-KR" dirty="0"/>
          </a:p>
          <a:p>
            <a:r>
              <a:rPr lang="en-US" altLang="ko-KR" dirty="0"/>
              <a:t>3. Language model </a:t>
            </a:r>
            <a:r>
              <a:rPr lang="ko-KR" altLang="en-US" dirty="0"/>
              <a:t>로 </a:t>
            </a:r>
            <a:r>
              <a:rPr lang="en-US" altLang="ko-KR" dirty="0"/>
              <a:t>generation, </a:t>
            </a:r>
            <a:r>
              <a:rPr lang="ko-KR" altLang="en-US" dirty="0"/>
              <a:t>비공개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79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71457-A011-4D03-A53D-09034277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CFE95-C728-4FE2-A5BC-347E19E2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8754" cy="4351338"/>
          </a:xfrm>
        </p:spPr>
        <p:txBody>
          <a:bodyPr/>
          <a:lstStyle/>
          <a:p>
            <a:r>
              <a:rPr lang="en-US" altLang="ko-KR" dirty="0"/>
              <a:t>Metric = ROUGE-L F1 </a:t>
            </a:r>
          </a:p>
          <a:p>
            <a:pPr lvl="1"/>
            <a:r>
              <a:rPr lang="en-US" altLang="ko-KR" dirty="0"/>
              <a:t>a common metric used in comparing candidate and reference summaries.</a:t>
            </a:r>
          </a:p>
          <a:p>
            <a:pPr lvl="1"/>
            <a:r>
              <a:rPr lang="en-US" altLang="ko-KR" dirty="0"/>
              <a:t>harmonic mean of ROUGE-Recall (which favors long summaries) and ROUGE-Precision (which favors short summaries).</a:t>
            </a:r>
          </a:p>
          <a:p>
            <a:pPr lvl="1"/>
            <a:r>
              <a:rPr lang="en-US" altLang="ko-KR" dirty="0"/>
              <a:t>Although optimizing ROUGE directly has been shown to not always yield the best summaries as evaluated by human judgment (Paulus et al., 2017)</a:t>
            </a:r>
          </a:p>
          <a:p>
            <a:pPr lvl="1"/>
            <a:r>
              <a:rPr lang="en-US" altLang="ko-KR" dirty="0"/>
              <a:t>we found that for our task optimizing for perplexity correlates with increased ROUGE and human judgment.</a:t>
            </a:r>
          </a:p>
          <a:p>
            <a:pPr lvl="1"/>
            <a:r>
              <a:rPr lang="en-US" altLang="ko-KR" dirty="0"/>
              <a:t>relatively uniform style of Wikipedia articles makes ROUGE more appropriate here than in general abstractive summarization tasks.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64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71457-A011-4D03-A53D-09034277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TRAINING DETAILS AND DECODING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CFE95-C728-4FE2-A5BC-347E19E2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use the open-source </a:t>
            </a:r>
            <a:r>
              <a:rPr lang="en-US" altLang="ko-KR" dirty="0">
                <a:highlight>
                  <a:srgbClr val="FFFF00"/>
                </a:highlight>
              </a:rPr>
              <a:t>tensor2tensor2</a:t>
            </a:r>
            <a:r>
              <a:rPr lang="en-US" altLang="ko-KR" dirty="0"/>
              <a:t> library</a:t>
            </a:r>
          </a:p>
          <a:p>
            <a:pPr lvl="1"/>
            <a:r>
              <a:rPr lang="en-US" altLang="ko-KR" dirty="0"/>
              <a:t>https://github.com/tensorflow/tensor2tensor </a:t>
            </a:r>
          </a:p>
          <a:p>
            <a:endParaRPr lang="en-US" altLang="ko-KR" dirty="0"/>
          </a:p>
          <a:p>
            <a:r>
              <a:rPr lang="en-US" altLang="ko-KR" sz="2000" dirty="0"/>
              <a:t>The Transformer Decoder (T-D) was identical to the decoder part of T-ED</a:t>
            </a:r>
          </a:p>
          <a:p>
            <a:r>
              <a:rPr lang="en-US" altLang="ko-KR" sz="2000" dirty="0"/>
              <a:t>For the Transformer encoder-decoder (T-ED), we use the hyper-parameter set </a:t>
            </a:r>
            <a:r>
              <a:rPr lang="en-US" altLang="ko-KR" sz="2000" dirty="0" err="1">
                <a:highlight>
                  <a:srgbClr val="FFFF00"/>
                </a:highlight>
              </a:rPr>
              <a:t>transfomer</a:t>
            </a:r>
            <a:r>
              <a:rPr lang="en-US" altLang="ko-KR" sz="2000" dirty="0">
                <a:highlight>
                  <a:srgbClr val="FFFF00"/>
                </a:highlight>
              </a:rPr>
              <a:t> base v1 </a:t>
            </a:r>
            <a:r>
              <a:rPr lang="en-US" altLang="ko-KR" sz="2000" dirty="0"/>
              <a:t>and </a:t>
            </a:r>
            <a:r>
              <a:rPr lang="en-US" altLang="ko-KR" sz="2000" dirty="0">
                <a:highlight>
                  <a:srgbClr val="FFFF00"/>
                </a:highlight>
              </a:rPr>
              <a:t>train for 1 million steps.</a:t>
            </a:r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327B2-115D-4C59-BCD0-30B240C4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59" y="4379589"/>
            <a:ext cx="8381134" cy="24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5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71457-A011-4D03-A53D-09034277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CFE95-C728-4FE2-A5BC-347E19E2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https://github.com/tensorflow/tensor2tensor/tree/master/tensor2tensor/data_generators/wikisum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remote_run</a:t>
            </a:r>
            <a:endParaRPr lang="en-US" altLang="ko-KR" dirty="0"/>
          </a:p>
          <a:p>
            <a:r>
              <a:rPr lang="en-US" altLang="ko-KR" dirty="0" err="1"/>
              <a:t>wait_for_ssh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en-US" altLang="ko-KR" dirty="0"/>
              <a:t>):</a:t>
            </a:r>
          </a:p>
          <a:p>
            <a:r>
              <a:rPr lang="en-US" altLang="ko-KR" dirty="0" err="1"/>
              <a:t>safe_socket</a:t>
            </a:r>
            <a:r>
              <a:rPr lang="en-US" altLang="ko-KR" dirty="0"/>
              <a:t>(timeout=2):</a:t>
            </a:r>
          </a:p>
          <a:p>
            <a:endParaRPr lang="en-US" altLang="ko-KR" dirty="0"/>
          </a:p>
          <a:p>
            <a:r>
              <a:rPr lang="ko-KR" altLang="en-US" dirty="0"/>
              <a:t>등등</a:t>
            </a:r>
            <a:r>
              <a:rPr lang="en-US" altLang="ko-KR" dirty="0"/>
              <a:t>.. </a:t>
            </a:r>
          </a:p>
          <a:p>
            <a:r>
              <a:rPr lang="ko-KR" altLang="en-US" dirty="0"/>
              <a:t>데이터부터 훈련까지</a:t>
            </a:r>
            <a:r>
              <a:rPr lang="en-US" altLang="ko-KR" dirty="0"/>
              <a:t>,</a:t>
            </a:r>
            <a:r>
              <a:rPr lang="ko-KR" altLang="en-US" dirty="0"/>
              <a:t> 클라우드로 </a:t>
            </a:r>
            <a:r>
              <a:rPr lang="ko-KR" altLang="en-US" dirty="0" err="1"/>
              <a:t>명령보냄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920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71457-A011-4D03-A53D-09034277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DISCUSSION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92039E-6AF8-4434-BD0B-A552C258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75" y="1455544"/>
            <a:ext cx="7524849" cy="54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7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CFE95-C728-4FE2-A5BC-347E19E2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RESULTS AND DISCUSSION</a:t>
            </a:r>
          </a:p>
          <a:p>
            <a:pPr lvl="1"/>
            <a:r>
              <a:rPr lang="en-US" altLang="ko-KR" dirty="0"/>
              <a:t>Extractive-only is not enough</a:t>
            </a:r>
          </a:p>
          <a:p>
            <a:pPr lvl="2"/>
            <a:r>
              <a:rPr lang="en-US" altLang="ko-KR" dirty="0"/>
              <a:t>Figure 2, Extractive-only </a:t>
            </a:r>
            <a:r>
              <a:rPr lang="ko-KR" altLang="en-US" dirty="0"/>
              <a:t>가</a:t>
            </a:r>
            <a:r>
              <a:rPr lang="en-US" altLang="ko-KR" dirty="0"/>
              <a:t> rouge-l f1 score </a:t>
            </a:r>
            <a:r>
              <a:rPr lang="ko-KR" altLang="en-US" dirty="0"/>
              <a:t>가 낮다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Extractive method</a:t>
            </a:r>
          </a:p>
          <a:p>
            <a:pPr lvl="2"/>
            <a:r>
              <a:rPr lang="en-US" altLang="ko-KR" dirty="0"/>
              <a:t>Table 3,</a:t>
            </a:r>
            <a:r>
              <a:rPr lang="ko-KR" altLang="en-US" dirty="0"/>
              <a:t> 현명한 추출이 최종 추상화에 결정적</a:t>
            </a:r>
            <a:endParaRPr lang="en-US" altLang="ko-KR" dirty="0"/>
          </a:p>
          <a:p>
            <a:pPr lvl="1"/>
            <a:r>
              <a:rPr lang="en-US" altLang="ko-KR" dirty="0"/>
              <a:t>Input Corpus</a:t>
            </a:r>
          </a:p>
          <a:p>
            <a:pPr lvl="2"/>
            <a:r>
              <a:rPr lang="en-US" altLang="ko-KR" dirty="0"/>
              <a:t>Table 3 , Combine</a:t>
            </a:r>
            <a:r>
              <a:rPr lang="ko-KR" altLang="en-US" dirty="0"/>
              <a:t> 이 가장 좋았고</a:t>
            </a:r>
            <a:r>
              <a:rPr lang="en-US" altLang="ko-KR" dirty="0"/>
              <a:t>, citation </a:t>
            </a:r>
            <a:r>
              <a:rPr lang="ko-KR" altLang="en-US" dirty="0"/>
              <a:t>또는 </a:t>
            </a:r>
            <a:r>
              <a:rPr lang="en-US" altLang="ko-KR" dirty="0"/>
              <a:t>search results </a:t>
            </a:r>
            <a:r>
              <a:rPr lang="ko-KR" altLang="en-US" dirty="0"/>
              <a:t>는 서로 보완적</a:t>
            </a:r>
            <a:endParaRPr lang="en-US" altLang="ko-KR" dirty="0"/>
          </a:p>
          <a:p>
            <a:pPr lvl="1"/>
            <a:r>
              <a:rPr lang="en-US" altLang="ko-KR" dirty="0"/>
              <a:t>Abstractive model architecture and input length</a:t>
            </a:r>
          </a:p>
          <a:p>
            <a:pPr lvl="2"/>
            <a:r>
              <a:rPr lang="en-US" altLang="ko-KR" dirty="0"/>
              <a:t>Table 4,</a:t>
            </a:r>
            <a:r>
              <a:rPr lang="ko-KR" altLang="en-US" dirty="0"/>
              <a:t> 모델과 </a:t>
            </a:r>
            <a:r>
              <a:rPr lang="en-US" altLang="ko-KR" dirty="0"/>
              <a:t>limited Length </a:t>
            </a:r>
            <a:r>
              <a:rPr lang="ko-KR" altLang="en-US" dirty="0"/>
              <a:t>에 따른 성능</a:t>
            </a:r>
            <a:endParaRPr lang="en-US" altLang="ko-KR" dirty="0"/>
          </a:p>
          <a:p>
            <a:pPr lvl="2"/>
            <a:r>
              <a:rPr lang="en-US" altLang="ko-KR" dirty="0"/>
              <a:t>Figure 3,  (L= </a:t>
            </a:r>
            <a:r>
              <a:rPr lang="ko-KR" altLang="en-US" dirty="0"/>
              <a:t>입력길이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T-ED</a:t>
            </a:r>
            <a:r>
              <a:rPr lang="ko-KR" altLang="en-US" dirty="0"/>
              <a:t>는 </a:t>
            </a:r>
            <a:r>
              <a:rPr lang="en-US" altLang="ko-KR" dirty="0"/>
              <a:t>L </a:t>
            </a:r>
            <a:r>
              <a:rPr lang="ko-KR" altLang="en-US" dirty="0"/>
              <a:t>이 </a:t>
            </a:r>
            <a:r>
              <a:rPr lang="en-US" altLang="ko-KR" dirty="0"/>
              <a:t>500~1000 </a:t>
            </a:r>
            <a:r>
              <a:rPr lang="ko-KR" altLang="en-US" dirty="0"/>
              <a:t>사이만 가능</a:t>
            </a:r>
            <a:r>
              <a:rPr lang="en-US" altLang="ko-KR" dirty="0"/>
              <a:t>, Perplexity </a:t>
            </a:r>
            <a:r>
              <a:rPr lang="ko-KR" altLang="en-US" dirty="0"/>
              <a:t>높음</a:t>
            </a:r>
            <a:endParaRPr lang="en-US" altLang="ko-KR" dirty="0"/>
          </a:p>
          <a:p>
            <a:pPr lvl="3"/>
            <a:r>
              <a:rPr lang="en-US" altLang="ko-KR" dirty="0"/>
              <a:t>T-D </a:t>
            </a:r>
            <a:r>
              <a:rPr lang="ko-KR" altLang="en-US" dirty="0"/>
              <a:t>는 </a:t>
            </a:r>
            <a:r>
              <a:rPr lang="en-US" altLang="ko-KR" dirty="0"/>
              <a:t>L </a:t>
            </a:r>
            <a:r>
              <a:rPr lang="ko-KR" altLang="en-US" dirty="0"/>
              <a:t>이 </a:t>
            </a:r>
            <a:r>
              <a:rPr lang="en-US" altLang="ko-KR" dirty="0"/>
              <a:t>4000</a:t>
            </a:r>
            <a:r>
              <a:rPr lang="ko-KR" altLang="en-US" dirty="0"/>
              <a:t>까지 가능</a:t>
            </a:r>
            <a:r>
              <a:rPr lang="en-US" altLang="ko-KR" dirty="0"/>
              <a:t>, </a:t>
            </a:r>
            <a:r>
              <a:rPr lang="ko-KR" altLang="en-US" dirty="0"/>
              <a:t>길이에 따른 </a:t>
            </a:r>
            <a:r>
              <a:rPr lang="en-US" altLang="ko-KR" dirty="0"/>
              <a:t>Perplexity </a:t>
            </a:r>
            <a:r>
              <a:rPr lang="ko-KR" altLang="en-US" dirty="0"/>
              <a:t>감소</a:t>
            </a:r>
            <a:endParaRPr lang="en-US" altLang="ko-KR" dirty="0"/>
          </a:p>
          <a:p>
            <a:pPr lvl="3"/>
            <a:r>
              <a:rPr lang="en-US" altLang="ko-KR" dirty="0"/>
              <a:t>T-DMCA </a:t>
            </a:r>
            <a:r>
              <a:rPr lang="ko-KR" altLang="en-US" dirty="0"/>
              <a:t>는 </a:t>
            </a:r>
            <a:r>
              <a:rPr lang="en-US" altLang="ko-KR" dirty="0"/>
              <a:t>memory with </a:t>
            </a:r>
            <a:r>
              <a:rPr lang="pt-BR" altLang="ko-KR" dirty="0"/>
              <a:t>16GB of GPU RAM (NVIDIA P100) </a:t>
            </a:r>
            <a:r>
              <a:rPr lang="ko-KR" altLang="en-US" dirty="0"/>
              <a:t>을 이용하여 최대 </a:t>
            </a:r>
            <a:r>
              <a:rPr lang="en-US" altLang="ko-KR" dirty="0"/>
              <a:t>L 11000, Perplexity </a:t>
            </a:r>
            <a:r>
              <a:rPr lang="ko-KR" altLang="en-US" dirty="0"/>
              <a:t>최대로 낮춤</a:t>
            </a:r>
            <a:endParaRPr lang="en-US" altLang="ko-KR" dirty="0"/>
          </a:p>
          <a:p>
            <a:pPr lvl="3"/>
            <a:r>
              <a:rPr lang="ko-KR" altLang="en-US" dirty="0"/>
              <a:t>참고하여 요약할 수 있는 최대 길이 </a:t>
            </a:r>
            <a:r>
              <a:rPr lang="en-US" altLang="ko-KR" dirty="0"/>
              <a:t>L</a:t>
            </a:r>
            <a:r>
              <a:rPr lang="ko-KR" altLang="en-US" dirty="0"/>
              <a:t>과 최소로 하는 </a:t>
            </a:r>
            <a:r>
              <a:rPr lang="en-US" altLang="ko-KR" dirty="0"/>
              <a:t>Perplexity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Human Evaluation – Linguistic quality</a:t>
            </a:r>
          </a:p>
          <a:p>
            <a:pPr lvl="2"/>
            <a:r>
              <a:rPr lang="en-US" altLang="ko-KR" dirty="0"/>
              <a:t>Table 5, T-DMCA model does statistically significantly better on all dimensions</a:t>
            </a:r>
          </a:p>
          <a:p>
            <a:pPr lvl="2"/>
            <a:r>
              <a:rPr lang="en-US" altLang="ko-KR" dirty="0"/>
              <a:t>we observed high fluency and coherence from our best abstractive model.</a:t>
            </a:r>
          </a:p>
          <a:p>
            <a:pPr lvl="1"/>
            <a:r>
              <a:rPr lang="en-US" altLang="ko-KR" dirty="0"/>
              <a:t>Human Evaluation - side-by-side preference</a:t>
            </a:r>
          </a:p>
          <a:p>
            <a:pPr lvl="2"/>
            <a:r>
              <a:rPr lang="en-US" altLang="ko-KR" dirty="0"/>
              <a:t>Table 6, We validated our chosen metrics correlate with human preference by conducting two side-by-side human evaluation experiments</a:t>
            </a:r>
          </a:p>
        </p:txBody>
      </p:sp>
    </p:spTree>
    <p:extLst>
      <p:ext uri="{BB962C8B-B14F-4D97-AF65-F5344CB8AC3E}">
        <p14:creationId xmlns:p14="http://schemas.microsoft.com/office/powerpoint/2010/main" val="77309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A579B-10E4-4A68-9C38-981F2FE4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CCEB2-7337-4A90-85DE-6B064BB4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Multi-document summarization </a:t>
            </a:r>
          </a:p>
          <a:p>
            <a:pPr lvl="1"/>
            <a:r>
              <a:rPr lang="ko-KR" altLang="en-US" dirty="0"/>
              <a:t>①</a:t>
            </a:r>
            <a:r>
              <a:rPr lang="en-US" altLang="ko-KR" dirty="0"/>
              <a:t>extractive summarization to coarsely identify salient information</a:t>
            </a:r>
          </a:p>
          <a:p>
            <a:pPr lvl="2"/>
            <a:r>
              <a:rPr lang="en-US" altLang="ko-KR" dirty="0"/>
              <a:t>extractive summarization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두드러진 정보를 대략적으로 식별</a:t>
            </a:r>
            <a:endParaRPr lang="en-US" altLang="ko-KR" dirty="0"/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information extraction</a:t>
            </a:r>
            <a:endParaRPr lang="en-US" altLang="ko-KR" dirty="0"/>
          </a:p>
          <a:p>
            <a:pPr lvl="1"/>
            <a:r>
              <a:rPr lang="ko-KR" altLang="en-US" dirty="0"/>
              <a:t>②</a:t>
            </a:r>
            <a:r>
              <a:rPr lang="en-US" altLang="ko-KR" dirty="0"/>
              <a:t>neural abstractive model to generate the article. </a:t>
            </a:r>
          </a:p>
          <a:p>
            <a:pPr lvl="2"/>
            <a:r>
              <a:rPr lang="ko-KR" altLang="en-US" dirty="0"/>
              <a:t>추상적 모델로 </a:t>
            </a:r>
            <a:r>
              <a:rPr lang="en-US" altLang="ko-KR" dirty="0"/>
              <a:t>article</a:t>
            </a:r>
            <a:r>
              <a:rPr lang="ko-KR" altLang="en-US" dirty="0"/>
              <a:t>을 새로 작성함</a:t>
            </a:r>
            <a:endParaRPr lang="en-US" altLang="ko-KR" dirty="0"/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text generation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Decoder-only architecture (Transformer</a:t>
            </a:r>
            <a:r>
              <a:rPr lang="ko-KR" altLang="en-US" dirty="0"/>
              <a:t> </a:t>
            </a:r>
            <a:r>
              <a:rPr lang="en-US" altLang="ko-KR" dirty="0"/>
              <a:t>decoder)</a:t>
            </a:r>
          </a:p>
          <a:p>
            <a:pPr lvl="1"/>
            <a:r>
              <a:rPr lang="en-US" altLang="ko-KR" dirty="0"/>
              <a:t>Long sequence </a:t>
            </a:r>
          </a:p>
          <a:p>
            <a:pPr lvl="1"/>
            <a:r>
              <a:rPr lang="en-US" altLang="ko-KR" dirty="0"/>
              <a:t>Conditioned on reference text to abstractly generate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Evaluation: ROUGE</a:t>
            </a:r>
          </a:p>
          <a:p>
            <a:pPr lvl="1"/>
            <a:r>
              <a:rPr lang="en-US" altLang="ko-KR" dirty="0"/>
              <a:t>Human and model summarization metric (perform very well)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733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BAF120-5430-42ED-AB17-12E30185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426065"/>
            <a:ext cx="11763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8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3C8DC3-BA7E-4F59-95D5-A3EE3A4F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06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3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FA1105-53A0-41AB-8B93-D3E50484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38312"/>
            <a:ext cx="118491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27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70F07C-CBCA-4FBE-A14C-4C2F33CD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952"/>
            <a:ext cx="120396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5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EF39A23-7889-48E6-887C-E994ECFFD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https://github.com/tscheepers/Wikipedia-Summary-Dataset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23124-34C9-4BB3-B924-1A0A1E40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004" y="2359581"/>
            <a:ext cx="6663992" cy="42906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5F36F4F-3901-4FE3-9378-4237E0B3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 </a:t>
            </a:r>
            <a:r>
              <a:rPr lang="en-US" altLang="ko-KR" dirty="0"/>
              <a:t>: English Wikipedia article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47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A579B-10E4-4A68-9C38-981F2FE4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Multi-document summarization downsides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CCEB2-7337-4A90-85DE-6B064BB4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ko-KR" altLang="en-US" dirty="0"/>
              <a:t>입력 데이터가 여러 문서 스타일을 가지고 있음</a:t>
            </a:r>
            <a:endParaRPr lang="en-US" altLang="ko-KR" dirty="0"/>
          </a:p>
          <a:p>
            <a:pPr lvl="1"/>
            <a:r>
              <a:rPr lang="ko-KR" altLang="en-US" dirty="0"/>
              <a:t>많은 </a:t>
            </a:r>
            <a:r>
              <a:rPr lang="en-US" altLang="ko-KR" dirty="0"/>
              <a:t>publishers </a:t>
            </a:r>
            <a:r>
              <a:rPr lang="ko-KR" altLang="en-US" dirty="0"/>
              <a:t>때문</a:t>
            </a:r>
            <a:endParaRPr lang="en-US" altLang="ko-KR" dirty="0"/>
          </a:p>
          <a:p>
            <a:pPr lvl="1"/>
            <a:r>
              <a:rPr lang="ko-KR" altLang="en-US" dirty="0"/>
              <a:t>텍스트도 커지고</a:t>
            </a:r>
            <a:r>
              <a:rPr lang="en-US" altLang="ko-KR" dirty="0"/>
              <a:t>, </a:t>
            </a:r>
            <a:r>
              <a:rPr lang="ko-KR" altLang="en-US" dirty="0"/>
              <a:t>분산도 커짐 </a:t>
            </a:r>
            <a:r>
              <a:rPr lang="en-US" altLang="ko-KR" dirty="0"/>
              <a:t>(Table 1 </a:t>
            </a:r>
            <a:r>
              <a:rPr lang="ko-KR" altLang="en-US" dirty="0"/>
              <a:t>참조</a:t>
            </a:r>
            <a:r>
              <a:rPr lang="en-US" altLang="ko-KR" dirty="0"/>
              <a:t>), </a:t>
            </a:r>
          </a:p>
          <a:p>
            <a:pPr lvl="1"/>
            <a:r>
              <a:rPr lang="ko-KR" altLang="en-US" dirty="0"/>
              <a:t>여러 문서 스타일을 잘 추상화 해야함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스토리 하이라이트를 만들기위한 가이드 라인이 없음</a:t>
            </a:r>
            <a:endParaRPr lang="en-US" altLang="ko-KR" dirty="0"/>
          </a:p>
          <a:p>
            <a:r>
              <a:rPr lang="ko-KR" altLang="en-US" dirty="0"/>
              <a:t>요약은 몇 개의 문장 또는 몇 개의 단락으로 일정한 스타일로 만들어 져야함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19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D1F899-09C6-4C30-83BB-8BBAA6F8D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898"/>
            <a:ext cx="12192000" cy="251111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36B0DEA-4C65-4B6C-98BE-B7A779A8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9657"/>
            <a:ext cx="10515600" cy="2677305"/>
          </a:xfrm>
        </p:spPr>
        <p:txBody>
          <a:bodyPr/>
          <a:lstStyle/>
          <a:p>
            <a:r>
              <a:rPr lang="en-US" altLang="ko-KR" dirty="0"/>
              <a:t>ROUGE 1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값이 클수록 좋음</a:t>
            </a:r>
            <a:endParaRPr lang="en-US" altLang="ko-KR" dirty="0"/>
          </a:p>
          <a:p>
            <a:r>
              <a:rPr lang="en-US" altLang="ko-KR" dirty="0"/>
              <a:t>ROUGE 1 </a:t>
            </a:r>
            <a:r>
              <a:rPr lang="ko-KR" altLang="en-US" dirty="0"/>
              <a:t>은 </a:t>
            </a:r>
            <a:r>
              <a:rPr lang="en-US" altLang="ko-KR" dirty="0"/>
              <a:t>unigram </a:t>
            </a:r>
            <a:r>
              <a:rPr lang="ko-KR" altLang="en-US" dirty="0"/>
              <a:t>인 일치성을 나타내므로 </a:t>
            </a:r>
            <a:r>
              <a:rPr lang="en-US" altLang="ko-KR" dirty="0"/>
              <a:t>Extractive summarization </a:t>
            </a:r>
            <a:r>
              <a:rPr lang="ko-KR" altLang="en-US" dirty="0"/>
              <a:t>평가용으로 좋음</a:t>
            </a:r>
          </a:p>
        </p:txBody>
      </p:sp>
    </p:spTree>
    <p:extLst>
      <p:ext uri="{BB962C8B-B14F-4D97-AF65-F5344CB8AC3E}">
        <p14:creationId xmlns:p14="http://schemas.microsoft.com/office/powerpoint/2010/main" val="82241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CCEB2-7337-4A90-85DE-6B064BB4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0770"/>
            <a:ext cx="10724804" cy="3807229"/>
          </a:xfrm>
        </p:spPr>
        <p:txBody>
          <a:bodyPr>
            <a:normAutofit/>
          </a:bodyPr>
          <a:lstStyle/>
          <a:p>
            <a:r>
              <a:rPr lang="ko-KR" altLang="en-US" dirty="0"/>
              <a:t>하드웨어의 메모리 제약 사항을 고려할 때 종단 간 추상화 모델을 교육하는 것은 실행 불가능</a:t>
            </a:r>
            <a:endParaRPr lang="en-US" altLang="ko-KR" dirty="0"/>
          </a:p>
          <a:p>
            <a:r>
              <a:rPr lang="ko-KR" altLang="en-US" dirty="0"/>
              <a:t>사람이 여러 문서를 요약하는 방식에 영감을 받아 관련 정보를 강조 표시 한 다음 하이라이트를 기반으로 요약을 조건부로 생성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① 추출 요약을 사용하여 입력의 하위 집합을 거친 방식으로 선택</a:t>
            </a:r>
            <a:endParaRPr lang="en-US" altLang="ko-KR" dirty="0"/>
          </a:p>
          <a:p>
            <a:pPr lvl="1"/>
            <a:r>
              <a:rPr lang="ko-KR" altLang="en-US" dirty="0"/>
              <a:t>② </a:t>
            </a:r>
            <a:r>
              <a:rPr lang="en-US" altLang="ko-KR" dirty="0"/>
              <a:t>Wikipedia </a:t>
            </a:r>
            <a:r>
              <a:rPr lang="ko-KR" altLang="en-US" dirty="0"/>
              <a:t>텍스트를 생성하는 추상 모델을 훈련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1706EC-95C4-4C25-A4CE-E0A6D71E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80" y="0"/>
            <a:ext cx="10083840" cy="266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0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A579B-10E4-4A68-9C38-981F2FE4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EXTRACTIVE STAGE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CCEB2-7337-4A90-85DE-6B064BB4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80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extractive methods from the summarization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Identity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tf-idf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TextRank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SumBasic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Cheating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데이터는 여러 </a:t>
            </a:r>
            <a:r>
              <a:rPr lang="en-US" altLang="ko-KR" dirty="0"/>
              <a:t>article (a</a:t>
            </a:r>
            <a:r>
              <a:rPr lang="en-US" altLang="ko-KR" baseline="-25000" dirty="0"/>
              <a:t>i</a:t>
            </a:r>
            <a:r>
              <a:rPr lang="en-US" altLang="ko-KR" dirty="0"/>
              <a:t>)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있고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article </a:t>
            </a:r>
            <a:r>
              <a:rPr lang="ko-KR" altLang="en-US" dirty="0"/>
              <a:t>마다 </a:t>
            </a:r>
            <a:r>
              <a:rPr lang="en-US" altLang="ko-KR" dirty="0"/>
              <a:t>paragraphs (p</a:t>
            </a:r>
            <a:r>
              <a:rPr lang="en-US" altLang="ko-KR" baseline="-25000" dirty="0"/>
              <a:t>i</a:t>
            </a:r>
            <a:r>
              <a:rPr lang="en-US" altLang="ko-KR" dirty="0"/>
              <a:t>) </a:t>
            </a:r>
            <a:r>
              <a:rPr lang="ko-KR" altLang="en-US" dirty="0"/>
              <a:t>가 있고</a:t>
            </a:r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를 </a:t>
            </a:r>
            <a:r>
              <a:rPr lang="en-US" altLang="ko-KR" dirty="0"/>
              <a:t>rank (</a:t>
            </a:r>
            <a:r>
              <a:rPr lang="en-US" altLang="ko-KR" dirty="0" err="1"/>
              <a:t>r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 를 매기어</a:t>
            </a:r>
            <a:r>
              <a:rPr lang="en-US" altLang="ko-KR" dirty="0"/>
              <a:t> j </a:t>
            </a:r>
            <a:r>
              <a:rPr lang="ko-KR" altLang="en-US" dirty="0"/>
              <a:t>번째 </a:t>
            </a:r>
            <a:r>
              <a:rPr lang="en-US" altLang="ko-KR" dirty="0"/>
              <a:t>rank </a:t>
            </a:r>
            <a:r>
              <a:rPr lang="ko-KR" altLang="en-US" dirty="0"/>
              <a:t>까지만 </a:t>
            </a:r>
            <a:endParaRPr lang="en-US" altLang="ko-KR" dirty="0"/>
          </a:p>
          <a:p>
            <a:r>
              <a:rPr lang="en-US" altLang="ko-KR" dirty="0"/>
              <a:t>abstractive stage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넘김 </a:t>
            </a:r>
          </a:p>
        </p:txBody>
      </p:sp>
    </p:spTree>
    <p:extLst>
      <p:ext uri="{BB962C8B-B14F-4D97-AF65-F5344CB8AC3E}">
        <p14:creationId xmlns:p14="http://schemas.microsoft.com/office/powerpoint/2010/main" val="242378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A579B-10E4-4A68-9C38-981F2FE4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ABSTRACTIVE STAGE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CCEB2-7337-4A90-85DE-6B064BB4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41429" cy="4974186"/>
          </a:xfrm>
        </p:spPr>
        <p:txBody>
          <a:bodyPr>
            <a:normAutofit/>
          </a:bodyPr>
          <a:lstStyle/>
          <a:p>
            <a:r>
              <a:rPr lang="en-US" altLang="ko-KR" dirty="0"/>
              <a:t>Input sequence</a:t>
            </a:r>
          </a:p>
          <a:p>
            <a:pPr lvl="1"/>
            <a:r>
              <a:rPr lang="ko-KR" altLang="en-US" dirty="0"/>
              <a:t>단순히 단락</a:t>
            </a:r>
            <a:r>
              <a:rPr lang="en-US" altLang="ko-KR" dirty="0"/>
              <a:t>(p</a:t>
            </a:r>
            <a:r>
              <a:rPr lang="en-US" altLang="ko-KR" baseline="-25000" dirty="0"/>
              <a:t>i</a:t>
            </a:r>
            <a:r>
              <a:rPr lang="en-US" altLang="ko-KR" dirty="0"/>
              <a:t>)</a:t>
            </a:r>
            <a:r>
              <a:rPr lang="ko-KR" altLang="en-US" dirty="0"/>
              <a:t>을 순서대로 연결</a:t>
            </a:r>
            <a:r>
              <a:rPr lang="en-US" altLang="ko-KR" dirty="0"/>
              <a:t>,</a:t>
            </a:r>
            <a:r>
              <a:rPr lang="ko-KR" altLang="en-US" dirty="0"/>
              <a:t> 순서대로 가장 관련성이 높음</a:t>
            </a:r>
            <a:endParaRPr lang="en-US" altLang="ko-KR" dirty="0"/>
          </a:p>
          <a:p>
            <a:pPr lvl="1"/>
            <a:r>
              <a:rPr lang="ko-KR" altLang="en-US" dirty="0"/>
              <a:t>그 다음 </a:t>
            </a:r>
            <a:r>
              <a:rPr lang="en-US" altLang="ko-KR" dirty="0"/>
              <a:t>sub-word</a:t>
            </a:r>
            <a:r>
              <a:rPr lang="ko-KR" altLang="en-US" dirty="0"/>
              <a:t> 토큰 화를 사용하여 텍스트를 인코딩합니다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(sub-word  - </a:t>
            </a:r>
            <a:r>
              <a:rPr lang="da-DK" altLang="ko-KR" dirty="0"/>
              <a:t>similar to Wu et al. (2016))</a:t>
            </a:r>
          </a:p>
          <a:p>
            <a:pPr lvl="1"/>
            <a:endParaRPr lang="da-DK" altLang="ko-KR" dirty="0"/>
          </a:p>
          <a:p>
            <a:r>
              <a:rPr lang="en-US" altLang="ko-KR" dirty="0"/>
              <a:t>Abstractive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BASELINE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TRANSFORMER DECODER (T-D)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TRANSFORMER DECODER WITH MEMORY-COMPRESSED ATTENTION (T-DMCA) </a:t>
            </a:r>
            <a:endParaRPr lang="ko-KR" altLang="en-US" dirty="0"/>
          </a:p>
          <a:p>
            <a:endParaRPr lang="da-DK" altLang="ko-KR" dirty="0"/>
          </a:p>
        </p:txBody>
      </p:sp>
    </p:spTree>
    <p:extLst>
      <p:ext uri="{BB962C8B-B14F-4D97-AF65-F5344CB8AC3E}">
        <p14:creationId xmlns:p14="http://schemas.microsoft.com/office/powerpoint/2010/main" val="217999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CCEB2-7337-4A90-85DE-6B064BB4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7803"/>
            <a:ext cx="10515600" cy="261019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토큰화로 산출된 어휘 크기는 </a:t>
            </a:r>
            <a:r>
              <a:rPr lang="en-US" altLang="ko-KR" dirty="0"/>
              <a:t>32,000</a:t>
            </a:r>
          </a:p>
          <a:p>
            <a:r>
              <a:rPr lang="en-US" altLang="ko-KR" dirty="0"/>
              <a:t>T = extractive model</a:t>
            </a:r>
          </a:p>
          <a:p>
            <a:r>
              <a:rPr lang="en-US" altLang="ko-KR" dirty="0"/>
              <a:t>W = abstractive models</a:t>
            </a:r>
          </a:p>
          <a:p>
            <a:pPr lvl="1"/>
            <a:r>
              <a:rPr lang="ko-KR" altLang="en-US" dirty="0"/>
              <a:t>최대 </a:t>
            </a:r>
            <a:r>
              <a:rPr lang="en-US" altLang="ko-KR" dirty="0"/>
              <a:t>11,000 </a:t>
            </a:r>
            <a:r>
              <a:rPr lang="ko-KR" altLang="en-US" dirty="0"/>
              <a:t>길이의 </a:t>
            </a:r>
            <a:r>
              <a:rPr lang="en-US" altLang="ko-KR" dirty="0"/>
              <a:t>sequences </a:t>
            </a:r>
            <a:r>
              <a:rPr lang="ko-KR" altLang="en-US" dirty="0"/>
              <a:t>를 </a:t>
            </a:r>
            <a:r>
              <a:rPr lang="en-US" altLang="ko-KR" dirty="0"/>
              <a:t>500 </a:t>
            </a:r>
            <a:r>
              <a:rPr lang="ko-KR" altLang="en-US" dirty="0"/>
              <a:t>보다 적은 길이로 요약을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/>
              <a:t>M</a:t>
            </a:r>
            <a:r>
              <a:rPr lang="en-US" altLang="ko-KR" baseline="-25000" dirty="0"/>
              <a:t>i</a:t>
            </a:r>
            <a:r>
              <a:rPr lang="ko-KR" altLang="en-US" dirty="0"/>
              <a:t>에서</a:t>
            </a:r>
            <a:r>
              <a:rPr lang="en-US" altLang="ko-KR" dirty="0"/>
              <a:t>, X</a:t>
            </a:r>
            <a:r>
              <a:rPr lang="en-US" altLang="ko-KR" baseline="-25000" dirty="0"/>
              <a:t>i</a:t>
            </a:r>
            <a:r>
              <a:rPr lang="ko-KR" altLang="en-US" dirty="0"/>
              <a:t> 는</a:t>
            </a:r>
            <a:r>
              <a:rPr lang="en-US" altLang="ko-KR" dirty="0"/>
              <a:t> </a:t>
            </a:r>
            <a:r>
              <a:rPr lang="ko-KR" altLang="en-US" dirty="0"/>
              <a:t>토큰화 된 </a:t>
            </a:r>
            <a:r>
              <a:rPr lang="en-US" altLang="ko-KR" dirty="0"/>
              <a:t>input sequence </a:t>
            </a:r>
            <a:r>
              <a:rPr lang="ko-KR" altLang="en-US" dirty="0"/>
              <a:t>인데</a:t>
            </a:r>
            <a:r>
              <a:rPr lang="en-US" altLang="ko-KR" dirty="0"/>
              <a:t>, L </a:t>
            </a:r>
            <a:r>
              <a:rPr lang="ko-KR" altLang="en-US" dirty="0"/>
              <a:t>길이로 자름</a:t>
            </a:r>
            <a:endParaRPr lang="en-US" altLang="ko-KR" dirty="0"/>
          </a:p>
          <a:p>
            <a:pPr lvl="1"/>
            <a:r>
              <a:rPr lang="ko-KR" altLang="en-US" dirty="0"/>
              <a:t>최대 </a:t>
            </a:r>
            <a:r>
              <a:rPr lang="en-US" altLang="ko-KR" dirty="0"/>
              <a:t>Length </a:t>
            </a:r>
            <a:r>
              <a:rPr lang="ko-KR" altLang="en-US" dirty="0"/>
              <a:t>제한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52B1F4-08C4-49AC-A34D-AF0C6722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2" y="2109754"/>
            <a:ext cx="10506075" cy="1152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AFC55A-BDEE-4D63-A40C-CC3BBD37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699" y="3390934"/>
            <a:ext cx="1676400" cy="409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DB1E7D-6C3C-42BD-8045-26A444929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449" y="799999"/>
            <a:ext cx="4914900" cy="1181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1DD5EF-40AA-4A9F-85AB-765CDF381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62" y="57133"/>
            <a:ext cx="4572000" cy="52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B252E6-F5A9-43C0-8B33-9C1F960E6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064" y="190483"/>
            <a:ext cx="22669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9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916</Words>
  <Application>Microsoft Office PowerPoint</Application>
  <PresentationFormat>와이드스크린</PresentationFormat>
  <Paragraphs>133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GENERATING WIKIPEDIA BY SUMMARIZING LONG SEQUENCES</vt:lpstr>
      <vt:lpstr>ABSTRACT</vt:lpstr>
      <vt:lpstr>Dataset : English Wikipedia article </vt:lpstr>
      <vt:lpstr>Multi-document summarization downsides</vt:lpstr>
      <vt:lpstr>PowerPoint 프레젠테이션</vt:lpstr>
      <vt:lpstr>PowerPoint 프레젠테이션</vt:lpstr>
      <vt:lpstr>EXTRACTIVE STAGE</vt:lpstr>
      <vt:lpstr>ABSTRACTIVE STAGE</vt:lpstr>
      <vt:lpstr>PowerPoint 프레젠테이션</vt:lpstr>
      <vt:lpstr>BASELINE MODELS</vt:lpstr>
      <vt:lpstr>TRANSFORMER DECODER (T-D) </vt:lpstr>
      <vt:lpstr>TRANSFORMER DECODER WITH MEMORY-COMPRESSED ATTENTION (T-DMCA)</vt:lpstr>
      <vt:lpstr>PowerPoint 프레젠테이션</vt:lpstr>
      <vt:lpstr>PowerPoint 프레젠테이션</vt:lpstr>
      <vt:lpstr>EVALUATION </vt:lpstr>
      <vt:lpstr>MODEL TRAINING DETAILS AND DECODING</vt:lpstr>
      <vt:lpstr>Code</vt:lpstr>
      <vt:lpstr>RESULTS AND DISCUSSION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WIKIPEDIA BY SUMMARIZING LONG SEQUENCES</dc:title>
  <dc:creator>명재 이</dc:creator>
  <cp:lastModifiedBy>명재 이</cp:lastModifiedBy>
  <cp:revision>27</cp:revision>
  <dcterms:created xsi:type="dcterms:W3CDTF">2019-04-28T05:20:42Z</dcterms:created>
  <dcterms:modified xsi:type="dcterms:W3CDTF">2019-04-28T12:27:11Z</dcterms:modified>
</cp:coreProperties>
</file>