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9"/>
  </p:notesMasterIdLst>
  <p:sldIdLst>
    <p:sldId id="313" r:id="rId2"/>
    <p:sldId id="340" r:id="rId3"/>
    <p:sldId id="342" r:id="rId4"/>
    <p:sldId id="343" r:id="rId5"/>
    <p:sldId id="344" r:id="rId6"/>
    <p:sldId id="345" r:id="rId7"/>
    <p:sldId id="346" r:id="rId8"/>
    <p:sldId id="347" r:id="rId9"/>
    <p:sldId id="341" r:id="rId10"/>
    <p:sldId id="348" r:id="rId11"/>
    <p:sldId id="382" r:id="rId12"/>
    <p:sldId id="383" r:id="rId13"/>
    <p:sldId id="349" r:id="rId14"/>
    <p:sldId id="350" r:id="rId15"/>
    <p:sldId id="384" r:id="rId16"/>
    <p:sldId id="351" r:id="rId17"/>
    <p:sldId id="385" r:id="rId18"/>
    <p:sldId id="352" r:id="rId19"/>
    <p:sldId id="387" r:id="rId20"/>
    <p:sldId id="386" r:id="rId21"/>
    <p:sldId id="388" r:id="rId22"/>
    <p:sldId id="389" r:id="rId23"/>
    <p:sldId id="390" r:id="rId24"/>
    <p:sldId id="353" r:id="rId25"/>
    <p:sldId id="391" r:id="rId26"/>
    <p:sldId id="354" r:id="rId27"/>
    <p:sldId id="393" r:id="rId28"/>
    <p:sldId id="394" r:id="rId29"/>
    <p:sldId id="355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3" r:id="rId38"/>
    <p:sldId id="402" r:id="rId39"/>
    <p:sldId id="404" r:id="rId40"/>
    <p:sldId id="405" r:id="rId41"/>
    <p:sldId id="406" r:id="rId42"/>
    <p:sldId id="407" r:id="rId43"/>
    <p:sldId id="408" r:id="rId44"/>
    <p:sldId id="410" r:id="rId45"/>
    <p:sldId id="409" r:id="rId46"/>
    <p:sldId id="411" r:id="rId47"/>
    <p:sldId id="412" r:id="rId48"/>
    <p:sldId id="413" r:id="rId49"/>
    <p:sldId id="414" r:id="rId50"/>
    <p:sldId id="416" r:id="rId51"/>
    <p:sldId id="415" r:id="rId52"/>
    <p:sldId id="417" r:id="rId53"/>
    <p:sldId id="418" r:id="rId54"/>
    <p:sldId id="419" r:id="rId55"/>
    <p:sldId id="421" r:id="rId56"/>
    <p:sldId id="420" r:id="rId57"/>
    <p:sldId id="423" r:id="rId58"/>
    <p:sldId id="422" r:id="rId59"/>
    <p:sldId id="424" r:id="rId60"/>
    <p:sldId id="426" r:id="rId61"/>
    <p:sldId id="425" r:id="rId62"/>
    <p:sldId id="427" r:id="rId63"/>
    <p:sldId id="428" r:id="rId64"/>
    <p:sldId id="429" r:id="rId65"/>
    <p:sldId id="435" r:id="rId66"/>
    <p:sldId id="430" r:id="rId67"/>
    <p:sldId id="436" r:id="rId68"/>
    <p:sldId id="437" r:id="rId69"/>
    <p:sldId id="438" r:id="rId70"/>
    <p:sldId id="439" r:id="rId71"/>
    <p:sldId id="440" r:id="rId72"/>
    <p:sldId id="441" r:id="rId73"/>
    <p:sldId id="442" r:id="rId74"/>
    <p:sldId id="443" r:id="rId75"/>
    <p:sldId id="444" r:id="rId76"/>
    <p:sldId id="445" r:id="rId77"/>
    <p:sldId id="446" r:id="rId78"/>
    <p:sldId id="447" r:id="rId79"/>
    <p:sldId id="448" r:id="rId80"/>
    <p:sldId id="450" r:id="rId81"/>
    <p:sldId id="449" r:id="rId82"/>
    <p:sldId id="451" r:id="rId83"/>
    <p:sldId id="453" r:id="rId84"/>
    <p:sldId id="452" r:id="rId85"/>
    <p:sldId id="454" r:id="rId86"/>
    <p:sldId id="455" r:id="rId87"/>
    <p:sldId id="456" r:id="rId88"/>
    <p:sldId id="457" r:id="rId89"/>
    <p:sldId id="458" r:id="rId90"/>
    <p:sldId id="459" r:id="rId91"/>
    <p:sldId id="460" r:id="rId92"/>
    <p:sldId id="461" r:id="rId93"/>
    <p:sldId id="463" r:id="rId94"/>
    <p:sldId id="464" r:id="rId95"/>
    <p:sldId id="462" r:id="rId96"/>
    <p:sldId id="465" r:id="rId97"/>
    <p:sldId id="466" r:id="rId98"/>
    <p:sldId id="467" r:id="rId99"/>
    <p:sldId id="468" r:id="rId100"/>
    <p:sldId id="469" r:id="rId101"/>
    <p:sldId id="470" r:id="rId102"/>
    <p:sldId id="477" r:id="rId103"/>
    <p:sldId id="478" r:id="rId104"/>
    <p:sldId id="475" r:id="rId105"/>
    <p:sldId id="480" r:id="rId106"/>
    <p:sldId id="479" r:id="rId107"/>
    <p:sldId id="471" r:id="rId108"/>
    <p:sldId id="481" r:id="rId109"/>
    <p:sldId id="482" r:id="rId110"/>
    <p:sldId id="483" r:id="rId111"/>
    <p:sldId id="484" r:id="rId112"/>
    <p:sldId id="485" r:id="rId113"/>
    <p:sldId id="486" r:id="rId114"/>
    <p:sldId id="487" r:id="rId115"/>
    <p:sldId id="379" r:id="rId116"/>
    <p:sldId id="380" r:id="rId117"/>
    <p:sldId id="339" r:id="rId1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3" autoAdjust="0"/>
    <p:restoredTop sz="96441" autoAdjust="0"/>
  </p:normalViewPr>
  <p:slideViewPr>
    <p:cSldViewPr snapToGrid="0">
      <p:cViewPr varScale="1">
        <p:scale>
          <a:sx n="117" d="100"/>
          <a:sy n="11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8A0F-1510-4FA8-9BC6-31C9B7977948}" type="datetimeFigureOut">
              <a:rPr lang="ko-KR" altLang="en-US" smtClean="0"/>
              <a:t>2019. 3. 2.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4E78E-D86F-4451-BE31-9D81DCED5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5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7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4869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7850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5751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511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9932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989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723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2234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3388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4360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8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8895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48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471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862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2112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78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8214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183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3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7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6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5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05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0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31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95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4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15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45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25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24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90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24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02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42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12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84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4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15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12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90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39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09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47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15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48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30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09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8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5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23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599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02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08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25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60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32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98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579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8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223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786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90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802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521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6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344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238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742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34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694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474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531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490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010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273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135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805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075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105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3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084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631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952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138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666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624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569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780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060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078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3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372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846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93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20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442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518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060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55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712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2800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0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882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6761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02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09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178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234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46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5545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173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603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4E78E-D86F-4451-BE31-9D81DCED5C73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olny kształt 39"/>
          <p:cNvSpPr>
            <a:spLocks/>
          </p:cNvSpPr>
          <p:nvPr userDrawn="1"/>
        </p:nvSpPr>
        <p:spPr bwMode="auto">
          <a:xfrm>
            <a:off x="4371829" y="-4416"/>
            <a:ext cx="7820171" cy="6861251"/>
          </a:xfrm>
          <a:custGeom>
            <a:avLst/>
            <a:gdLst>
              <a:gd name="connsiteX0" fmla="*/ 12334646 w 15640342"/>
              <a:gd name="connsiteY0" fmla="*/ 0 h 13722502"/>
              <a:gd name="connsiteX1" fmla="*/ 15640342 w 15640342"/>
              <a:gd name="connsiteY1" fmla="*/ 0 h 13722502"/>
              <a:gd name="connsiteX2" fmla="*/ 15640342 w 15640342"/>
              <a:gd name="connsiteY2" fmla="*/ 13722502 h 13722502"/>
              <a:gd name="connsiteX3" fmla="*/ 0 w 15640342"/>
              <a:gd name="connsiteY3" fmla="*/ 13722502 h 13722502"/>
              <a:gd name="connsiteX4" fmla="*/ 6712069 w 15640342"/>
              <a:gd name="connsiteY4" fmla="*/ 9239 h 137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0342" h="13722502">
                <a:moveTo>
                  <a:pt x="12334646" y="0"/>
                </a:moveTo>
                <a:lnTo>
                  <a:pt x="15640342" y="0"/>
                </a:lnTo>
                <a:lnTo>
                  <a:pt x="15640342" y="13722502"/>
                </a:lnTo>
                <a:lnTo>
                  <a:pt x="0" y="13722502"/>
                </a:lnTo>
                <a:lnTo>
                  <a:pt x="6712069" y="9239"/>
                </a:lnTo>
                <a:close/>
              </a:path>
            </a:pathLst>
          </a:custGeom>
          <a:solidFill>
            <a:srgbClr val="283C49"/>
          </a:solidFill>
          <a:ln>
            <a:noFill/>
          </a:ln>
          <a:effectLst/>
          <a:extLst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5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29173" y="4549260"/>
            <a:ext cx="1154162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John Doe</a:t>
            </a:r>
          </a:p>
        </p:txBody>
      </p:sp>
      <p:sp>
        <p:nvSpPr>
          <p:cNvPr id="36" name="Symbol zastępczy tekstu 3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208099" y="4549260"/>
            <a:ext cx="1151438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Company</a:t>
            </a:r>
          </a:p>
        </p:txBody>
      </p:sp>
      <p:cxnSp>
        <p:nvCxnSpPr>
          <p:cNvPr id="38" name="Łącznik prosty 37"/>
          <p:cNvCxnSpPr/>
          <p:nvPr userDrawn="1"/>
        </p:nvCxnSpPr>
        <p:spPr bwMode="auto">
          <a:xfrm>
            <a:off x="6096000" y="4614863"/>
            <a:ext cx="0" cy="2729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  <p:sp>
        <p:nvSpPr>
          <p:cNvPr id="41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2668780" y="3838485"/>
            <a:ext cx="6854442" cy="63709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 template</a:t>
            </a:r>
          </a:p>
        </p:txBody>
      </p:sp>
    </p:spTree>
    <p:extLst>
      <p:ext uri="{BB962C8B-B14F-4D97-AF65-F5344CB8AC3E}">
        <p14:creationId xmlns:p14="http://schemas.microsoft.com/office/powerpoint/2010/main" val="24361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791376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 analysis </a:t>
            </a:r>
          </a:p>
        </p:txBody>
      </p:sp>
      <p:sp>
        <p:nvSpPr>
          <p:cNvPr id="25" name="Symbol zastępczy tekstu 34"/>
          <p:cNvSpPr>
            <a:spLocks noGrp="1"/>
          </p:cNvSpPr>
          <p:nvPr>
            <p:ph type="body" sz="quarter" idx="34" hasCustomPrompt="1"/>
          </p:nvPr>
        </p:nvSpPr>
        <p:spPr>
          <a:xfrm>
            <a:off x="7884524" y="5506233"/>
            <a:ext cx="1685078" cy="60939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lnSpc>
                <a:spcPct val="110000"/>
              </a:lnSpc>
              <a:buFont typeface="Arial" panose="020B0604020202020204" pitchFamily="34" charset="0"/>
              <a:buNone/>
              <a:defRPr sz="3600" b="1" spc="20" baseline="0">
                <a:solidFill>
                  <a:srgbClr val="5DBEB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37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1742366" y="2117887"/>
            <a:ext cx="429013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38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1742366" y="1727880"/>
            <a:ext cx="2935291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43" name="Symbol zastępczy tekstu 34"/>
          <p:cNvSpPr>
            <a:spLocks noGrp="1"/>
          </p:cNvSpPr>
          <p:nvPr>
            <p:ph type="body" sz="quarter" idx="35" hasCustomPrompt="1"/>
          </p:nvPr>
        </p:nvSpPr>
        <p:spPr>
          <a:xfrm>
            <a:off x="1742366" y="3264019"/>
            <a:ext cx="429013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44" name="Symbol zastępczy tekstu 34"/>
          <p:cNvSpPr>
            <a:spLocks noGrp="1"/>
          </p:cNvSpPr>
          <p:nvPr>
            <p:ph type="body" sz="quarter" idx="36" hasCustomPrompt="1"/>
          </p:nvPr>
        </p:nvSpPr>
        <p:spPr>
          <a:xfrm>
            <a:off x="1742366" y="2874013"/>
            <a:ext cx="2935291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49" name="Symbol zastępczy tekstu 34"/>
          <p:cNvSpPr>
            <a:spLocks noGrp="1"/>
          </p:cNvSpPr>
          <p:nvPr>
            <p:ph type="body" sz="quarter" idx="37" hasCustomPrompt="1"/>
          </p:nvPr>
        </p:nvSpPr>
        <p:spPr>
          <a:xfrm>
            <a:off x="1742366" y="4410152"/>
            <a:ext cx="429013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50" name="Symbol zastępczy tekstu 34"/>
          <p:cNvSpPr>
            <a:spLocks noGrp="1"/>
          </p:cNvSpPr>
          <p:nvPr>
            <p:ph type="body" sz="quarter" idx="38" hasCustomPrompt="1"/>
          </p:nvPr>
        </p:nvSpPr>
        <p:spPr>
          <a:xfrm>
            <a:off x="1742366" y="4020145"/>
            <a:ext cx="2935291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55" name="Symbol zastępczy tekstu 34"/>
          <p:cNvSpPr>
            <a:spLocks noGrp="1"/>
          </p:cNvSpPr>
          <p:nvPr>
            <p:ph type="body" sz="quarter" idx="39" hasCustomPrompt="1"/>
          </p:nvPr>
        </p:nvSpPr>
        <p:spPr>
          <a:xfrm>
            <a:off x="1742366" y="5556284"/>
            <a:ext cx="4290134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56" name="Symbol zastępczy tekstu 34"/>
          <p:cNvSpPr>
            <a:spLocks noGrp="1"/>
          </p:cNvSpPr>
          <p:nvPr>
            <p:ph type="body" sz="quarter" idx="40" hasCustomPrompt="1"/>
          </p:nvPr>
        </p:nvSpPr>
        <p:spPr>
          <a:xfrm>
            <a:off x="1742366" y="5166278"/>
            <a:ext cx="2935291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32" name="Symbol zastępczy tekstu 34"/>
          <p:cNvSpPr>
            <a:spLocks noGrp="1"/>
          </p:cNvSpPr>
          <p:nvPr>
            <p:ph type="body" sz="quarter" idx="41" hasCustomPrompt="1"/>
          </p:nvPr>
        </p:nvSpPr>
        <p:spPr>
          <a:xfrm>
            <a:off x="1055618" y="2053665"/>
            <a:ext cx="15965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3" name="Symbol zastępczy tekstu 34"/>
          <p:cNvSpPr>
            <a:spLocks noGrp="1"/>
          </p:cNvSpPr>
          <p:nvPr>
            <p:ph type="body" sz="quarter" idx="42" hasCustomPrompt="1"/>
          </p:nvPr>
        </p:nvSpPr>
        <p:spPr>
          <a:xfrm>
            <a:off x="1051835" y="3199797"/>
            <a:ext cx="15965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4" name="Symbol zastępczy tekstu 34"/>
          <p:cNvSpPr>
            <a:spLocks noGrp="1"/>
          </p:cNvSpPr>
          <p:nvPr>
            <p:ph type="body" sz="quarter" idx="43" hasCustomPrompt="1"/>
          </p:nvPr>
        </p:nvSpPr>
        <p:spPr>
          <a:xfrm>
            <a:off x="1050567" y="4345929"/>
            <a:ext cx="15965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5" name="Symbol zastępczy tekstu 34"/>
          <p:cNvSpPr>
            <a:spLocks noGrp="1"/>
          </p:cNvSpPr>
          <p:nvPr>
            <p:ph type="body" sz="quarter" idx="44" hasCustomPrompt="1"/>
          </p:nvPr>
        </p:nvSpPr>
        <p:spPr>
          <a:xfrm>
            <a:off x="1050567" y="5492062"/>
            <a:ext cx="15965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55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1332360" y="996605"/>
            <a:ext cx="5072771" cy="57546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Helpful</a:t>
            </a:r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21" hasCustomPrompt="1"/>
          </p:nvPr>
        </p:nvSpPr>
        <p:spPr>
          <a:xfrm>
            <a:off x="6405131" y="996144"/>
            <a:ext cx="5072771" cy="575469"/>
          </a:xfrm>
          <a:prstGeom prst="rect">
            <a:avLst/>
          </a:prstGeom>
          <a:solidFill>
            <a:srgbClr val="37485C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Harmful</a:t>
            </a:r>
          </a:p>
        </p:txBody>
      </p:sp>
      <p:sp>
        <p:nvSpPr>
          <p:cNvPr id="26" name="Symbol zastępczy tekstu 5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9461" y="4476135"/>
            <a:ext cx="2128171" cy="57546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External</a:t>
            </a:r>
          </a:p>
        </p:txBody>
      </p:sp>
      <p:sp>
        <p:nvSpPr>
          <p:cNvPr id="33" name="Symbol zastępczy tekstu 5"/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-19461" y="2347964"/>
            <a:ext cx="2128171" cy="57546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Internal</a:t>
            </a:r>
          </a:p>
        </p:txBody>
      </p:sp>
      <p:sp>
        <p:nvSpPr>
          <p:cNvPr id="49" name="Symbol zastępczy tekstu 8"/>
          <p:cNvSpPr>
            <a:spLocks noGrp="1"/>
          </p:cNvSpPr>
          <p:nvPr>
            <p:ph type="body" sz="quarter" idx="45" hasCustomPrompt="1"/>
          </p:nvPr>
        </p:nvSpPr>
        <p:spPr>
          <a:xfrm>
            <a:off x="1332359" y="1569742"/>
            <a:ext cx="5047446" cy="2111400"/>
          </a:xfrm>
          <a:prstGeom prst="rect">
            <a:avLst/>
          </a:prstGeom>
          <a:solidFill>
            <a:srgbClr val="283C49"/>
          </a:solidFill>
          <a:ln>
            <a:solidFill>
              <a:srgbClr val="283C49">
                <a:alpha val="0"/>
              </a:srgb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52" name="Symbol zastępczy tekstu 8"/>
          <p:cNvSpPr>
            <a:spLocks noGrp="1"/>
          </p:cNvSpPr>
          <p:nvPr>
            <p:ph type="body" sz="quarter" idx="46" hasCustomPrompt="1"/>
          </p:nvPr>
        </p:nvSpPr>
        <p:spPr>
          <a:xfrm>
            <a:off x="1332359" y="3716555"/>
            <a:ext cx="5047445" cy="2111400"/>
          </a:xfrm>
          <a:prstGeom prst="rect">
            <a:avLst/>
          </a:prstGeom>
          <a:solidFill>
            <a:srgbClr val="283C49"/>
          </a:solidFill>
          <a:ln>
            <a:solidFill>
              <a:srgbClr val="283C49">
                <a:alpha val="0"/>
              </a:srgb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53" name="Symbol zastępczy tekstu 8"/>
          <p:cNvSpPr>
            <a:spLocks noGrp="1"/>
          </p:cNvSpPr>
          <p:nvPr>
            <p:ph type="body" sz="quarter" idx="47" hasCustomPrompt="1"/>
          </p:nvPr>
        </p:nvSpPr>
        <p:spPr>
          <a:xfrm>
            <a:off x="6423504" y="1569742"/>
            <a:ext cx="5054398" cy="2111400"/>
          </a:xfrm>
          <a:prstGeom prst="rect">
            <a:avLst/>
          </a:prstGeom>
          <a:solidFill>
            <a:srgbClr val="283C49"/>
          </a:solidFill>
          <a:ln>
            <a:solidFill>
              <a:srgbClr val="283C49">
                <a:alpha val="0"/>
              </a:srgb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54" name="Symbol zastępczy tekstu 8"/>
          <p:cNvSpPr>
            <a:spLocks noGrp="1"/>
          </p:cNvSpPr>
          <p:nvPr>
            <p:ph type="body" sz="quarter" idx="48" hasCustomPrompt="1"/>
          </p:nvPr>
        </p:nvSpPr>
        <p:spPr>
          <a:xfrm>
            <a:off x="6423504" y="3716555"/>
            <a:ext cx="5054397" cy="2111400"/>
          </a:xfrm>
          <a:prstGeom prst="rect">
            <a:avLst/>
          </a:prstGeom>
          <a:solidFill>
            <a:srgbClr val="283C49"/>
          </a:solidFill>
          <a:ln>
            <a:solidFill>
              <a:srgbClr val="283C49">
                <a:alpha val="0"/>
              </a:srgb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43" name="Symbol zastępczy tekstu 34"/>
          <p:cNvSpPr>
            <a:spLocks noGrp="1"/>
          </p:cNvSpPr>
          <p:nvPr>
            <p:ph type="body" sz="quarter" idx="43" hasCustomPrompt="1"/>
          </p:nvPr>
        </p:nvSpPr>
        <p:spPr>
          <a:xfrm>
            <a:off x="1612536" y="4224979"/>
            <a:ext cx="3579648" cy="14696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Venenatis quis elit sit amet accumsan.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pPr lvl="0"/>
            <a:r>
              <a:rPr lang="da-DK" dirty="0"/>
              <a:t>Quam elit sit amet accumsan.</a:t>
            </a:r>
            <a:endParaRPr lang="en-US" dirty="0"/>
          </a:p>
        </p:txBody>
      </p:sp>
      <p:sp>
        <p:nvSpPr>
          <p:cNvPr id="44" name="Symbol zastępczy tekstu 34"/>
          <p:cNvSpPr>
            <a:spLocks noGrp="1"/>
          </p:cNvSpPr>
          <p:nvPr>
            <p:ph type="body" sz="quarter" idx="44" hasCustomPrompt="1"/>
          </p:nvPr>
        </p:nvSpPr>
        <p:spPr>
          <a:xfrm>
            <a:off x="1612536" y="3835280"/>
            <a:ext cx="1546577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55" name="Symbol zastępczy tekstu 34"/>
          <p:cNvSpPr>
            <a:spLocks noGrp="1"/>
          </p:cNvSpPr>
          <p:nvPr>
            <p:ph type="body" sz="quarter" idx="49" hasCustomPrompt="1"/>
          </p:nvPr>
        </p:nvSpPr>
        <p:spPr>
          <a:xfrm>
            <a:off x="1612536" y="2078897"/>
            <a:ext cx="3579648" cy="1431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Venenatis quis elit sit amet accumsan. Praesent lacinia diam quis interdum.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pPr lvl="0"/>
            <a:r>
              <a:rPr lang="da-DK" dirty="0"/>
              <a:t>Quam elit sit amet accumsan.</a:t>
            </a:r>
            <a:endParaRPr lang="en-US" dirty="0"/>
          </a:p>
        </p:txBody>
      </p:sp>
      <p:sp>
        <p:nvSpPr>
          <p:cNvPr id="56" name="Symbol zastępczy tekstu 34"/>
          <p:cNvSpPr>
            <a:spLocks noGrp="1"/>
          </p:cNvSpPr>
          <p:nvPr>
            <p:ph type="body" sz="quarter" idx="50" hasCustomPrompt="1"/>
          </p:nvPr>
        </p:nvSpPr>
        <p:spPr>
          <a:xfrm>
            <a:off x="1612536" y="1689199"/>
            <a:ext cx="1100301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57" name="Symbol zastępczy tekstu 34"/>
          <p:cNvSpPr>
            <a:spLocks noGrp="1"/>
          </p:cNvSpPr>
          <p:nvPr>
            <p:ph type="body" sz="quarter" idx="51" hasCustomPrompt="1"/>
          </p:nvPr>
        </p:nvSpPr>
        <p:spPr>
          <a:xfrm>
            <a:off x="6666935" y="4224979"/>
            <a:ext cx="3579648" cy="11603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Dolor quis elit sit amet accumsan.</a:t>
            </a:r>
          </a:p>
          <a:p>
            <a:pPr lvl="0"/>
            <a:r>
              <a:rPr lang="fr-FR" dirty="0"/>
              <a:t>Lacinia lacinia diam quis.</a:t>
            </a:r>
          </a:p>
          <a:p>
            <a:pPr lvl="0"/>
            <a:r>
              <a:rPr lang="en-US" dirty="0" err="1"/>
              <a:t>Intendum</a:t>
            </a:r>
            <a:r>
              <a:rPr lang="en-US" dirty="0"/>
              <a:t>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sp>
        <p:nvSpPr>
          <p:cNvPr id="58" name="Symbol zastępczy tekstu 34"/>
          <p:cNvSpPr>
            <a:spLocks noGrp="1"/>
          </p:cNvSpPr>
          <p:nvPr>
            <p:ph type="body" sz="quarter" idx="52" hasCustomPrompt="1"/>
          </p:nvPr>
        </p:nvSpPr>
        <p:spPr>
          <a:xfrm>
            <a:off x="6666935" y="3835280"/>
            <a:ext cx="85151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59" name="Symbol zastępczy tekstu 34"/>
          <p:cNvSpPr>
            <a:spLocks noGrp="1"/>
          </p:cNvSpPr>
          <p:nvPr>
            <p:ph type="body" sz="quarter" idx="53" hasCustomPrompt="1"/>
          </p:nvPr>
        </p:nvSpPr>
        <p:spPr>
          <a:xfrm>
            <a:off x="6666935" y="2078897"/>
            <a:ext cx="3579648" cy="1431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Quis elit sit amet accumsan. Praesent lacinia diam quis interdum.</a:t>
            </a:r>
          </a:p>
          <a:p>
            <a:pPr lvl="0"/>
            <a:r>
              <a:rPr lang="en-US" dirty="0"/>
              <a:t>Lorem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  <a:p>
            <a:pPr lvl="0"/>
            <a:r>
              <a:rPr lang="da-DK" dirty="0"/>
              <a:t>Dolorem elit sit amet accumsan.</a:t>
            </a:r>
            <a:endParaRPr lang="en-US" dirty="0"/>
          </a:p>
        </p:txBody>
      </p:sp>
      <p:sp>
        <p:nvSpPr>
          <p:cNvPr id="60" name="Symbol zastępczy tekstu 34"/>
          <p:cNvSpPr>
            <a:spLocks noGrp="1"/>
          </p:cNvSpPr>
          <p:nvPr>
            <p:ph type="body" sz="quarter" idx="54" hasCustomPrompt="1"/>
          </p:nvPr>
        </p:nvSpPr>
        <p:spPr>
          <a:xfrm>
            <a:off x="6666935" y="1689199"/>
            <a:ext cx="140647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35599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791376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 analysis </a:t>
            </a:r>
          </a:p>
        </p:txBody>
      </p:sp>
      <p:sp>
        <p:nvSpPr>
          <p:cNvPr id="74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8014989" y="4494957"/>
            <a:ext cx="3401902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110000"/>
              </a:lnSpc>
              <a:buClr>
                <a:srgbClr val="5DBEB6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diam.</a:t>
            </a:r>
          </a:p>
        </p:txBody>
      </p:sp>
      <p:sp>
        <p:nvSpPr>
          <p:cNvPr id="75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8014989" y="4103882"/>
            <a:ext cx="10390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rgbClr val="5DBEB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80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8014989" y="2289878"/>
            <a:ext cx="3401902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110000"/>
              </a:lnSpc>
              <a:buClr>
                <a:srgbClr val="22323F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diam.</a:t>
            </a:r>
          </a:p>
        </p:txBody>
      </p:sp>
      <p:sp>
        <p:nvSpPr>
          <p:cNvPr id="81" name="Symbol zastępczy tekstu 34"/>
          <p:cNvSpPr>
            <a:spLocks noGrp="1"/>
          </p:cNvSpPr>
          <p:nvPr>
            <p:ph type="body" sz="quarter" idx="20" hasCustomPrompt="1"/>
          </p:nvPr>
        </p:nvSpPr>
        <p:spPr>
          <a:xfrm>
            <a:off x="8014989" y="1898803"/>
            <a:ext cx="1716560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rgbClr val="37485C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86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2460928" y="2289878"/>
            <a:ext cx="3401902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11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diam.</a:t>
            </a:r>
          </a:p>
        </p:txBody>
      </p:sp>
      <p:sp>
        <p:nvSpPr>
          <p:cNvPr id="87" name="Symbol zastępczy tekstu 34"/>
          <p:cNvSpPr>
            <a:spLocks noGrp="1"/>
          </p:cNvSpPr>
          <p:nvPr>
            <p:ph type="body" sz="quarter" idx="22" hasCustomPrompt="1"/>
          </p:nvPr>
        </p:nvSpPr>
        <p:spPr>
          <a:xfrm>
            <a:off x="2460928" y="1898803"/>
            <a:ext cx="1342355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92" name="Symbol zastępczy tekstu 34"/>
          <p:cNvSpPr>
            <a:spLocks noGrp="1"/>
          </p:cNvSpPr>
          <p:nvPr>
            <p:ph type="body" sz="quarter" idx="23" hasCustomPrompt="1"/>
          </p:nvPr>
        </p:nvSpPr>
        <p:spPr>
          <a:xfrm>
            <a:off x="2440098" y="4494957"/>
            <a:ext cx="3401902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11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diam.</a:t>
            </a:r>
          </a:p>
        </p:txBody>
      </p:sp>
      <p:sp>
        <p:nvSpPr>
          <p:cNvPr id="93" name="Symbol zastępczy tekstu 34"/>
          <p:cNvSpPr>
            <a:spLocks noGrp="1"/>
          </p:cNvSpPr>
          <p:nvPr>
            <p:ph type="body" sz="quarter" idx="24" hasCustomPrompt="1"/>
          </p:nvPr>
        </p:nvSpPr>
        <p:spPr>
          <a:xfrm>
            <a:off x="2440098" y="4103882"/>
            <a:ext cx="188801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82274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1" hasCustomPrompt="1"/>
          </p:nvPr>
        </p:nvSpPr>
        <p:spPr>
          <a:xfrm>
            <a:off x="689769" y="2447925"/>
            <a:ext cx="2540000" cy="3937794"/>
          </a:xfrm>
          <a:prstGeom prst="rect">
            <a:avLst/>
          </a:prstGeom>
          <a:ln w="50800">
            <a:solidFill>
              <a:schemeClr val="accent4"/>
            </a:solidFill>
            <a:miter lim="800000"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Symbol zastępczy tekstu 34"/>
          <p:cNvSpPr>
            <a:spLocks noGrp="1"/>
          </p:cNvSpPr>
          <p:nvPr>
            <p:ph type="body" sz="quarter" idx="49" hasCustomPrompt="1"/>
          </p:nvPr>
        </p:nvSpPr>
        <p:spPr>
          <a:xfrm>
            <a:off x="787137" y="3376134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accumsan</a:t>
            </a:r>
            <a:r>
              <a:rPr lang="en-US" dirty="0"/>
              <a:t> present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31" name="Symbol zastępczy tekstu 34"/>
          <p:cNvSpPr>
            <a:spLocks noGrp="1"/>
          </p:cNvSpPr>
          <p:nvPr>
            <p:ph type="body" sz="quarter" idx="50" hasCustomPrompt="1"/>
          </p:nvPr>
        </p:nvSpPr>
        <p:spPr>
          <a:xfrm>
            <a:off x="1288592" y="2774177"/>
            <a:ext cx="1342355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32" name="Symbol zastępczy tekstu 34"/>
          <p:cNvSpPr>
            <a:spLocks noGrp="1"/>
          </p:cNvSpPr>
          <p:nvPr>
            <p:ph type="body" sz="quarter" idx="51" hasCustomPrompt="1"/>
          </p:nvPr>
        </p:nvSpPr>
        <p:spPr>
          <a:xfrm>
            <a:off x="787137" y="4093845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/>
              <a:t>Diam quis interdum volutpat quam</a:t>
            </a:r>
            <a:endParaRPr lang="en-US" dirty="0"/>
          </a:p>
        </p:txBody>
      </p:sp>
      <p:sp>
        <p:nvSpPr>
          <p:cNvPr id="33" name="Symbol zastępczy tekstu 34"/>
          <p:cNvSpPr>
            <a:spLocks noGrp="1"/>
          </p:cNvSpPr>
          <p:nvPr>
            <p:ph type="body" sz="quarter" idx="52" hasCustomPrompt="1"/>
          </p:nvPr>
        </p:nvSpPr>
        <p:spPr>
          <a:xfrm>
            <a:off x="787137" y="4808992"/>
            <a:ext cx="2345265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dolorem</a:t>
            </a:r>
            <a:endParaRPr lang="en-US" dirty="0"/>
          </a:p>
        </p:txBody>
      </p:sp>
      <p:sp>
        <p:nvSpPr>
          <p:cNvPr id="47" name="Symbol zastępczy tekstu 4"/>
          <p:cNvSpPr>
            <a:spLocks noGrp="1"/>
          </p:cNvSpPr>
          <p:nvPr>
            <p:ph type="body" sz="quarter" idx="54" hasCustomPrompt="1"/>
          </p:nvPr>
        </p:nvSpPr>
        <p:spPr>
          <a:xfrm>
            <a:off x="3445581" y="2447925"/>
            <a:ext cx="2540000" cy="3937794"/>
          </a:xfrm>
          <a:prstGeom prst="rect">
            <a:avLst/>
          </a:prstGeom>
          <a:ln w="50800">
            <a:solidFill>
              <a:srgbClr val="ABABAB"/>
            </a:solidFill>
            <a:miter lim="800000"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Symbol zastępczy tekstu 34"/>
          <p:cNvSpPr>
            <a:spLocks noGrp="1"/>
          </p:cNvSpPr>
          <p:nvPr>
            <p:ph type="body" sz="quarter" idx="55" hasCustomPrompt="1"/>
          </p:nvPr>
        </p:nvSpPr>
        <p:spPr>
          <a:xfrm>
            <a:off x="3542949" y="3376134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/>
              <a:t>Praesent lacinia diam quis interdum volutpat</a:t>
            </a:r>
            <a:endParaRPr lang="en-US" dirty="0"/>
          </a:p>
        </p:txBody>
      </p:sp>
      <p:sp>
        <p:nvSpPr>
          <p:cNvPr id="49" name="Symbol zastępczy tekstu 34"/>
          <p:cNvSpPr>
            <a:spLocks noGrp="1"/>
          </p:cNvSpPr>
          <p:nvPr>
            <p:ph type="body" sz="quarter" idx="56" hasCustomPrompt="1"/>
          </p:nvPr>
        </p:nvSpPr>
        <p:spPr>
          <a:xfrm>
            <a:off x="3857303" y="2774177"/>
            <a:ext cx="1716560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110000"/>
              </a:lnSpc>
              <a:defRPr sz="22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50" name="Symbol zastępczy tekstu 34"/>
          <p:cNvSpPr>
            <a:spLocks noGrp="1"/>
          </p:cNvSpPr>
          <p:nvPr>
            <p:ph type="body" sz="quarter" idx="57" hasCustomPrompt="1"/>
          </p:nvPr>
        </p:nvSpPr>
        <p:spPr>
          <a:xfrm>
            <a:off x="3542949" y="4065465"/>
            <a:ext cx="2345265" cy="664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 Proin non quam. Venenatis quis elit sit dolorem.</a:t>
            </a:r>
            <a:endParaRPr lang="en-US" dirty="0"/>
          </a:p>
        </p:txBody>
      </p:sp>
      <p:sp>
        <p:nvSpPr>
          <p:cNvPr id="51" name="Symbol zastępczy tekstu 34"/>
          <p:cNvSpPr>
            <a:spLocks noGrp="1"/>
          </p:cNvSpPr>
          <p:nvPr>
            <p:ph type="body" sz="quarter" idx="58" hasCustomPrompt="1"/>
          </p:nvPr>
        </p:nvSpPr>
        <p:spPr>
          <a:xfrm>
            <a:off x="3542949" y="4959473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</a:t>
            </a:r>
            <a:r>
              <a:rPr lang="en-US" dirty="0"/>
              <a:t> </a:t>
            </a:r>
            <a:r>
              <a:rPr lang="en-US" dirty="0" err="1"/>
              <a:t>msan</a:t>
            </a:r>
            <a:r>
              <a:rPr lang="en-US" dirty="0"/>
              <a:t> </a:t>
            </a:r>
            <a:r>
              <a:rPr lang="en-US" dirty="0" err="1"/>
              <a:t>dolorem</a:t>
            </a:r>
            <a:r>
              <a:rPr lang="en-US" dirty="0"/>
              <a:t>.</a:t>
            </a:r>
          </a:p>
        </p:txBody>
      </p:sp>
      <p:sp>
        <p:nvSpPr>
          <p:cNvPr id="62" name="Symbol zastępczy tekstu 4"/>
          <p:cNvSpPr>
            <a:spLocks noGrp="1"/>
          </p:cNvSpPr>
          <p:nvPr>
            <p:ph type="body" sz="quarter" idx="61" hasCustomPrompt="1"/>
          </p:nvPr>
        </p:nvSpPr>
        <p:spPr>
          <a:xfrm>
            <a:off x="6201393" y="2447925"/>
            <a:ext cx="2540000" cy="3937794"/>
          </a:xfrm>
          <a:prstGeom prst="rect">
            <a:avLst/>
          </a:prstGeom>
          <a:ln w="50800">
            <a:solidFill>
              <a:schemeClr val="accent2"/>
            </a:solidFill>
            <a:miter lim="800000"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Symbol zastępczy tekstu 34"/>
          <p:cNvSpPr>
            <a:spLocks noGrp="1"/>
          </p:cNvSpPr>
          <p:nvPr>
            <p:ph type="body" sz="quarter" idx="62" hasCustomPrompt="1"/>
          </p:nvPr>
        </p:nvSpPr>
        <p:spPr>
          <a:xfrm>
            <a:off x="6298761" y="3376133"/>
            <a:ext cx="2345265" cy="664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Venenatis quis elit sit amet accumsan. Praesent lacinia diam quis interdu.</a:t>
            </a:r>
            <a:endParaRPr lang="en-US" dirty="0"/>
          </a:p>
        </p:txBody>
      </p:sp>
      <p:sp>
        <p:nvSpPr>
          <p:cNvPr id="64" name="Symbol zastępczy tekstu 34"/>
          <p:cNvSpPr>
            <a:spLocks noGrp="1"/>
          </p:cNvSpPr>
          <p:nvPr>
            <p:ph type="body" sz="quarter" idx="63" hasCustomPrompt="1"/>
          </p:nvPr>
        </p:nvSpPr>
        <p:spPr>
          <a:xfrm>
            <a:off x="6527386" y="2774177"/>
            <a:ext cx="188801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110000"/>
              </a:lnSpc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65" name="Symbol zastępczy tekstu 34"/>
          <p:cNvSpPr>
            <a:spLocks noGrp="1"/>
          </p:cNvSpPr>
          <p:nvPr>
            <p:ph type="body" sz="quarter" idx="64" hasCustomPrompt="1"/>
          </p:nvPr>
        </p:nvSpPr>
        <p:spPr>
          <a:xfrm>
            <a:off x="6298761" y="4270479"/>
            <a:ext cx="234526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/>
              <a:t>Diam quis interdum volutpat quam</a:t>
            </a:r>
            <a:endParaRPr lang="en-US" dirty="0"/>
          </a:p>
        </p:txBody>
      </p:sp>
      <p:sp>
        <p:nvSpPr>
          <p:cNvPr id="66" name="Symbol zastępczy tekstu 34"/>
          <p:cNvSpPr>
            <a:spLocks noGrp="1"/>
          </p:cNvSpPr>
          <p:nvPr>
            <p:ph type="body" sz="quarter" idx="65" hasCustomPrompt="1"/>
          </p:nvPr>
        </p:nvSpPr>
        <p:spPr>
          <a:xfrm>
            <a:off x="6298761" y="4943225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69" name="Symbol zastępczy tekstu 4"/>
          <p:cNvSpPr>
            <a:spLocks noGrp="1"/>
          </p:cNvSpPr>
          <p:nvPr>
            <p:ph type="body" sz="quarter" idx="68" hasCustomPrompt="1"/>
          </p:nvPr>
        </p:nvSpPr>
        <p:spPr>
          <a:xfrm>
            <a:off x="8957205" y="2447925"/>
            <a:ext cx="2540000" cy="3937794"/>
          </a:xfrm>
          <a:prstGeom prst="rect">
            <a:avLst/>
          </a:prstGeom>
          <a:ln w="50800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Symbol zastępczy tekstu 34"/>
          <p:cNvSpPr>
            <a:spLocks noGrp="1"/>
          </p:cNvSpPr>
          <p:nvPr>
            <p:ph type="body" sz="quarter" idx="69" hasCustomPrompt="1"/>
          </p:nvPr>
        </p:nvSpPr>
        <p:spPr>
          <a:xfrm>
            <a:off x="9054572" y="3376134"/>
            <a:ext cx="2345265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Tenenatis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sp>
        <p:nvSpPr>
          <p:cNvPr id="71" name="Symbol zastępczy tekstu 34"/>
          <p:cNvSpPr>
            <a:spLocks noGrp="1"/>
          </p:cNvSpPr>
          <p:nvPr>
            <p:ph type="body" sz="quarter" idx="70" hasCustomPrompt="1"/>
          </p:nvPr>
        </p:nvSpPr>
        <p:spPr>
          <a:xfrm>
            <a:off x="9707672" y="2774177"/>
            <a:ext cx="10390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110000"/>
              </a:lnSpc>
              <a:defRPr sz="2200" b="1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72" name="Symbol zastępczy tekstu 34"/>
          <p:cNvSpPr>
            <a:spLocks noGrp="1"/>
          </p:cNvSpPr>
          <p:nvPr>
            <p:ph type="body" sz="quarter" idx="71" hasCustomPrompt="1"/>
          </p:nvPr>
        </p:nvSpPr>
        <p:spPr>
          <a:xfrm>
            <a:off x="9054572" y="4492078"/>
            <a:ext cx="2345265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/>
              <a:t>Lacinia diam quis inte rdum volutpat. Proin non quam. Venenatis quis elit sit amet dolorem.</a:t>
            </a:r>
            <a:endParaRPr lang="en-US" dirty="0"/>
          </a:p>
        </p:txBody>
      </p:sp>
      <p:sp>
        <p:nvSpPr>
          <p:cNvPr id="73" name="Symbol zastępczy tekstu 34"/>
          <p:cNvSpPr>
            <a:spLocks noGrp="1"/>
          </p:cNvSpPr>
          <p:nvPr>
            <p:ph type="body" sz="quarter" idx="72" hasCustomPrompt="1"/>
          </p:nvPr>
        </p:nvSpPr>
        <p:spPr>
          <a:xfrm>
            <a:off x="9054572" y="5608544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</a:t>
            </a:r>
            <a:r>
              <a:rPr lang="en-US" dirty="0" err="1"/>
              <a:t>tenenatis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sp>
        <p:nvSpPr>
          <p:cNvPr id="96" name="Symbol zastępczy tekstu 34"/>
          <p:cNvSpPr>
            <a:spLocks noGrp="1"/>
          </p:cNvSpPr>
          <p:nvPr>
            <p:ph type="body" sz="quarter" idx="73" hasCustomPrompt="1"/>
          </p:nvPr>
        </p:nvSpPr>
        <p:spPr>
          <a:xfrm>
            <a:off x="3542949" y="5631882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sp>
        <p:nvSpPr>
          <p:cNvPr id="97" name="Symbol zastępczy tekstu 34"/>
          <p:cNvSpPr>
            <a:spLocks noGrp="1"/>
          </p:cNvSpPr>
          <p:nvPr>
            <p:ph type="body" sz="quarter" idx="74" hasCustomPrompt="1"/>
          </p:nvPr>
        </p:nvSpPr>
        <p:spPr>
          <a:xfrm>
            <a:off x="6269264" y="5381387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quam</a:t>
            </a:r>
          </a:p>
        </p:txBody>
      </p:sp>
      <p:sp>
        <p:nvSpPr>
          <p:cNvPr id="98" name="Symbol zastępczy tekstu 34"/>
          <p:cNvSpPr>
            <a:spLocks noGrp="1"/>
          </p:cNvSpPr>
          <p:nvPr>
            <p:ph type="body" sz="quarter" idx="75" hasCustomPrompt="1"/>
          </p:nvPr>
        </p:nvSpPr>
        <p:spPr>
          <a:xfrm>
            <a:off x="6269264" y="5819549"/>
            <a:ext cx="2345265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</a:t>
            </a:r>
            <a:r>
              <a:rPr lang="en-US" dirty="0" err="1"/>
              <a:t>tenenatis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4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689769" y="866775"/>
            <a:ext cx="5082381" cy="40005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29" name="Symbol zastępczy tekstu 5"/>
          <p:cNvSpPr>
            <a:spLocks noGrp="1"/>
          </p:cNvSpPr>
          <p:nvPr>
            <p:ph type="body" sz="quarter" idx="21" hasCustomPrompt="1"/>
          </p:nvPr>
        </p:nvSpPr>
        <p:spPr>
          <a:xfrm>
            <a:off x="6211504" y="866775"/>
            <a:ext cx="5082381" cy="400051"/>
          </a:xfrm>
          <a:prstGeom prst="rect">
            <a:avLst/>
          </a:prstGeom>
          <a:solidFill>
            <a:srgbClr val="ABABAB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34" name="Symbol zastępczy tekstu 5"/>
          <p:cNvSpPr>
            <a:spLocks noGrp="1"/>
          </p:cNvSpPr>
          <p:nvPr>
            <p:ph type="body" sz="quarter" idx="22" hasCustomPrompt="1"/>
          </p:nvPr>
        </p:nvSpPr>
        <p:spPr>
          <a:xfrm>
            <a:off x="689769" y="3481387"/>
            <a:ext cx="5082381" cy="40005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35" name="Symbol zastępczy tekstu 5"/>
          <p:cNvSpPr>
            <a:spLocks noGrp="1"/>
          </p:cNvSpPr>
          <p:nvPr>
            <p:ph type="body" sz="quarter" idx="23" hasCustomPrompt="1"/>
          </p:nvPr>
        </p:nvSpPr>
        <p:spPr>
          <a:xfrm>
            <a:off x="6211504" y="3481387"/>
            <a:ext cx="5082381" cy="400051"/>
          </a:xfrm>
          <a:prstGeom prst="rect">
            <a:avLst/>
          </a:prstGeom>
          <a:solidFill>
            <a:srgbClr val="69C9BE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37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919678" y="1422167"/>
            <a:ext cx="4623873" cy="190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Char char="•"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</a:p>
          <a:p>
            <a:pPr lvl="0"/>
            <a:r>
              <a:rPr lang="pt-BR" dirty="0"/>
              <a:t>Praesent lacinia diam quis interdum volutpat. </a:t>
            </a:r>
          </a:p>
          <a:p>
            <a:pPr lvl="0"/>
            <a:r>
              <a:rPr lang="fr-FR" dirty="0"/>
              <a:t>Proin non quam. Quis elit sit amet accumsan.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38" name="Symbol zastępczy tekstu 34"/>
          <p:cNvSpPr>
            <a:spLocks noGrp="1"/>
          </p:cNvSpPr>
          <p:nvPr>
            <p:ph type="body" sz="quarter" idx="24" hasCustomPrompt="1"/>
          </p:nvPr>
        </p:nvSpPr>
        <p:spPr>
          <a:xfrm>
            <a:off x="6501328" y="1422167"/>
            <a:ext cx="4623873" cy="190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150"/>
              </a:spcBef>
              <a:buClr>
                <a:srgbClr val="919191"/>
              </a:buClr>
              <a:buSzPct val="110000"/>
              <a:buFont typeface="Arial" panose="020B0604020202020204" pitchFamily="34" charset="0"/>
              <a:buChar char="•"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</a:p>
          <a:p>
            <a:pPr lvl="0"/>
            <a:r>
              <a:rPr lang="pt-BR" dirty="0"/>
              <a:t>Praesent lacinia diam quis interdum volutpat. </a:t>
            </a:r>
          </a:p>
          <a:p>
            <a:pPr lvl="0"/>
            <a:r>
              <a:rPr lang="fr-FR" dirty="0"/>
              <a:t>Proin non quam. Quis elit sit amet accumsan.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39" name="Symbol zastępczy tekstu 34"/>
          <p:cNvSpPr>
            <a:spLocks noGrp="1"/>
          </p:cNvSpPr>
          <p:nvPr>
            <p:ph type="body" sz="quarter" idx="25" hasCustomPrompt="1"/>
          </p:nvPr>
        </p:nvSpPr>
        <p:spPr>
          <a:xfrm>
            <a:off x="6501328" y="4067067"/>
            <a:ext cx="4623873" cy="190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150"/>
              </a:spcBef>
              <a:buClr>
                <a:srgbClr val="69C9BE"/>
              </a:buClr>
              <a:buSzPct val="110000"/>
              <a:buFont typeface="Arial" panose="020B0604020202020204" pitchFamily="34" charset="0"/>
              <a:buChar char="•"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</a:p>
          <a:p>
            <a:pPr lvl="0"/>
            <a:r>
              <a:rPr lang="pt-BR" dirty="0"/>
              <a:t>Praesent lacinia diam quis interdum volutpat. </a:t>
            </a:r>
          </a:p>
          <a:p>
            <a:pPr lvl="0"/>
            <a:r>
              <a:rPr lang="fr-FR" dirty="0"/>
              <a:t>Proin non quam. Quis elit sit amet accumsan.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0" name="Symbol zastępczy tekstu 34"/>
          <p:cNvSpPr>
            <a:spLocks noGrp="1"/>
          </p:cNvSpPr>
          <p:nvPr>
            <p:ph type="body" sz="quarter" idx="26" hasCustomPrompt="1"/>
          </p:nvPr>
        </p:nvSpPr>
        <p:spPr>
          <a:xfrm>
            <a:off x="919678" y="4067067"/>
            <a:ext cx="4623873" cy="190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150"/>
              </a:spcBef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</a:p>
          <a:p>
            <a:pPr lvl="0"/>
            <a:r>
              <a:rPr lang="pt-BR" dirty="0"/>
              <a:t>Praesent lacinia diam quis interdum volutpat. </a:t>
            </a:r>
          </a:p>
          <a:p>
            <a:pPr lvl="0"/>
            <a:r>
              <a:rPr lang="fr-FR" dirty="0"/>
              <a:t>Proin non quam. Quis elit sit amet accumsan.</a:t>
            </a:r>
          </a:p>
          <a:p>
            <a:pPr lvl="0"/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567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1889919" y="1419225"/>
            <a:ext cx="2682081" cy="4000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5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13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919477" y="1974617"/>
            <a:ext cx="462387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None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14" name="Symbol zastępczy tekstu 5"/>
          <p:cNvSpPr>
            <a:spLocks noGrp="1"/>
          </p:cNvSpPr>
          <p:nvPr>
            <p:ph type="body" sz="quarter" idx="16" hasCustomPrompt="1"/>
          </p:nvPr>
        </p:nvSpPr>
        <p:spPr>
          <a:xfrm>
            <a:off x="7412413" y="1419225"/>
            <a:ext cx="2680563" cy="4000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500" b="1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15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6473841" y="1974617"/>
            <a:ext cx="462387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None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inter </a:t>
            </a:r>
            <a:r>
              <a:rPr lang="en-US" dirty="0" err="1"/>
              <a:t>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.</a:t>
            </a:r>
          </a:p>
        </p:txBody>
      </p:sp>
      <p:sp>
        <p:nvSpPr>
          <p:cNvPr id="16" name="Symbol zastępczy tekstu 5"/>
          <p:cNvSpPr>
            <a:spLocks noGrp="1"/>
          </p:cNvSpPr>
          <p:nvPr>
            <p:ph type="body" sz="quarter" idx="18" hasCustomPrompt="1"/>
          </p:nvPr>
        </p:nvSpPr>
        <p:spPr>
          <a:xfrm>
            <a:off x="1889919" y="4035681"/>
            <a:ext cx="2682081" cy="4000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5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17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919476" y="4616473"/>
            <a:ext cx="462387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None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.</a:t>
            </a:r>
          </a:p>
        </p:txBody>
      </p:sp>
      <p:sp>
        <p:nvSpPr>
          <p:cNvPr id="18" name="Symbol zastępczy tekstu 5"/>
          <p:cNvSpPr>
            <a:spLocks noGrp="1"/>
          </p:cNvSpPr>
          <p:nvPr>
            <p:ph type="body" sz="quarter" idx="20" hasCustomPrompt="1"/>
          </p:nvPr>
        </p:nvSpPr>
        <p:spPr>
          <a:xfrm>
            <a:off x="7412413" y="4035681"/>
            <a:ext cx="2680563" cy="4000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25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19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6473840" y="4616473"/>
            <a:ext cx="4623873" cy="1523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150"/>
              </a:spcBef>
              <a:buClr>
                <a:schemeClr val="accent4"/>
              </a:buClr>
              <a:buSzPct val="110000"/>
              <a:buFont typeface="Arial" panose="020B0604020202020204" pitchFamily="34" charset="0"/>
              <a:buNone/>
              <a:defRPr sz="15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</a:t>
            </a:r>
            <a:r>
              <a:rPr lang="en-US" dirty="0"/>
              <a:t> </a:t>
            </a:r>
            <a:r>
              <a:rPr lang="en-US" dirty="0" err="1"/>
              <a:t>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85017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39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689700" y="1884668"/>
            <a:ext cx="5500643" cy="741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</a:t>
            </a:r>
          </a:p>
          <a:p>
            <a:pPr lvl="0"/>
            <a:r>
              <a:rPr lang="fr-FR" dirty="0"/>
              <a:t>Venenatis quis elit sit amet accumsan. Interdum volutpat.</a:t>
            </a:r>
            <a:endParaRPr lang="en-US" dirty="0"/>
          </a:p>
        </p:txBody>
      </p:sp>
      <p:sp>
        <p:nvSpPr>
          <p:cNvPr id="40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689700" y="1420018"/>
            <a:ext cx="1518685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45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689700" y="3289243"/>
            <a:ext cx="5500643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600"/>
              </a:spcBef>
              <a:buClr>
                <a:srgbClr val="ABABAB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6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689700" y="2824593"/>
            <a:ext cx="1941878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47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691749" y="4420592"/>
            <a:ext cx="5500643" cy="741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fr-FR" dirty="0"/>
              <a:t>Venenatis quis elit sit amet accumsan. Interdum volutpat.</a:t>
            </a:r>
            <a:endParaRPr lang="en-US" dirty="0"/>
          </a:p>
        </p:txBody>
      </p:sp>
      <p:sp>
        <p:nvSpPr>
          <p:cNvPr id="48" name="Symbol zastępczy tekstu 34"/>
          <p:cNvSpPr>
            <a:spLocks noGrp="1"/>
          </p:cNvSpPr>
          <p:nvPr>
            <p:ph type="body" sz="quarter" idx="20" hasCustomPrompt="1"/>
          </p:nvPr>
        </p:nvSpPr>
        <p:spPr>
          <a:xfrm>
            <a:off x="691748" y="3955942"/>
            <a:ext cx="2136482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49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689700" y="5807980"/>
            <a:ext cx="5500643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0" name="Symbol zastępczy tekstu 34"/>
          <p:cNvSpPr>
            <a:spLocks noGrp="1"/>
          </p:cNvSpPr>
          <p:nvPr>
            <p:ph type="body" sz="quarter" idx="22" hasCustomPrompt="1"/>
          </p:nvPr>
        </p:nvSpPr>
        <p:spPr>
          <a:xfrm>
            <a:off x="689700" y="5343330"/>
            <a:ext cx="1175322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rgbClr val="69C9B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63519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6"/>
          <p:cNvSpPr/>
          <p:nvPr userDrawn="1"/>
        </p:nvSpPr>
        <p:spPr>
          <a:xfrm>
            <a:off x="5599430" y="861413"/>
            <a:ext cx="6028002" cy="5439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18" y="21372"/>
                </a:moveTo>
                <a:lnTo>
                  <a:pt x="8618" y="21274"/>
                </a:lnTo>
                <a:lnTo>
                  <a:pt x="8572" y="21274"/>
                </a:lnTo>
                <a:lnTo>
                  <a:pt x="8572" y="21372"/>
                </a:lnTo>
                <a:lnTo>
                  <a:pt x="6524" y="21372"/>
                </a:lnTo>
                <a:lnTo>
                  <a:pt x="6524" y="21274"/>
                </a:lnTo>
                <a:lnTo>
                  <a:pt x="6479" y="21274"/>
                </a:lnTo>
                <a:lnTo>
                  <a:pt x="6479" y="21372"/>
                </a:lnTo>
                <a:lnTo>
                  <a:pt x="4446" y="21372"/>
                </a:lnTo>
                <a:lnTo>
                  <a:pt x="4446" y="21274"/>
                </a:lnTo>
                <a:lnTo>
                  <a:pt x="4400" y="21274"/>
                </a:lnTo>
                <a:lnTo>
                  <a:pt x="4400" y="21372"/>
                </a:lnTo>
                <a:lnTo>
                  <a:pt x="2352" y="21372"/>
                </a:lnTo>
                <a:lnTo>
                  <a:pt x="2352" y="21274"/>
                </a:lnTo>
                <a:lnTo>
                  <a:pt x="2307" y="21274"/>
                </a:lnTo>
                <a:lnTo>
                  <a:pt x="2307" y="21372"/>
                </a:lnTo>
                <a:lnTo>
                  <a:pt x="168" y="21372"/>
                </a:lnTo>
                <a:lnTo>
                  <a:pt x="168" y="19146"/>
                </a:lnTo>
                <a:lnTo>
                  <a:pt x="256" y="19146"/>
                </a:lnTo>
                <a:lnTo>
                  <a:pt x="256" y="19095"/>
                </a:lnTo>
                <a:lnTo>
                  <a:pt x="168" y="19095"/>
                </a:lnTo>
                <a:lnTo>
                  <a:pt x="168" y="17077"/>
                </a:lnTo>
                <a:lnTo>
                  <a:pt x="256" y="17077"/>
                </a:lnTo>
                <a:lnTo>
                  <a:pt x="256" y="17026"/>
                </a:lnTo>
                <a:lnTo>
                  <a:pt x="168" y="17026"/>
                </a:lnTo>
                <a:lnTo>
                  <a:pt x="168" y="15008"/>
                </a:lnTo>
                <a:lnTo>
                  <a:pt x="256" y="15008"/>
                </a:lnTo>
                <a:lnTo>
                  <a:pt x="256" y="14957"/>
                </a:lnTo>
                <a:lnTo>
                  <a:pt x="168" y="14957"/>
                </a:lnTo>
                <a:lnTo>
                  <a:pt x="168" y="12939"/>
                </a:lnTo>
                <a:lnTo>
                  <a:pt x="256" y="12939"/>
                </a:lnTo>
                <a:lnTo>
                  <a:pt x="256" y="12888"/>
                </a:lnTo>
                <a:lnTo>
                  <a:pt x="168" y="12888"/>
                </a:lnTo>
                <a:lnTo>
                  <a:pt x="168" y="10915"/>
                </a:lnTo>
                <a:lnTo>
                  <a:pt x="2307" y="10915"/>
                </a:lnTo>
                <a:lnTo>
                  <a:pt x="2307" y="11013"/>
                </a:lnTo>
                <a:lnTo>
                  <a:pt x="2352" y="11013"/>
                </a:lnTo>
                <a:lnTo>
                  <a:pt x="2352" y="10915"/>
                </a:lnTo>
                <a:lnTo>
                  <a:pt x="4400" y="10915"/>
                </a:lnTo>
                <a:lnTo>
                  <a:pt x="4400" y="11013"/>
                </a:lnTo>
                <a:lnTo>
                  <a:pt x="4446" y="11013"/>
                </a:lnTo>
                <a:lnTo>
                  <a:pt x="4446" y="10915"/>
                </a:lnTo>
                <a:lnTo>
                  <a:pt x="6479" y="10915"/>
                </a:lnTo>
                <a:lnTo>
                  <a:pt x="6479" y="11013"/>
                </a:lnTo>
                <a:lnTo>
                  <a:pt x="6524" y="11013"/>
                </a:lnTo>
                <a:lnTo>
                  <a:pt x="6524" y="10915"/>
                </a:lnTo>
                <a:lnTo>
                  <a:pt x="8572" y="10915"/>
                </a:lnTo>
                <a:lnTo>
                  <a:pt x="8572" y="11013"/>
                </a:lnTo>
                <a:lnTo>
                  <a:pt x="8618" y="11013"/>
                </a:lnTo>
                <a:lnTo>
                  <a:pt x="8618" y="10915"/>
                </a:lnTo>
                <a:lnTo>
                  <a:pt x="10666" y="10915"/>
                </a:lnTo>
                <a:lnTo>
                  <a:pt x="10666" y="12897"/>
                </a:lnTo>
                <a:lnTo>
                  <a:pt x="10578" y="12897"/>
                </a:lnTo>
                <a:lnTo>
                  <a:pt x="10578" y="12947"/>
                </a:lnTo>
                <a:lnTo>
                  <a:pt x="10666" y="12947"/>
                </a:lnTo>
                <a:lnTo>
                  <a:pt x="10666" y="14991"/>
                </a:lnTo>
                <a:lnTo>
                  <a:pt x="10578" y="14991"/>
                </a:lnTo>
                <a:lnTo>
                  <a:pt x="10578" y="15042"/>
                </a:lnTo>
                <a:lnTo>
                  <a:pt x="10666" y="15042"/>
                </a:lnTo>
                <a:lnTo>
                  <a:pt x="10666" y="17040"/>
                </a:lnTo>
                <a:lnTo>
                  <a:pt x="10578" y="17040"/>
                </a:lnTo>
                <a:lnTo>
                  <a:pt x="10578" y="17091"/>
                </a:lnTo>
                <a:lnTo>
                  <a:pt x="10666" y="17091"/>
                </a:lnTo>
                <a:lnTo>
                  <a:pt x="10666" y="19095"/>
                </a:lnTo>
                <a:lnTo>
                  <a:pt x="10578" y="19095"/>
                </a:lnTo>
                <a:lnTo>
                  <a:pt x="10578" y="19146"/>
                </a:lnTo>
                <a:lnTo>
                  <a:pt x="10666" y="19146"/>
                </a:lnTo>
                <a:lnTo>
                  <a:pt x="10666" y="21372"/>
                </a:lnTo>
                <a:cubicBezTo>
                  <a:pt x="10666" y="21372"/>
                  <a:pt x="8618" y="21372"/>
                  <a:pt x="8618" y="21372"/>
                </a:cubicBezTo>
                <a:close/>
                <a:moveTo>
                  <a:pt x="21600" y="21372"/>
                </a:moveTo>
                <a:lnTo>
                  <a:pt x="21118" y="21372"/>
                </a:lnTo>
                <a:lnTo>
                  <a:pt x="21118" y="21274"/>
                </a:lnTo>
                <a:lnTo>
                  <a:pt x="21072" y="21274"/>
                </a:lnTo>
                <a:lnTo>
                  <a:pt x="21072" y="21372"/>
                </a:lnTo>
                <a:lnTo>
                  <a:pt x="19040" y="21372"/>
                </a:lnTo>
                <a:lnTo>
                  <a:pt x="19040" y="21274"/>
                </a:lnTo>
                <a:lnTo>
                  <a:pt x="18994" y="21274"/>
                </a:lnTo>
                <a:lnTo>
                  <a:pt x="18994" y="21372"/>
                </a:lnTo>
                <a:lnTo>
                  <a:pt x="16946" y="21372"/>
                </a:lnTo>
                <a:lnTo>
                  <a:pt x="16946" y="21274"/>
                </a:lnTo>
                <a:lnTo>
                  <a:pt x="16901" y="21274"/>
                </a:lnTo>
                <a:lnTo>
                  <a:pt x="16901" y="21372"/>
                </a:lnTo>
                <a:lnTo>
                  <a:pt x="14868" y="21372"/>
                </a:lnTo>
                <a:lnTo>
                  <a:pt x="14868" y="21274"/>
                </a:lnTo>
                <a:lnTo>
                  <a:pt x="14822" y="21274"/>
                </a:lnTo>
                <a:lnTo>
                  <a:pt x="14822" y="21372"/>
                </a:lnTo>
                <a:lnTo>
                  <a:pt x="12790" y="21372"/>
                </a:lnTo>
                <a:lnTo>
                  <a:pt x="12790" y="21274"/>
                </a:lnTo>
                <a:lnTo>
                  <a:pt x="12744" y="21274"/>
                </a:lnTo>
                <a:lnTo>
                  <a:pt x="12744" y="21372"/>
                </a:lnTo>
                <a:lnTo>
                  <a:pt x="10711" y="21372"/>
                </a:lnTo>
                <a:lnTo>
                  <a:pt x="10711" y="19146"/>
                </a:lnTo>
                <a:lnTo>
                  <a:pt x="10799" y="19146"/>
                </a:lnTo>
                <a:lnTo>
                  <a:pt x="10799" y="19095"/>
                </a:lnTo>
                <a:lnTo>
                  <a:pt x="10711" y="19095"/>
                </a:lnTo>
                <a:lnTo>
                  <a:pt x="10711" y="17091"/>
                </a:lnTo>
                <a:lnTo>
                  <a:pt x="10799" y="17091"/>
                </a:lnTo>
                <a:lnTo>
                  <a:pt x="10799" y="17040"/>
                </a:lnTo>
                <a:lnTo>
                  <a:pt x="10711" y="17040"/>
                </a:lnTo>
                <a:lnTo>
                  <a:pt x="10711" y="15042"/>
                </a:lnTo>
                <a:lnTo>
                  <a:pt x="10799" y="15042"/>
                </a:lnTo>
                <a:lnTo>
                  <a:pt x="10799" y="14991"/>
                </a:lnTo>
                <a:lnTo>
                  <a:pt x="10711" y="14991"/>
                </a:lnTo>
                <a:lnTo>
                  <a:pt x="10711" y="12947"/>
                </a:lnTo>
                <a:lnTo>
                  <a:pt x="10799" y="12947"/>
                </a:lnTo>
                <a:lnTo>
                  <a:pt x="10799" y="12897"/>
                </a:lnTo>
                <a:lnTo>
                  <a:pt x="10711" y="12897"/>
                </a:lnTo>
                <a:lnTo>
                  <a:pt x="10711" y="10915"/>
                </a:lnTo>
                <a:lnTo>
                  <a:pt x="12744" y="10915"/>
                </a:lnTo>
                <a:lnTo>
                  <a:pt x="12744" y="11013"/>
                </a:lnTo>
                <a:lnTo>
                  <a:pt x="12790" y="11013"/>
                </a:lnTo>
                <a:lnTo>
                  <a:pt x="12790" y="10915"/>
                </a:lnTo>
                <a:lnTo>
                  <a:pt x="14822" y="10915"/>
                </a:lnTo>
                <a:lnTo>
                  <a:pt x="14822" y="11013"/>
                </a:lnTo>
                <a:lnTo>
                  <a:pt x="14868" y="11013"/>
                </a:lnTo>
                <a:lnTo>
                  <a:pt x="14868" y="10915"/>
                </a:lnTo>
                <a:lnTo>
                  <a:pt x="16901" y="10915"/>
                </a:lnTo>
                <a:lnTo>
                  <a:pt x="16901" y="11013"/>
                </a:lnTo>
                <a:lnTo>
                  <a:pt x="16946" y="11013"/>
                </a:lnTo>
                <a:lnTo>
                  <a:pt x="16946" y="10915"/>
                </a:lnTo>
                <a:lnTo>
                  <a:pt x="18994" y="10915"/>
                </a:lnTo>
                <a:lnTo>
                  <a:pt x="18994" y="11013"/>
                </a:lnTo>
                <a:lnTo>
                  <a:pt x="19040" y="11013"/>
                </a:lnTo>
                <a:lnTo>
                  <a:pt x="19040" y="10915"/>
                </a:lnTo>
                <a:lnTo>
                  <a:pt x="21340" y="10915"/>
                </a:lnTo>
                <a:lnTo>
                  <a:pt x="21340" y="10865"/>
                </a:lnTo>
                <a:lnTo>
                  <a:pt x="19040" y="10865"/>
                </a:lnTo>
                <a:lnTo>
                  <a:pt x="19040" y="10767"/>
                </a:lnTo>
                <a:lnTo>
                  <a:pt x="18994" y="10767"/>
                </a:lnTo>
                <a:lnTo>
                  <a:pt x="18994" y="10865"/>
                </a:lnTo>
                <a:lnTo>
                  <a:pt x="16946" y="10865"/>
                </a:lnTo>
                <a:lnTo>
                  <a:pt x="16946" y="10767"/>
                </a:lnTo>
                <a:lnTo>
                  <a:pt x="16901" y="10767"/>
                </a:lnTo>
                <a:lnTo>
                  <a:pt x="16901" y="10865"/>
                </a:lnTo>
                <a:lnTo>
                  <a:pt x="14868" y="10865"/>
                </a:lnTo>
                <a:lnTo>
                  <a:pt x="14868" y="10767"/>
                </a:lnTo>
                <a:lnTo>
                  <a:pt x="14822" y="10767"/>
                </a:lnTo>
                <a:lnTo>
                  <a:pt x="14822" y="10865"/>
                </a:lnTo>
                <a:lnTo>
                  <a:pt x="12790" y="10865"/>
                </a:lnTo>
                <a:lnTo>
                  <a:pt x="12790" y="10767"/>
                </a:lnTo>
                <a:lnTo>
                  <a:pt x="12744" y="10767"/>
                </a:lnTo>
                <a:lnTo>
                  <a:pt x="12744" y="10865"/>
                </a:lnTo>
                <a:lnTo>
                  <a:pt x="10711" y="10865"/>
                </a:lnTo>
                <a:lnTo>
                  <a:pt x="10711" y="9188"/>
                </a:lnTo>
                <a:lnTo>
                  <a:pt x="10799" y="9188"/>
                </a:lnTo>
                <a:lnTo>
                  <a:pt x="10799" y="9137"/>
                </a:lnTo>
                <a:lnTo>
                  <a:pt x="10711" y="9137"/>
                </a:lnTo>
                <a:lnTo>
                  <a:pt x="10711" y="7471"/>
                </a:lnTo>
                <a:lnTo>
                  <a:pt x="10799" y="7471"/>
                </a:lnTo>
                <a:lnTo>
                  <a:pt x="10799" y="7421"/>
                </a:lnTo>
                <a:lnTo>
                  <a:pt x="10711" y="7421"/>
                </a:lnTo>
                <a:lnTo>
                  <a:pt x="10711" y="5800"/>
                </a:lnTo>
                <a:lnTo>
                  <a:pt x="10799" y="5800"/>
                </a:lnTo>
                <a:lnTo>
                  <a:pt x="10799" y="5750"/>
                </a:lnTo>
                <a:lnTo>
                  <a:pt x="10711" y="5750"/>
                </a:lnTo>
                <a:lnTo>
                  <a:pt x="10711" y="4090"/>
                </a:lnTo>
                <a:lnTo>
                  <a:pt x="10799" y="4090"/>
                </a:lnTo>
                <a:lnTo>
                  <a:pt x="10799" y="4039"/>
                </a:lnTo>
                <a:lnTo>
                  <a:pt x="10711" y="4039"/>
                </a:lnTo>
                <a:lnTo>
                  <a:pt x="10711" y="2368"/>
                </a:lnTo>
                <a:lnTo>
                  <a:pt x="10799" y="2368"/>
                </a:lnTo>
                <a:lnTo>
                  <a:pt x="10799" y="2318"/>
                </a:lnTo>
                <a:lnTo>
                  <a:pt x="10711" y="2318"/>
                </a:lnTo>
                <a:lnTo>
                  <a:pt x="10711" y="227"/>
                </a:lnTo>
                <a:lnTo>
                  <a:pt x="10666" y="227"/>
                </a:lnTo>
                <a:lnTo>
                  <a:pt x="10666" y="2318"/>
                </a:lnTo>
                <a:lnTo>
                  <a:pt x="10578" y="2318"/>
                </a:lnTo>
                <a:lnTo>
                  <a:pt x="10578" y="2368"/>
                </a:lnTo>
                <a:lnTo>
                  <a:pt x="10666" y="2368"/>
                </a:lnTo>
                <a:lnTo>
                  <a:pt x="10666" y="4039"/>
                </a:lnTo>
                <a:lnTo>
                  <a:pt x="10578" y="4039"/>
                </a:lnTo>
                <a:lnTo>
                  <a:pt x="10578" y="4090"/>
                </a:lnTo>
                <a:lnTo>
                  <a:pt x="10666" y="4090"/>
                </a:lnTo>
                <a:lnTo>
                  <a:pt x="10666" y="5750"/>
                </a:lnTo>
                <a:lnTo>
                  <a:pt x="10578" y="5750"/>
                </a:lnTo>
                <a:lnTo>
                  <a:pt x="10578" y="5800"/>
                </a:lnTo>
                <a:lnTo>
                  <a:pt x="10666" y="5800"/>
                </a:lnTo>
                <a:lnTo>
                  <a:pt x="10666" y="7421"/>
                </a:lnTo>
                <a:lnTo>
                  <a:pt x="10578" y="7421"/>
                </a:lnTo>
                <a:lnTo>
                  <a:pt x="10578" y="7471"/>
                </a:lnTo>
                <a:lnTo>
                  <a:pt x="10666" y="7471"/>
                </a:lnTo>
                <a:lnTo>
                  <a:pt x="10666" y="9137"/>
                </a:lnTo>
                <a:lnTo>
                  <a:pt x="10578" y="9137"/>
                </a:lnTo>
                <a:lnTo>
                  <a:pt x="10578" y="9188"/>
                </a:lnTo>
                <a:lnTo>
                  <a:pt x="10666" y="9188"/>
                </a:lnTo>
                <a:lnTo>
                  <a:pt x="10666" y="10865"/>
                </a:lnTo>
                <a:lnTo>
                  <a:pt x="8618" y="10865"/>
                </a:lnTo>
                <a:lnTo>
                  <a:pt x="8618" y="10767"/>
                </a:lnTo>
                <a:lnTo>
                  <a:pt x="8572" y="10767"/>
                </a:lnTo>
                <a:lnTo>
                  <a:pt x="8572" y="10865"/>
                </a:lnTo>
                <a:lnTo>
                  <a:pt x="6524" y="10865"/>
                </a:lnTo>
                <a:lnTo>
                  <a:pt x="6524" y="10767"/>
                </a:lnTo>
                <a:lnTo>
                  <a:pt x="6479" y="10767"/>
                </a:lnTo>
                <a:lnTo>
                  <a:pt x="6479" y="10865"/>
                </a:lnTo>
                <a:lnTo>
                  <a:pt x="4446" y="10865"/>
                </a:lnTo>
                <a:lnTo>
                  <a:pt x="4446" y="10767"/>
                </a:lnTo>
                <a:lnTo>
                  <a:pt x="4400" y="10767"/>
                </a:lnTo>
                <a:lnTo>
                  <a:pt x="4400" y="10865"/>
                </a:lnTo>
                <a:lnTo>
                  <a:pt x="2352" y="10865"/>
                </a:lnTo>
                <a:lnTo>
                  <a:pt x="2352" y="10767"/>
                </a:lnTo>
                <a:lnTo>
                  <a:pt x="2307" y="10767"/>
                </a:lnTo>
                <a:lnTo>
                  <a:pt x="2307" y="10865"/>
                </a:lnTo>
                <a:lnTo>
                  <a:pt x="168" y="10865"/>
                </a:lnTo>
                <a:lnTo>
                  <a:pt x="168" y="8840"/>
                </a:lnTo>
                <a:lnTo>
                  <a:pt x="256" y="8840"/>
                </a:lnTo>
                <a:lnTo>
                  <a:pt x="256" y="8790"/>
                </a:lnTo>
                <a:lnTo>
                  <a:pt x="168" y="8790"/>
                </a:lnTo>
                <a:lnTo>
                  <a:pt x="168" y="6769"/>
                </a:lnTo>
                <a:lnTo>
                  <a:pt x="256" y="6769"/>
                </a:lnTo>
                <a:lnTo>
                  <a:pt x="256" y="6718"/>
                </a:lnTo>
                <a:lnTo>
                  <a:pt x="168" y="6718"/>
                </a:lnTo>
                <a:lnTo>
                  <a:pt x="168" y="4697"/>
                </a:lnTo>
                <a:lnTo>
                  <a:pt x="256" y="4697"/>
                </a:lnTo>
                <a:lnTo>
                  <a:pt x="256" y="4646"/>
                </a:lnTo>
                <a:lnTo>
                  <a:pt x="168" y="4646"/>
                </a:lnTo>
                <a:lnTo>
                  <a:pt x="168" y="2625"/>
                </a:lnTo>
                <a:lnTo>
                  <a:pt x="256" y="2625"/>
                </a:lnTo>
                <a:lnTo>
                  <a:pt x="256" y="2574"/>
                </a:lnTo>
                <a:lnTo>
                  <a:pt x="168" y="2574"/>
                </a:lnTo>
                <a:lnTo>
                  <a:pt x="168" y="559"/>
                </a:lnTo>
                <a:lnTo>
                  <a:pt x="256" y="559"/>
                </a:lnTo>
                <a:lnTo>
                  <a:pt x="256" y="508"/>
                </a:lnTo>
                <a:lnTo>
                  <a:pt x="168" y="508"/>
                </a:lnTo>
                <a:lnTo>
                  <a:pt x="168" y="0"/>
                </a:lnTo>
                <a:lnTo>
                  <a:pt x="122" y="0"/>
                </a:lnTo>
                <a:lnTo>
                  <a:pt x="122" y="508"/>
                </a:lnTo>
                <a:lnTo>
                  <a:pt x="34" y="508"/>
                </a:lnTo>
                <a:lnTo>
                  <a:pt x="34" y="559"/>
                </a:lnTo>
                <a:lnTo>
                  <a:pt x="122" y="559"/>
                </a:lnTo>
                <a:lnTo>
                  <a:pt x="122" y="2574"/>
                </a:lnTo>
                <a:lnTo>
                  <a:pt x="34" y="2574"/>
                </a:lnTo>
                <a:lnTo>
                  <a:pt x="34" y="2625"/>
                </a:lnTo>
                <a:lnTo>
                  <a:pt x="122" y="2625"/>
                </a:lnTo>
                <a:lnTo>
                  <a:pt x="122" y="4646"/>
                </a:lnTo>
                <a:lnTo>
                  <a:pt x="34" y="4646"/>
                </a:lnTo>
                <a:lnTo>
                  <a:pt x="34" y="4697"/>
                </a:lnTo>
                <a:lnTo>
                  <a:pt x="122" y="4697"/>
                </a:lnTo>
                <a:lnTo>
                  <a:pt x="122" y="6718"/>
                </a:lnTo>
                <a:lnTo>
                  <a:pt x="34" y="6718"/>
                </a:lnTo>
                <a:lnTo>
                  <a:pt x="34" y="6769"/>
                </a:lnTo>
                <a:lnTo>
                  <a:pt x="122" y="6769"/>
                </a:lnTo>
                <a:lnTo>
                  <a:pt x="122" y="8790"/>
                </a:lnTo>
                <a:lnTo>
                  <a:pt x="34" y="8790"/>
                </a:lnTo>
                <a:lnTo>
                  <a:pt x="34" y="8840"/>
                </a:lnTo>
                <a:lnTo>
                  <a:pt x="122" y="8840"/>
                </a:lnTo>
                <a:lnTo>
                  <a:pt x="122" y="10865"/>
                </a:lnTo>
                <a:lnTo>
                  <a:pt x="0" y="10865"/>
                </a:lnTo>
                <a:lnTo>
                  <a:pt x="0" y="10915"/>
                </a:lnTo>
                <a:lnTo>
                  <a:pt x="122" y="10915"/>
                </a:lnTo>
                <a:lnTo>
                  <a:pt x="122" y="12888"/>
                </a:lnTo>
                <a:lnTo>
                  <a:pt x="34" y="12888"/>
                </a:lnTo>
                <a:lnTo>
                  <a:pt x="34" y="12939"/>
                </a:lnTo>
                <a:lnTo>
                  <a:pt x="122" y="12939"/>
                </a:lnTo>
                <a:lnTo>
                  <a:pt x="122" y="14957"/>
                </a:lnTo>
                <a:lnTo>
                  <a:pt x="34" y="14957"/>
                </a:lnTo>
                <a:lnTo>
                  <a:pt x="34" y="15008"/>
                </a:lnTo>
                <a:lnTo>
                  <a:pt x="122" y="15008"/>
                </a:lnTo>
                <a:lnTo>
                  <a:pt x="122" y="17026"/>
                </a:lnTo>
                <a:lnTo>
                  <a:pt x="34" y="17026"/>
                </a:lnTo>
                <a:lnTo>
                  <a:pt x="34" y="17077"/>
                </a:lnTo>
                <a:lnTo>
                  <a:pt x="122" y="17077"/>
                </a:lnTo>
                <a:lnTo>
                  <a:pt x="122" y="19095"/>
                </a:lnTo>
                <a:lnTo>
                  <a:pt x="34" y="19095"/>
                </a:lnTo>
                <a:lnTo>
                  <a:pt x="34" y="19146"/>
                </a:lnTo>
                <a:lnTo>
                  <a:pt x="122" y="19146"/>
                </a:lnTo>
                <a:lnTo>
                  <a:pt x="122" y="21372"/>
                </a:lnTo>
                <a:lnTo>
                  <a:pt x="34" y="21372"/>
                </a:lnTo>
                <a:lnTo>
                  <a:pt x="34" y="21422"/>
                </a:lnTo>
                <a:lnTo>
                  <a:pt x="122" y="21422"/>
                </a:lnTo>
                <a:lnTo>
                  <a:pt x="122" y="21520"/>
                </a:lnTo>
                <a:lnTo>
                  <a:pt x="168" y="21520"/>
                </a:lnTo>
                <a:lnTo>
                  <a:pt x="168" y="21422"/>
                </a:lnTo>
                <a:lnTo>
                  <a:pt x="2307" y="21422"/>
                </a:lnTo>
                <a:lnTo>
                  <a:pt x="2307" y="21520"/>
                </a:lnTo>
                <a:lnTo>
                  <a:pt x="2352" y="21520"/>
                </a:lnTo>
                <a:lnTo>
                  <a:pt x="2352" y="21422"/>
                </a:lnTo>
                <a:lnTo>
                  <a:pt x="4400" y="21422"/>
                </a:lnTo>
                <a:lnTo>
                  <a:pt x="4400" y="21520"/>
                </a:lnTo>
                <a:lnTo>
                  <a:pt x="4446" y="21520"/>
                </a:lnTo>
                <a:lnTo>
                  <a:pt x="4446" y="21422"/>
                </a:lnTo>
                <a:lnTo>
                  <a:pt x="6479" y="21422"/>
                </a:lnTo>
                <a:lnTo>
                  <a:pt x="6479" y="21520"/>
                </a:lnTo>
                <a:lnTo>
                  <a:pt x="6524" y="21520"/>
                </a:lnTo>
                <a:lnTo>
                  <a:pt x="6524" y="21422"/>
                </a:lnTo>
                <a:lnTo>
                  <a:pt x="8572" y="21422"/>
                </a:lnTo>
                <a:lnTo>
                  <a:pt x="8572" y="21520"/>
                </a:lnTo>
                <a:lnTo>
                  <a:pt x="8618" y="21520"/>
                </a:lnTo>
                <a:lnTo>
                  <a:pt x="8618" y="21422"/>
                </a:lnTo>
                <a:lnTo>
                  <a:pt x="10666" y="21422"/>
                </a:lnTo>
                <a:lnTo>
                  <a:pt x="10666" y="21600"/>
                </a:lnTo>
                <a:lnTo>
                  <a:pt x="10711" y="21600"/>
                </a:lnTo>
                <a:lnTo>
                  <a:pt x="10711" y="21422"/>
                </a:lnTo>
                <a:lnTo>
                  <a:pt x="12744" y="21422"/>
                </a:lnTo>
                <a:lnTo>
                  <a:pt x="12744" y="21520"/>
                </a:lnTo>
                <a:lnTo>
                  <a:pt x="12790" y="21520"/>
                </a:lnTo>
                <a:lnTo>
                  <a:pt x="12790" y="21422"/>
                </a:lnTo>
                <a:lnTo>
                  <a:pt x="14822" y="21422"/>
                </a:lnTo>
                <a:lnTo>
                  <a:pt x="14822" y="21520"/>
                </a:lnTo>
                <a:lnTo>
                  <a:pt x="14868" y="21520"/>
                </a:lnTo>
                <a:lnTo>
                  <a:pt x="14868" y="21422"/>
                </a:lnTo>
                <a:lnTo>
                  <a:pt x="16901" y="21422"/>
                </a:lnTo>
                <a:lnTo>
                  <a:pt x="16901" y="21520"/>
                </a:lnTo>
                <a:lnTo>
                  <a:pt x="16946" y="21520"/>
                </a:lnTo>
                <a:lnTo>
                  <a:pt x="16946" y="21422"/>
                </a:lnTo>
                <a:lnTo>
                  <a:pt x="18994" y="21422"/>
                </a:lnTo>
                <a:lnTo>
                  <a:pt x="18994" y="21520"/>
                </a:lnTo>
                <a:lnTo>
                  <a:pt x="19040" y="21520"/>
                </a:lnTo>
                <a:lnTo>
                  <a:pt x="19040" y="21422"/>
                </a:lnTo>
                <a:lnTo>
                  <a:pt x="21072" y="21422"/>
                </a:lnTo>
                <a:lnTo>
                  <a:pt x="21072" y="21520"/>
                </a:lnTo>
                <a:lnTo>
                  <a:pt x="21118" y="21520"/>
                </a:lnTo>
                <a:lnTo>
                  <a:pt x="21118" y="21422"/>
                </a:lnTo>
                <a:lnTo>
                  <a:pt x="21600" y="21422"/>
                </a:lnTo>
                <a:cubicBezTo>
                  <a:pt x="21600" y="21422"/>
                  <a:pt x="21600" y="21372"/>
                  <a:pt x="21600" y="21372"/>
                </a:cubicBez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41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689769" y="2208518"/>
            <a:ext cx="4034631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</a:t>
            </a:r>
          </a:p>
        </p:txBody>
      </p:sp>
      <p:sp>
        <p:nvSpPr>
          <p:cNvPr id="42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689769" y="1743868"/>
            <a:ext cx="1518685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43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689769" y="3349186"/>
            <a:ext cx="40346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Venenatis quis elit sit amet accumsan.</a:t>
            </a:r>
            <a:endParaRPr lang="en-US" dirty="0"/>
          </a:p>
        </p:txBody>
      </p:sp>
      <p:sp>
        <p:nvSpPr>
          <p:cNvPr id="44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689769" y="2884536"/>
            <a:ext cx="1941878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51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689769" y="4205253"/>
            <a:ext cx="4034631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Praesent lacinia diam quis interdum</a:t>
            </a:r>
          </a:p>
          <a:p>
            <a:pPr lvl="0"/>
            <a:r>
              <a:rPr lang="fr-FR" dirty="0"/>
              <a:t>volutpat. Proin non quam.</a:t>
            </a:r>
            <a:endParaRPr lang="en-US" dirty="0"/>
          </a:p>
        </p:txBody>
      </p:sp>
      <p:sp>
        <p:nvSpPr>
          <p:cNvPr id="52" name="Symbol zastępczy tekstu 34"/>
          <p:cNvSpPr>
            <a:spLocks noGrp="1"/>
          </p:cNvSpPr>
          <p:nvPr>
            <p:ph type="body" sz="quarter" idx="20" hasCustomPrompt="1"/>
          </p:nvPr>
        </p:nvSpPr>
        <p:spPr>
          <a:xfrm>
            <a:off x="689769" y="3740603"/>
            <a:ext cx="2136482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53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689769" y="5340758"/>
            <a:ext cx="4034631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Quis elit sit amet accumsan. Praesent lacinia diam quis interdum.</a:t>
            </a:r>
            <a:endParaRPr lang="en-US" dirty="0"/>
          </a:p>
        </p:txBody>
      </p:sp>
      <p:sp>
        <p:nvSpPr>
          <p:cNvPr id="54" name="Symbol zastępczy tekstu 34"/>
          <p:cNvSpPr>
            <a:spLocks noGrp="1"/>
          </p:cNvSpPr>
          <p:nvPr>
            <p:ph type="body" sz="quarter" idx="22" hasCustomPrompt="1"/>
          </p:nvPr>
        </p:nvSpPr>
        <p:spPr>
          <a:xfrm>
            <a:off x="689769" y="4876108"/>
            <a:ext cx="1175322" cy="42319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500" b="1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55" name="Symbol zastępczy tekstu 8"/>
          <p:cNvSpPr>
            <a:spLocks noGrp="1"/>
          </p:cNvSpPr>
          <p:nvPr>
            <p:ph type="body" sz="quarter" idx="23" hasCustomPrompt="1"/>
          </p:nvPr>
        </p:nvSpPr>
        <p:spPr>
          <a:xfrm>
            <a:off x="5721256" y="1311252"/>
            <a:ext cx="2706915" cy="2155372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56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5721256" y="992208"/>
            <a:ext cx="2706915" cy="319045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59" name="Symbol zastępczy tekstu 8"/>
          <p:cNvSpPr>
            <a:spLocks noGrp="1"/>
          </p:cNvSpPr>
          <p:nvPr>
            <p:ph type="body" sz="quarter" idx="24" hasCustomPrompt="1"/>
          </p:nvPr>
        </p:nvSpPr>
        <p:spPr>
          <a:xfrm>
            <a:off x="8732385" y="1311252"/>
            <a:ext cx="2706915" cy="2155372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60" name="Symbol zastępczy tekstu 5"/>
          <p:cNvSpPr>
            <a:spLocks noGrp="1"/>
          </p:cNvSpPr>
          <p:nvPr>
            <p:ph type="body" sz="quarter" idx="25" hasCustomPrompt="1"/>
          </p:nvPr>
        </p:nvSpPr>
        <p:spPr>
          <a:xfrm>
            <a:off x="8732385" y="992208"/>
            <a:ext cx="2706915" cy="319045"/>
          </a:xfrm>
          <a:prstGeom prst="rect">
            <a:avLst/>
          </a:prstGeom>
          <a:solidFill>
            <a:srgbClr val="37485C"/>
          </a:solidFill>
        </p:spPr>
        <p:txBody>
          <a:bodyPr anchor="ctr"/>
          <a:lstStyle>
            <a:lvl1pPr algn="ctr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61" name="Symbol zastępczy tekstu 8"/>
          <p:cNvSpPr>
            <a:spLocks noGrp="1"/>
          </p:cNvSpPr>
          <p:nvPr>
            <p:ph type="body" sz="quarter" idx="26" hasCustomPrompt="1"/>
          </p:nvPr>
        </p:nvSpPr>
        <p:spPr>
          <a:xfrm>
            <a:off x="5721256" y="4037905"/>
            <a:ext cx="2706915" cy="2155372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62" name="Symbol zastępczy tekstu 5"/>
          <p:cNvSpPr>
            <a:spLocks noGrp="1"/>
          </p:cNvSpPr>
          <p:nvPr>
            <p:ph type="body" sz="quarter" idx="27" hasCustomPrompt="1"/>
          </p:nvPr>
        </p:nvSpPr>
        <p:spPr>
          <a:xfrm>
            <a:off x="5721256" y="3718861"/>
            <a:ext cx="2706915" cy="319045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63" name="Symbol zastępczy tekstu 8"/>
          <p:cNvSpPr>
            <a:spLocks noGrp="1"/>
          </p:cNvSpPr>
          <p:nvPr>
            <p:ph type="body" sz="quarter" idx="28" hasCustomPrompt="1"/>
          </p:nvPr>
        </p:nvSpPr>
        <p:spPr>
          <a:xfrm>
            <a:off x="8732385" y="4037905"/>
            <a:ext cx="2706915" cy="2155372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64" name="Symbol zastępczy tekstu 5"/>
          <p:cNvSpPr>
            <a:spLocks noGrp="1"/>
          </p:cNvSpPr>
          <p:nvPr>
            <p:ph type="body" sz="quarter" idx="29" hasCustomPrompt="1"/>
          </p:nvPr>
        </p:nvSpPr>
        <p:spPr>
          <a:xfrm>
            <a:off x="8732385" y="3718861"/>
            <a:ext cx="2706915" cy="319045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0" hasCustomPrompt="1"/>
          </p:nvPr>
        </p:nvSpPr>
        <p:spPr>
          <a:xfrm>
            <a:off x="6145709" y="1577612"/>
            <a:ext cx="486092" cy="486092"/>
          </a:xfrm>
          <a:prstGeom prst="ellipse">
            <a:avLst/>
          </a:prstGeom>
          <a:solidFill>
            <a:schemeClr val="accent4"/>
          </a:solidFill>
        </p:spPr>
        <p:txBody>
          <a:bodyPr wrap="none" lIns="126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5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7255689" y="2188941"/>
            <a:ext cx="392906" cy="392906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6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7706615" y="2941578"/>
            <a:ext cx="258686" cy="258686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7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9279341" y="2368371"/>
            <a:ext cx="709227" cy="709227"/>
          </a:xfrm>
          <a:prstGeom prst="ellipse">
            <a:avLst/>
          </a:prstGeom>
          <a:solidFill>
            <a:srgbClr val="37485C"/>
          </a:solidFill>
        </p:spPr>
        <p:txBody>
          <a:bodyPr wrap="none" lIns="180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8" name="Symbol zastępczy tekstu 6"/>
          <p:cNvSpPr>
            <a:spLocks noGrp="1"/>
          </p:cNvSpPr>
          <p:nvPr>
            <p:ph type="body" sz="quarter" idx="34" hasCustomPrompt="1"/>
          </p:nvPr>
        </p:nvSpPr>
        <p:spPr>
          <a:xfrm>
            <a:off x="10357275" y="1838808"/>
            <a:ext cx="392906" cy="392906"/>
          </a:xfrm>
          <a:prstGeom prst="ellipse">
            <a:avLst/>
          </a:prstGeom>
          <a:solidFill>
            <a:srgbClr val="37485C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69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9086127" y="4388826"/>
            <a:ext cx="709227" cy="709227"/>
          </a:xfrm>
          <a:prstGeom prst="ellipse">
            <a:avLst/>
          </a:prstGeom>
          <a:solidFill>
            <a:schemeClr val="accent1"/>
          </a:solidFill>
        </p:spPr>
        <p:txBody>
          <a:bodyPr wrap="none" lIns="180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0" name="Symbol zastępczy tekstu 6"/>
          <p:cNvSpPr>
            <a:spLocks noGrp="1"/>
          </p:cNvSpPr>
          <p:nvPr>
            <p:ph type="body" sz="quarter" idx="36" hasCustomPrompt="1"/>
          </p:nvPr>
        </p:nvSpPr>
        <p:spPr>
          <a:xfrm>
            <a:off x="10577374" y="5579586"/>
            <a:ext cx="262770" cy="26277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1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6207097" y="4237915"/>
            <a:ext cx="486092" cy="486092"/>
          </a:xfrm>
          <a:prstGeom prst="ellipse">
            <a:avLst/>
          </a:prstGeom>
          <a:solidFill>
            <a:schemeClr val="accent2"/>
          </a:solidFill>
        </p:spPr>
        <p:txBody>
          <a:bodyPr wrap="none" lIns="126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2" name="Symbol zastępczy tekstu 6"/>
          <p:cNvSpPr>
            <a:spLocks noGrp="1"/>
          </p:cNvSpPr>
          <p:nvPr>
            <p:ph type="body" sz="quarter" idx="38" hasCustomPrompt="1"/>
          </p:nvPr>
        </p:nvSpPr>
        <p:spPr>
          <a:xfrm>
            <a:off x="7706615" y="4742554"/>
            <a:ext cx="473011" cy="473011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3" name="Symbol zastępczy tekstu 6"/>
          <p:cNvSpPr>
            <a:spLocks noGrp="1"/>
          </p:cNvSpPr>
          <p:nvPr>
            <p:ph type="body" sz="quarter" idx="39" hasCustomPrompt="1"/>
          </p:nvPr>
        </p:nvSpPr>
        <p:spPr>
          <a:xfrm>
            <a:off x="7706615" y="5738463"/>
            <a:ext cx="258686" cy="258686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0" rIns="1260000" bIns="108000" anchor="ctr"/>
          <a:lstStyle>
            <a:lvl1pPr algn="r"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74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959430" y="5256928"/>
            <a:ext cx="377314" cy="377314"/>
          </a:xfrm>
          <a:prstGeom prst="ellipse">
            <a:avLst/>
          </a:prstGeom>
          <a:solidFill>
            <a:schemeClr val="accent2"/>
          </a:solidFill>
        </p:spPr>
        <p:txBody>
          <a:bodyPr wrap="none" lIns="1260000" tIns="0" rIns="0" bIns="108000" anchor="ctr"/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41" hasCustomPrompt="1"/>
          </p:nvPr>
        </p:nvSpPr>
        <p:spPr>
          <a:xfrm>
            <a:off x="5308365" y="870878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Symbol zastępczy tekstu 4"/>
          <p:cNvSpPr>
            <a:spLocks noGrp="1"/>
          </p:cNvSpPr>
          <p:nvPr>
            <p:ph type="body" sz="quarter" idx="42" hasCustomPrompt="1"/>
          </p:nvPr>
        </p:nvSpPr>
        <p:spPr>
          <a:xfrm>
            <a:off x="5308365" y="1396421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5" name="Symbol zastępczy tekstu 4"/>
          <p:cNvSpPr>
            <a:spLocks noGrp="1"/>
          </p:cNvSpPr>
          <p:nvPr>
            <p:ph type="body" sz="quarter" idx="43" hasCustomPrompt="1"/>
          </p:nvPr>
        </p:nvSpPr>
        <p:spPr>
          <a:xfrm>
            <a:off x="5308365" y="1921964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6" name="Symbol zastępczy tekstu 4"/>
          <p:cNvSpPr>
            <a:spLocks noGrp="1"/>
          </p:cNvSpPr>
          <p:nvPr>
            <p:ph type="body" sz="quarter" idx="44" hasCustomPrompt="1"/>
          </p:nvPr>
        </p:nvSpPr>
        <p:spPr>
          <a:xfrm>
            <a:off x="5308365" y="2447507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7" name="Symbol zastępczy tekstu 4"/>
          <p:cNvSpPr>
            <a:spLocks noGrp="1"/>
          </p:cNvSpPr>
          <p:nvPr>
            <p:ph type="body" sz="quarter" idx="45" hasCustomPrompt="1"/>
          </p:nvPr>
        </p:nvSpPr>
        <p:spPr>
          <a:xfrm>
            <a:off x="5308365" y="2973050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8" name="Symbol zastępczy tekstu 4"/>
          <p:cNvSpPr>
            <a:spLocks noGrp="1"/>
          </p:cNvSpPr>
          <p:nvPr>
            <p:ph type="body" sz="quarter" idx="46" hasCustomPrompt="1"/>
          </p:nvPr>
        </p:nvSpPr>
        <p:spPr>
          <a:xfrm>
            <a:off x="5308365" y="3498593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8" name="Symbol zastępczy tekstu 4"/>
          <p:cNvSpPr>
            <a:spLocks noGrp="1"/>
          </p:cNvSpPr>
          <p:nvPr>
            <p:ph type="body" sz="quarter" idx="47" hasCustomPrompt="1"/>
          </p:nvPr>
        </p:nvSpPr>
        <p:spPr>
          <a:xfrm>
            <a:off x="5308365" y="4024136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-2</a:t>
            </a:r>
          </a:p>
        </p:txBody>
      </p:sp>
      <p:sp>
        <p:nvSpPr>
          <p:cNvPr id="49" name="Symbol zastępczy tekstu 4"/>
          <p:cNvSpPr>
            <a:spLocks noGrp="1"/>
          </p:cNvSpPr>
          <p:nvPr>
            <p:ph type="body" sz="quarter" idx="48" hasCustomPrompt="1"/>
          </p:nvPr>
        </p:nvSpPr>
        <p:spPr>
          <a:xfrm>
            <a:off x="5308365" y="4549679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-4</a:t>
            </a:r>
          </a:p>
        </p:txBody>
      </p:sp>
      <p:sp>
        <p:nvSpPr>
          <p:cNvPr id="50" name="Symbol zastępczy tekstu 4"/>
          <p:cNvSpPr>
            <a:spLocks noGrp="1"/>
          </p:cNvSpPr>
          <p:nvPr>
            <p:ph type="body" sz="quarter" idx="49" hasCustomPrompt="1"/>
          </p:nvPr>
        </p:nvSpPr>
        <p:spPr>
          <a:xfrm>
            <a:off x="5308365" y="5075222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-6</a:t>
            </a:r>
          </a:p>
        </p:txBody>
      </p:sp>
      <p:sp>
        <p:nvSpPr>
          <p:cNvPr id="57" name="Symbol zastępczy tekstu 4"/>
          <p:cNvSpPr>
            <a:spLocks noGrp="1"/>
          </p:cNvSpPr>
          <p:nvPr>
            <p:ph type="body" sz="quarter" idx="50" hasCustomPrompt="1"/>
          </p:nvPr>
        </p:nvSpPr>
        <p:spPr>
          <a:xfrm>
            <a:off x="5308365" y="5600765"/>
            <a:ext cx="27961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-8</a:t>
            </a:r>
          </a:p>
        </p:txBody>
      </p:sp>
      <p:sp>
        <p:nvSpPr>
          <p:cNvPr id="58" name="Symbol zastępczy tekstu 4"/>
          <p:cNvSpPr>
            <a:spLocks noGrp="1"/>
          </p:cNvSpPr>
          <p:nvPr>
            <p:ph type="body" sz="quarter" idx="51" hasCustomPrompt="1"/>
          </p:nvPr>
        </p:nvSpPr>
        <p:spPr>
          <a:xfrm>
            <a:off x="5288944" y="6126311"/>
            <a:ext cx="318453" cy="25032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-10</a:t>
            </a:r>
          </a:p>
        </p:txBody>
      </p:sp>
      <p:sp>
        <p:nvSpPr>
          <p:cNvPr id="76" name="Symbol zastępczy tekstu 4"/>
          <p:cNvSpPr>
            <a:spLocks noGrp="1"/>
          </p:cNvSpPr>
          <p:nvPr>
            <p:ph type="body" sz="quarter" idx="52" hasCustomPrompt="1"/>
          </p:nvPr>
        </p:nvSpPr>
        <p:spPr>
          <a:xfrm>
            <a:off x="11326367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77" name="Symbol zastępczy tekstu 4"/>
          <p:cNvSpPr>
            <a:spLocks noGrp="1"/>
          </p:cNvSpPr>
          <p:nvPr>
            <p:ph type="body" sz="quarter" idx="53" hasCustomPrompt="1"/>
          </p:nvPr>
        </p:nvSpPr>
        <p:spPr>
          <a:xfrm>
            <a:off x="10744604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78" name="Symbol zastępczy tekstu 4"/>
          <p:cNvSpPr>
            <a:spLocks noGrp="1"/>
          </p:cNvSpPr>
          <p:nvPr>
            <p:ph type="body" sz="quarter" idx="54" hasCustomPrompt="1"/>
          </p:nvPr>
        </p:nvSpPr>
        <p:spPr>
          <a:xfrm>
            <a:off x="10162840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79" name="Symbol zastępczy tekstu 4"/>
          <p:cNvSpPr>
            <a:spLocks noGrp="1"/>
          </p:cNvSpPr>
          <p:nvPr>
            <p:ph type="body" sz="quarter" idx="55" hasCustomPrompt="1"/>
          </p:nvPr>
        </p:nvSpPr>
        <p:spPr>
          <a:xfrm>
            <a:off x="9581076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80" name="Symbol zastępczy tekstu 4"/>
          <p:cNvSpPr>
            <a:spLocks noGrp="1"/>
          </p:cNvSpPr>
          <p:nvPr>
            <p:ph type="body" sz="quarter" idx="56" hasCustomPrompt="1"/>
          </p:nvPr>
        </p:nvSpPr>
        <p:spPr>
          <a:xfrm>
            <a:off x="8999312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81" name="Symbol zastępczy tekstu 4"/>
          <p:cNvSpPr>
            <a:spLocks noGrp="1"/>
          </p:cNvSpPr>
          <p:nvPr>
            <p:ph type="body" sz="quarter" idx="57" hasCustomPrompt="1"/>
          </p:nvPr>
        </p:nvSpPr>
        <p:spPr>
          <a:xfrm>
            <a:off x="8417548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82" name="Symbol zastępczy tekstu 4"/>
          <p:cNvSpPr>
            <a:spLocks noGrp="1"/>
          </p:cNvSpPr>
          <p:nvPr>
            <p:ph type="body" sz="quarter" idx="58" hasCustomPrompt="1"/>
          </p:nvPr>
        </p:nvSpPr>
        <p:spPr>
          <a:xfrm>
            <a:off x="7835784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-2</a:t>
            </a:r>
          </a:p>
        </p:txBody>
      </p:sp>
      <p:sp>
        <p:nvSpPr>
          <p:cNvPr id="83" name="Symbol zastępczy tekstu 4"/>
          <p:cNvSpPr>
            <a:spLocks noGrp="1"/>
          </p:cNvSpPr>
          <p:nvPr>
            <p:ph type="body" sz="quarter" idx="59" hasCustomPrompt="1"/>
          </p:nvPr>
        </p:nvSpPr>
        <p:spPr>
          <a:xfrm>
            <a:off x="7254020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-4</a:t>
            </a:r>
          </a:p>
        </p:txBody>
      </p:sp>
      <p:sp>
        <p:nvSpPr>
          <p:cNvPr id="84" name="Symbol zastępczy tekstu 4"/>
          <p:cNvSpPr>
            <a:spLocks noGrp="1"/>
          </p:cNvSpPr>
          <p:nvPr>
            <p:ph type="body" sz="quarter" idx="60" hasCustomPrompt="1"/>
          </p:nvPr>
        </p:nvSpPr>
        <p:spPr>
          <a:xfrm>
            <a:off x="6672256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-6</a:t>
            </a:r>
          </a:p>
        </p:txBody>
      </p:sp>
      <p:sp>
        <p:nvSpPr>
          <p:cNvPr id="85" name="Symbol zastępczy tekstu 4"/>
          <p:cNvSpPr>
            <a:spLocks noGrp="1"/>
          </p:cNvSpPr>
          <p:nvPr>
            <p:ph type="body" sz="quarter" idx="61" hasCustomPrompt="1"/>
          </p:nvPr>
        </p:nvSpPr>
        <p:spPr>
          <a:xfrm>
            <a:off x="6090492" y="6341500"/>
            <a:ext cx="318453" cy="2503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-8</a:t>
            </a:r>
          </a:p>
        </p:txBody>
      </p:sp>
      <p:sp>
        <p:nvSpPr>
          <p:cNvPr id="86" name="Symbol zastępczy tekstu 4"/>
          <p:cNvSpPr>
            <a:spLocks noGrp="1"/>
          </p:cNvSpPr>
          <p:nvPr>
            <p:ph type="body" sz="quarter" idx="62" hasCustomPrompt="1"/>
          </p:nvPr>
        </p:nvSpPr>
        <p:spPr>
          <a:xfrm>
            <a:off x="4955135" y="4648451"/>
            <a:ext cx="279613" cy="805411"/>
          </a:xfrm>
          <a:prstGeom prst="rect">
            <a:avLst/>
          </a:prstGeom>
        </p:spPr>
        <p:txBody>
          <a:bodyPr vert="vert270" wrap="none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Probability</a:t>
            </a:r>
          </a:p>
        </p:txBody>
      </p:sp>
      <p:sp>
        <p:nvSpPr>
          <p:cNvPr id="87" name="Symbol zastępczy tekstu 4"/>
          <p:cNvSpPr>
            <a:spLocks noGrp="1"/>
          </p:cNvSpPr>
          <p:nvPr>
            <p:ph type="body" sz="quarter" idx="63" hasCustomPrompt="1"/>
          </p:nvPr>
        </p:nvSpPr>
        <p:spPr>
          <a:xfrm>
            <a:off x="4955135" y="1671323"/>
            <a:ext cx="279613" cy="1449546"/>
          </a:xfrm>
          <a:prstGeom prst="rect">
            <a:avLst/>
          </a:prstGeom>
        </p:spPr>
        <p:txBody>
          <a:bodyPr vert="vert270" wrap="none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Revelane</a:t>
            </a:r>
            <a:r>
              <a:rPr lang="en-US" dirty="0"/>
              <a:t>/Importance</a:t>
            </a:r>
          </a:p>
        </p:txBody>
      </p:sp>
    </p:spTree>
    <p:extLst>
      <p:ext uri="{BB962C8B-B14F-4D97-AF65-F5344CB8AC3E}">
        <p14:creationId xmlns:p14="http://schemas.microsoft.com/office/powerpoint/2010/main" val="15548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wolny kształt 47"/>
          <p:cNvSpPr>
            <a:spLocks/>
          </p:cNvSpPr>
          <p:nvPr userDrawn="1"/>
        </p:nvSpPr>
        <p:spPr bwMode="auto">
          <a:xfrm>
            <a:off x="4371829" y="-4416"/>
            <a:ext cx="7820171" cy="6861251"/>
          </a:xfrm>
          <a:custGeom>
            <a:avLst/>
            <a:gdLst>
              <a:gd name="connsiteX0" fmla="*/ 12334646 w 15640342"/>
              <a:gd name="connsiteY0" fmla="*/ 0 h 13722502"/>
              <a:gd name="connsiteX1" fmla="*/ 15640342 w 15640342"/>
              <a:gd name="connsiteY1" fmla="*/ 0 h 13722502"/>
              <a:gd name="connsiteX2" fmla="*/ 15640342 w 15640342"/>
              <a:gd name="connsiteY2" fmla="*/ 13722502 h 13722502"/>
              <a:gd name="connsiteX3" fmla="*/ 0 w 15640342"/>
              <a:gd name="connsiteY3" fmla="*/ 13722502 h 13722502"/>
              <a:gd name="connsiteX4" fmla="*/ 6712069 w 15640342"/>
              <a:gd name="connsiteY4" fmla="*/ 9239 h 137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0342" h="13722502">
                <a:moveTo>
                  <a:pt x="12334646" y="0"/>
                </a:moveTo>
                <a:lnTo>
                  <a:pt x="15640342" y="0"/>
                </a:lnTo>
                <a:lnTo>
                  <a:pt x="15640342" y="13722502"/>
                </a:lnTo>
                <a:lnTo>
                  <a:pt x="0" y="13722502"/>
                </a:lnTo>
                <a:lnTo>
                  <a:pt x="6712069" y="9239"/>
                </a:lnTo>
                <a:close/>
              </a:path>
            </a:pathLst>
          </a:custGeom>
          <a:solidFill>
            <a:srgbClr val="283C49"/>
          </a:solidFill>
          <a:ln>
            <a:noFill/>
          </a:ln>
          <a:effectLst/>
          <a:extLst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3" name="Symbol zastępczy tekstu 3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68780" y="3838485"/>
            <a:ext cx="6854442" cy="63709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ctr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 template</a:t>
            </a:r>
          </a:p>
        </p:txBody>
      </p:sp>
      <p:sp>
        <p:nvSpPr>
          <p:cNvPr id="35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29173" y="4549260"/>
            <a:ext cx="1154162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John Doe</a:t>
            </a:r>
          </a:p>
        </p:txBody>
      </p:sp>
      <p:sp>
        <p:nvSpPr>
          <p:cNvPr id="36" name="Symbol zastępczy tekstu 3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208099" y="4549260"/>
            <a:ext cx="1151438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Company</a:t>
            </a:r>
          </a:p>
        </p:txBody>
      </p:sp>
      <p:cxnSp>
        <p:nvCxnSpPr>
          <p:cNvPr id="38" name="Łącznik prosty 37"/>
          <p:cNvCxnSpPr/>
          <p:nvPr userDrawn="1"/>
        </p:nvCxnSpPr>
        <p:spPr bwMode="auto">
          <a:xfrm>
            <a:off x="6096000" y="4614863"/>
            <a:ext cx="0" cy="2729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4925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971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owolny kształt 66"/>
          <p:cNvSpPr>
            <a:spLocks/>
          </p:cNvSpPr>
          <p:nvPr userDrawn="1"/>
        </p:nvSpPr>
        <p:spPr bwMode="auto">
          <a:xfrm>
            <a:off x="4371829" y="-4416"/>
            <a:ext cx="7820171" cy="6861251"/>
          </a:xfrm>
          <a:custGeom>
            <a:avLst/>
            <a:gdLst>
              <a:gd name="connsiteX0" fmla="*/ 12334646 w 15640342"/>
              <a:gd name="connsiteY0" fmla="*/ 0 h 13722502"/>
              <a:gd name="connsiteX1" fmla="*/ 15640342 w 15640342"/>
              <a:gd name="connsiteY1" fmla="*/ 0 h 13722502"/>
              <a:gd name="connsiteX2" fmla="*/ 15640342 w 15640342"/>
              <a:gd name="connsiteY2" fmla="*/ 13722502 h 13722502"/>
              <a:gd name="connsiteX3" fmla="*/ 0 w 15640342"/>
              <a:gd name="connsiteY3" fmla="*/ 13722502 h 13722502"/>
              <a:gd name="connsiteX4" fmla="*/ 6712069 w 15640342"/>
              <a:gd name="connsiteY4" fmla="*/ 9239 h 137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0342" h="13722502">
                <a:moveTo>
                  <a:pt x="12334646" y="0"/>
                </a:moveTo>
                <a:lnTo>
                  <a:pt x="15640342" y="0"/>
                </a:lnTo>
                <a:lnTo>
                  <a:pt x="15640342" y="13722502"/>
                </a:lnTo>
                <a:lnTo>
                  <a:pt x="0" y="13722502"/>
                </a:lnTo>
                <a:lnTo>
                  <a:pt x="6712069" y="9239"/>
                </a:lnTo>
                <a:close/>
              </a:path>
            </a:pathLst>
          </a:custGeom>
          <a:solidFill>
            <a:srgbClr val="283C49"/>
          </a:solidFill>
          <a:ln>
            <a:noFill/>
          </a:ln>
          <a:effectLst/>
          <a:extLst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3" name="Symbol zastępczy tekstu 3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2183" y="2544131"/>
            <a:ext cx="4262385" cy="127419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  <a:p>
            <a:pPr lvl="0"/>
            <a:r>
              <a:rPr lang="en-US" dirty="0"/>
              <a:t>template</a:t>
            </a:r>
          </a:p>
        </p:txBody>
      </p:sp>
      <p:sp>
        <p:nvSpPr>
          <p:cNvPr id="35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2183" y="3898393"/>
            <a:ext cx="249956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John Doe | Company</a:t>
            </a:r>
          </a:p>
        </p:txBody>
      </p:sp>
    </p:spTree>
    <p:extLst>
      <p:ext uri="{BB962C8B-B14F-4D97-AF65-F5344CB8AC3E}">
        <p14:creationId xmlns:p14="http://schemas.microsoft.com/office/powerpoint/2010/main" val="30089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2182" y="2701847"/>
            <a:ext cx="3381002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</a:t>
            </a:r>
          </a:p>
        </p:txBody>
      </p:sp>
      <p:sp>
        <p:nvSpPr>
          <p:cNvPr id="59" name="Symbol zastępczy tekstu 34"/>
          <p:cNvSpPr>
            <a:spLocks noGrp="1"/>
          </p:cNvSpPr>
          <p:nvPr>
            <p:ph type="body" sz="quarter" idx="12" hasCustomPrompt="1"/>
          </p:nvPr>
        </p:nvSpPr>
        <p:spPr>
          <a:xfrm>
            <a:off x="2760829" y="2287527"/>
            <a:ext cx="1342355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60" name="Symbol zastępczy tekstu 34"/>
          <p:cNvSpPr>
            <a:spLocks noGrp="1"/>
          </p:cNvSpPr>
          <p:nvPr>
            <p:ph type="body" sz="quarter" idx="13" hasCustomPrompt="1"/>
          </p:nvPr>
        </p:nvSpPr>
        <p:spPr>
          <a:xfrm>
            <a:off x="732155" y="4744317"/>
            <a:ext cx="3381002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61" name="Symbol zastępczy tekstu 34"/>
          <p:cNvSpPr>
            <a:spLocks noGrp="1"/>
          </p:cNvSpPr>
          <p:nvPr>
            <p:ph type="body" sz="quarter" idx="14" hasCustomPrompt="1"/>
          </p:nvPr>
        </p:nvSpPr>
        <p:spPr>
          <a:xfrm>
            <a:off x="2225140" y="4301423"/>
            <a:ext cx="188801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62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8081274" y="2725432"/>
            <a:ext cx="3381002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sp>
        <p:nvSpPr>
          <p:cNvPr id="63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8081274" y="2282537"/>
            <a:ext cx="1716560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64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8081274" y="4711296"/>
            <a:ext cx="3381002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quam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</a:t>
            </a:r>
          </a:p>
        </p:txBody>
      </p:sp>
      <p:sp>
        <p:nvSpPr>
          <p:cNvPr id="65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8081274" y="4268401"/>
            <a:ext cx="10390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27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17862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tekstu 8"/>
          <p:cNvSpPr>
            <a:spLocks noGrp="1"/>
          </p:cNvSpPr>
          <p:nvPr>
            <p:ph type="body" sz="quarter" idx="15" hasCustomPrompt="1"/>
          </p:nvPr>
        </p:nvSpPr>
        <p:spPr>
          <a:xfrm>
            <a:off x="1016000" y="1369219"/>
            <a:ext cx="4834732" cy="1844788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1" hasCustomPrompt="1"/>
          </p:nvPr>
        </p:nvSpPr>
        <p:spPr>
          <a:xfrm>
            <a:off x="1016000" y="793750"/>
            <a:ext cx="4834732" cy="57546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1317986" y="1478031"/>
            <a:ext cx="4230761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Proin non quam nec mauris ornare.</a:t>
            </a:r>
          </a:p>
        </p:txBody>
      </p:sp>
      <p:sp>
        <p:nvSpPr>
          <p:cNvPr id="14" name="Symbol zastępczy tekstu 8"/>
          <p:cNvSpPr>
            <a:spLocks noGrp="1"/>
          </p:cNvSpPr>
          <p:nvPr>
            <p:ph type="body" sz="quarter" idx="16" hasCustomPrompt="1"/>
          </p:nvPr>
        </p:nvSpPr>
        <p:spPr>
          <a:xfrm>
            <a:off x="1317986" y="2095546"/>
            <a:ext cx="4230760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Quisque venenatis quis elit sit amet accumsan. Lorem ipsum dolor sit amet lacinia diam quis.</a:t>
            </a:r>
          </a:p>
        </p:txBody>
      </p:sp>
      <p:sp>
        <p:nvSpPr>
          <p:cNvPr id="15" name="Symbol zastępczy tekstu 8"/>
          <p:cNvSpPr>
            <a:spLocks noGrp="1"/>
          </p:cNvSpPr>
          <p:nvPr>
            <p:ph type="body" sz="quarter" idx="17" hasCustomPrompt="1"/>
          </p:nvPr>
        </p:nvSpPr>
        <p:spPr>
          <a:xfrm>
            <a:off x="1317986" y="2713060"/>
            <a:ext cx="4230760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Lorem ipsum non quam nec mauris ornare.</a:t>
            </a:r>
          </a:p>
          <a:p>
            <a:pPr lvl="0"/>
            <a:r>
              <a:rPr lang="it-IT" dirty="0"/>
              <a:t>Praesent lacinia diam quis.</a:t>
            </a:r>
          </a:p>
        </p:txBody>
      </p:sp>
      <p:sp>
        <p:nvSpPr>
          <p:cNvPr id="16" name="Symbol zastępczy tekstu 8"/>
          <p:cNvSpPr>
            <a:spLocks noGrp="1"/>
          </p:cNvSpPr>
          <p:nvPr>
            <p:ph type="body" sz="quarter" idx="18" hasCustomPrompt="1"/>
          </p:nvPr>
        </p:nvSpPr>
        <p:spPr>
          <a:xfrm>
            <a:off x="1878069" y="1938848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17" name="Symbol zastępczy tekstu 8"/>
          <p:cNvSpPr>
            <a:spLocks noGrp="1"/>
          </p:cNvSpPr>
          <p:nvPr>
            <p:ph type="body" sz="quarter" idx="19" hasCustomPrompt="1"/>
          </p:nvPr>
        </p:nvSpPr>
        <p:spPr>
          <a:xfrm>
            <a:off x="1878069" y="2556981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18" name="Symbol zastępczy tekstu 8"/>
          <p:cNvSpPr>
            <a:spLocks noGrp="1"/>
          </p:cNvSpPr>
          <p:nvPr>
            <p:ph type="body" sz="quarter" idx="20" hasCustomPrompt="1"/>
          </p:nvPr>
        </p:nvSpPr>
        <p:spPr>
          <a:xfrm>
            <a:off x="6157882" y="1369219"/>
            <a:ext cx="4834732" cy="1844788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21" hasCustomPrompt="1"/>
          </p:nvPr>
        </p:nvSpPr>
        <p:spPr>
          <a:xfrm>
            <a:off x="6157882" y="793750"/>
            <a:ext cx="4834732" cy="575469"/>
          </a:xfrm>
          <a:prstGeom prst="rect">
            <a:avLst/>
          </a:prstGeom>
          <a:solidFill>
            <a:srgbClr val="37485C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20" name="Symbol zastępczy tekstu 8"/>
          <p:cNvSpPr>
            <a:spLocks noGrp="1"/>
          </p:cNvSpPr>
          <p:nvPr>
            <p:ph type="body" sz="quarter" idx="22" hasCustomPrompt="1"/>
          </p:nvPr>
        </p:nvSpPr>
        <p:spPr>
          <a:xfrm>
            <a:off x="6483929" y="1478031"/>
            <a:ext cx="4182639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In vestibulum, ipsum lobortis convallis aliquet.</a:t>
            </a:r>
          </a:p>
        </p:txBody>
      </p:sp>
      <p:sp>
        <p:nvSpPr>
          <p:cNvPr id="21" name="Symbol zastępczy tekstu 8"/>
          <p:cNvSpPr>
            <a:spLocks noGrp="1"/>
          </p:cNvSpPr>
          <p:nvPr>
            <p:ph type="body" sz="quarter" idx="23" hasCustomPrompt="1"/>
          </p:nvPr>
        </p:nvSpPr>
        <p:spPr>
          <a:xfrm>
            <a:off x="6483929" y="2095546"/>
            <a:ext cx="4182638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Praesent lacinia diam quis interdum volutpat. Quisque venenatis quis</a:t>
            </a:r>
          </a:p>
        </p:txBody>
      </p:sp>
      <p:sp>
        <p:nvSpPr>
          <p:cNvPr id="22" name="Symbol zastępczy tekstu 8"/>
          <p:cNvSpPr>
            <a:spLocks noGrp="1"/>
          </p:cNvSpPr>
          <p:nvPr>
            <p:ph type="body" sz="quarter" idx="24" hasCustomPrompt="1"/>
          </p:nvPr>
        </p:nvSpPr>
        <p:spPr>
          <a:xfrm>
            <a:off x="6483929" y="2713060"/>
            <a:ext cx="4182638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Lorem ipsum non quam nec mauris ornare.</a:t>
            </a:r>
          </a:p>
        </p:txBody>
      </p:sp>
      <p:sp>
        <p:nvSpPr>
          <p:cNvPr id="23" name="Symbol zastępczy tekstu 8"/>
          <p:cNvSpPr>
            <a:spLocks noGrp="1"/>
          </p:cNvSpPr>
          <p:nvPr>
            <p:ph type="body" sz="quarter" idx="25" hasCustomPrompt="1"/>
          </p:nvPr>
        </p:nvSpPr>
        <p:spPr>
          <a:xfrm>
            <a:off x="7019951" y="1938848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24" name="Symbol zastępczy tekstu 8"/>
          <p:cNvSpPr>
            <a:spLocks noGrp="1"/>
          </p:cNvSpPr>
          <p:nvPr>
            <p:ph type="body" sz="quarter" idx="26" hasCustomPrompt="1"/>
          </p:nvPr>
        </p:nvSpPr>
        <p:spPr>
          <a:xfrm>
            <a:off x="7019951" y="2556981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25" name="Symbol zastępczy tekstu 8"/>
          <p:cNvSpPr>
            <a:spLocks noGrp="1"/>
          </p:cNvSpPr>
          <p:nvPr>
            <p:ph type="body" sz="quarter" idx="27" hasCustomPrompt="1"/>
          </p:nvPr>
        </p:nvSpPr>
        <p:spPr>
          <a:xfrm>
            <a:off x="1016000" y="4072182"/>
            <a:ext cx="4834732" cy="1844788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26" name="Symbol zastępczy tekstu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6000" y="3496713"/>
            <a:ext cx="4834732" cy="57546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27" name="Symbol zastępczy tekstu 8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87" y="4180994"/>
            <a:ext cx="4230759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Lobortis convallis aliquet, purus sem volutpat sapien</a:t>
            </a:r>
          </a:p>
        </p:txBody>
      </p:sp>
      <p:sp>
        <p:nvSpPr>
          <p:cNvPr id="28" name="Symbol zastępczy tekstu 8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86" y="4798509"/>
            <a:ext cx="4230761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Purus dolem sem volutpat sapien, eu porta massa mauris vitae erat mauris.</a:t>
            </a:r>
          </a:p>
        </p:txBody>
      </p:sp>
      <p:sp>
        <p:nvSpPr>
          <p:cNvPr id="29" name="Symbol zastępczy tekstu 8"/>
          <p:cNvSpPr>
            <a:spLocks noGrp="1"/>
          </p:cNvSpPr>
          <p:nvPr>
            <p:ph type="body" sz="quarter" idx="31" hasCustomPrompt="1"/>
          </p:nvPr>
        </p:nvSpPr>
        <p:spPr>
          <a:xfrm>
            <a:off x="1317986" y="5416023"/>
            <a:ext cx="4230761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Eu porta massa mauris vitae erat. </a:t>
            </a:r>
          </a:p>
        </p:txBody>
      </p:sp>
      <p:sp>
        <p:nvSpPr>
          <p:cNvPr id="30" name="Symbol zastępczy tekstu 8"/>
          <p:cNvSpPr>
            <a:spLocks noGrp="1"/>
          </p:cNvSpPr>
          <p:nvPr>
            <p:ph type="body" sz="quarter" idx="32" hasCustomPrompt="1"/>
          </p:nvPr>
        </p:nvSpPr>
        <p:spPr>
          <a:xfrm>
            <a:off x="1878069" y="4641811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1" name="Symbol zastępczy tekstu 8"/>
          <p:cNvSpPr>
            <a:spLocks noGrp="1"/>
          </p:cNvSpPr>
          <p:nvPr>
            <p:ph type="body" sz="quarter" idx="33" hasCustomPrompt="1"/>
          </p:nvPr>
        </p:nvSpPr>
        <p:spPr>
          <a:xfrm>
            <a:off x="1878069" y="5259944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2" name="Symbol zastępczy tekstu 8"/>
          <p:cNvSpPr>
            <a:spLocks noGrp="1"/>
          </p:cNvSpPr>
          <p:nvPr>
            <p:ph type="body" sz="quarter" idx="34" hasCustomPrompt="1"/>
          </p:nvPr>
        </p:nvSpPr>
        <p:spPr>
          <a:xfrm>
            <a:off x="6157882" y="4072182"/>
            <a:ext cx="4834732" cy="1844788"/>
          </a:xfrm>
          <a:prstGeom prst="rect">
            <a:avLst/>
          </a:prstGeom>
          <a:solidFill>
            <a:srgbClr val="283C49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3" name="Symbol zastępczy tekstu 5"/>
          <p:cNvSpPr>
            <a:spLocks noGrp="1"/>
          </p:cNvSpPr>
          <p:nvPr>
            <p:ph type="body" sz="quarter" idx="35" hasCustomPrompt="1"/>
          </p:nvPr>
        </p:nvSpPr>
        <p:spPr>
          <a:xfrm>
            <a:off x="6157882" y="3496713"/>
            <a:ext cx="4834732" cy="57546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34" name="Symbol zastępczy tekstu 8"/>
          <p:cNvSpPr>
            <a:spLocks noGrp="1"/>
          </p:cNvSpPr>
          <p:nvPr>
            <p:ph type="body" sz="quarter" idx="36" hasCustomPrompt="1"/>
          </p:nvPr>
        </p:nvSpPr>
        <p:spPr>
          <a:xfrm>
            <a:off x="6483928" y="4180994"/>
            <a:ext cx="4182640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Proin non quam nec mauris ornare.</a:t>
            </a:r>
          </a:p>
        </p:txBody>
      </p:sp>
      <p:sp>
        <p:nvSpPr>
          <p:cNvPr id="35" name="Symbol zastępczy tekstu 8"/>
          <p:cNvSpPr>
            <a:spLocks noGrp="1"/>
          </p:cNvSpPr>
          <p:nvPr>
            <p:ph type="body" sz="quarter" idx="37" hasCustomPrompt="1"/>
          </p:nvPr>
        </p:nvSpPr>
        <p:spPr>
          <a:xfrm>
            <a:off x="6483929" y="4798509"/>
            <a:ext cx="4182638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Venenatis quis elit sit amet accumsan. Praesent lacinia diam quis eu porta massa mauris vitae erat.</a:t>
            </a:r>
          </a:p>
        </p:txBody>
      </p:sp>
      <p:sp>
        <p:nvSpPr>
          <p:cNvPr id="36" name="Symbol zastępczy tekstu 8"/>
          <p:cNvSpPr>
            <a:spLocks noGrp="1"/>
          </p:cNvSpPr>
          <p:nvPr>
            <p:ph type="body" sz="quarter" idx="38" hasCustomPrompt="1"/>
          </p:nvPr>
        </p:nvSpPr>
        <p:spPr>
          <a:xfrm>
            <a:off x="6483929" y="5416023"/>
            <a:ext cx="4182638" cy="326980"/>
          </a:xfrm>
          <a:prstGeom prst="rect">
            <a:avLst/>
          </a:prstGeom>
        </p:spPr>
        <p:txBody>
          <a:bodyPr anchor="ctr"/>
          <a:lstStyle>
            <a:lvl1pPr algn="ctr"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Convallis aliquet, purus sem volutpat sapien</a:t>
            </a:r>
            <a:endParaRPr lang="it-IT" dirty="0"/>
          </a:p>
        </p:txBody>
      </p:sp>
      <p:sp>
        <p:nvSpPr>
          <p:cNvPr id="37" name="Symbol zastępczy tekstu 8"/>
          <p:cNvSpPr>
            <a:spLocks noGrp="1"/>
          </p:cNvSpPr>
          <p:nvPr>
            <p:ph type="body" sz="quarter" idx="39" hasCustomPrompt="1"/>
          </p:nvPr>
        </p:nvSpPr>
        <p:spPr>
          <a:xfrm>
            <a:off x="7019951" y="4641811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8" name="Symbol zastępczy tekstu 8"/>
          <p:cNvSpPr>
            <a:spLocks noGrp="1"/>
          </p:cNvSpPr>
          <p:nvPr>
            <p:ph type="body" sz="quarter" idx="40" hasCustomPrompt="1"/>
          </p:nvPr>
        </p:nvSpPr>
        <p:spPr>
          <a:xfrm>
            <a:off x="7019951" y="5259944"/>
            <a:ext cx="3110593" cy="9000"/>
          </a:xfrm>
          <a:prstGeom prst="rect">
            <a:avLst/>
          </a:prstGeom>
          <a:solidFill>
            <a:srgbClr val="22323F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4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111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9769" y="2517704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12" name="Symbol zastępczy tekstu 3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748818" y="2126629"/>
            <a:ext cx="1423468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1</a:t>
            </a:r>
          </a:p>
        </p:txBody>
      </p:sp>
      <p:sp>
        <p:nvSpPr>
          <p:cNvPr id="113" name="Symbol zastępczy tekstu 3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0218" y="3939803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Porta velit nulla.Pharetra porta velit dolor amet</a:t>
            </a:r>
            <a:endParaRPr lang="en-US" dirty="0"/>
          </a:p>
        </p:txBody>
      </p:sp>
      <p:sp>
        <p:nvSpPr>
          <p:cNvPr id="114" name="Symbol zastępczy tekstu 3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319267" y="3548728"/>
            <a:ext cx="1423468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2</a:t>
            </a:r>
          </a:p>
        </p:txBody>
      </p:sp>
      <p:sp>
        <p:nvSpPr>
          <p:cNvPr id="115" name="Symbol zastępczy tekstu 34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88041" y="5357820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Nulla pharetra porta velit dolor amet dolorem.</a:t>
            </a:r>
            <a:endParaRPr lang="en-US" dirty="0"/>
          </a:p>
        </p:txBody>
      </p:sp>
      <p:sp>
        <p:nvSpPr>
          <p:cNvPr id="116" name="Symbol zastępczy tekstu 34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747091" y="4966745"/>
            <a:ext cx="14234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3</a:t>
            </a:r>
          </a:p>
        </p:txBody>
      </p:sp>
      <p:sp>
        <p:nvSpPr>
          <p:cNvPr id="117" name="Symbol zastępczy tekstu 3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885143" y="2518672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18" name="Symbol zastępczy tekstu 3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885143" y="2127597"/>
            <a:ext cx="14234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4</a:t>
            </a:r>
          </a:p>
        </p:txBody>
      </p:sp>
      <p:sp>
        <p:nvSpPr>
          <p:cNvPr id="119" name="Symbol zastępczy tekstu 34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9282933" y="3940771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Porta velit nulla.Pharetra porta velit dolor amet</a:t>
            </a:r>
            <a:endParaRPr lang="en-US" dirty="0"/>
          </a:p>
        </p:txBody>
      </p:sp>
      <p:sp>
        <p:nvSpPr>
          <p:cNvPr id="120" name="Symbol zastępczy tekstu 34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282933" y="3549696"/>
            <a:ext cx="14234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5</a:t>
            </a:r>
          </a:p>
        </p:txBody>
      </p:sp>
      <p:sp>
        <p:nvSpPr>
          <p:cNvPr id="121" name="Symbol zastępczy tekstu 3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885143" y="5358788"/>
            <a:ext cx="2482962" cy="541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6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Nulla pharetra porta velit dolor amet dolorem.</a:t>
            </a:r>
            <a:endParaRPr lang="en-US" dirty="0"/>
          </a:p>
        </p:txBody>
      </p:sp>
      <p:sp>
        <p:nvSpPr>
          <p:cNvPr id="122" name="Symbol zastępczy tekstu 34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85143" y="4967713"/>
            <a:ext cx="1423467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6</a:t>
            </a:r>
          </a:p>
        </p:txBody>
      </p:sp>
    </p:spTree>
    <p:extLst>
      <p:ext uri="{BB962C8B-B14F-4D97-AF65-F5344CB8AC3E}">
        <p14:creationId xmlns:p14="http://schemas.microsoft.com/office/powerpoint/2010/main" val="246158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169" name="Symbol zastępczy tekstu 3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99659" y="2279358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70" name="Symbol zastępczy tekstu 34"/>
          <p:cNvSpPr>
            <a:spLocks noGrp="1"/>
          </p:cNvSpPr>
          <p:nvPr>
            <p:ph type="body" sz="quarter" idx="12" hasCustomPrompt="1"/>
          </p:nvPr>
        </p:nvSpPr>
        <p:spPr>
          <a:xfrm>
            <a:off x="2515188" y="1975044"/>
            <a:ext cx="1166987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18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1</a:t>
            </a:r>
          </a:p>
        </p:txBody>
      </p:sp>
      <p:sp>
        <p:nvSpPr>
          <p:cNvPr id="181" name="Symbol zastępczy tekstu 34"/>
          <p:cNvSpPr>
            <a:spLocks noGrp="1"/>
          </p:cNvSpPr>
          <p:nvPr>
            <p:ph type="body" sz="quarter" idx="13" hasCustomPrompt="1"/>
          </p:nvPr>
        </p:nvSpPr>
        <p:spPr>
          <a:xfrm>
            <a:off x="536459" y="3433862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82" name="Symbol zastępczy tekstu 34"/>
          <p:cNvSpPr>
            <a:spLocks noGrp="1"/>
          </p:cNvSpPr>
          <p:nvPr>
            <p:ph type="body" sz="quarter" idx="14" hasCustomPrompt="1"/>
          </p:nvPr>
        </p:nvSpPr>
        <p:spPr>
          <a:xfrm>
            <a:off x="1851990" y="3129548"/>
            <a:ext cx="1166986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1800" b="1" spc="2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Strength 2</a:t>
            </a:r>
          </a:p>
        </p:txBody>
      </p:sp>
      <p:sp>
        <p:nvSpPr>
          <p:cNvPr id="183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8385679" y="2286982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84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8385679" y="1982667"/>
            <a:ext cx="140647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185" name="Symbol zastępczy tekstu 34"/>
          <p:cNvSpPr>
            <a:spLocks noGrp="1"/>
          </p:cNvSpPr>
          <p:nvPr>
            <p:ph type="body" sz="quarter" idx="17" hasCustomPrompt="1"/>
          </p:nvPr>
        </p:nvSpPr>
        <p:spPr>
          <a:xfrm>
            <a:off x="8987674" y="3441486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186" name="Symbol zastępczy tekstu 34"/>
          <p:cNvSpPr>
            <a:spLocks noGrp="1"/>
          </p:cNvSpPr>
          <p:nvPr>
            <p:ph type="body" sz="quarter" idx="18" hasCustomPrompt="1"/>
          </p:nvPr>
        </p:nvSpPr>
        <p:spPr>
          <a:xfrm>
            <a:off x="8987674" y="3137171"/>
            <a:ext cx="140647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231" name="Symbol zastępczy tekstu 34"/>
          <p:cNvSpPr>
            <a:spLocks noGrp="1"/>
          </p:cNvSpPr>
          <p:nvPr>
            <p:ph type="body" sz="quarter" idx="19" hasCustomPrompt="1"/>
          </p:nvPr>
        </p:nvSpPr>
        <p:spPr>
          <a:xfrm>
            <a:off x="536459" y="4483041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232" name="Symbol zastępczy tekstu 34"/>
          <p:cNvSpPr>
            <a:spLocks noGrp="1"/>
          </p:cNvSpPr>
          <p:nvPr>
            <p:ph type="body" sz="quarter" idx="20" hasCustomPrompt="1"/>
          </p:nvPr>
        </p:nvSpPr>
        <p:spPr>
          <a:xfrm>
            <a:off x="1472399" y="4178726"/>
            <a:ext cx="1546577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18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249" name="Symbol zastępczy tekstu 34"/>
          <p:cNvSpPr>
            <a:spLocks noGrp="1"/>
          </p:cNvSpPr>
          <p:nvPr>
            <p:ph type="body" sz="quarter" idx="21" hasCustomPrompt="1"/>
          </p:nvPr>
        </p:nvSpPr>
        <p:spPr>
          <a:xfrm>
            <a:off x="1183344" y="5496789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250" name="Symbol zastępczy tekstu 34"/>
          <p:cNvSpPr>
            <a:spLocks noGrp="1"/>
          </p:cNvSpPr>
          <p:nvPr>
            <p:ph type="body" sz="quarter" idx="22" hasCustomPrompt="1"/>
          </p:nvPr>
        </p:nvSpPr>
        <p:spPr>
          <a:xfrm>
            <a:off x="2119284" y="5192474"/>
            <a:ext cx="1546577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r">
              <a:lnSpc>
                <a:spcPct val="110000"/>
              </a:lnSpc>
              <a:defRPr sz="18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258" name="Symbol zastępczy tekstu 34"/>
          <p:cNvSpPr>
            <a:spLocks noGrp="1"/>
          </p:cNvSpPr>
          <p:nvPr>
            <p:ph type="body" sz="quarter" idx="23" hasCustomPrompt="1"/>
          </p:nvPr>
        </p:nvSpPr>
        <p:spPr>
          <a:xfrm>
            <a:off x="8987674" y="4468875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259" name="Symbol zastępczy tekstu 34"/>
          <p:cNvSpPr>
            <a:spLocks noGrp="1"/>
          </p:cNvSpPr>
          <p:nvPr>
            <p:ph type="body" sz="quarter" idx="24" hasCustomPrompt="1"/>
          </p:nvPr>
        </p:nvSpPr>
        <p:spPr>
          <a:xfrm>
            <a:off x="8987674" y="4164560"/>
            <a:ext cx="85151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rgbClr val="5DBE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274" name="Symbol zastępczy tekstu 34"/>
          <p:cNvSpPr>
            <a:spLocks noGrp="1"/>
          </p:cNvSpPr>
          <p:nvPr>
            <p:ph type="body" sz="quarter" idx="25" hasCustomPrompt="1"/>
          </p:nvPr>
        </p:nvSpPr>
        <p:spPr>
          <a:xfrm>
            <a:off x="8385679" y="5518081"/>
            <a:ext cx="2482962" cy="52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155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it-IT" dirty="0"/>
              <a:t>Pharetra porta velit nulla. Porta velit dolor amet.</a:t>
            </a:r>
            <a:endParaRPr lang="en-US" dirty="0"/>
          </a:p>
        </p:txBody>
      </p:sp>
      <p:sp>
        <p:nvSpPr>
          <p:cNvPr id="275" name="Symbol zastępczy tekstu 34"/>
          <p:cNvSpPr>
            <a:spLocks noGrp="1"/>
          </p:cNvSpPr>
          <p:nvPr>
            <p:ph type="body" sz="quarter" idx="26" hasCustomPrompt="1"/>
          </p:nvPr>
        </p:nvSpPr>
        <p:spPr>
          <a:xfrm>
            <a:off x="8385679" y="5213766"/>
            <a:ext cx="851515" cy="30469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1" spc="20" baseline="0">
                <a:solidFill>
                  <a:srgbClr val="5DBE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219990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4262385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SWOT analysis</a:t>
            </a:r>
          </a:p>
        </p:txBody>
      </p:sp>
      <p:sp>
        <p:nvSpPr>
          <p:cNvPr id="92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00024" y="2931807"/>
            <a:ext cx="5291826" cy="27453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Char char="•"/>
              <a:defRPr sz="1800" b="0" spc="2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Maecenas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et mi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dui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gravida.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id </a:t>
            </a:r>
            <a:r>
              <a:rPr lang="en-US" dirty="0" err="1"/>
              <a:t>ornare</a:t>
            </a:r>
            <a:r>
              <a:rPr lang="en-US" dirty="0"/>
              <a:t> ante.</a:t>
            </a:r>
          </a:p>
          <a:p>
            <a:pPr lvl="0"/>
            <a:r>
              <a:rPr lang="en-US" dirty="0"/>
              <a:t>In </a:t>
            </a:r>
            <a:r>
              <a:rPr lang="en-US" dirty="0" err="1"/>
              <a:t>facilisis</a:t>
            </a:r>
            <a:r>
              <a:rPr lang="en-US" dirty="0"/>
              <a:t>, ipsum non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magna. </a:t>
            </a:r>
          </a:p>
          <a:p>
            <a:pPr lvl="0"/>
            <a:r>
              <a:rPr lang="en-US" dirty="0"/>
              <a:t>Maecenas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et mi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dui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gravida.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id </a:t>
            </a:r>
            <a:r>
              <a:rPr lang="en-US" dirty="0" err="1"/>
              <a:t>ornare</a:t>
            </a:r>
            <a:r>
              <a:rPr lang="en-US" dirty="0"/>
              <a:t> ante.</a:t>
            </a:r>
          </a:p>
        </p:txBody>
      </p:sp>
      <p:sp>
        <p:nvSpPr>
          <p:cNvPr id="93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5700024" y="2263487"/>
            <a:ext cx="2728632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>
              <a:lnSpc>
                <a:spcPct val="110000"/>
              </a:lnSpc>
              <a:defRPr sz="2200" b="1" spc="20" baseline="0">
                <a:solidFill>
                  <a:srgbClr val="ABABAB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Company Strengths</a:t>
            </a:r>
          </a:p>
        </p:txBody>
      </p:sp>
    </p:spTree>
    <p:extLst>
      <p:ext uri="{BB962C8B-B14F-4D97-AF65-F5344CB8AC3E}">
        <p14:creationId xmlns:p14="http://schemas.microsoft.com/office/powerpoint/2010/main" val="39607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69" y="481551"/>
            <a:ext cx="6527428" cy="6370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lnSpc>
                <a:spcPct val="90000"/>
              </a:lnSpc>
              <a:defRPr sz="4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Opportunities analysis </a:t>
            </a:r>
          </a:p>
        </p:txBody>
      </p:sp>
      <p:sp>
        <p:nvSpPr>
          <p:cNvPr id="92" name="Symbol zastępczy tekstu 34"/>
          <p:cNvSpPr>
            <a:spLocks noGrp="1"/>
          </p:cNvSpPr>
          <p:nvPr>
            <p:ph type="body" sz="quarter" idx="15" hasCustomPrompt="1"/>
          </p:nvPr>
        </p:nvSpPr>
        <p:spPr>
          <a:xfrm>
            <a:off x="8169674" y="2968203"/>
            <a:ext cx="3203176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.</a:t>
            </a:r>
          </a:p>
        </p:txBody>
      </p:sp>
      <p:sp>
        <p:nvSpPr>
          <p:cNvPr id="93" name="Symbol zastępczy tekstu 34"/>
          <p:cNvSpPr>
            <a:spLocks noGrp="1"/>
          </p:cNvSpPr>
          <p:nvPr>
            <p:ph type="body" sz="quarter" idx="16" hasCustomPrompt="1"/>
          </p:nvPr>
        </p:nvSpPr>
        <p:spPr>
          <a:xfrm>
            <a:off x="8169674" y="2420832"/>
            <a:ext cx="1557799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</a:t>
            </a:r>
          </a:p>
        </p:txBody>
      </p:sp>
      <p:sp>
        <p:nvSpPr>
          <p:cNvPr id="14" name="Symbol zastępczy tekstu 8"/>
          <p:cNvSpPr>
            <a:spLocks noGrp="1"/>
          </p:cNvSpPr>
          <p:nvPr>
            <p:ph type="body" sz="quarter" idx="32" hasCustomPrompt="1"/>
          </p:nvPr>
        </p:nvSpPr>
        <p:spPr>
          <a:xfrm>
            <a:off x="7872412" y="2847975"/>
            <a:ext cx="3309938" cy="28247"/>
          </a:xfrm>
          <a:prstGeom prst="rect">
            <a:avLst/>
          </a:prstGeom>
          <a:solidFill>
            <a:srgbClr val="7D3F65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19" name="Symbol zastępczy tekstu 34"/>
          <p:cNvSpPr>
            <a:spLocks noGrp="1"/>
          </p:cNvSpPr>
          <p:nvPr>
            <p:ph type="body" sz="quarter" idx="33" hasCustomPrompt="1"/>
          </p:nvPr>
        </p:nvSpPr>
        <p:spPr>
          <a:xfrm>
            <a:off x="8169674" y="5046442"/>
            <a:ext cx="3203176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diaminterdum</a:t>
            </a:r>
            <a:r>
              <a:rPr lang="en-US" dirty="0"/>
              <a:t>.</a:t>
            </a:r>
          </a:p>
        </p:txBody>
      </p:sp>
      <p:sp>
        <p:nvSpPr>
          <p:cNvPr id="20" name="Symbol zastępczy tekstu 34"/>
          <p:cNvSpPr>
            <a:spLocks noGrp="1"/>
          </p:cNvSpPr>
          <p:nvPr>
            <p:ph type="body" sz="quarter" idx="34" hasCustomPrompt="1"/>
          </p:nvPr>
        </p:nvSpPr>
        <p:spPr>
          <a:xfrm>
            <a:off x="8169674" y="4499071"/>
            <a:ext cx="1213153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Praesent</a:t>
            </a:r>
            <a:endParaRPr lang="en-US" dirty="0"/>
          </a:p>
        </p:txBody>
      </p:sp>
      <p:sp>
        <p:nvSpPr>
          <p:cNvPr id="21" name="Symbol zastępczy tekstu 8"/>
          <p:cNvSpPr>
            <a:spLocks noGrp="1"/>
          </p:cNvSpPr>
          <p:nvPr>
            <p:ph type="body" sz="quarter" idx="35" hasCustomPrompt="1"/>
          </p:nvPr>
        </p:nvSpPr>
        <p:spPr>
          <a:xfrm>
            <a:off x="7872412" y="4907164"/>
            <a:ext cx="3309938" cy="28247"/>
          </a:xfrm>
          <a:prstGeom prst="rect">
            <a:avLst/>
          </a:prstGeom>
          <a:solidFill>
            <a:srgbClr val="7D3F65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22" name="Symbol zastępczy tekstu 34"/>
          <p:cNvSpPr>
            <a:spLocks noGrp="1"/>
          </p:cNvSpPr>
          <p:nvPr>
            <p:ph type="body" sz="quarter" idx="36" hasCustomPrompt="1"/>
          </p:nvPr>
        </p:nvSpPr>
        <p:spPr>
          <a:xfrm>
            <a:off x="821929" y="5046442"/>
            <a:ext cx="3203176" cy="81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23" name="Symbol zastępczy tekstu 34"/>
          <p:cNvSpPr>
            <a:spLocks noGrp="1"/>
          </p:cNvSpPr>
          <p:nvPr>
            <p:ph type="body" sz="quarter" idx="37" hasCustomPrompt="1"/>
          </p:nvPr>
        </p:nvSpPr>
        <p:spPr>
          <a:xfrm>
            <a:off x="1832838" y="4499071"/>
            <a:ext cx="2192268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24" name="Symbol zastępczy tekstu 8"/>
          <p:cNvSpPr>
            <a:spLocks noGrp="1"/>
          </p:cNvSpPr>
          <p:nvPr>
            <p:ph type="body" sz="quarter" idx="38" hasCustomPrompt="1"/>
          </p:nvPr>
        </p:nvSpPr>
        <p:spPr>
          <a:xfrm>
            <a:off x="988617" y="4907164"/>
            <a:ext cx="3309938" cy="28247"/>
          </a:xfrm>
          <a:prstGeom prst="rect">
            <a:avLst/>
          </a:prstGeom>
          <a:solidFill>
            <a:srgbClr val="7D3F65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  <p:sp>
        <p:nvSpPr>
          <p:cNvPr id="31" name="Symbol zastępczy tekstu 34"/>
          <p:cNvSpPr>
            <a:spLocks noGrp="1"/>
          </p:cNvSpPr>
          <p:nvPr>
            <p:ph type="body" sz="quarter" idx="39" hasCustomPrompt="1"/>
          </p:nvPr>
        </p:nvSpPr>
        <p:spPr>
          <a:xfrm>
            <a:off x="810678" y="2968203"/>
            <a:ext cx="3203176" cy="108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10000"/>
              </a:lnSpc>
              <a:spcBef>
                <a:spcPts val="600"/>
              </a:spcBef>
              <a:buSzPct val="110000"/>
              <a:buFont typeface="Arial" panose="020B0604020202020204" pitchFamily="34" charset="0"/>
              <a:buNone/>
              <a:defRPr sz="1600" b="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non quam.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elis</a:t>
            </a:r>
            <a:r>
              <a:rPr lang="en-US" dirty="0"/>
              <a:t>.</a:t>
            </a:r>
          </a:p>
        </p:txBody>
      </p:sp>
      <p:sp>
        <p:nvSpPr>
          <p:cNvPr id="32" name="Symbol zastępczy tekstu 34"/>
          <p:cNvSpPr>
            <a:spLocks noGrp="1"/>
          </p:cNvSpPr>
          <p:nvPr>
            <p:ph type="body" sz="quarter" idx="40" hasCustomPrompt="1"/>
          </p:nvPr>
        </p:nvSpPr>
        <p:spPr>
          <a:xfrm>
            <a:off x="1821586" y="2420832"/>
            <a:ext cx="2192268" cy="372410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110000"/>
              </a:lnSpc>
              <a:buFont typeface="Arial" panose="020B0604020202020204" pitchFamily="34" charset="0"/>
              <a:buNone/>
              <a:defRPr sz="2200" b="1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lacinia</a:t>
            </a:r>
            <a:endParaRPr lang="en-US" dirty="0"/>
          </a:p>
        </p:txBody>
      </p:sp>
      <p:sp>
        <p:nvSpPr>
          <p:cNvPr id="33" name="Symbol zastępczy tekstu 8"/>
          <p:cNvSpPr>
            <a:spLocks noGrp="1"/>
          </p:cNvSpPr>
          <p:nvPr>
            <p:ph type="body" sz="quarter" idx="41" hasCustomPrompt="1"/>
          </p:nvPr>
        </p:nvSpPr>
        <p:spPr>
          <a:xfrm>
            <a:off x="988617" y="2847975"/>
            <a:ext cx="3309938" cy="28247"/>
          </a:xfrm>
          <a:prstGeom prst="rect">
            <a:avLst/>
          </a:prstGeom>
          <a:solidFill>
            <a:srgbClr val="7D3F65"/>
          </a:solidFill>
          <a:ln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1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23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3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228600" rtl="0" fontAlgn="base" hangingPunct="0">
        <a:spcBef>
          <a:spcPct val="0"/>
        </a:spcBef>
        <a:spcAft>
          <a:spcPct val="0"/>
        </a:spcAft>
        <a:defRPr sz="4600" b="1" kern="1200">
          <a:solidFill>
            <a:srgbClr val="4D4D4D"/>
          </a:solidFill>
          <a:latin typeface="Aleo" panose="020F0502020204030203" pitchFamily="34" charset="0"/>
          <a:ea typeface="+mj-ea"/>
          <a:cs typeface="+mj-cs"/>
          <a:sym typeface="Helvetica" panose="020B0604020202020204" pitchFamily="34" charset="0"/>
        </a:defRPr>
      </a:lvl1pPr>
      <a:lvl2pPr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228600"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457200"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685800"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914400" algn="l" defTabSz="228600" rtl="0" fontAlgn="base" hangingPunct="0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1pPr>
      <a:lvl2pPr marL="114300"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2pPr>
      <a:lvl3pPr marL="228600"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3pPr>
      <a:lvl4pPr marL="342900"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4pPr>
      <a:lvl5pPr marL="457200" algn="l" defTabSz="228600" rtl="0" fontAlgn="base" hangingPunct="0">
        <a:spcBef>
          <a:spcPct val="0"/>
        </a:spcBef>
        <a:spcAft>
          <a:spcPct val="0"/>
        </a:spcAft>
        <a:defRPr sz="1800" b="0" kern="1200">
          <a:solidFill>
            <a:srgbClr val="4D4D4D"/>
          </a:solidFill>
          <a:latin typeface="Lato Light" panose="020F0302020204030203" pitchFamily="34" charset="0"/>
          <a:ea typeface="+mn-ea"/>
          <a:cs typeface="+mn-cs"/>
          <a:sym typeface="Helvetica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eformat.info/info/unicode/category/index.htm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rquad.github.io/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1810.04805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u.edu/projects/bowman/xnli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u.edu/projects/bowman/multinli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239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mll.github.io/CoLA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971360" y="3088045"/>
            <a:ext cx="227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정리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77824" y="5435273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창 욱 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7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2008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create_pretraining_data.py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98447" y="133741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tokenization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277836" y="272240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6" name="직사각형 5"/>
          <p:cNvSpPr/>
          <p:nvPr/>
        </p:nvSpPr>
        <p:spPr>
          <a:xfrm>
            <a:off x="164104" y="709986"/>
            <a:ext cx="644162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FLAGS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flags.FLAGS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Flag Values Wrapper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define input file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"Input raw text file (or comma-separated list of files)."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define output file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"Output TF example file (or comma-separated list of files)."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define vocab file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vocabulary file that the BERT model was trained on."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define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소문자 여부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lower case the input text. Should be True for uncased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"models and False for cased models."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define max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seqence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"Maximum sequence length."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시컨스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당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마스크된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LM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예측의 최대 수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max_predictions_per_seq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"Maximum number of masked LM predictions per sequence."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random seed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random_seed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"Random seed for data generation."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입력 데이터를 복제 할 횟수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다른 마스크 사용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dupe_factor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"Number of times to duplicate the input data (with different masks)."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마스크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LM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확률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masked_lm_prob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"Masked LM probability."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최대 길이보다 짧은 시퀀스를 생성 할 확률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short_seq_prob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"Probability of creating sequences which are shorter than the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"maximum length."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48006" y="2725922"/>
            <a:ext cx="307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 Flag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파일 마다 따로 존재함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29967" y="1176261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29967" y="1759688"/>
            <a:ext cx="10967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13689" y="2842524"/>
            <a:ext cx="2090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True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72130" y="3316202"/>
            <a:ext cx="2670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128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69131" y="3679242"/>
            <a:ext cx="2581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예측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Default : 20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26742" y="4042282"/>
            <a:ext cx="2350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Seed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12345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22248" y="4505756"/>
            <a:ext cx="22894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복제 횟수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10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9592" y="5017499"/>
            <a:ext cx="20617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 확률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15%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56403" y="5593744"/>
            <a:ext cx="4709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짧은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 확률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10%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67637" y="2196193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파일 </a:t>
            </a:r>
          </a:p>
        </p:txBody>
      </p:sp>
    </p:spTree>
    <p:extLst>
      <p:ext uri="{BB962C8B-B14F-4D97-AF65-F5344CB8AC3E}">
        <p14:creationId xmlns:p14="http://schemas.microsoft.com/office/powerpoint/2010/main" val="33164345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convert_by_vocab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"""Converts a sequence of [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tokens|ids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] using the vocab."""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item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items: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(vocab[item])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output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convert_tokens_to_ids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convert_by_vocab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(vocab, tokens)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convert_ids_to_tokens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inv_vocab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convert_by_vocab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inv_vocab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ids)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whitespace_tokenize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"""Runs basic whitespace cleaning and splitting on a piece of text."""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text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text.strip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text: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text.split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tokens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"""Runs end-to-end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tokenziation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load_vocab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.inv_vocab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{v: k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k, v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.vocab.items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()}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.basic_tokenizer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.wordpiece_tokenizer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WordpieceTokenizer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.basic_tokenizer.tokenize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(text):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.wordpiece_tokenizer.tokenize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(token):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split_tokens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0179" y="540995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vocab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토큰에 맞는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바꾸어서 반환한다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52186" y="1469002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 -&gt; 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1668" y="1869111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 -&gt; 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4710" y="3125947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기본 공백 없애기 및 공백으로 분할 실행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7254" y="4082977"/>
            <a:ext cx="18717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종단간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토크나이즈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1264" y="4492166"/>
            <a:ext cx="18717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K:V -&gt; V:K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갖는다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68642" y="4682410"/>
            <a:ext cx="18717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28521" y="4889197"/>
            <a:ext cx="18717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WordPiece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31161" y="5587788"/>
            <a:ext cx="18717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WordPiece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5577" y="5412417"/>
            <a:ext cx="18717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9540" y="6058441"/>
            <a:ext cx="18717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넘겨준다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2732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"""Runs basic tokenization (punctuation splitting, lower casing, etc.)."""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"""Constructs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BasicTokenizer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Whether to lower case the input.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do_lower_case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"""Tokenizes a piece of text."""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text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text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clean_text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This was added on November 1st, 2018 for the multilingual and Chinese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models. This is also applied to the English models now, but it doesn't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matter since the English models were not trained on any Chinese data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and generally don't have any Chinese data in them (there are Chinese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characters in the vocabulary because Wikipedia does have some Chinese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words in the English Wikipedia.).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text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tokenize_chinese_chars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whitespace_tokenize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token.lower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run_strip_accents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split_tokens.extend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run_split_on_punc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whitespace_tokenize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output_tokens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69507" y="508338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소문자로 변경하고 구두점 분할을 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33779" y="2269103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유니코드로 바꾸고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클리어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3136" y="3613488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중국어 관련 이슈로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CJK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주변에 공백을 추가한다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2104" y="3906757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화이트 스페이스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토크나이즈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37783" y="4516357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처리한다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36933" y="4686515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악센트 처리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27532" y="4856673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나누고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나눈것을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조각한다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04475" y="5149941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공백으로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8153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run_strip_accents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"""Strips accents from a piece of text."""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text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unicodedata.normalize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"NFD"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text)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text: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cat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unicodedata.category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cat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.join(output)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run_split_on_punc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"""Splits punctuation on a piece of text."""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chars =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start_new_word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(chars):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char = chars[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is_punctuation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([char])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start_new_word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start_new_word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start_new_word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].append(char)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output]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95777" y="410740"/>
            <a:ext cx="6772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조각에서 액센트 제거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유니코드 정규화는 모양이 같은 여러 문자들이 있을 경우 이를 기준에 따라 하나로 통합해 주는 일을 가리킨다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기준으로는 아래 표와 같이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NFD, NFC, NFKD, NFKC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ệ (U+1EC7) → e (U+0065) + ̂ (U+0302) + ̣ (U+0323)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39862" y="1180182"/>
            <a:ext cx="67728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유니코드문자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unichar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할당 된 일반 범주를 문자열로 반환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2106" y="1378889"/>
            <a:ext cx="6772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Nonspacing_Mark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약자이다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붙어 있는 값들에 대해서 확인 하고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(̂ (U+0302) )  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안하고 넘어간다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0021" y="2195845"/>
            <a:ext cx="67728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구두점으로 나눈다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24492" y="3273064"/>
            <a:ext cx="75318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구두점이 있는 경우는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조건을 그리고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start_new_word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True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구두점 이후는 새롭게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시작하는것을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이야기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0898" y="3936131"/>
            <a:ext cx="75318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start_new_word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True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바로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아니면 앞에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61998" y="4765848"/>
            <a:ext cx="75318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옆에 공백없이 붙인다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5366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tokenize_chinese_chars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"""Adds whitespace around any CJK character."""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text: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is_chinese_char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.join(output)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is_chinese_char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"""Checks whether CP is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codepoint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of a CJK character."""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This defines a "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chinese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character" as anything in the CJK Unicode block: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https://en.wikipedia.org/wiki/CJK_Unified_Ideographs_(Unicode_block)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Note that the CJK Unicode block is NOT all Japanese and Korean characters,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despite its name. The modern Korean Hangul alphabet is a different block,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as is Japanese Hiragana and Katakana. Those alphabets are used to write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space-separated words, so they are not treated specially and handled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like the all of the other languages.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4E00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9FFF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3400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4DBF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20000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2A6DF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2A700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2B73F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2B740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2B81F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2B820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2CEAF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F900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FAFF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2F800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2FA1F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48547" y="539077"/>
            <a:ext cx="75318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CJK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주변에 공백을 추가한다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64083" y="785298"/>
            <a:ext cx="7531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(c)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유니코드 문자를 나타내는 문자열이 주어지면 해당 문자의 유니코드 코드 포인트를 나타내는 정수를 돌려줍니다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('a')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정수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97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반환하고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('€') (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유로 기호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8364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반환합니다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반대입니다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547" y="4227169"/>
            <a:ext cx="75318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CJK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한자 블록을 의미하고 전달된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어디에 속하는지 확인한다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8214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clean_text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"""Performs invalid character removal and whitespace cleanup on text."""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text: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fffd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is_control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is_whitespace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.join(output)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27532" y="1134015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0xfffd ,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제어문자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판단한다여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처리하지 않는다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4103" y="234973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WordpieceTokenizer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"""Runs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tokenziation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unk_token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"[UNK]"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max_input_chars_per_word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vocab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.unk_token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unk_token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.max_input_chars_per_word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max_input_chars_per_word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"""Tokenizes a piece of text into its word pieces.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This uses a greedy longest-match-first algorithm to perform tokenization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using the given vocabulary.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For example: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input = 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unaffable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output = ["un", "##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aff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 "##able"]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text: A single token or whitespace separated tokens. This should have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already been passed through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BasicTokenizer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Returns: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A list of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tokens.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text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38961" y="2465148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WordPiece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토크나이즈를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38960" y="4781084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이런식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조각을 나눈다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5578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104" y="410740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whitespace_tokenize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chars =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(chars) &gt;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.max_input_chars_per_word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max chars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제안을 두고 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.unk_token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is_bad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start &lt;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(chars):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end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(chars)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cur_substr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start &lt; end: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.join(chars[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start:end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start &gt;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"##"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##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두개를 붙여나가는 구조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cur_substr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vocab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확인하여 존재하면 아래 부분 패스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end -=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뒤를 하나씩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빼주네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cur_substr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vocab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존재 유무에 따라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cur_substr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예외 처리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is_bad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cur_substr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sub_tokens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cur_substr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추가해 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start = end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마지막 값을 넣어준다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is_bad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존재하지 않는다면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unk_token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.unk_token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토큰화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된것을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배열에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output_tokens.extend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output_tokens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3804" y="693498"/>
            <a:ext cx="4865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단어당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input chars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지정하고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값이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input chars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분류한다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1232" y="447277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공백으로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75333" y="2691027"/>
            <a:ext cx="48651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##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두개를 붙여나가는 구조인데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vocab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존재 한다면 건너뛰고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없다면 새로 추가 하는 구조 이며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cur_substr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존재하지 않으면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unk_token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하나로 몰아 가고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9647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is_whitespace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"""Checks whether `chars` is a whitespace character."""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\t, \n, and \r are technically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contorl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characters but we treat them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as whitespace since they are generally considered as such.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cat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unicodedata.category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cat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Zs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is_control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"""Checks whether `chars` is a control character."""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These are technically control characters but we count them as whitespace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characters.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char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cat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unicodedata.category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cat.startswith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is_punctuation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"""Checks whether `chars` is a punctuation character."""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treat all non-letter/number ASCII as punctuation.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Characters such as "^", "$", and "`" are not in the Unicode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Punctuation class but we treat them as punctuation anyways, for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consistency.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47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91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96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126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cat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unicodedata.category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(char)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cat.startswith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1575" y="577905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문자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엔터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 구문들을 확인한다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832" y="1326298"/>
            <a:ext cx="4865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유니코드를 가져와서 만약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Spparator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Space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인지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http://www.fileformat.info/info/unicode/category/index.htm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41574" y="2330505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문자인지 확인한다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50874" y="3274835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유니코드 처음 시작이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찾아낸다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41574" y="4233457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아래에 나와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모두 구두점으로 생각한다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20544" y="4689720"/>
            <a:ext cx="64971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비 문자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ASCII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구두점으로 취급하며 유니코드에 없는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"^", "$", "`"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구두점 취급한다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2594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1545" y="459637"/>
            <a:ext cx="114197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부분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Tensoflow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1.11.0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가능하다 하위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안된다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conda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create –n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pip python=3.6  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텐서플로우는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3.6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 최신 아나콘다는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3.7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activate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설정 활성화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 install –ignore-installed –upgrade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tensorflow-gpu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업그레이드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(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진입 명령어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.__version__  (version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deactivate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설정 비활성화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32402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545" y="459637"/>
            <a:ext cx="75490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https://github.com/google-research/bert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돌려보자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clone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https://github.com/google-research/bert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받기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모델로 돌린다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세가지를 지원한다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BERT-Base , Uncased 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다국어 지원 안함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lowcase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True)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BERT-Base, Cased (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lowcase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BERT-Base, Multilingual Uncased 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다국어 지원 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lowcase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BERT-Base, Multilingual Cased (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lowcase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wget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폴더로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내려받기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438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1544" y="459637"/>
            <a:ext cx="1093806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자신에 맞는 시스템 환경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세팅 하기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SQUAD_IN_DIR=/notebook/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/SQUAD_IN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SQUAD_OUT_DIR=/notebook/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/SQUAD_OUT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BERT_BASE_MULTI_DIR=/notebook/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/multi_cased_L-12_H-768_A-12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BERT_BASE_UNCASED_DIR=/notebook/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/uncased_L-12_H-768_A-12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BERT_BASE_CASED_DIR=/notebook/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/cased_L-12_H-768_A-12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run_squad.py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vocab_file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=$BERT_BASE_UNCASED_DIR/vocab.txt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bert_config_file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=$BERT_BASE_UNCASED_DIR/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bert_config.json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init_checkpoint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=$BERT_BASE_UNCASED_DIR/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bert_model.ckpt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do_train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=True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train_file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=$SQUAD_IN_DIR/train-v1.1.json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do_predict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=True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predict_file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=$SQUAD_IN_DIR/dev-v1.1.json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train_batch_size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=8 \ (1080TI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맞도록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train_batch_size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12-&gt;8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learning_rate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=3e-5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num_train_epochs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=2.0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max_seq_length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=384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doc_stride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=128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output_dir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=$SQUAD_OUT_DIR/</a:t>
            </a:r>
          </a:p>
        </p:txBody>
      </p:sp>
    </p:spTree>
    <p:extLst>
      <p:ext uri="{BB962C8B-B14F-4D97-AF65-F5344CB8AC3E}">
        <p14:creationId xmlns:p14="http://schemas.microsoft.com/office/powerpoint/2010/main" val="94806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2008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create_pretraining_data.py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6107" y="781412"/>
            <a:ext cx="6096000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로그 처리 부분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tf.logging.set_verbosity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(tf.logging.INFO)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토크나이져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만든다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tokenizer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tokenization.FullTokenizer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input_pattern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FLAGS.input_file.split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file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들을 잘라서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input_files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input_files.extend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tf.gfile.Glob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input_pattern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Reading from input files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random.Random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FLAGS.random_seed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instances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만들기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instances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create_training_instances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tokenizer,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FLAGS.dupe_factor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FLAGS.short_seq_prob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FLAGS.masked_lm_prob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FLAGS.output_file.split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Writing to output files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output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log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TF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예제 파일을 생성한다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write_instance_to_example_files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(instances, tokenizer,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91219" y="1486504"/>
            <a:ext cx="1526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fullTokenizer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91219" y="2251224"/>
            <a:ext cx="2074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file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리스트에 담는다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79223" y="3543953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1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10812" y="4387545"/>
            <a:ext cx="1992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file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만들기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582847" y="5228376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2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51819" y="3543954"/>
            <a:ext cx="29274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구조의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75619" y="5231135"/>
            <a:ext cx="4238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구조의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Instance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 Example File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만든다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0014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544" y="459637"/>
            <a:ext cx="10938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screen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Background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진행하도록 하자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apt-bet install screen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screen –S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(screen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screen –list   (screen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보기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Ctrl+a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 (screen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나오기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screen –r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(screen name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다시 접근하기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screen –X –S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kill (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강제로 스크린 죽이기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1350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544" y="459637"/>
            <a:ext cx="109380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실행해서 결과를 확인 한다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$SQUAD_IN_DIR/evaluate-v1.1.py $SQUAD_IN_DIR/dev-v1.1.json $SQUAD_OUT_DIR/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predictions.json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{“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exact_match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”: 79.90539262062442, “f1”: 87.86487986254437}</a:t>
            </a:r>
          </a:p>
        </p:txBody>
      </p:sp>
    </p:spTree>
    <p:extLst>
      <p:ext uri="{BB962C8B-B14F-4D97-AF65-F5344CB8AC3E}">
        <p14:creationId xmlns:p14="http://schemas.microsoft.com/office/powerpoint/2010/main" val="20928453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544" y="459637"/>
            <a:ext cx="1093806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KorQuAD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돌리기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https://korquad.github.io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 만들기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KOR_QUAD_IN_DIR=/notebook/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/KOR_QUAD_IN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KOR_QUAD_OUT_DIR=/notebook/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/KOR_QUAD_OUT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 set / Dev set / Evaluation Script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$KOR_QUAD_IN_DIR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하기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run_squad.py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vocab_file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=$BERT_BASE_MULTI_DIR/vocab.txt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bert_config_file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=$BERT_BASE_MULTI_DIR/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bert_config.json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init_checkpoint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=$BERT_BASE_MULTI_DIR/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bert_model.ckpt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do_train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=True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train_file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=$KOR_QUAD_IN_DIR/KorQuAD_v1.0_train.json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do_predict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=True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predict_file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=$KOR_QUAD_IN_DIR/KorQuAD_v1.0_dev.json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train_batch_size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=8 \ (1080TI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맞도록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train_batch_size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12-&gt;8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learning_rate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=3e-5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num_train_epochs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=2.0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max_seq_length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=384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doc_stride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=128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do_lower_case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=False \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--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output_dir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=$KOR_QUAD_OUT_DIR/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883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544" y="459637"/>
            <a:ext cx="109380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실행해서 결과를 확인 한다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$KOR_QUAD_IN_DIR/evaluate-v1.0.py $KOR_QUAD_IN_DIR/KorQuAD_v1.0_dev.json  $KOR_QUAD_OUT_DIR/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predictions.json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{“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exact_match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”: 70.00346380325597, “f1</a:t>
            </a:r>
            <a:r>
              <a:rPr lang="en-US" altLang="ko-KR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”: 89.9953931463306}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8566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544" y="459637"/>
            <a:ext cx="1093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KOR QUAD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추가하자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0679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" y="2518340"/>
            <a:ext cx="3791479" cy="21720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93623" y="2518340"/>
            <a:ext cx="71878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다국어 모델보다는 단일 모델일 때 성능이 약간 더 좋음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 극대화가 목표인 경우는 프리트레인을 추천함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경험적으로 단어가 갖는 의미가 일반적이지 않은 도메인에서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땡땡이 옷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형태로 디자인된 옷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특화 단어가 많이 나올 경우 성능이 떨어짐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유료화 서비스 등의 품질 높은 한글 서비스를 하려면 자체 데이터를 활용하여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프리트레인된 데이터로 언어 모델링 구성하여 학습시켜야 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03221" y="8851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악센트 제거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구두점 분리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문맥 모델 특성상 강조 표식을 제거하여 모호성을 보완해줘야 함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9078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7" y="1913103"/>
            <a:ext cx="3734321" cy="47822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2386" y="3518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Length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Batch Size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조정으로 회피 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1.11 / TITAN X GPU(12 GB RAM)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7713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2886044"/>
            <a:ext cx="12192000" cy="948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75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aleway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72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extract_features.py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39042" y="133741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modeling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747157" y="272240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" name="직사각형 4"/>
          <p:cNvSpPr/>
          <p:nvPr/>
        </p:nvSpPr>
        <p:spPr>
          <a:xfrm>
            <a:off x="2147485" y="410740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tokenization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755600" y="549239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" name="직선 연결선 8"/>
          <p:cNvCxnSpPr/>
          <p:nvPr/>
        </p:nvCxnSpPr>
        <p:spPr bwMode="auto">
          <a:xfrm>
            <a:off x="1755600" y="272240"/>
            <a:ext cx="812" cy="37546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2" name="직사각형 11"/>
          <p:cNvSpPr/>
          <p:nvPr/>
        </p:nvSpPr>
        <p:spPr>
          <a:xfrm>
            <a:off x="900556" y="1193631"/>
            <a:ext cx="682190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output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layers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이름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"layers"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"-1,-2,-3,-4"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bert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bert_config_file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 corresponding to the pre-trained BERT model.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"This specifies the model architecture."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max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seq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길이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maximum total input sequence length after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tokenization.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"Sequences longer than this will be truncated, and sequences shorter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"than this will be padded."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initial checkpoint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"Initial checkpoint (usually from a pre-trained BERT model)."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vocab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vocabulary file that the BERT model was trained on."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소문자 처리 플래그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lower case the input text. Should be True for uncased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"models and False for cased models."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69610" y="1335114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69610" y="1607811"/>
            <a:ext cx="10967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13072" y="2560075"/>
            <a:ext cx="1332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파일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97801" y="1928940"/>
            <a:ext cx="2751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layers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“-1, -2, -3, -4”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2429" y="3383005"/>
            <a:ext cx="2654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128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42560" y="4220227"/>
            <a:ext cx="4515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pre-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modle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가져 와서 사용 할 때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checkpoint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90000" y="4714427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파일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030787" y="5347126"/>
            <a:ext cx="20638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설정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True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25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72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extract_features.py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39042" y="133741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modeling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1747157" y="272240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" name="직사각형 4"/>
          <p:cNvSpPr/>
          <p:nvPr/>
        </p:nvSpPr>
        <p:spPr>
          <a:xfrm>
            <a:off x="2147485" y="410740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tokenization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755600" y="549239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" name="직선 연결선 8"/>
          <p:cNvCxnSpPr/>
          <p:nvPr/>
        </p:nvCxnSpPr>
        <p:spPr bwMode="auto">
          <a:xfrm>
            <a:off x="1755600" y="272240"/>
            <a:ext cx="812" cy="37546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2" name="직사각형 11"/>
          <p:cNvSpPr/>
          <p:nvPr/>
        </p:nvSpPr>
        <p:spPr>
          <a:xfrm>
            <a:off x="900556" y="1136481"/>
            <a:ext cx="682190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배치 크기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"Batch size for predictions."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TPU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사용 유무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use TPU or GPU/CPU."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TPU Address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넣으라고 되어 있음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"master"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"If using a TPU, the address of the master."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TPU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사용시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cores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개수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num_tpu_cores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"Only used if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is True. Total number of TPU cores to use."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TPU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에서는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설정하는게 맞다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빠르기 때문이다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one hot embedding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유무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If True,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tf.one_hot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otherwise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tf.nn.embedding_lookup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"If True,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tf.one_hot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will be used for embedding lookups, otherwise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tf.nn.embedding_lookup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will be used. On TPUs, this should be True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"since it is much faster."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2622" y="1248655"/>
            <a:ext cx="1773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크기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32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2943" y="1637828"/>
            <a:ext cx="2300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유무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21036" y="2045437"/>
            <a:ext cx="18991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사용시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 URL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73511" y="2756759"/>
            <a:ext cx="2064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Core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: 8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3639" y="3737190"/>
            <a:ext cx="4336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tf.one_hot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 되고 </a:t>
            </a:r>
            <a:endParaRPr lang="en-US" altLang="ko-KR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tf.nn.embedding_looku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사용된다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tf.one_hot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속도가 더 빠르다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Default : False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48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72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extract_features.py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9807" y="714089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tf.logging.set_verbosity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(tf.logging.INFO)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log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정책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FLAGS.layers.split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layer index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bert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 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modeling.BertConfig.from_json_file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FLAGS.bert_config_file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tokenization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tokenizer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tokenization.FullTokenizer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파이프 라인 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is_per_host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tf.contrib.tpu.InputPipelineConfig.PER_HOST_V2 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 부분 적용 부분이다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contrib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쪽에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관련 내용이 빠져 있음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tf.contrib.tpu.RunConfig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tpu_config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num_shards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FLAGS.num_tpu_cores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per_host_input_for_training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is_per_host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example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features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변경 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=examples,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=tokenizer)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unique_id_to_feature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feature.unique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id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feature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unique_id_to_feature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features: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unique_id_to_feature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feature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model build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layer_indexes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63442" y="1142520"/>
            <a:ext cx="1773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 index list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03521" y="1445869"/>
            <a:ext cx="2617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파일에서 정보 가져오기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80314" y="1887717"/>
            <a:ext cx="18934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FullTokenizer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4769" y="2316148"/>
            <a:ext cx="3292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 라인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HOST_V2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31219" y="3024550"/>
            <a:ext cx="2698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서포트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하는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RunConfig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31226" y="3471698"/>
            <a:ext cx="8199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구분자로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되어 있는 부분 인지 확인 후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만들어서 넘겨 준다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text_a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text_b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03521" y="3907695"/>
            <a:ext cx="6007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Pre-train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모양으로 변경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03521" y="4177128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1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68757" y="4513545"/>
            <a:ext cx="4415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unique_id_to_feature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넣는다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02678" y="541689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빌드</a:t>
            </a:r>
          </a:p>
        </p:txBody>
      </p:sp>
    </p:spTree>
    <p:extLst>
      <p:ext uri="{BB962C8B-B14F-4D97-AF65-F5344CB8AC3E}">
        <p14:creationId xmlns:p14="http://schemas.microsoft.com/office/powerpoint/2010/main" val="280661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72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extract_features.py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271" y="734785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If TPU is not available, this will fall back to normal Estimator on CPU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or GPU.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TPU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사용 할 수 없는 경우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CPU or GPU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에서 돌아 갑니다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estimator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predict_batch_size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fn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builder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=features,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utf-8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코덱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처리 완료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codecs.getwriter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tf.gfile.Open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result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estimator.predict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yield_single_examples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(result[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unique_id_to_feature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feature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linex_index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line index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(j,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("layers", "-1,-2,-3,-4", "")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result[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layer_output_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j]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layers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layers[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"index"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layer_index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layers[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"values"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</a:p>
          <a:p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)].flat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all_layers.append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(layers)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all_layers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layer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추가한다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"token"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token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token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"layers"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all_layers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추가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all_features.append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(features)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"features"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all_features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모든 정보들을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95107" y="1466574"/>
            <a:ext cx="4097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구성한다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 할 수 없는 경우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or GPU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돌아간다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35336" y="2252284"/>
            <a:ext cx="3786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function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부분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tf.data.Dataset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구성한다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17866" y="2252283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2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73536" y="2576328"/>
            <a:ext cx="1683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utf-8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코덱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82776" y="2885509"/>
            <a:ext cx="3991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에스티메이터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처리하여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전달 된다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24478" y="3758987"/>
            <a:ext cx="543129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output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가져온다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tf.gfile.Open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output_file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열고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utf-8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코덱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처리를 한다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input_fn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에스티메이터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predictio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진행한다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결과에서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가져온다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unique_id_to_featur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가져온다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tokens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태운다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all_layers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token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all_layers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all_features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output_json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[“features”]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all_features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ouput_json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dumps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모양으로 바꾸고 이것을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쓰기한다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28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6443" y="806057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BertConfig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"""Configuration for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BertModel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BertModel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환경 설정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768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num_hidden_layers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intermediate_size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3072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hidden_act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gelu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type_vocab_size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17371" y="939763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"""Constructs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 # </a:t>
            </a:r>
            <a:r>
              <a:rPr lang="ko-KR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생성하다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vocab_size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Vocabulary size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inputs_ids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in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BertModel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Size of the encoder layers and the pooler layer.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num_hidden_layers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Number of hidden layers in the Transformer encoder.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Number of attention heads for each attention layer in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the Transformer encoder.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intermediate_size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The size of the "intermediate" (i.e., feed-forward)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layer in the Transformer encoder.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hidden_act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The non-linear activation function (function or string) in the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encoder and pooler.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hidden_dropout_prob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The dropout probability for all fully connected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layers in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encoder, and pooler.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attention_probs_dropout_prob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The dropout ratio for the attention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probabilities.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max_position_embeddings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The maximum sequence length that this model might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ever be used with. Typically set this to something large just in case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(e.g., 512 or 1024 or 2048).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type_vocab_size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The vocabulary size of the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passed into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BertModel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stdev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of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truncated_normal_initializer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for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initializing all weight matrices.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443" y="529058"/>
            <a:ext cx="1753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BertConfig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Class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19258" y="1408079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크기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71658" y="1560479"/>
            <a:ext cx="2204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인코더 레이어 와 풀러 레이어 크기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61769" y="1712879"/>
            <a:ext cx="18582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 은닉 레이어 크기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26441" y="1883274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어텐션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헤더 개수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955582" y="2181195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FFN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49682" y="2479116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비선형 활성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841255" y="2816055"/>
            <a:ext cx="28294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fully connected layer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드롭아웃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84775" y="3113976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어텐션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드롭아웃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26441" y="3436771"/>
            <a:ext cx="3318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가질수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최대 포지션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길이와 같다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99039" y="3842751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가질수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최대 포지션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길이와 같다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token_type_ids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segment index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55492" y="4242861"/>
            <a:ext cx="32223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truncated_nomal_initializer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때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stddev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</a:p>
        </p:txBody>
      </p:sp>
    </p:spTree>
    <p:extLst>
      <p:ext uri="{BB962C8B-B14F-4D97-AF65-F5344CB8AC3E}">
        <p14:creationId xmlns:p14="http://schemas.microsoft.com/office/powerpoint/2010/main" val="275743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vocab_size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.num_hidden_layers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num_hidden_layers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.hidden_act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hidden_act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.intermediate_size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intermediate_size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hidden_dropout_prob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attention_probs_dropout_prob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.max_position_embeddings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max_position_embeddings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.type_vocab_size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type_vocab_size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from_dict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json_object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"""Constructs a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from a Python dictionary of parameters."""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파이썬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사전의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파라메터로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BertConfig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생성한다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(key, value)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six.iteritems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json_object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으로 부터 값을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[key] = value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key / value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값을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from_json_file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"""Constructs a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from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 of parameters."""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파일의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파라메터로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부터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BertConfig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생성한다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reader: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text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reader.read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파일을 읽어온다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.from_dict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json.loads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Python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타입으로 변경하는 것을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JSON Decoding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이라고 부르는데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json.load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메서드를 사용하여 문자열을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Python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타입으로 변경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to_dict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"""Serializes this instance to a Python dictionary."""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리스트 자체와 리스트 내 요소들이 똑같은 주소를 공유하는 것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Shallow Copy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서로 다른 주소를 가지는 것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Deep Copy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foo = [0, 1, 2]; bar = foo[:] Deep Copy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와 비슷한 효과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copy.deepcopy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output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to_json_string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"""Serializes this instance to a JSON string."""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인스턴스를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JSON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serialize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합니다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.to_dict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sort_keys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98722" y="2407405"/>
            <a:ext cx="3834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형태의 </a:t>
            </a:r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딕셔너리로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부터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47943" y="3800776"/>
            <a:ext cx="3526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파일로 부터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8293" y="4990334"/>
            <a:ext cx="2525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딕셔너리를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DeepCopy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준다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5851" y="6118262"/>
            <a:ext cx="2339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딕셔너리를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son </a:t>
            </a:r>
            <a:r>
              <a:rPr lang="ko-KR" altLang="en-US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만든다</a:t>
            </a:r>
            <a:r>
              <a:rPr lang="en-US" altLang="ko-KR" sz="12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55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5096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BertModel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copy.deepcopy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training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아닐때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변경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get_shape_list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expected_rank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shape list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받아 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첫번째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shape batch size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두번째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shape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seqence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5885" y="27224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"""BERT model ("Bidirectional Encoder Representations from Transformers").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([[31, 51, 99], [15, 5, 0]])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([[1, 1, 1], [1, 1, 0]]) </a:t>
            </a: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([[0, 0, 1], [0, 2, 0]])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modeling.BertConfig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vocab_size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=32000,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=512,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num_hidden_layers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=8,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=6,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intermediate_size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=1024)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modeling.BertModel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=True,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label_embeddings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(...) </a:t>
            </a:r>
          </a:p>
          <a:p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pooled_output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model.get_pooled_output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pooled_output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label_embeddings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15571" y="404370"/>
            <a:ext cx="1085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 index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63005" y="561298"/>
            <a:ext cx="9220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5226" y="736038"/>
            <a:ext cx="10262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segment type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64552" y="1113592"/>
            <a:ext cx="15263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88601" y="1576593"/>
            <a:ext cx="23150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 및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넣기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20937" y="1916968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3544" y="2091708"/>
            <a:ext cx="18373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pooled 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7023" y="2299888"/>
            <a:ext cx="35814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label_embeddings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pooled_output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76678" y="4188435"/>
            <a:ext cx="1508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deepcopy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88695" y="4487305"/>
            <a:ext cx="32512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모드가 아니면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dropout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 모두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초기화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85052" y="4941783"/>
            <a:ext cx="35910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input_ids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내용 전부를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08602" y="5188004"/>
            <a:ext cx="3491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부터 배치 크기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 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4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1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초기화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0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으로 초기화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(scope,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Perform embedding lookup on the word ids.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word ids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embedding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찾아온다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.embedding_output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.embedding_table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embedding_lookup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embedding_size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word_embedding_name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word_embeddings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Add positional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embeddings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and token type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embeddings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, then layer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normalize and perform dropout.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위치 삽입 및 토큰 유형 포함을 추가 한 다음 레이어를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정규화하고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드롭 아웃을 수행합니다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.embedding_output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embedding_postprocessor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.embedding_output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use_token_type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token_type_vocab_size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config.type_vocab_size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token_type_embedding_name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token_type_embeddings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position_embedding_name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position_embeddings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config.max_position_embeddings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"encoder"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This converts a 2D mask of shape [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] to a 3D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mask of shape [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] which is used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for the attention scores.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create_attention_mask_from_input_mask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17974" y="545362"/>
            <a:ext cx="25683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input_mask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None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모두 채운다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11195" y="999841"/>
            <a:ext cx="29049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token_type_ids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None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모두 채운다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7452" y="2401377"/>
            <a:ext cx="56621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embedding_lookup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 lookup table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 output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2612" y="4367522"/>
            <a:ext cx="4554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 output + token type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position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더해진 값이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embedding_output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35521" y="6034012"/>
            <a:ext cx="62792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길이를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채우고 마스크 위치를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셋팅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1 1 1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* 1 1 0  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--------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1 1 0 (3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번째에 마스크가 되어 있는 구조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0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692" y="318408"/>
            <a:ext cx="358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소스 </a:t>
            </a:r>
            <a:r>
              <a:rPr lang="en-US" altLang="ko-KR" sz="10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https://github.com/google-research/bert</a:t>
            </a:r>
            <a:r>
              <a:rPr lang="en-US" altLang="ko-KR" sz="10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ko-KR" altLang="en-US" sz="10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718518"/>
            <a:ext cx="10115006" cy="5531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65814" y="310245"/>
            <a:ext cx="357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주소 </a:t>
            </a:r>
            <a:r>
              <a:rPr lang="en-US" altLang="ko-KR" sz="10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hlinkClick r:id="rId5"/>
              </a:rPr>
              <a:t>https://arxiv.org/abs/1810.04805</a:t>
            </a:r>
            <a:r>
              <a:rPr lang="ko-KR" altLang="en-US" sz="1000" dirty="0"/>
              <a:t> </a:t>
            </a:r>
            <a:endParaRPr lang="en-US" altLang="ko-KR" sz="10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35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.all_encoder_layers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transformer_model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.embedding_output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num_hidden_layers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config.num_hidden_layers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intermediate_size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config.intermediate_size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intermediate_act_fn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config.hidden_act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do_return_all_layers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.sequence_output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.all_encoder_layers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"pooler"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first_token_tensor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tf.squeeze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.sequence_output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:],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.pooled_output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tf.layers.dense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first_token_tensor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tf.tanh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config.initializer_range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get_pooled_output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.pooled_output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get_sequence_output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.sequence_output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get_all_encoder_layers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.all_encoder_layers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get_embedding_output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텐서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모양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.embedding_output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get_embedding_table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embedding table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.embedding_table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92304" y="868293"/>
            <a:ext cx="369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 model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44561" y="2455398"/>
            <a:ext cx="60037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pooler scope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squeeze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axis=1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제거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Dense Layer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통과 시켜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pooled_output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얻는다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68897" y="3763448"/>
            <a:ext cx="1982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pooled_output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80475" y="4286668"/>
            <a:ext cx="1982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80474" y="4826305"/>
            <a:ext cx="1982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all_encoder_layers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43067" y="5473952"/>
            <a:ext cx="1982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68896" y="5943167"/>
            <a:ext cx="1982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embedding_table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</a:p>
        </p:txBody>
      </p:sp>
    </p:spTree>
    <p:extLst>
      <p:ext uri="{BB962C8B-B14F-4D97-AF65-F5344CB8AC3E}">
        <p14:creationId xmlns:p14="http://schemas.microsoft.com/office/powerpoint/2010/main" val="230536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gelu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"""Gaussian Error Linear Unit.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Original paper: https://arxiv.org/abs/1606.08415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cdf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tf.erf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tf.sqrt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cdf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activation_string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activation_string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six.string_types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activation_string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activation_string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activation string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 없으면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None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act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activation_string.lower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act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"linear"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linear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None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act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tf.nn.relu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tf.nn.relu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act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gelu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gelu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gelu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gelu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act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tanh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tanh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tf.tanh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tf.tanh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activation: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act)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62" y="403170"/>
            <a:ext cx="4279989" cy="714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14383" y="686266"/>
            <a:ext cx="29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tf.sqrt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 x ½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tf.erf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x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 별 가우스 오류 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23237" y="1170524"/>
            <a:ext cx="29297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activation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가져오는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93807" y="1520958"/>
            <a:ext cx="46418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아니라면 이미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activation string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판단하고 리턴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3194" y="1837970"/>
            <a:ext cx="46418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아무것도 존재하지 않으면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3762" y="2474744"/>
            <a:ext cx="46418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따라서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activation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funcation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넘겨준다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1134" y="4972315"/>
            <a:ext cx="4641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init_checkpoin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존재하는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tvars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통과시켜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넘겨준다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52962" y="307058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get_assignment_map_from_checkpoint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name = var.name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re.match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"^(.*):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d+$"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name)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name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m.group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[name]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tf.train.list_variables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(name,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(x[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x[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[name] = name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[name]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[name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":0"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346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dropout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아무것도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dropout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안할때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tf.nn.dropout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dropout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확률 적용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output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layer_norm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layer norm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적용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tf.contrib.layers.layer_norm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inputs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begin_norm_axis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begin_params_axis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=name)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layer_norm_and_dropout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두개 같이 적용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layer_norm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name)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dropout(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tf.truncated_normal_initializer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stddev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embedding_lookup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embedding_size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word_embedding_name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word_embeddings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chemeClr val="bg2"/>
                </a:solidFill>
              </a:rPr>
              <a:t>def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embedding_postprocessor</a:t>
            </a:r>
            <a:r>
              <a:rPr lang="en-US" altLang="ko-KR" sz="1000" dirty="0">
                <a:solidFill>
                  <a:schemeClr val="bg2"/>
                </a:solidFill>
              </a:rPr>
              <a:t>(</a:t>
            </a:r>
            <a:r>
              <a:rPr lang="en-US" altLang="ko-KR" sz="1000" dirty="0" err="1">
                <a:solidFill>
                  <a:schemeClr val="bg2"/>
                </a:solidFill>
              </a:rPr>
              <a:t>input_tensor</a:t>
            </a:r>
            <a:r>
              <a:rPr lang="en-US" altLang="ko-KR" sz="1000" dirty="0">
                <a:solidFill>
                  <a:schemeClr val="bg2"/>
                </a:solidFill>
              </a:rPr>
              <a:t>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use_token_type</a:t>
            </a:r>
            <a:r>
              <a:rPr lang="en-US" altLang="ko-KR" sz="1000" dirty="0">
                <a:solidFill>
                  <a:schemeClr val="bg2"/>
                </a:solidFill>
              </a:rPr>
              <a:t>=False,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token_type_ids</a:t>
            </a:r>
            <a:r>
              <a:rPr lang="en-US" altLang="ko-KR" sz="1000" dirty="0">
                <a:solidFill>
                  <a:schemeClr val="bg2"/>
                </a:solidFill>
              </a:rPr>
              <a:t>=None,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token_type_vocab_size</a:t>
            </a:r>
            <a:r>
              <a:rPr lang="en-US" altLang="ko-KR" sz="1000" dirty="0">
                <a:solidFill>
                  <a:schemeClr val="bg2"/>
                </a:solidFill>
              </a:rPr>
              <a:t>=16,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token_type_embedding_name</a:t>
            </a:r>
            <a:r>
              <a:rPr lang="en-US" altLang="ko-KR" sz="1000" dirty="0">
                <a:solidFill>
                  <a:schemeClr val="bg2"/>
                </a:solidFill>
              </a:rPr>
              <a:t>="</a:t>
            </a:r>
            <a:r>
              <a:rPr lang="en-US" altLang="ko-KR" sz="1000" dirty="0" err="1">
                <a:solidFill>
                  <a:schemeClr val="bg2"/>
                </a:solidFill>
              </a:rPr>
              <a:t>token_type_embeddings</a:t>
            </a:r>
            <a:r>
              <a:rPr lang="en-US" altLang="ko-KR" sz="1000" dirty="0">
                <a:solidFill>
                  <a:schemeClr val="bg2"/>
                </a:solidFill>
              </a:rPr>
              <a:t>",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use_position_embeddings</a:t>
            </a:r>
            <a:r>
              <a:rPr lang="en-US" altLang="ko-KR" sz="1000" dirty="0">
                <a:solidFill>
                  <a:schemeClr val="bg2"/>
                </a:solidFill>
              </a:rPr>
              <a:t>=True,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position_embedding_name</a:t>
            </a:r>
            <a:r>
              <a:rPr lang="en-US" altLang="ko-KR" sz="1000" dirty="0">
                <a:solidFill>
                  <a:schemeClr val="bg2"/>
                </a:solidFill>
              </a:rPr>
              <a:t>="</a:t>
            </a:r>
            <a:r>
              <a:rPr lang="en-US" altLang="ko-KR" sz="1000" dirty="0" err="1">
                <a:solidFill>
                  <a:schemeClr val="bg2"/>
                </a:solidFill>
              </a:rPr>
              <a:t>position_embeddings</a:t>
            </a:r>
            <a:r>
              <a:rPr lang="en-US" altLang="ko-KR" sz="1000" dirty="0">
                <a:solidFill>
                  <a:schemeClr val="bg2"/>
                </a:solidFill>
              </a:rPr>
              <a:t>",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initializer_range</a:t>
            </a:r>
            <a:r>
              <a:rPr lang="en-US" altLang="ko-KR" sz="1000" dirty="0">
                <a:solidFill>
                  <a:schemeClr val="bg2"/>
                </a:solidFill>
              </a:rPr>
              <a:t>=0.02,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max_position_embeddings</a:t>
            </a:r>
            <a:r>
              <a:rPr lang="en-US" altLang="ko-KR" sz="1000" dirty="0">
                <a:solidFill>
                  <a:schemeClr val="bg2"/>
                </a:solidFill>
              </a:rPr>
              <a:t>=512,</a:t>
            </a:r>
          </a:p>
          <a:p>
            <a:r>
              <a:rPr lang="en-US" altLang="ko-KR" sz="1000" dirty="0" err="1">
                <a:solidFill>
                  <a:schemeClr val="bg2"/>
                </a:solidFill>
              </a:rPr>
              <a:t>dropout_prob</a:t>
            </a:r>
            <a:r>
              <a:rPr lang="en-US" altLang="ko-KR" sz="1000" dirty="0">
                <a:solidFill>
                  <a:schemeClr val="bg2"/>
                </a:solidFill>
              </a:rPr>
              <a:t>=0.1):</a:t>
            </a:r>
          </a:p>
          <a:p>
            <a:endParaRPr lang="en-US" altLang="ko-K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chemeClr val="bg2"/>
                </a:solidFill>
              </a:rPr>
              <a:t>def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 err="1">
                <a:solidFill>
                  <a:schemeClr val="bg2"/>
                </a:solidFill>
              </a:rPr>
              <a:t>create_attention_mask_from_input_mask</a:t>
            </a:r>
            <a:r>
              <a:rPr lang="en-US" altLang="ko-KR" sz="1000" dirty="0">
                <a:solidFill>
                  <a:schemeClr val="bg2"/>
                </a:solidFill>
              </a:rPr>
              <a:t>(</a:t>
            </a:r>
            <a:r>
              <a:rPr lang="en-US" altLang="ko-KR" sz="1000" dirty="0" err="1">
                <a:solidFill>
                  <a:schemeClr val="bg2"/>
                </a:solidFill>
              </a:rPr>
              <a:t>from_tensor</a:t>
            </a:r>
            <a:r>
              <a:rPr lang="en-US" altLang="ko-KR" sz="1000" dirty="0">
                <a:solidFill>
                  <a:schemeClr val="bg2"/>
                </a:solidFill>
              </a:rPr>
              <a:t>, </a:t>
            </a:r>
            <a:r>
              <a:rPr lang="en-US" altLang="ko-KR" sz="1000" dirty="0" err="1">
                <a:solidFill>
                  <a:schemeClr val="bg2"/>
                </a:solidFill>
              </a:rPr>
              <a:t>to_mask</a:t>
            </a:r>
            <a:r>
              <a:rPr lang="en-US" altLang="ko-KR" sz="1000" dirty="0">
                <a:solidFill>
                  <a:schemeClr val="bg2"/>
                </a:solidFill>
              </a:rPr>
              <a:t>):</a:t>
            </a:r>
          </a:p>
          <a:p>
            <a:endParaRPr lang="en-US" altLang="ko-KR" sz="1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3973" y="696996"/>
            <a:ext cx="29297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dropout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 적용 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55401" y="1355582"/>
            <a:ext cx="29297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노멀라이즈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 함수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07751" y="2218275"/>
            <a:ext cx="29297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노멀라이즈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dropout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 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95241" y="2834747"/>
            <a:ext cx="52958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truncated normal initializer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처리에서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stddev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받아서 처리한다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96065" y="3574329"/>
            <a:ext cx="52958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 embedding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 table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해서 넘겨 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01607" y="4642281"/>
            <a:ext cx="6346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post-process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진행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(embedding +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세그먼트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38505" y="5913189"/>
            <a:ext cx="6346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mask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함수</a:t>
            </a:r>
          </a:p>
        </p:txBody>
      </p:sp>
    </p:spTree>
    <p:extLst>
      <p:ext uri="{BB962C8B-B14F-4D97-AF65-F5344CB8AC3E}">
        <p14:creationId xmlns:p14="http://schemas.microsoft.com/office/powerpoint/2010/main" val="1986882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attention_layer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query_act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do_return_2d_tensor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transpose_for_scores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width])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tf.transpose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get_shape_list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expected_rank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get_shape_list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expected_rank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!=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rank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from_tensor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must match the rank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to_tensor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"When passing in rank 2 tensors to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attention_layer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the values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"for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`,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from_seq_length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`, and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to_seq_length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"must all be specified."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46789" y="410740"/>
            <a:ext cx="796480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여러 방향으로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 타임 스텝을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시퀀스 마다 계산 된 벡터 값을 반환한다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from_width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to_width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attention_mask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value 1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num_attention_heads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Attention head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size_per_head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head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do_return_2d_tensor : True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num_attention_heads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size_per_head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 (return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False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num_attention_heads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size_per_head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2666" y="3154446"/>
            <a:ext cx="43654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transpose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전달하는 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1537" y="3805271"/>
            <a:ext cx="43654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 list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shape list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99945" y="5165985"/>
            <a:ext cx="8564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값을 가지고 있어야 함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to_seq_length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16709" y="2676391"/>
            <a:ext cx="43654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Query, Key, Value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연산을 위해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99945" y="4268939"/>
            <a:ext cx="43654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 Size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부분</a:t>
            </a:r>
          </a:p>
        </p:txBody>
      </p:sp>
    </p:spTree>
    <p:extLst>
      <p:ext uri="{BB962C8B-B14F-4D97-AF65-F5344CB8AC3E}">
        <p14:creationId xmlns:p14="http://schemas.microsoft.com/office/powerpoint/2010/main" val="156466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from_tensor_2d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reshape_to_matrix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to_tensor_2d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reshape_to_matrix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tf.layers.dense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from_tensor_2d,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"query"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tf.layers.dense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to_tensor_2d,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"key"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tf.layers.dense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to_tensor_2d,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transpose_for_scores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transpose_for_scores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transpose_b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math.sqrt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스케일 작업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66891" y="-2480"/>
            <a:ext cx="22227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사이즈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sequence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sequence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= attention head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 =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5488" y="428407"/>
            <a:ext cx="15706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05488" y="1128461"/>
            <a:ext cx="2455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 * F , N *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06824" y="2285068"/>
            <a:ext cx="2455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 * T , N *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12104" y="3249010"/>
            <a:ext cx="2455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 * T , N *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7618" y="4062717"/>
            <a:ext cx="2455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[B, N, F,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1957" y="4558903"/>
            <a:ext cx="2455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[B, N, T,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65964" y="4973102"/>
            <a:ext cx="2455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scores = [B, N, F, T]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45" y="4447690"/>
            <a:ext cx="3724795" cy="77163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807043" y="5219323"/>
            <a:ext cx="32488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scale-in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해주기 때문에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dot-product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커질 수록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기울기의 변화가 거의 없는 부분으로 가는걸 막는다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7618" y="410740"/>
            <a:ext cx="38197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Scaled Dot Product Attention and Multi Head Attention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두가지가 따로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인거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같이지만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실질적으로 구현은 두 가지 개념을 동시에 포함하고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Q, K, V Vector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자체를 정의하는 부분이다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43968" y="4833506"/>
            <a:ext cx="54447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104" y="5521280"/>
            <a:ext cx="364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 Size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크기로 나눠준다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104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tf.expand_dims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adder = 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tf.float32)) * 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10000.0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adder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dropout(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tf.transpose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tf.transpose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endParaRPr lang="en-US" altLang="ko-KR" sz="1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do_return_2d_tensor: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= [B*F, N*H]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= [B, F, N*H]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context_layer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from_seq_length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context vector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담고 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context_layer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9279" y="63480"/>
            <a:ext cx="21128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=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사이즈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sequence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sequence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= attention head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 =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9246" y="525144"/>
            <a:ext cx="3981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expand_dims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차원을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attention_mask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[B, F, T] ---&gt; [B, 1, F, T]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09425" y="926604"/>
            <a:ext cx="4256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masking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단어를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사용하여 훈련할 경우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부분에 대해서는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-10000.0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03113" y="1316657"/>
            <a:ext cx="48140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더하여 해당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완전히 제거되는 효과를 가진다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47549" y="1593656"/>
            <a:ext cx="21144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attention_probs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[B, N, F, T]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61848" y="2904823"/>
            <a:ext cx="21144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후에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곱해주면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유사한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수록 높은 값을 가진다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77685" y="1954281"/>
            <a:ext cx="21144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dropout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04753" y="2528165"/>
            <a:ext cx="21144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[B, T, N,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77203" y="2855828"/>
            <a:ext cx="21144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[B, N, T,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9490" y="3151044"/>
            <a:ext cx="5136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[B, N, F, H] attention vector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구성 하고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48749" y="3458821"/>
            <a:ext cx="18428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[B, F, N,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72423" y="4024832"/>
            <a:ext cx="30895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 * F, N *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12104" y="4898620"/>
            <a:ext cx="30895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[B , F, N * H]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25" y="4147942"/>
            <a:ext cx="372479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transformer_model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768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num_hidden_layers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intermediate_size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3072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intermediate_act_fn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gelu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do_return_all_layers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endParaRPr lang="en-US" altLang="ko-KR" sz="1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hidden size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 is not a multiple of the number of attention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"heads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get_shape_list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expected_rank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input_width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input_width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width of the input tensor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 != hidden size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input_width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reshape_to_matrix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all_layer_outputs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layer_idx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num_hidden_layers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layer_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layer_idx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prev_output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4539" y="410740"/>
            <a:ext cx="5024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Multi-headed, multi-layer Transformer form “Attention is All You Need”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https://arxiv.org/abs/1706.03762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attention_mask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hidden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num_hidden_layers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 층 개수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intermediate_size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FFN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intermediate_act_FN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 : 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gelu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03103" y="2245018"/>
            <a:ext cx="660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num_attention_heads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나누어서 떨어지는 수가 아니면 문제가 된다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multi head issue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65846" y="2968918"/>
            <a:ext cx="660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attention_head_size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가능  각각 얼마만큼의 크기를 같는지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48574" y="3921419"/>
            <a:ext cx="660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모든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residuals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합친다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Transformer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입력 값은 은닉 크기와 같아야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5567" y="4524590"/>
            <a:ext cx="660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6370" y="5125379"/>
            <a:ext cx="660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히든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레이어 수만큼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수행하고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 +layer id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결합하여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094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"attention"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"self"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size_per_head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attention_probs_dropout_prob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do_return_2d_tensor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tf.concat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attention_heads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"output"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tf.layers.dense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dropout(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layer_norm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"intermediate"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intermediate_output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tf.layers.dense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intermediate_size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intermediate_act_fn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60016" y="752690"/>
            <a:ext cx="30978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self-attention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0337" y="3158433"/>
            <a:ext cx="39496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heads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바로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만듬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83054" y="3623493"/>
            <a:ext cx="50854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heads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concat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실행하고 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만듬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3519" y="4508409"/>
            <a:ext cx="3673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Dense -&gt; attention dropout -&gt;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layer_norm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residual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08958" y="5441065"/>
            <a:ext cx="10590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gelu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789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3595" y="1192610"/>
            <a:ext cx="3673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Dense -&gt; attention dropout -&gt;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layer_norm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residual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4104" y="410740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"output"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tf.layers.dense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intermediate_output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dropout(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hidden_dropout_prob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layer_norm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attention_output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all_layer_outputs.append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do_return_all_layers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final_outputs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all_layer_outputs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reshape_from_matrix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layer_output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final_outputs.append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final_outputs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reshape_from_matrix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final_output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24981" y="2496174"/>
            <a:ext cx="3673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or 3D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 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5" y="3703949"/>
            <a:ext cx="3258620" cy="265907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95638" y="4910377"/>
            <a:ext cx="5983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선형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transformation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Gelu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4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init_lr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tf.train.get_or_create_global_step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init_lr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=[],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tf.train.polynomial_decay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power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cycle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워밍업 단계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global_steps_int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tf.int32)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warmup_steps_int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global_steps_float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global_steps_int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tf.float32)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warmup_steps_float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warmup_steps_int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tf.float32)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warmup_percent_done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global_steps_float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warmup_steps_float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init_lr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warmup_percent_done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is_warmup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global_steps_int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warmup_steps_int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tf.float32)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is_warmup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is_warmup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warmup_learning_rate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optimizer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AdamWeightDecayOptimizer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weight_decay_rate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beta_1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0.9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beta_2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0.999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epsilon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1e-6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LayerNorm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layer_norm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"bias"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optimizer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tf.contrib.tpu.CrossShardOptimizer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(optimizer)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tf.trainable_variables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grads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tf.gradients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(loss,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96481" y="585732"/>
            <a:ext cx="3673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옵티마이져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96481" y="743005"/>
            <a:ext cx="3673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learning_rate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만들기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4717" y="1360770"/>
            <a:ext cx="3673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학습속도의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감소를 구현한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62388" y="3178685"/>
            <a:ext cx="3673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글로벌 단계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91784" y="3301795"/>
            <a:ext cx="36730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퍼센트와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학습율에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따라서 변화 시킨다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9093" y="4621688"/>
            <a:ext cx="1070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튜닝 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73350" y="5788062"/>
            <a:ext cx="59186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warmup_step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하게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rate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warmup_step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이후에는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stemp_num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Inverse squared root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비례하도록 감소 시킨다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처음에는 학습이 잘 되지 않으므로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rate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빠르게 증가시켜 변화를 크게 주다가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학습이 꽤 됐을 시점에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rate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천천히 감소시켜 변화를 작게 주기 위함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054" y="3526598"/>
            <a:ext cx="4893241" cy="21383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184927" y="5464897"/>
            <a:ext cx="1766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것을 최적화 평균을 구하는 함수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4104" y="6285714"/>
            <a:ext cx="4270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 일종의 파티션과 같은 의미이며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저장할 때 나누어진 하나의 조각에 대한 단위 입니다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주의할 점은 각각의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복사본이 아니라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 자체라는 점입니다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1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1179" y="73936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피쳐기반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접근법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학습된 가중치의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단어별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특징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피처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뽑아 학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습에 사용하는 방식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분류하여 카테고리 단어를 뽑아내는 종류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적지 않은 성능 향상을 나타내기도 함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Word2Vec,GloVe,FASTTEXT,CoVe,ELMo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있음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1179" y="36458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파인 튜닝 접근법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분야의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미리 학습시킨 가중치를 불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러와 미세 조정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파인 튜닝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사용하는 방식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처리 분야에서 많이 사용되어 온 방식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 분야에서는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들어 많이 나타나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시작한 기법</a:t>
            </a:r>
          </a:p>
          <a:p>
            <a:r>
              <a:rPr lang="en-US" altLang="ko-KR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ULMFit,GLoMo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GPT,BERT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등이 있음</a:t>
            </a:r>
          </a:p>
        </p:txBody>
      </p:sp>
    </p:spTree>
    <p:extLst>
      <p:ext uri="{BB962C8B-B14F-4D97-AF65-F5344CB8AC3E}">
        <p14:creationId xmlns:p14="http://schemas.microsoft.com/office/powerpoint/2010/main" val="1728558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162506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(grads, _)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tf.clip_by_global_norm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(grads,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clip_norm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optimizer.apply_gradients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(grads,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tf.group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global_step.assign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AdamWeightDecayOptimizer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train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"""A basic Adam optimizer that includes "correct" L2 weight decay."""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weight_decay_rate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beta_1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0.9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beta_2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0.999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epsilon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1e-6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AdamWeightDecayOptimizer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"""Constructs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AdamWeightDecayOptimizer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AdamWeightDecayOptimizer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name)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.weight_decay_rate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weight_decay_rate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.beta_1 = beta_1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.beta_2 = beta_2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.epsilon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epsilon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exclude_from_weight_decay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apply_gradients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grads_and_vars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global_step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assignments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(grad,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grads_and_vars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grad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get_variable_name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(param.name)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adam_m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param.shape.as_list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trainable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v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adam_v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param.shape.as_list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trainable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Standard Adam update.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.beta_1, m)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.beta_1, grad))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.beta_2, v)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.beta_2,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tf.square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(grad)))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update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/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tf.sqrt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.epsilon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수식 정리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Just adding the square of the weights to the loss function is *not*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correct way of using L2 regularization/weight decay with Adam,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since that will interact with the m and v parameters in strange ways.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Instead we want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decay the weights in a manner that doesn't interact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with the m/v parameters. This is equivalent to adding the square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of the weights to the loss with plain (non-momentum) SGD.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 , v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매개 변수에 영향을 주지 않고 가중치를 감소 시키길 원합니다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이것은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SGD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손실에 가중치의 제곱을 더하는 것과 같습니다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do_use_weight_decay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update +=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.weight_decay_rate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weight_decay_rate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정리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update_with_lr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update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* update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update_with_lr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영향을 주고 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update_with_lr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update_with_lr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하여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nex_param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찾는다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assignments.extend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리스트에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넣는과정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param.assign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m.assign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v.assign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tf.group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(*assignments,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=name)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do_use_weight_decay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"""Whether to use L2 weight decay for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L2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사용 여부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.weight_decay_rate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re.search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get_variable_name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"""Get the variable name from the tensor name."""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변수 이름 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re.match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"^(.*):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d+$"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m.group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첫번째 그룹을 여기로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그리고 그 값 전달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39230" y="410740"/>
            <a:ext cx="4568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clip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지정하고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clip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넘어가면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잘라 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2109" y="810849"/>
            <a:ext cx="1476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부분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11124" y="1151027"/>
            <a:ext cx="1476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step update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9332" y="1952479"/>
            <a:ext cx="2820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weight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 포함한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도구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24389" y="4815422"/>
            <a:ext cx="11988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Class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765295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8402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adam_m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param.shape.as_list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trainable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v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adam_v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param.shape.as_list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trainable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Standard Adam update.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.beta_1, m)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.beta_1, grad))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.beta_2, v)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tf.multiply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.beta_2,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tf.square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(grad)))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update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/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tf.sqrt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.epsilon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수식 정리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 , v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매개 변수에 영향을 주지 않고 가중치를 감소 시켜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SGD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손실에 가중치의 제곱을 </a:t>
            </a:r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더하는 것은 효과를 주고자 함이다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do_use_weight_decay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update +=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.weight_decay_rate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update_with_lr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update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update_with_lr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assignments.extend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리스트에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넣는과정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param.assign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next_param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m.assign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v.assign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tf.group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(*assignments,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=name)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do_use_weight_decay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"""Whether to use L2 weight decay for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L2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사용 여부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.weight_decay_rate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re.search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get_variable_name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"""Get the variable name from the tensor name."""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변수 이름 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re.match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"^(.*):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d+$"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m.group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첫번째 그룹을 여기로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그리고 그 값 전달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60802" y="810849"/>
            <a:ext cx="1476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만들기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60802" y="1722528"/>
            <a:ext cx="1476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만들기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23595" y="2989405"/>
            <a:ext cx="2287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Standard Adam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 정리 부분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73667" y="2387986"/>
            <a:ext cx="34494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https://arxiv.org/pdf/1412.6980.pdf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91" y="1322364"/>
            <a:ext cx="5385822" cy="333408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54403" y="5323513"/>
            <a:ext cx="2287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하는 연산을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입력을 실행하는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Operation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842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do_use_weight_decay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  """Whether to use L2 weight decay for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.weight_decay_rate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   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.exclude_from_weight_decay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      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re.search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         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get_variable_name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  """Get the variable name from the tensor name."""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m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re.match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"^(.*):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d+$"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m.group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첫번째 그룹을 여기로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그리고 그 값 전달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param_name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5517" y="1094413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L2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 감소 사용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 Return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23326" y="2153049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 이름을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740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9042" y="133741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modeling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747157" y="272240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8" name="직사각형 7"/>
          <p:cNvSpPr/>
          <p:nvPr/>
        </p:nvSpPr>
        <p:spPr>
          <a:xfrm>
            <a:off x="2139042" y="408604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optimization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1755600" y="549239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" name="직선 연결선 9"/>
          <p:cNvCxnSpPr/>
          <p:nvPr/>
        </p:nvCxnSpPr>
        <p:spPr bwMode="auto">
          <a:xfrm>
            <a:off x="1755600" y="272240"/>
            <a:ext cx="0" cy="64216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2" name="직선 연결선 11"/>
          <p:cNvCxnSpPr/>
          <p:nvPr/>
        </p:nvCxnSpPr>
        <p:spPr bwMode="auto">
          <a:xfrm>
            <a:off x="1747157" y="824103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3" name="직사각형 12"/>
          <p:cNvSpPr/>
          <p:nvPr/>
        </p:nvSpPr>
        <p:spPr>
          <a:xfrm>
            <a:off x="2152127" y="687738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tokenization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104" y="966872"/>
            <a:ext cx="6096000" cy="125572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input data dir. Should contain the .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files (or other data files)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"for the task."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bert_config_file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 corresponding to the pre-trained BERT model.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"This specifies the model architecture."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task_name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name of the task to train."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vocabulary file that the BERT model was trained on."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output_dir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output directory where the model checkpoints will be written."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## Other parameters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"Initial checkpoint (usually from a pre-trained BERT model)."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lower case the input text. Should be True for uncased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"models and False for cased models."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maximum total input sequence length after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tokenization.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"Sequences longer than this will be truncated, and sequences shorter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"than this will be padded."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do_train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run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run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on the dev set."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do_predict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run the model in inference mode on the test set."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train_batch_size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batch size for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eval_batch_size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batch size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predict_batch_size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batch size for predict."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learning rate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5e-5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initial learning rate for Adam."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epoch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num_train_epochs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number of training epochs to perform."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선형 학습 속도 예열을 수행하기 위한 교육 비율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warmup_proportion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"Proportion of training to perform linear learning rate warmup for.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"E.g., 0.1 = 10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 o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f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save checkpoints steps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save_checkpoints_steps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often to save the model checkpoint."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몇단계의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스텝을 거쳐야 하는가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?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iterations_per_loop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many steps to make in each estimator call."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사용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use TPU or GPU/CPU."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name "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grpc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://ip.address.of.tpu:8470"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tpu_name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Cloud TPU to use for training. This should be either the name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"used when creating the Cloud TPU, or a grpc://ip.address.of.tpu:8470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GCE zone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tpu_zone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GCE zone where the Cloud TPU is located in. If not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"specified, we will attempt to automatically detect the GCE project from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"metadata."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GCE project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gcp_project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Project name for the Cloud TPU-enabled project. If not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"specified, we will attempt to automatically detect the GCE project from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"metadata."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master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url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"master"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master URL."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tup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core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개수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num_tpu_cores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"Only used if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is True. Total number of TPU cores to use."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11852" y="1290356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data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16380" y="1780917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6752" y="2185296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이름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68128" y="2483989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vocabliary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18550" y="2930583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checkpoint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69704" y="3687648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pre-training checkpoint 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18549" y="4170241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4116" y="4804195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42254" y="5208574"/>
            <a:ext cx="2287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활성화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66752" y="5409899"/>
            <a:ext cx="1227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활성화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43099" y="5656120"/>
            <a:ext cx="1227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활성화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79341" y="5974091"/>
            <a:ext cx="1227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배치 크기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302755" y="6149673"/>
            <a:ext cx="1227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배치 크기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02880" y="6325121"/>
            <a:ext cx="1227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배치 크기</a:t>
            </a:r>
          </a:p>
        </p:txBody>
      </p:sp>
    </p:spTree>
    <p:extLst>
      <p:ext uri="{BB962C8B-B14F-4D97-AF65-F5344CB8AC3E}">
        <p14:creationId xmlns:p14="http://schemas.microsoft.com/office/powerpoint/2010/main" val="236267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104" y="409827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learning rate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5e-5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initial learning rate for Adam."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epoch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num_train_epochs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number of training epochs to perform."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warmup_proportion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"Proportion of training to perform linear learning rate warmup for.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"E.g., 0.1 = 10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 o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f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save checkpoints steps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save_checkpoints_steps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often to save the model checkpoint."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iterations_per_loop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many steps to make in each estimator call."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use TPU or GPU/CPU."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name "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grpc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://ip.address.of.tpu:8470"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tpu_name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Cloud TPU to use for training. This should be either the name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"used when creating the Cloud TPU, or a grpc://ip.address.of.tpu:8470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GCE zone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tpu_zone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GCE zone where the Cloud TPU is located in. If not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"specified, we will attempt to automatically detect the GCE project from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"metadata."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GCE project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gcp_project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Project name for the Cloud TPU-enabled project. If not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"specified, we will attempt to automatically detect the GCE project from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"metadata."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master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url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"master"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master URL."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num_tpu_cores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"Only used if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is True. Total number of TPU cores to use."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27271" y="569770"/>
            <a:ext cx="1227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학습율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05892" y="958934"/>
            <a:ext cx="1227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에폭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146221" y="1462398"/>
            <a:ext cx="12279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확률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35184" y="1921697"/>
            <a:ext cx="2237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포인트를 저장하는 스텝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90255" y="2302050"/>
            <a:ext cx="2237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평가를 호출 할 스텝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141596" y="2511322"/>
            <a:ext cx="2237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55666" y="3227863"/>
            <a:ext cx="2237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name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9156" y="4221346"/>
            <a:ext cx="2237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GCE zone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546201" y="5039409"/>
            <a:ext cx="2237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GCE project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이름으로 확인 가능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46201" y="5623202"/>
            <a:ext cx="2237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53692" y="6047650"/>
            <a:ext cx="2237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cores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1966745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04" y="496293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tf.logging.set_verbosity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(tf.logging.INFO)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processors = {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여러가지 데이터에 대한 처리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"cola"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ColaProcessor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mnli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MnliProcessor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mrpc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MrpcProcessor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xnli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XnliProcessor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tokenization.validate_case_matches_checkpoint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FLAGS.do_eval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"At least one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do_train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`,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do_predict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 must be True."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modeling.BertConfig.from_json_file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FLAGS.bert_config_file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bert_config.max_position_embeddings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"Cannot use sequence length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because the BERT model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"was only trained up to sequence length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bert_config.max_position_embeddings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tf.gfile.MakeDirs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task_name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FLAGS.task_name.lower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task_name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processors: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"Task not found: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task_name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processor = processors[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task_name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task name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processor.get_labels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label list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tokenizer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tokenization.FullTokenizer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89335" y="1339783"/>
            <a:ext cx="45148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하는 방법이 모두 다르므로  타입 별로 만들어 놓음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32151" y="2007331"/>
            <a:ext cx="24055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올바른 체크포인트인지 확인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42752" y="2701294"/>
            <a:ext cx="24055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예측이 아니면 에러 발생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42058" y="3149036"/>
            <a:ext cx="24055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 가져오기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92278" y="3719888"/>
            <a:ext cx="64764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환경설정의 최대 포지션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값중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길이가 크다면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05685" y="4343570"/>
            <a:ext cx="64764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토리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12707" y="5375295"/>
            <a:ext cx="2649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 Name ?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10678" y="5678667"/>
            <a:ext cx="2649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list ?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98145" y="6100829"/>
            <a:ext cx="2649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FullTokenizer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673065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04" y="496293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tf.contrib.cluster_resolver.TPUClusterResolver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zone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FLAGS.tpu_zone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project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FLAGS.gcp_project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is_per_host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tf.contrib.tpu.InputPipelineConfig.PER_HOST_V2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tf.contrib.tpu.RunConfig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cluster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save_checkpoints_steps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FLAGS.save_checkpoints_steps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tpu_config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iterations_per_loop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FLAGS.iterations_per_loop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num_shards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FLAGS.num_tpu_cores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per_host_input_for_training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is_per_host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processor.get_train_examples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FLAGS.num_train_epochs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FLAGS.warmup_proportion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estimator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predict_batch_size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FLAGS.predict_batch_size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4372" y="847357"/>
            <a:ext cx="19594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내용을 돌려준다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0676" y="1718215"/>
            <a:ext cx="19594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RunConfig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0076" y="4654636"/>
            <a:ext cx="3719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model_fn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돌려주는 역할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TPUEstimator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23933" y="3476258"/>
            <a:ext cx="37193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스텝을 구하기 위한 방법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배치 사이즈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에폭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훈련 스텝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훈련 스텝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비율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스텝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20703" y="5999668"/>
            <a:ext cx="3719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</a:p>
        </p:txBody>
      </p:sp>
    </p:spTree>
    <p:extLst>
      <p:ext uri="{BB962C8B-B14F-4D97-AF65-F5344CB8AC3E}">
        <p14:creationId xmlns:p14="http://schemas.microsoft.com/office/powerpoint/2010/main" val="2864260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04" y="496293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train.tf_record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file_based_convert_examples_to_features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tokenizer,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Running training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Batch size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steps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file_based_input_fn_builder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estimator.train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FLAGS.do_eval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processor.get_dev_examples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num_actual_eval_examples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PaddingInputExample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eval.tf_record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file_based_convert_examples_to_features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tokenizer,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Running evaluation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actual,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padding)"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num_actual_eval_examples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num_actual_eval_examples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Batch size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This tells the estimator to run through the entire set.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41421" y="618758"/>
            <a:ext cx="19920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가져오기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53049" y="950532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셋으로 변환한다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01785" y="2098975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66606" y="2467661"/>
            <a:ext cx="8708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5992" y="2931058"/>
            <a:ext cx="2329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가져오기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5620" y="3339971"/>
            <a:ext cx="472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모든 배치에 고정 된 배치 크기가 필요하므로 예제의 수가 배치 크기의 배수로 되어야한다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81174" y="3834672"/>
            <a:ext cx="19920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가져오기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93177" y="4179079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셋으로 변환한다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162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04" y="496293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//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file_based_input_fn_builder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result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estimator.evaluate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output_eval_file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"eval_results.txt"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output_eval_file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results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key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key,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(result[key]))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(key,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(result[key])))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키와 결과를 쌍으로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processor.get_test_examples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num_actual_predict_examples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FLAGS.predict_batch_size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predict_examples.append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PaddingInputExample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predict.tf_record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file_based_convert_examples_to_features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tokenizer,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Running prediction*****"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log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확인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actual,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padding)"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num_actual_predict_examples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num_actual_predict_examples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Batch size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FLAGS.predict_batch_size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3438" y="643078"/>
            <a:ext cx="19920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떨어지는지 확인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75119" y="818124"/>
            <a:ext cx="2097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스텝 구하기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44669" y="1106475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평가셋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나머지 사용 유무 플래그 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7748" y="2915152"/>
            <a:ext cx="21798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내용을 파일에 저장한다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4711" y="1582612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93177" y="2181858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실행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4590" y="3728859"/>
            <a:ext cx="21798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가져오기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2256" y="4237308"/>
            <a:ext cx="472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모든 배치에 고정 된 배치 크기가 필요하므로 예제의 수가 배치 크기의 배수로 되어야한다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1887" y="5091667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셋으로 변환한다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8593" y="4762017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파일 가져오기</a:t>
            </a:r>
          </a:p>
        </p:txBody>
      </p:sp>
    </p:spTree>
    <p:extLst>
      <p:ext uri="{BB962C8B-B14F-4D97-AF65-F5344CB8AC3E}">
        <p14:creationId xmlns:p14="http://schemas.microsoft.com/office/powerpoint/2010/main" val="476495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04" y="414961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file_based_input_fn_builder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result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estimator.predict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output_predict_file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test_results.tsv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output_predict_file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num_written_lines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Predict results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prediction)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(result):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probabilities = prediction[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"probabilities"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num_actual_predict_examples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output_line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1000" dirty="0" err="1">
                <a:solidFill>
                  <a:srgbClr val="D7BA7D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class_probability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class_probability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probabilities)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output_line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num_written_lines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num_written_lines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num_actual_predict_examples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58366" y="404270"/>
            <a:ext cx="3433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배치 이후 나머지 값 처리 플래그 조건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4711" y="867109"/>
            <a:ext cx="3415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25813" y="1501202"/>
            <a:ext cx="14524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실행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48695" y="1870966"/>
            <a:ext cx="18032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출력 파일 가져오기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75018" y="2650852"/>
            <a:ext cx="25850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출력 파일에 예측 </a:t>
            </a:r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9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4900" y="15140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버트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 레이어 수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:12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특징을 담는 피처 사이즈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:768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 헤드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어텐션의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헤드 수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:12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0600" y="3677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버트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LARGE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트랜스포머 레이어 수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:24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특징을 담는 피처 사이즈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:1024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 헤드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어텐션의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헤드 수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:16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353308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4104" y="4107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XnliProcessor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"""Processor for the XNLI data set."""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.language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zh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lines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multinli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"multinli.train.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.language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examples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line)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(lines):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"train-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label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"contradictory"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"contradiction"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=label))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examples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get_dev_examples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lines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xnli.dev.tsv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examples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line)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(lines):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"dev-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language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language !=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.language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 sentence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b sentence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정답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=label))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examples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개발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example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5545" y="560796"/>
            <a:ext cx="46117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XNLI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처리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https://www.nyu.edu/projects/bowman/xnli/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94387" y="807017"/>
            <a:ext cx="1111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중국어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12104" y="1449515"/>
            <a:ext cx="2819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tsv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file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23732" y="2753080"/>
            <a:ext cx="2819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Unicode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48187" y="3153189"/>
            <a:ext cx="41712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만약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“contradictory”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유니코드 값이 같다면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74469" y="3350006"/>
            <a:ext cx="41712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“contradiction”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유니코드를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14698" y="3627004"/>
            <a:ext cx="5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구조에 맞게 변경된 값을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하고 그것을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더해준다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21667" y="4195797"/>
            <a:ext cx="1994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xnli.dev.tsv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읽어 들이기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21666" y="5069098"/>
            <a:ext cx="1994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944020" y="5345473"/>
            <a:ext cx="1994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조건 만족 안하면 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39150" y="5614510"/>
            <a:ext cx="1994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39150" y="5775314"/>
            <a:ext cx="1994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135959" y="5919454"/>
            <a:ext cx="1994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944020" y="6196452"/>
            <a:ext cx="5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구조에 맞게 변경된 값을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하고 그것을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더해준다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3294" y="1449515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"contradiction"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"entailment"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"neutral"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49040" y="1526459"/>
            <a:ext cx="17119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모순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함정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자연스러움</a:t>
            </a:r>
          </a:p>
        </p:txBody>
      </p:sp>
    </p:spTree>
    <p:extLst>
      <p:ext uri="{BB962C8B-B14F-4D97-AF65-F5344CB8AC3E}">
        <p14:creationId xmlns:p14="http://schemas.microsoft.com/office/powerpoint/2010/main" val="2189150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MnliProcessor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"""Processor for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MultiNLI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data set (GLUE version)."""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"train"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get_dev_examples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dev_matched.tsv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dev_matched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get_test_examples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test_matched.tsv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"contradiction"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"entailment"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"neutral"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lines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examples for the training and dev sets."""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examples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line)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(lines):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"contradiction"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=label))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examples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44488" y="560796"/>
            <a:ext cx="4611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MultiNLI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처리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https://www.nyu.edu/projects/bowman/multinli/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27589" y="5463623"/>
            <a:ext cx="21300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contradiction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15470" y="6000509"/>
            <a:ext cx="5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구조에 맞게 변경된 값을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하고 그것을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더해준다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9037" y="1667230"/>
            <a:ext cx="2819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패턴을 따름</a:t>
            </a:r>
          </a:p>
        </p:txBody>
      </p:sp>
    </p:spTree>
    <p:extLst>
      <p:ext uri="{BB962C8B-B14F-4D97-AF65-F5344CB8AC3E}">
        <p14:creationId xmlns:p14="http://schemas.microsoft.com/office/powerpoint/2010/main" val="719612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MrpcProcessor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"""Processor for the MRPC data set (GLUE version)."""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데이터가 각각 틀려서 다르게 처리 하는듯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"train"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get_dev_examples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dev.tsv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"dev"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get_test_examples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0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1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lines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examples for the training and dev sets."""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examples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line)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(lines):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=label))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examples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4052" y="568961"/>
            <a:ext cx="60568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MRPC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처리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https://www.microsoft.com/en-us/download/details.aspx?id=52398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82952" y="1667230"/>
            <a:ext cx="2819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패턴을 따름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14489" y="3446574"/>
            <a:ext cx="2819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15774" y="5231555"/>
            <a:ext cx="2819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경우 정답을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50587" y="5878045"/>
            <a:ext cx="5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구조에 맞게 변경된 값을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하고 그것을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더해준다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645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ColaProcessor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DataProcessor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"""Processor for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CoLA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data set (GLUE version)."""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"train"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get_dev_examples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dev.tsv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"dev"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get_test_examples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read_tsv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test.tsv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"""See base class."""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lines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examples for the training and dev sets."""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examples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line)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(lines):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Only the test set has a header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(line[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=label))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examples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24052" y="568961"/>
            <a:ext cx="60568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COLA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처리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https://nyu-mll.github.io/CoLA/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0541" y="1879501"/>
            <a:ext cx="2819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패턴을 따름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53131" y="3457728"/>
            <a:ext cx="2819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6253" y="5321362"/>
            <a:ext cx="2819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경우 정답을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0541" y="6082153"/>
            <a:ext cx="5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구조에 맞게 변경된 값을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하고 그것을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더해준다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226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104" y="410740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convert_single_example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"""Converts a single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into a single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InputFeatures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(example,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PaddingInputExample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label)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[label]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tokenizer.tokenize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example.text_a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tokenizer.tokenize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example.text_b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Account for [CLS], [SEP], [SEP] with "- 3"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truncate_seq_pair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Account for [CLS] and [SEP] with "- 2"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58754" y="687515"/>
            <a:ext cx="32565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InputExample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단일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1481" y="2236008"/>
            <a:ext cx="50709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리스트를 라벨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맵에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넣는데 인덱스를 라벨로 하고 값을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하는 것으로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8462" y="2701854"/>
            <a:ext cx="25318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example.text_a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토크나이즈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49881" y="2896943"/>
            <a:ext cx="25318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tokens_b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86203" y="3167700"/>
            <a:ext cx="34452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example.text_b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토크나이즈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toekns_b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4541" y="3434767"/>
            <a:ext cx="16355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tokens_b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존재한다면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86203" y="3582414"/>
            <a:ext cx="65971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tokens_a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tokens_b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잘라주는데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max_seq_length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세개의 특수 토큰을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넣을수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있게 비워 놓는다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1542" y="4184386"/>
            <a:ext cx="47945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2(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 토큰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tokens_a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크다면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tokens_a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자른다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10754" y="525743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convention in BERT is: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(a) For sequence pairs: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tokens: [CLS] is this jack ##son ##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ville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? [SEP] no it is not . [SEP]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type_ids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0 0 0 0 0 0 0 0 1 1 1 1 1 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(b) For single sequences: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tokens: [CLS] the dog is hairy . [SEP]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type_ids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0 0 0 0 0 0 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535969"/>
            <a:ext cx="253596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tokens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"[CLS]"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13558" y="4884686"/>
            <a:ext cx="47945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segment_ids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담는 부분</a:t>
            </a:r>
          </a:p>
        </p:txBody>
      </p:sp>
    </p:spTree>
    <p:extLst>
      <p:ext uri="{BB962C8B-B14F-4D97-AF65-F5344CB8AC3E}">
        <p14:creationId xmlns:p14="http://schemas.microsoft.com/office/powerpoint/2010/main" val="390619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tokenizer.convert_tokens_to_ids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(tokens)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mask has 1 for real tokens and 0 for padding tokens. Only real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tokens are attended to.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Zero-pad up to the sequence length.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&lt;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example.label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label_id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5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개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미만일때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log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찍기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Example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guid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example.guid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"tokens: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tokenization.printable_text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tokens]))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.join([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.join([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.join([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"label: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(id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example.label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feature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만들기 완료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0632" y="540558"/>
            <a:ext cx="32565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바꿔주는 함수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51625" y="1182815"/>
            <a:ext cx="4786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token = 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input_ids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길이만큼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input_mask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52627" y="1954890"/>
            <a:ext cx="12967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다 채운다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60632" y="3412878"/>
            <a:ext cx="12967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찍기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39304" y="5059342"/>
            <a:ext cx="17162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 완료</a:t>
            </a:r>
          </a:p>
        </p:txBody>
      </p:sp>
    </p:spTree>
    <p:extLst>
      <p:ext uri="{BB962C8B-B14F-4D97-AF65-F5344CB8AC3E}">
        <p14:creationId xmlns:p14="http://schemas.microsoft.com/office/powerpoint/2010/main" val="243519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file_based_convert_examples_to_features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"""Convert a set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InputExample`s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TFRecord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writer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tf.python_io.TFRecordWriter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example)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(examples):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"Writing example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(examples)))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convert_single_example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example,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tokenizer)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한개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짜리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feature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feature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만들기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int64_list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=tf.train.Int64List(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(values)))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feature.label_id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=features))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Protocol Message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tf_example.SerializeToString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Serialize-&gt;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Deserialize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4234" y="558665"/>
            <a:ext cx="32565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InputExamps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변환한다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3871" y="837861"/>
            <a:ext cx="32565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 Record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47831" y="1805073"/>
            <a:ext cx="32565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변환하여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13222" y="2391868"/>
            <a:ext cx="3708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tf.train.Feature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86662" y="4062825"/>
            <a:ext cx="4614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tf.trainFeature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13221" y="4391218"/>
            <a:ext cx="61494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tf_exampl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serialize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것을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Deserialize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만들어서 저장한다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직렬화 한다는 것은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(byte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한다는 것이며 이것은 전송 최적화 과 플랫폼에 영향을 받지 않아서 사용되는 기법이다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429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file_based_input_fn_builder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an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to be passed to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([], tf.int64),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decode_record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"""Decodes a record to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tf.parse_single_example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(record,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 = example[name]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t.dtype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tf.int64: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 = tf.to_int32(t)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example[name] = t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actual input function."""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tf.data.TFRecordDataset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d.repeat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d.shuffle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buffer_size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d.apply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tf.contrib.data.map_and_batch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decode_record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(record,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d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7469" y="1375094"/>
            <a:ext cx="32565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이름이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tf.int64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67469" y="2282943"/>
            <a:ext cx="4924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serialized: record, features: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name_to_features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 proto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구문 분석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52276" y="3144626"/>
            <a:ext cx="4924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tf.int64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지원하는데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tf.int32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지원하므로 변환한다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5112" y="5055503"/>
            <a:ext cx="4924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훈련을 위해서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우리는 많은 양의 병렬 읽기와 섞기가 필요 하며 평가는 필요 없다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80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224061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truncate_seq_pair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"""Truncates a sequence pair in place to the maximum length."""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&gt;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tokens_a.pop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tokens_b.pop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a classification model."""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modeling.BertModel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model.get_pooled_output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output_layer.shape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].value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tf.truncated_normal_initializer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stddev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"loss"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I.e., 0.1 dropout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tf.nn.dropout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keep_prob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0.9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transpose_b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tf.nn.bias_add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probabilities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같은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로직에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다른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sfotmax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씌운다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tf.nn.log_softmax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tf.one_hot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(labels,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특이하게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loss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구한다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왜 이렇게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한거지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loss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loss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(loss,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probabilities) 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"""Returns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pylint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disable=unused-argument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Features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(name, features[name].shape))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features: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probabilities)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google style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tf.trainable_variables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checkpoint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modeling.get_assignment_map_from_checkpoint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tpu_scaffold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tf.train.init_from_checkpoint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CPU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동작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tpu_scaffold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tf.train.init_from_checkpoint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아닐때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그냥 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 Trainable Variables 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Variables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확인 하기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var.name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 *INIT_FROM_CKPT*"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var.name,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optimization.create_optimizer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optimiz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tf.estimator.ModeKeys.EVAL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metric_fn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predictions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tf.argmax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accuracy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=predictions,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loss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eval_accuracy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accuracy,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eval_loss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loss,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metric_fn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한번에 몰아서 주네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~~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predict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"probabilities"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probabilities},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42333" y="540219"/>
            <a:ext cx="4924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최대 길이로 자른다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4627" y="1057357"/>
            <a:ext cx="25184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최대 길이로 자른다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7090" y="2997736"/>
            <a:ext cx="25184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만들기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42084" y="1328274"/>
            <a:ext cx="2518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 중 큰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시컨스에서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하여 길이를 줄이는 행위를 반복한다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소스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0339" y="3786041"/>
            <a:ext cx="49630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데모에서는 전체 세그먼트에 대해 간단한 분류 작업을 수행한다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get_pooled_output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output_layer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output_layer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가져오면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크기를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알수있다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output_weights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variable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num_labels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크기에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output_bias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varibable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num_labels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70725" y="6062651"/>
            <a:ext cx="4963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dropout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41549" y="2477034"/>
            <a:ext cx="49630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설계하는데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sequence_output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pooled_out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sequence_out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Encoder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Layer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pooled_output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동일하게 마지막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첫번째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Fully Connected Layer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 통과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시킨것이다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06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102489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transpose_b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tf.nn.bias_add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probabilities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tf.nn.log_softmax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tf.one_hot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(labels,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(loss,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probabilities) 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"""Returns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pylint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disable=unused-argument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Features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(name, features[name].shape))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features: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probabilities)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google style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predictions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tf.argmax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accuracy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=predictions,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loss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eval_accuracy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accuracy,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eval_loss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loss,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metric_fn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한번에 몰아서 주네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~~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predict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"probabilities"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probabilities},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19926" y="387223"/>
            <a:ext cx="4924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output_weights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6127" y="4559208"/>
            <a:ext cx="25184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다 가져와서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46860" y="1901920"/>
            <a:ext cx="30234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pre_example_loss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logits, probabilities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379748" y="594537"/>
            <a:ext cx="28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output_bias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9112" y="817241"/>
            <a:ext cx="28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 값을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33026" y="1175351"/>
            <a:ext cx="28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one_hot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3026" y="1471902"/>
            <a:ext cx="58008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one_hot_labels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log_probs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하고 모든 값을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405969" y="5173527"/>
            <a:ext cx="4521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is_real_example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확인하여 그 값에 따라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is_real_example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05969" y="6208075"/>
            <a:ext cx="4521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만들기</a:t>
            </a:r>
          </a:p>
        </p:txBody>
      </p:sp>
    </p:spTree>
    <p:extLst>
      <p:ext uri="{BB962C8B-B14F-4D97-AF65-F5344CB8AC3E}">
        <p14:creationId xmlns:p14="http://schemas.microsoft.com/office/powerpoint/2010/main" val="123161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9393" y="8452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Masked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모델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양방향 맥락을 고려하여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언어모델링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되도록 문장에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정해진 비율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(15%)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무작위 단어 마스크</a:t>
            </a:r>
          </a:p>
          <a:p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마스킹된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단어를 맞추도록 모델을 구성함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미세조정 시 올바른 예측을 돕도록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마스킹에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노이즈</a:t>
            </a:r>
          </a:p>
          <a:p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섞음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(10%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랜덤단어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10%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정상단어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그대로 둠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29393" y="330265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문장 예측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문장 간 관련이 고려되어야 하는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NLI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파인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튜닝을 위해 마스크 된 단어를 맞추는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동시에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문장이 연관이 있는지 맞추도록 학습함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 문장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50%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연관되지 않는 문장을 무작위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추출하여 학습</a:t>
            </a:r>
          </a:p>
        </p:txBody>
      </p:sp>
    </p:spTree>
    <p:extLst>
      <p:ext uri="{BB962C8B-B14F-4D97-AF65-F5344CB8AC3E}">
        <p14:creationId xmlns:p14="http://schemas.microsoft.com/office/powerpoint/2010/main" val="364573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output_layer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transpose_b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tf.nn.bias_add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probabilities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tf.nn.log_softmax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tf.one_hot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(labels,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(loss,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probabilities) 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"""Returns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pylint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disable=unused-argument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Features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(name, features[name].shape))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features: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tf.cast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probabilities)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google style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19926" y="387223"/>
            <a:ext cx="4924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output_layer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output_weights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6127" y="4559208"/>
            <a:ext cx="25184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다 가져와서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46860" y="1901920"/>
            <a:ext cx="30234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pre_example_loss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logits, probabilities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379748" y="594537"/>
            <a:ext cx="28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output_bias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9112" y="817241"/>
            <a:ext cx="28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 값을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33026" y="1175351"/>
            <a:ext cx="2880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one_hot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3026" y="1471902"/>
            <a:ext cx="58008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one_hot_labels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log_probs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하고 모든 값을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405969" y="5173527"/>
            <a:ext cx="4521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is_real_example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확인하여 그 값에 따라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is_real_example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05969" y="6208075"/>
            <a:ext cx="4521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만들기</a:t>
            </a:r>
          </a:p>
        </p:txBody>
      </p:sp>
    </p:spTree>
    <p:extLst>
      <p:ext uri="{BB962C8B-B14F-4D97-AF65-F5344CB8AC3E}">
        <p14:creationId xmlns:p14="http://schemas.microsoft.com/office/powerpoint/2010/main" val="1995629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tf.trainable_variables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checkpoint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modeling.get_assignment_map_from_checkpoint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tpu_scaffold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tf.train.init_from_checkpoint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tpu_scaffold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tf.train.init_from_checkpoint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 Trainable Variables 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Variables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확인 하기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var.name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 *INIT_FROM_CKPT*"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var.name,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optimization.create_optimizer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optimiz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58589" y="4616358"/>
            <a:ext cx="25184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옵티마이져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38277" y="410740"/>
            <a:ext cx="4521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trainable=True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만든 모든 변수를 반환한다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4455" y="1208118"/>
            <a:ext cx="513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tvars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담긴 변수를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init_checkpoin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비교하면서 합집합을 구한 값을 넘겨 받는다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04876" y="2005496"/>
            <a:ext cx="513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부분만 틀린데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있는 부분들을 수집하는 기능이 동작하여야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3299" y="2528716"/>
            <a:ext cx="513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아닐때는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checkpoint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5232" y="5364751"/>
            <a:ext cx="25184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TPUEstimatorSpec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821461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metric_fn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predictions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tf.argmax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accuracy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=predictions,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loss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eval_accuracy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accuracy,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eval_loss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loss,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metric_fn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is_real_example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predict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"probabilities"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probabilities},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60311" y="547819"/>
            <a:ext cx="25184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확률이 높은 값을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26206" y="704295"/>
            <a:ext cx="13154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정확도 예측하기</a:t>
            </a:r>
            <a:endParaRPr lang="ko-KR" altLang="en-US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0865" y="1043102"/>
            <a:ext cx="19627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value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평균 내서 값을 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99243" y="2402882"/>
            <a:ext cx="19627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TPUEstimatorSpec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02574" y="2802991"/>
            <a:ext cx="19627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EVAL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578949" y="3519141"/>
            <a:ext cx="19627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662475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an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to be passed to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features: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all_input_ids.append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all_input_mask.append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all_label_ids.append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feature.label_id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actual input function."""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(features)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tf.data.Dataset.from_tensor_slices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d.repeat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d.shuffle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buffer_size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09236" y="1080267"/>
            <a:ext cx="19627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담을 배열 선언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0772" y="1996015"/>
            <a:ext cx="2990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위에 만든 담을 배열에 선언한다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410772" y="4242350"/>
            <a:ext cx="449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상수로 값을 처리한다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로드하는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올바른 방법은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TFRecordReader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것이다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7949" y="6242464"/>
            <a:ext cx="4494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데이터는 반복 및 섞기 진행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91103" y="58423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d.batch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d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data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만들어서 넘기기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8594142" y="6119353"/>
            <a:ext cx="4494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형태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13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59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104" y="41074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d.batch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d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data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만들어서 넘기기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767143" y="687756"/>
            <a:ext cx="4494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형태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1426403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This function is not used by this file but is still used by the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Colab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and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people who depend on it.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"""Convert a set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InputExample`s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 a list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InputFeatures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example)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(examples):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"Writing example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(examples)))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convert_single_example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example,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tokenizer)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features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26890" y="3004515"/>
            <a:ext cx="4494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만들어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866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9042" y="133741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modeling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9042" y="408604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2"/>
                </a:solidFill>
              </a:rPr>
              <a:t>optimization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1755600" y="549239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" name="직선 연결선 9"/>
          <p:cNvCxnSpPr/>
          <p:nvPr/>
        </p:nvCxnSpPr>
        <p:spPr bwMode="auto">
          <a:xfrm>
            <a:off x="1755600" y="272240"/>
            <a:ext cx="0" cy="47071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4" name="직선 연결선 13"/>
          <p:cNvCxnSpPr/>
          <p:nvPr/>
        </p:nvCxnSpPr>
        <p:spPr bwMode="auto">
          <a:xfrm>
            <a:off x="1755600" y="272240"/>
            <a:ext cx="39188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2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6" name="직사각형 5"/>
          <p:cNvSpPr/>
          <p:nvPr/>
        </p:nvSpPr>
        <p:spPr>
          <a:xfrm>
            <a:off x="164104" y="742950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## Required parameters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bert_config_file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 corresponding to the pre-trained BERT model.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"This specifies the model architecture."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"Input TF example files (can be a glob or comma separated)."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output_dir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output directory where the model checkpoints will be written."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## Other parameters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"Initial checkpoint (usually from a pre-trained BERT model)."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maximum total input sequence length after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tokenization.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"Sequences longer than this will be truncated, and sequences shorter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"than this will be padded. Must match data generation."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max_predictions_per_seq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"Maximum number of masked LM predictions per sequence.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"Must match data generation."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do_train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run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run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on the dev set."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train_batch_size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batch size for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eval_batch_size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batch size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5e-5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initial learning rate for Adam."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"Number of training steps."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"Number of warmup steps."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save_checkpoints_steps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often to save the model checkpoint."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iterations_per_loop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many steps to make in each estimator call."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max_eval_steps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"Maximum number of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steps."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use TPU or GPU/CPU."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3168" y="1789462"/>
            <a:ext cx="8922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파일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43777" y="1204651"/>
            <a:ext cx="5298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버트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환경 설정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훈련 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모델 아키텍처를 지정한다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89276" y="2260171"/>
            <a:ext cx="20218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checkpoints 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위치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85761" y="2607769"/>
            <a:ext cx="23580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checkpoints 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8797" y="3315691"/>
            <a:ext cx="5905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WordPiece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토근화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이후 총 입력 시퀀스 최대 길이이며 이 보다 긴 시퀀스는 잘라 버릴 것이고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이것보다 더 짧은 시퀀스는 채워질 것이다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생성이 일치하여야 하므로 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sequence length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70795" y="4248100"/>
            <a:ext cx="2729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당 마스크 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개수이다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95513" y="4529261"/>
            <a:ext cx="11868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유무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32758" y="4694724"/>
            <a:ext cx="1120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eval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유무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5141" y="4860187"/>
            <a:ext cx="11625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08026" y="5025650"/>
            <a:ext cx="2729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eval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17898" y="5141552"/>
            <a:ext cx="2729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학습률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73141" y="5324299"/>
            <a:ext cx="2729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스텝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32758" y="5499837"/>
            <a:ext cx="2729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스텝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50859" y="5765320"/>
            <a:ext cx="16818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포인트 저장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스텝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66296" y="5989808"/>
            <a:ext cx="16818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532758" y="6236029"/>
            <a:ext cx="16818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포인트 저장 스텝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55481" y="6409048"/>
            <a:ext cx="16818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유무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410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4104" y="742950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이름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tpu_name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Cloud TPU to use for training. This should be either the name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"used when creating the Cloud TPU, or a grpc://ip.address.of.tpu:8470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gce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tpu_zone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GCE zone where the Cloud TPU is located in. If not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"specified, we will attempt to automatically detect the GCE project from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"metadata."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gcp_project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gce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프로젝트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Project name for the Cloud TPU-enabled project. If not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"specified, we will attempt to automatically detect the GCE project from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"metadata."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"master"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master URL."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num_tpu_cores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"Only used if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is True. Total number of TPU cores to use."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2611" y="771592"/>
            <a:ext cx="5298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221" y="1533056"/>
            <a:ext cx="5298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GCE TPU Zone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38004" y="2335097"/>
            <a:ext cx="1252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젝트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33952" y="3042668"/>
            <a:ext cx="1252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47485" y="3287571"/>
            <a:ext cx="1252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tpu_cores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571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tf.logging.set_verbosity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(tf.logging.INFO)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FLAGS.do_eval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"At least one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do_train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must be True."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modeling.BertConfig.from_json_file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FLAGS.bert_config_file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tf.gfile.MakeDirs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input_pattern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FLAGS.input_file.split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input_files.extend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tf.gfile.Glob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input_pattern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Input Files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logging Input File Log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file log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log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출력 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tf.contrib.cluster_resolver.TPUClusterResolver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zone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FLAGS.tpu_zone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project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FLAGS.gcp_project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is_per_host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tf.contrib.tpu.InputPipelineConfig.PER_HOST_V2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tf.contrib.tpu.RunConfig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cluster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save_checkpoints_steps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FLAGS.save_checkpoints_steps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tpu_config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iterations_per_loop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FLAGS.iterations_per_loop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num_shards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FLAGS.num_tpu_cores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per_host_input_for_training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is_per_host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14253" y="869563"/>
            <a:ext cx="5298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do_train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아니고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do_eval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아닌것은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11782" y="1211877"/>
            <a:ext cx="35056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구조의 환경 파일로 부터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bert_config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6293" y="1458098"/>
            <a:ext cx="22339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729503" y="1981318"/>
            <a:ext cx="2883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file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목록을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input_files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65724" y="3472661"/>
            <a:ext cx="2883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cluster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정보를 넘겨준다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09859" y="3872770"/>
            <a:ext cx="2883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pipeline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93198" y="4474205"/>
            <a:ext cx="2883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RunConfig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19840" y="5965548"/>
            <a:ext cx="2883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구성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813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estimator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estimator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구성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Running training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Batch size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훈련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input function builder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max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한개당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sequence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estimator.train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FLAGS.do_eval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평가 부분 진행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Running evaluation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Batch size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FLAGS.eval_batch_size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평가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input function builder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result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estimator.evaluate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진행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FLAGS.max_eval_steps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output_eval_file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"eval_results.txt"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output_eval_file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파일에 저장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results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key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결과를 넘겨준다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그리고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정렬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key,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(result[key]))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결과 키를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Log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남긴다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(key,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(result[key])))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0848" y="717093"/>
            <a:ext cx="15134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Estimator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2322" y="2018163"/>
            <a:ext cx="2535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훈련을 위한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4118" y="2731400"/>
            <a:ext cx="920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시작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34700" y="4023560"/>
            <a:ext cx="2576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평가를 위한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7593" y="4646771"/>
            <a:ext cx="9187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시작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07524" y="4956361"/>
            <a:ext cx="17037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평가한 </a:t>
            </a:r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저장 파일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94863" y="5497209"/>
            <a:ext cx="27231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평가한 진행한 결과를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맞춰서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477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"""Returns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pylint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disable=unused-argument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Features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특성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features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의 이름과 그 형태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(name, features[name].shape))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features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indexs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mask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segment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indexs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masked_lm_positions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masked lm positions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masked lm index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masked lm weights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next_sentence_labels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next sentence labels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유무 체크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modeling.BertModel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get_masked_lm_output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model.get_sequence_output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model.get_embedding_table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get_next_sentence_output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model.get_pooled_output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tf.trainable_variables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29154" y="1362073"/>
            <a:ext cx="27776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TPUEstimator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model_fn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돌려준다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30790" y="2241095"/>
            <a:ext cx="16863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값들을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70919" y="3315538"/>
            <a:ext cx="16863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유무 체크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31604" y="4161902"/>
            <a:ext cx="16863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버트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구성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14933" y="5022782"/>
            <a:ext cx="16863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손실 </a:t>
            </a:r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52251" y="5779339"/>
            <a:ext cx="21490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문장 예측 손실 값 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8301" y="6179448"/>
            <a:ext cx="2819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손실값을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total_loss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31604" y="6502592"/>
            <a:ext cx="2819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43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2821" y="1040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문장을 넣을 때 트랜스포머의 의존성 길이를 고려하여 두 문장 합쳐 약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512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이하로 넣음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02821" y="2118837"/>
            <a:ext cx="7867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단어가 단어장에 몇 번째 단어인지 나타냄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세그먼트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문장 중 앞 문장인지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문장인지 구분함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포지션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 내의 단어의 순번을 나타냄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02821" y="399662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 기호 토큰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 PAD 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CLS 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토큰으로 항상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넣음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UNK 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단어장에 없는 단어</a:t>
            </a: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SEP 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문장들을 구분해 주는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MASK :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처리</a:t>
            </a:r>
          </a:p>
        </p:txBody>
      </p:sp>
    </p:spTree>
    <p:extLst>
      <p:ext uri="{BB962C8B-B14F-4D97-AF65-F5344CB8AC3E}">
        <p14:creationId xmlns:p14="http://schemas.microsoft.com/office/powerpoint/2010/main" val="4100536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지정된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맵과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변수 이름을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modeling.get_assignment_map_from_checkpoint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tpu_scaffold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샤딩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되어 있는 체크 포인트 값들을 긁어 모아온다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tf.train.init_from_checkpoint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scaffold_fn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의 값을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tf.train.init_from_checkpoint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 Trainable Variables 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훈련 변수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var.name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전체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train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된 변수 값들을 가져와서 프린터 해준다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 *INIT_FROM_CKPT*"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var.name,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후련인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경우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optimization.create_optimizer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옵티마이져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만들어서 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에스티메이터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구성하기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0555" y="869235"/>
            <a:ext cx="4365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chekcpoint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tvars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합집합을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checkpoint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assignment_map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32892" y="1829899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Sharding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데이터들을 모우는 작업을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32548" y="2390453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아니면 그냥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checkpoint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읽어온다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13833" y="4175710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훈련이면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86969" y="4490043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12104" y="5296818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TPUEstimaorSpec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18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tf.estimator.ModeKeys.EVAL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metric_fn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masked_lm_example_loss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masked_lm_log_probs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next_sentence_example_loss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next_sentence_log_probs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next_sentence_labels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"""Computes the loss and accuracy of the model."""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masked_lm_log_probs.shape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tf.argmax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masked_lm_mean_loss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next_sentence_log_probs.shape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tf.argmax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라벨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next_sentence_mean_loss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tf.metrics.mean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값들을 리턴 해준다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masked_lm_accuracy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masked_lm_loss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masked_lm_mean_loss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next_sentence_accuracy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next_sentence_accuracy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next_sentence_loss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next_sentence_mean_loss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metric_fn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next_sentence_labels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55306" y="1145332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손실과 정확도를 계산한다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077510" y="1346192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mask_lm_log_probs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변경한다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76666" y="1623191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값이 가장 높은 것을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91217" y="1900190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mask_lm_example_loss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53710" y="2357783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86213" y="2681753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정확도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48956" y="3081862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로스의 평균을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15890" y="3751382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문장 예측 모두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057705" y="4286724"/>
            <a:ext cx="4365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문장 예측 정확도를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91756" y="5245365"/>
            <a:ext cx="1424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값들을 리턴 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470898" y="493265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eval_metrics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"Only TRAIN and EVAL modes are supported: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(mode))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44673" y="6405091"/>
            <a:ext cx="142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869010" y="5140701"/>
            <a:ext cx="23732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TPUEstimatorSpec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770186" y="6471534"/>
            <a:ext cx="23732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151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get_masked_lm_output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"""Get loss and log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probs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for the masked LM."""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gather_indexes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positions)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/predictions"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"transform"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tf.layers.dense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units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modeling.get_activation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bert_config.hidden_act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modeling.layer_norm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transpose_b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tf.nn.bias_add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tf.nn.log_softmax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tf.one_hot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bert_config.vocab_size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numerator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denominator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1e-5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분모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loss = numerator / denominator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(loss,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loss /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전체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loss /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로그 확률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1392" y="679968"/>
            <a:ext cx="32394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로그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부터 손실을 얻는다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40363" y="913485"/>
            <a:ext cx="32394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위치의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2104" y="1190484"/>
            <a:ext cx="535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17489" y="1713704"/>
            <a:ext cx="1697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dense layer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통과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6169" y="2390812"/>
            <a:ext cx="1697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노멀라이즈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2712" y="2952364"/>
            <a:ext cx="13276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bias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3608" y="3198585"/>
            <a:ext cx="34047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output_weights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28085" y="3475584"/>
            <a:ext cx="34047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output_bias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 bias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9963" y="3646947"/>
            <a:ext cx="34047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하기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46562" y="3893168"/>
            <a:ext cx="16887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4075" y="3893168"/>
            <a:ext cx="16152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인덱스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1392" y="4139389"/>
            <a:ext cx="16152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가중치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4849" y="4560356"/>
            <a:ext cx="38936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인덱스를 사전에 있는 것으로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원핫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99925" y="4835081"/>
            <a:ext cx="38936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값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원핫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라벨을 통해서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per_example_loss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23075" y="5008718"/>
            <a:ext cx="46209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가중치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per_example_loss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더해서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numerator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51216" y="5178592"/>
            <a:ext cx="46209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가중치를 더해서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denominator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79357" y="5398907"/>
            <a:ext cx="46209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= numerator / denominator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35641" y="5568477"/>
            <a:ext cx="46209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per_example_loss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log_probs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4104" y="5976535"/>
            <a:ext cx="82361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 Log Likelihood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구하고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Mask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복수이기 때문에 각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Mask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평균을 구하는 형태로 최종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942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2124" y="40912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get_next_sentence_output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"""Get loss and log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probs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for the next sentence prediction."""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Simple binary classification. Note that 0 is "next sentence" and 1 is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"random sentence". This weight matrix is not used after pre-training.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tf.variable_scope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seq_relationship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output weights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modeling.create_initializer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bert_config.initializer_range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output bias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transpose_b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tf.nn.bias_add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tf.nn.log_softmax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labels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(labels,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tf.one_hot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(labels,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loss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(loss,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per_example_loss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11652" y="497226"/>
            <a:ext cx="31832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문장 예측에 대한 손실 및 로그 분석 확률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11009" y="743447"/>
            <a:ext cx="4859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이진 분류이며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 문자이고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랜덤 문장이다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이것은 가중치 행렬이 사용되지 않는다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pre-training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이후에 사용 되므로 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71323" y="1320390"/>
            <a:ext cx="48596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output_weights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40560" y="1901844"/>
            <a:ext cx="48596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output_bias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11652" y="2206004"/>
            <a:ext cx="48596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input_tensor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output_weights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을 구성한다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32668" y="2405094"/>
            <a:ext cx="48596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output_bias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을 구성한다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17876" y="2566315"/>
            <a:ext cx="48596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log_probs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80748" y="2691382"/>
            <a:ext cx="187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97205" y="2814492"/>
            <a:ext cx="32525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one_hot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44133" y="3030004"/>
            <a:ext cx="4118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one_hot_labels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log_probs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합치면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per_example_loss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93245" y="3196859"/>
            <a:ext cx="4118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per_example_loss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평균 하면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구할 수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124" y="374044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gather_indexes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sequence_tensor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"""Gathers the vectors at the specific positions over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minibatch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.”””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sequence_shape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modeling.get_shape_list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sequence_tensor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expected_rank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sequence_shape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배치 사이즈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sequence_shape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seqence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길이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sequence_shape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width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넓이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flat_offsets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=tf.int32)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flat_positions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(positions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flat_offsets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flat_sequence_tensor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sequence_tensor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width])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tf.gather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flat_sequence_tensor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flat_positions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output_tensor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지정된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index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의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텐서를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41640" y="4337513"/>
            <a:ext cx="4118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리스트로 받기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크기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sequence Length,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width(shape)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655004" y="4775578"/>
            <a:ext cx="4118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size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length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넓게 펼친다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= 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flat_offsets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40560" y="5135176"/>
            <a:ext cx="470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positions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flat_offsets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하여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변경하여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flat_positions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92917" y="5419507"/>
            <a:ext cx="81351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sequence_tensor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width]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일자로 길게 늘이고 있다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709716" y="5730016"/>
            <a:ext cx="470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위치에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8087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num_cpu_threads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an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to be passed to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actual input function."""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indexs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mask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segment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indexs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masked_lm_positions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masked language models positions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masked language models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indexs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masked_lm_weights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masked language models weights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max_predictions_per_seq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tf.float32),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next_sentence_labels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next sentence labels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tf.data.Dataset.from_tensor_slices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d.repeat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d.shuffle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buffer_size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cycle_length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num_cpu_threads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d.apply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tf.contrib.data.parallel_interleave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tf.data.TFRecordDataset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sloppy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cycle_length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cycle_length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d.shuffle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buffer_size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tf.data.TFRecordDataset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13582" y="1637480"/>
            <a:ext cx="4118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36843" y="2987330"/>
            <a:ext cx="4118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 Features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842336" y="4688835"/>
            <a:ext cx="4693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만들기에서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tf.Dataset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데이터를 가공한다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시 배치로 읽기 위해 슬라이드 하고 섞는 작업을 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16140" y="5280264"/>
            <a:ext cx="4693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만들기에서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tf.Dataset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데이터를 가공한다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시 배치로 읽기 위해 슬라이스 하고 섞는 작업을 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91347" y="5757318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parallel_interleave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flat_map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일반화 된 것인데 병렬 환경에서 사용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할때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016140" y="634874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48837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450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d.repeat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d.apply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tf.contrib.data.map_and_batch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decode_record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(record,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num_parallel_batches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num_cpu_threads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d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14566" y="410740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된 수의 단계를 평가하기 때문에 범위를 벗어나는 예외가 발생하는 것을 원하지 않는다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73252" y="81084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배치 형태를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4104" y="2259576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decode_record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"""Decodes a record to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example."""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tf.parse_single_example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(record,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tf.Example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only supports tf.int64, but the TPU only supports tf.int32.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So cast all int64 to int32.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 = example[name]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t.dtype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tf.int64: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 = tf.to_int32(t)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int32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변경한다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example[name] = t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09373" y="2352376"/>
            <a:ext cx="163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디코더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25421" y="2550875"/>
            <a:ext cx="22937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8978" y="3352416"/>
            <a:ext cx="42254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tf.int64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지원하지만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tf.int32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2851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bert_config_file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 corresponding to the pre-trained BERT model.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"This specifies the model architecture."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vocabulary file that the BERT model was trained on."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output_dir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output directory where the model checkpoints will be written."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1.1 train file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for training. E.g., train-v1.1.json"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predict_file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1.1 predict file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for predictions. E.g., dev-v1.1.json or test-v1.1.json"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"Initial checkpoint (usually from a pre-trained BERT model)."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lower case the input text. Should be True for uncased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"models and False for cased models."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384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maximum total input sequence length after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tokenization.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"Sequences longer than this will be truncated, and sequences shorter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"than this will be padded."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doc_stride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"When splitting up a long document into chunks, how much stride to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"take between chunks."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76224" y="67199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버트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환경 파일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2003" y="128159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파일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7724" y="1681706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checkpoints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디렉토리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9938" y="2398675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파일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5021" y="2992533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에측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36742" y="3602133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pre-trained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체크 포인트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5021" y="4211733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 플래그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8050" y="517823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57867" y="594171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말뭉치 보폭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146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최대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query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길이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max_query_length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maximum number of tokens for the question. Questions longer than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"this will be truncated to this length."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do_train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run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do_predict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run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on the dev set."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train_batch_size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batch size for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predict_batch_size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batch size for predictions."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5e-5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initial learning rate for Adam."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num_train_epochs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"Total number of training epochs to perform."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warmup_proportion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"Proportion of training to perform linear learning rate warmup for.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"E.g., 0.1 = 10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 o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f training."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save_checkpoints_steps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often to save the model checkpoint."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iterations_per_loop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many steps to make in each estimator call."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n_best_size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total number of n-best predictions to generate in the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nbest_predictions.json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output file."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max_answer_length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maximum length of an answer that can be generated. This is needed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"because the start and end predictions are not conditioned on one another."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"Whether to use TPU or GPU/CPU."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21152" y="639340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질의 길이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38766" y="1166965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do_train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플래그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34116" y="1460470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do_predict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플래그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7110" y="1753975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배치 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3074" y="2154084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배치 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1474" y="2552965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학습율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4153" y="291030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에폭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52453" y="362042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비율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80210" y="408314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저장할 체크포인트 스텝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40724" y="460636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46267" y="525598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n_best_size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nbest_predictions.json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파일에서 생성 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총계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34116" y="6118818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될 수 있는 최대 응답 길이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64002" y="651892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유무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326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tpu_name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Cloud TPU to use for training. This should be either the name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"used when creating the Cloud TPU, or a grpc://ip.address.of.tpu:8470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tpu_zone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GCE zone where the Cloud TPU is located in. If not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"specified, we will attempt to automatically detect the GCE project from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"metadata."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gcp_project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Project name for the Cloud TPU-enabled project. If not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"specified, we will attempt to automatically detect the GCE project from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"metadata."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tf.flags.DEFINE_string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"master"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"[Optional]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master URL."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flags.DEFINE_integer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num_tpu_cores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"Only used if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is True. Total number of TPU cores to use."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verbose_logging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"If true, all of the warnings related to data processing will be printed.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 number of warnings are expected for a normal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evaluation."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flags.DEFINE_bool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"version_2_with_negative"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"If true,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examples contain some that do not have an answer."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flags.DEFINE_float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null_score_diff_threshold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"If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null_score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best_non_null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is greater than the threshold predict null."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64002" y="56586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즉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14373" y="166968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위치를 설정한다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25952" y="2650406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GCE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이름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4373" y="3180728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master URL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46287" y="358083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코어 개수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53196" y="508600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대답의 존재 유무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대답을 가지고 있지 않을 수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False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46287" y="5518362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null_score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best_non_null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보다 큰 경우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값이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score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305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104" y="410740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tf.logging.set_verbosity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(tf.logging.INFO)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modeling.BertConfig.from_json_file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FLAGS.bert_config_file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validate_flags_or_throw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tf.gfile.MakeDirs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tokenizer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tokenization.FullTokenizer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tf.contrib.cluster_resolver.TPUClusterResolver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zone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FLAGS.tpu_zone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project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FLAGS.gcp_project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is_per_host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tf.contrib.tpu.InputPipelineConfig.PER_HOST_V2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tf.contrib.tpu.RunConfig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설정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cluster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tpu_cluster_resolver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FLAGS.master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save_checkpoints_steps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FLAGS.save_checkpoints_steps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tpu_config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iterations_per_loop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FLAGS.iterations_per_loop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num_shards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FLAGS.num_tpu_cores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per_host_input_for_training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is_per_host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read_squad_examples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FLAGS.num_train_epochs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FLAGS.warmup_proportion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Pre-shuffle the input to avoid having to make a very large shuffle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buffer in in the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random.Random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rng.shuffle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57916" y="68016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파일 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38516" y="88873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올바른 환경인지 확인한다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38516" y="1072692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체크포인트 디렉토리를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29909" y="141526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토크나이즈를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47673" y="2150373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Cluster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가져오기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38666" y="3315144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 Run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56330" y="4968800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examples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받기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47673" y="5311375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step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88595" y="5492020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step * warmup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워밍업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구하기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04209" y="6183562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seed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통해서 섞기 진행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49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6299" y="910229"/>
            <a:ext cx="8479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넣는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 크기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 크기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입력 크기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토큰으로 제한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Stride 100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토큰으로 설정했다고 가정할 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6299" y="3139666"/>
            <a:ext cx="8814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문장을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특수기호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(SEP)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넣음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문장이 길어질 경우 한 번에 넣지 않고 부분적으로 잘라 넣음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잘린 문장은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Stride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건너뛰어 일부 중복되도록 넣음</a:t>
            </a: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문장에서 모자란 공간은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패딩처리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특수기호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(PAD)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넣음</a:t>
            </a:r>
          </a:p>
        </p:txBody>
      </p:sp>
    </p:spTree>
    <p:extLst>
      <p:ext uri="{BB962C8B-B14F-4D97-AF65-F5344CB8AC3E}">
        <p14:creationId xmlns:p14="http://schemas.microsoft.com/office/powerpoint/2010/main" val="24729129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104" y="410740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If TPU is not available, this will fall back to normal Estimator on CPU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or GPU.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estimator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run_config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predict_batch_size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FLAGS.predict_batch_size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훈련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write to a temporary file to avoid storing very large constant tensors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 memory.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train.tf_record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=tokenizer,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doc_stride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FLAGS.doc_stride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max_query_length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FLAGS.max_query_length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train_writer.process_feature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train_writer.close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Running training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log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orig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split examples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train_writer.num_features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Batch size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steps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train_examples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39963" y="79446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39963" y="2269475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TPUEstimator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75492" y="3621378"/>
            <a:ext cx="5840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큰 상수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텐서를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메모리에 저장하는 것을 피하기 위해 임시 파일에 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TFRecordWriter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사용해서 작성한다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01221" y="4533057"/>
            <a:ext cx="2174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06464" y="5167736"/>
            <a:ext cx="2174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닫는다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4322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train_writer.filename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estimator.train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do predict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부분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read_squad_examples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predict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파일 불러오기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FLAGS.predict_file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Feture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쓰기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eval.tf_record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eval_features.append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(feature)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eval_writer.process_feature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=tokenizer,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doc_stride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FLAGS.doc_stride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max_query_length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FLAGS.max_query_length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append_feature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eval_writer.close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"***** Running predictions *****"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실행 예측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orig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split examples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Batch size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FLAGS.predict_batch_size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all_results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39963" y="79446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5263" y="179594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관련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불러서 평가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examples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055" y="226201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관련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record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82762" y="310021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eval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67819" y="4101703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05719" y="5760354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 results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넣기 위한 배열을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9118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104" y="41074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eval_writer.filename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If running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on the TPU, you will need to specify the number of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steps.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all_results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result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estimator.predict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predict_input_fn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yield_single_examples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all_results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"Processing example: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all_results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(result[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unique_ids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result[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].flat]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result[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].flat]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all_results.append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RawResult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predictions.json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nbest_predictions.json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output_null_log_odds_file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FLAGS.output_dir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null_odds.json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all_results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FLAGS.n_best_size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FLAGS.max_answer_length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output_null_log_odds_file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82763" y="73731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관련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7827" y="2642119"/>
            <a:ext cx="5840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한 결과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가지고 있고 이것들을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 results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세가지 정보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45706" y="3957864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85635" y="4700816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각각을 저장한다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prediction file, output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file, null log odds file</a:t>
            </a:r>
          </a:p>
        </p:txBody>
      </p:sp>
    </p:spTree>
    <p:extLst>
      <p:ext uri="{BB962C8B-B14F-4D97-AF65-F5344CB8AC3E}">
        <p14:creationId xmlns:p14="http://schemas.microsoft.com/office/powerpoint/2010/main" val="2364858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056" y="337542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read_squad_examples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"""Read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 into a list of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SquadExample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tf.gfile.Open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reader: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json.load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(reader)[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"data"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is_whitespace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(c) ==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202F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examples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entry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paragraph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entry[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"paragraphs"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paragraph_text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paragraph[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"context"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char_to_word_offset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prev_is_whitespace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paragraph_text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is_whitespace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prev_is_whitespace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prev_is_whitespace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+= c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prev_is_whitespace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char_to_word_offset.append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 찾아서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paragraph[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qas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quastion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/ answer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question_text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"question"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학습시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"answers"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!=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"For training, each question should have exactly 1 answer."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4071" y="652569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77272" y="845337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읽어오기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34770" y="126623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화이트 스페이스 조건 처리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77272" y="2174033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단락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94341" y="2348706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4629" y="4899193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 문장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5805" y="5980441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정답이 없는 조건 처리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04685" y="6297614"/>
            <a:ext cx="5840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정답이 없는 조건 처리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80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가능한 부분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answer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"answers"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데이터를 확인해 보자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answer[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해당 부분 안에 정확한 답변이 있는듯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answer_offset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answer[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answer_start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답변 시작 시점을 가지고 있는듯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answer_length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답변 길이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char_to_word_offset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answer_offset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답변 시작 부터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char_to_word_offset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answer_offset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answer_length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actual_text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정답 값 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cleaned_answer_text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tokenization.whitespace_tokenize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스페이스로 분류하기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actual_text.find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cleaned_answer_text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토큰이 하나도 없음을 의미하는듯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tf.logging.warning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"Could not find answer: '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 vs. '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actual_text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cleaned_answer_text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SquadExample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question_text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question_text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SquadExample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Data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(example)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데이터 계속 추가 해준다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examples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39618" y="719223"/>
            <a:ext cx="192051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관련 정보들을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 시작점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 끝점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길이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75355" y="1998294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문서에서 정답 위치 찾아오고 그 부분을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토크나이징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81217" y="3168551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불가능한 부분 처리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1352" y="4374968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191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convert_examples_to_features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doc_stride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max_query_length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"""Loads a data file into a list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InputBatch`s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1000000000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example)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(examples):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tokenizer.tokenize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example.question_text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max_query_length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:max_query_length]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tok_to_orig_index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orig_to_tok_index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orig_to_tok_index.append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tokenizer.tokenize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tok_to_orig_index.append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sub_token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답 없음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orig_to_tok_index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example.doc_tokens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작은 길이를 확인한다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orig_to_tok_index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큰 길이이면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이면 여기서 값을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improve_answer_span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tokenizer,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답 범위 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-3 accounts for [CLS], [SEP] and [SEP]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max_tokens_for_doc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91333" y="1067566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최대값 설정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86862" y="1467675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토크나이징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28969" y="1867784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최대 값 이하로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28276" y="2668002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doc_tokens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가져오고 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00962" y="3468220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all_doc_tokens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sub_token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넣어 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48660" y="4291388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 위치가 불가능한 부분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2699" y="4558489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 위치가 지정 가능한 경우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19617" y="5622653"/>
            <a:ext cx="3591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oring_to_tok_index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부터 정답을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64574" y="6325865"/>
            <a:ext cx="44589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sequence length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빼서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max_tokens_for_doc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694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can have documents that are longer than the maximum sequence length.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 deal with this we do a sliding window approach, where we take chunks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of the up to our max length with a stride of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doc_stride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collections.namedtuple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pylint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disable=invalid-name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DocSpan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"start"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"length"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doc span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담기 정답 범위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모든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token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보다 작으면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start offset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전체 길이 가져오기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length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max_tokens_for_doc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최대 길이 보다 길면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max_tokens_for_doc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최대 토큰 길이를 넣기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=length))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doc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의 전체 길이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length ==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딱 맞아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떨어지는것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(length,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doc_stride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doc_stride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보폭 만큼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이동하는거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같다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doc spans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에서 값을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빼온다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tokens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token_is_max_context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"[CLS]"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최초 값 넣기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0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 넣기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질의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tokens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에서 하나씩 꺼내기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token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하나씩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tokens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추가 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0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 넣기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[SEP]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추가 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0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 넣기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start +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만큼 뜯어 오고 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(tokens)]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tok_to_orig_index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is_max_context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check_is_max_context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token_is_max_context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(tokens)]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is_max_context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split_token_index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2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번째 값 같다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세그먼테이션 하고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1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27480" y="410740"/>
            <a:ext cx="6459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길이보다 긴 문서를 가질 수 있습니다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처리하기 위해 우리는 윈도우 슬라이딩 기법을 사용한다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길이까지의 크기는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doc_stride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지고 있고 이것이 문서 보폭이다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82926" y="887794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 span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정답 시작 과 길이 담기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43792" y="1611069"/>
            <a:ext cx="64597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all_doc_tokens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start_offset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작으면 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전체길이를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가져와서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start_offset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빼준다 이것은 체크한 부분은 빼주기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위한것이다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max_tokens_for_doc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크다면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max_tokens_for_doc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넣어 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DcoSpan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다시 만들어 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만든 값은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doc_spans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더해준다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문서 보폭만큼 반복적으로 위를 진행하면서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doc_spans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18830" y="3513727"/>
            <a:ext cx="6459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토큰에 추가 하고 세그먼트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채워서 값을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[CLS]000000000[SEP]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82926" y="5348574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담아 놓는다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30494" y="5739550"/>
            <a:ext cx="6459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도큐먼트 범위에서 하나씩 가져와서 본문 내용은 아래와 같이 처리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1111111111111[SEP]</a:t>
            </a:r>
          </a:p>
        </p:txBody>
      </p:sp>
    </p:spTree>
    <p:extLst>
      <p:ext uri="{BB962C8B-B14F-4D97-AF65-F5344CB8AC3E}">
        <p14:creationId xmlns:p14="http://schemas.microsoft.com/office/powerpoint/2010/main" val="36994691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tokenizer.convert_tokens_to_ids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(tokens)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mask has 1 for real tokens and 0 for padding tokens. Only real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tokens are attended to.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Zero-pad up to the sequence length.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&lt;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max_seq_length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For training, if our document chunk does not contain an annotation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throw it out, since there is nothing to predict.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start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 구하기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end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 구하기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out_of_span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out_of_span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out_of_span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out_of_sapn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조건 확인하기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query_tokens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doc_offset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20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개 미만 로그 찍어서 확인 하기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Example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example_index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doc_span_index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0798" y="410740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 처리를 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30969" y="687739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처리하고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padding 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7812" y="933960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 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13304" y="1577513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비어 있는 공간에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75947" y="2100733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codition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맞지 않으면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assertionError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75947" y="2807230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교육을 위해 예측이 불가능 한 것은 버린다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12018" y="3267506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start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구하기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8453" y="3421394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end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구하기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12611" y="403694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포지션에 존재하지 않는다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40591" y="4465056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포지션에 존재하지 않으므로 초기화 실행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3669" y="4770054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 존재하는 상황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0880" y="497501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34708" y="5170163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91583" y="5507220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정답이 없는 경우이다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65855" y="6493603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tf.logging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0511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"tokens: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tokenization.printable_text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tokens]))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token_to_orig_map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(x, y)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(x, y)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six.iteritems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token_is_max_context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.join([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(x, y)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(x, y)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six.iteritems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token_is_max_context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.join([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.join([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.join([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"impossible example"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.join(tokens[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"answer: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tokenization.printable_text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example_index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=tokens,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token_is_max_context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token_is_max_context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Run callback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(feature)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98017" y="1839123"/>
            <a:ext cx="1615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가능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3361" y="4555108"/>
            <a:ext cx="1615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InputFeatures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07154" y="5891330"/>
            <a:ext cx="315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eval_features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추가하고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TFRecordWriter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1191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improve_answer_span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"""Returns tokenized answer spans that better match the annotated answer."""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annotations are character based. We first project them to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whitespace-tokenized words. But then after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tokenization, we can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often find a "better match". For example: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Question: What year was John Smith born?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Context: The leader was John Smith (1895-1943).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Answer: 1895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original whitespace-tokenized answer will be "(1895-1943).". However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after tokenization, our tokens will be "( 1895 - 1943 ) .". So we can match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exact answer, 1895.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However, this is not always possible. Consider the following: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Question: What country is the top exporter of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electornics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?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Context: The Japanese electronics industry is the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lagest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in the world.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Answer: Japan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 this case, the annotator chose "Japan" as a character sub-span of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word "Japanese". Since our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tokenizer does not split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"Japanese", we just use "Japanese" as the annotation. This is fairly rare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, but does happen.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tokenizer.tokenize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tok_answer_text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같다면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리턴한다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85883" y="701566"/>
            <a:ext cx="2421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잘 맞는 응답을 돌려준다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47014" y="1562124"/>
            <a:ext cx="5256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(1895-1943)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1895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가져와야 한다면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( 1895 – 1943 )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만들어서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1895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부분을 뜯어 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85883" y="3175173"/>
            <a:ext cx="5256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발생하는 경우에는 정답이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Japan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안에는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Japanese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 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Japan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가져오지 못 하는 경우도 발생한다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76925" y="4135536"/>
            <a:ext cx="5256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토크나이징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해서 공백으로 조인한다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55539" y="4634234"/>
            <a:ext cx="5256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1895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년과 같은 모양에 대해서  처리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25477" y="5311441"/>
            <a:ext cx="5256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1895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같지 않다면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91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0986" y="2136926"/>
            <a:ext cx="106598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프리트레인된 가중치를 모델에 불러옴</a:t>
            </a:r>
          </a:p>
          <a:p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문장이 두 개인 </a:t>
            </a:r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마스크 없이 문장 </a:t>
            </a:r>
            <a:r>
              <a:rPr lang="ko-KR" altLang="en-US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(SEP)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넣어 아래와 같이 입력함</a:t>
            </a:r>
          </a:p>
          <a:p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문장이 한 개인 </a:t>
            </a:r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마스크와 문장 </a:t>
            </a:r>
            <a:r>
              <a:rPr lang="ko-KR" altLang="en-US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(SEP) 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없이 아래와 같이 입력함</a:t>
            </a:r>
          </a:p>
          <a:p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문제는 클래스 라벨을</a:t>
            </a:r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 구간을 예측하는 문제는 시작 지점과 끝 지점을</a:t>
            </a:r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개체명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문제는 </a:t>
            </a:r>
            <a:r>
              <a:rPr lang="ko-KR" altLang="en-US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문장을 정답으로 넣음</a:t>
            </a:r>
          </a:p>
          <a:p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형태는 바뀌지 않고 마지막 단에 있는 분류자 부분만 다양한 자연어 처리 </a:t>
            </a:r>
            <a:r>
              <a:rPr lang="en-US" altLang="ko-KR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맞게 바꿔</a:t>
            </a:r>
          </a:p>
          <a:p>
            <a:r>
              <a:rPr lang="ko-KR" altLang="en-US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버트</a:t>
            </a:r>
            <a:r>
              <a:rPr lang="ko-KR" altLang="en-US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가중치를 여러 분야에 활용할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0601488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check_is_max_context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doc_spans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"""Check if this is the 'max context' doc span for the token."""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Because of the sliding window approach taken to scoring documents, a single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token can appear in multiple documents. E.g.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Doc: the man went to the store and bought a gallon of milk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Span A: the man went to the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Span B: to the store and bought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Span C: and bought a gallon of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...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Now the word 'bought' will have two scores from spans B and C. We only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want to consider the score with "maximum context", which we define as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*minimum* of its left and right context (the *sum* of left and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right context will always be the same, of course).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 the example the maximum context for 'bought' would be span C since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it has 1 left context and 3 right context, while span B has 4 left context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and 0 right context.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end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position &lt;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position &gt; end: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num_left_context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position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doc_span.start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num_right_context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end - position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score =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num_left_context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num_right_context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doc_span.length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score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score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span_index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cur_span_index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best_span_index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20876" y="410740"/>
            <a:ext cx="3171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전체에서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‘max context’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찾아네는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95690" y="1100460"/>
            <a:ext cx="59668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정답이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Sapn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 , Span 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존재 한다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(bought)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중에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 할 것인가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maximum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선택해야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bought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존재하는 위치가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 4 and right 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bough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 1 and right 3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Span 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65705" y="4399225"/>
            <a:ext cx="5966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doc_span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길이에 중간에 있을수록 점수가 높다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값들을 반복적으로 계산하면서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 span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돌려준다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5291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a classification model."""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model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modeling.BertModel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token_type_ids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model.get_sequence_output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modeling.get_shape_list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expected_rank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final_hidden_shape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/squad/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tf.truncated_normal_initializer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stddev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tf.get_variable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/squad/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tf.zeros_initializer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final_hidden_matrix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final_hidden_matrix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output_weights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transpose_b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tf.nn.bias_add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output_bias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bias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추가하고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[32, 384, 2]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logits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tf.transpose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unstacked_logits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tf.unstack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unstacked_logits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unstacked_logits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92473" y="720983"/>
            <a:ext cx="3171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모델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57144" y="1871134"/>
            <a:ext cx="3171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은닉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77179" y="2079339"/>
            <a:ext cx="3171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은닉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형태로 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92472" y="2391832"/>
            <a:ext cx="3171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크기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시컨스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히든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크기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3908" y="2796533"/>
            <a:ext cx="3171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output_weights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5128" y="3267506"/>
            <a:ext cx="3171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output_bias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43108" y="3544505"/>
            <a:ext cx="72401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hidden_size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reshape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final_hidden_matrix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65973" y="3754378"/>
            <a:ext cx="6061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final_hidden_matrix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output_weights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 = logits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output_bias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[32, 384, 2] reshape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Transpose [2, 0, 1]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array([[[0, 1, 2],[3, 4, 5]]])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np.transpose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 [2, 0, 1])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array([[[0], [3]], [[1], [4]], [[2], [5]]]) </a:t>
            </a:r>
          </a:p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tf.unstack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(logits, axis=0)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변화이루어짐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반대로 만약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 B, C, D)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axis=0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차원을 보고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[x, :, :, :]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(B, C, D)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반대로 만약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(A, B, C, D)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axis=1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차원을 보고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x, :, :]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(A, C, D)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만약 지정 값이 없다면 모양을 보고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rank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641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"""Returns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pylint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disable=unused-argument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for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 Features 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특성 이름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특징 형태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(name, features[name].shape))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unique_ids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create_model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index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mask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segment index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use_one_hot_embeddings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one hot embedding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tf.trainable_variables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value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가져오기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체크 포인트 값 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modeling.get_assignment_map_from_checkpoint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tpu_scaffold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tf.train.init_from_checkpoint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모델을 훈련하는 데 필요한 조각을 만들거나 수집하는 구조입니다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1200" y="835283"/>
            <a:ext cx="3171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92473" y="2440926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유니크 인덱스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인덱스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마스크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세그먼트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63280" y="3759948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model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넘겨진다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081045" y="4471112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다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27459" y="5387167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init_checkpoint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합집합을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이루는것들을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177094" y="6221441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있는 조각들을 수집하는 과정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8393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tpu_scaffold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tpu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자체가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shard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이용하기 때문에 이러한 것을 사용한다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tf.train.init_from_checkpoint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assignment_map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checkpoint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"**** Trainable Variables ****"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tvars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Trainable Variables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초기화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var.name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initialized_variable_names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", *INIT_FROM_CKPT*"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name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, shape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var.name,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var.shape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저장된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Variables shape log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찍기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조건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modeling.get_shape_list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compute_loss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loss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계산한다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tf.one_hot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positions,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depth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=tf.float32)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one hot position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의 위치를 체크한다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tf.nn.log_softmax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log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softmax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계산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loss = -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tf.reduce_mean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loss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구하기 위해 전체 시퀀스의 특정 포지션만 계산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tf.reduce_sum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one_hot_positions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log_probs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loss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start_positions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시작 포지션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end_positions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끝 포지션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compute_loss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시작 로스를 계산한다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compute_loss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끝 로스를 계산한다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두개의 로스를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나눈다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그값이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전체 로스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optimization.create_optimizer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num_train_steps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num_warmup_steps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use_tpu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total_loss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train_op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estimator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정의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60104" y="726876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아니면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init_checkpoint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87710" y="2552955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input_ids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 list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83759" y="2829954"/>
            <a:ext cx="5419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one_hot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log_softmax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log_probs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logsoftmax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logits – log (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reduce_sum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(logits), axis))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loss = -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tf.reduce_mean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tf.reduce_sum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ohe_hot_positions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log_probs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axis=-1)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46939" y="3913836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포지션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7710" y="4067724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포지션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12264" y="4313945"/>
            <a:ext cx="419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start_positions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end_positions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3759" y="4727585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end_loss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2.0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두개 합의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total_loss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03522" y="5260410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optimizer 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29150" y="5783630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EstimatorSepc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estimatorspec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7905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mode ==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tf.estimator.ModeKeys.PREDICT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 값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predictions = {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unique_ids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시작점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logits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끝점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logits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tf.contrib.tpu.TPUEstimatorSpec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output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=mode,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=predictions,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scaffold_fn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"Only TRAIN and PREDICT modes are supported: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(mode))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output_spec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estimator spec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돌려주기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모델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function 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68018" y="410740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진행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81525" y="933960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unique_ids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담을 구조를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50235" y="2302838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EstimatorSpec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Function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돌려준다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9426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input_fn_builder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"""Creates an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closure to be passed to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TPUEstimator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unique_ids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([], tf.int64), </a:t>
            </a:r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 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tf.int64),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start_positions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([], tf.int64)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시작 위치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end_positions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tf.FixedLenFeature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([], tf.int64)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끝 위치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decode_record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"""Decodes a record to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example."""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tf.parse_single_example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(record,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tf.Example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only supports tf.int64, but the TPU only supports tf.int32.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So cast all int64 to int32.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example.keys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 = example[name]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t.dtype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tf.int64: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 = tf.to_int32(t)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32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변경 작업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example[name] = t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example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input_fn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"""The actual input function."""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For training, we want a lot of parallel reading and shuffling.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For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, we want no shuffling and parallel reading doesn't matter.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tf.data.TFRecordDataset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d.repeat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d.shuffle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buffer_size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01499" y="303018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estimator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input_FN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01499" y="512236"/>
            <a:ext cx="419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구문 분석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문장을 이루고 있는 구성 성분으로 분해하고 그들 사이의 위계 관계를 분석하여 문장의 구조를 결정하는 것을 말한다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7040" y="1121564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길이 입력을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tf.int64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형태로 읽는다는 것을 의미함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7368" y="1940110"/>
            <a:ext cx="419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 사용할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 to 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위치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위치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7040" y="2714923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62523" y="3564247"/>
            <a:ext cx="419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tf.int64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지원하지만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TPU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tf.int32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지원합니다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tf.int32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5265" y="4810344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104" y="6003805"/>
            <a:ext cx="419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훈련은 많은 양이므로 병력 읽기와 섞기가 중요하다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평가는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섞는것을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원하지 않으며 병렬 읽기가 그렇게 중요하지 않다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45417" y="410405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d.apply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tf.contrib.data.map_and_batch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배치맵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만들기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decode_record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(record,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data map recording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하기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배치 사이즈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drop_remainder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배치 만들고 남은 나머지를 어떻게 처리 할지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d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input_fn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RawResult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collections.namedtuple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RawResult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unique_id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start_logits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end_logits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name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키로 하는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튜플을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만든다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33780" y="5056565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record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and batch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진행하여서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차곡차곡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12802" y="6009071"/>
            <a:ext cx="41920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nametuple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키로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0777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all_examples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all_features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all_results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n_best_size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max_answer_length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output_null_log_odds_file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"""Write final predictions to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file and log-odds of null if needed."""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"Writing predictions to: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"Writing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collections.defaultdict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모든 특성에 대해서 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feature.example_index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].append(feature)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unique_id_to_result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result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all_results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unique_id_to_result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result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PrelimPrediction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collections.namedtuple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pylint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disable=invalid-name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PrelimPrediction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feature_index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scores_diff_json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example)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all_examples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example_index_to_features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keep track of the minimum score of null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start+end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of position 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large and positive 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min_null_feature_index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paragraph slice with min null score #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null_start_logit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start logit at the slice with min null score #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null_end_logit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end logit at the slice with min null score #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feature)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(features):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result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unique_id_to_result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get_best_indexes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n_best_size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get_best_indexes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n_best_size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if we could have irrelevant answers, get the min score of irrelevant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version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확인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feature_null_score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5741" y="837991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경우 최종 예측을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기록하고 로그 확률을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19584" y="1388352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경우 최종 예측을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기록하고 로그 확률을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59763" y="1815603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 index to 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feature.example_index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09934" y="2536115"/>
            <a:ext cx="5129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PrelimPrediction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아래와 같은 값들을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네임튜플에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feature_index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start_index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end_index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60104" y="3929552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 index to features[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example_index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특성을 꺼내서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08246" y="4329661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start+end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인것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최소 스코어가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추적한다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95335" y="4545647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값을 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24433" y="4668757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 null 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단락 슬라이스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39844" y="4807040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 null 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단락 슬라이스에서 시작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로짓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08246" y="5007853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 null 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단락 슬라이스에서 끝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로짓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24432" y="5423134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index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27720" y="5606823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index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24432" y="5775301"/>
            <a:ext cx="51299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관련성 없는 대답을 가질 경우 최소 점수를 얻자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584546" y="5880308"/>
            <a:ext cx="13466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vertion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1230" y="6052300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feature_null_score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6148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feature_null_score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feature_null_score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min_null_feature_index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feature_index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null_start_logit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시작 예측 값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null_end_logit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끝 예측 값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could hypothetically create invalid predictions, e.g., predict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that the start of the span is in the question. We throw out all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invalid predictions.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feature.token_is_max_context.get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length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max_answer_length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prelim_predictions.append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예비의 예측을 추가한다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PrelimPrediction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예비의 예측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result.start_logits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result.end_logits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version 2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의 처리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12104" y="410740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feature_null_score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score_null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(1000000)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작으면 아래 진행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53307" y="810849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  / end logit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68743" y="1334069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start_index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기점으로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end_index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19726" y="1611067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예측을 가상으로 생성한 것들은 버린다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169571" y="1900678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feature.tokens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99457" y="2243977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feature.tokens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605000" y="2570574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token 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존재 하지 않으면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36964" y="2872208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 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존재 하지 않으면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414424" y="3180889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 max context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존재하지 않으면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27469" y="3489570"/>
            <a:ext cx="45019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경우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681568" y="3759948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index – start index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 길이가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answer length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314175" y="3933068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answer length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05418" y="4689897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예측들을 추가한다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64330" y="5446726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squard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2.0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788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prelim_predictions.append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PrelimPrediction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min_null_feature_index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null_start_logit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null_end_logit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x.end_logit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NbestPrediction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collections.namedtuple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pylint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: disable=invalid-name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NbestPrediction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seen_predictions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prelim_predictions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n_best_size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 = features[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pred.feature_index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pred.start_index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this is a non-null prediction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pred.start_index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pred.end_index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orig_doc_start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pred.start_index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orig_doc_end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feature.token_to_orig_map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pred.end_index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example.doc_tokens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orig_doc_start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orig_doc_end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De-tokenize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WordPieces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that have been split off.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tok_text.replace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##"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tok_text.replace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"##"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Clean whitespace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tok_text.strip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tok_text.split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orig_tokens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get_final_text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seen_predictions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50197" y="1120765"/>
            <a:ext cx="5357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version2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값들을 가지고 있으므로 이러한 값들에 대한 처리가 필요하다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 null feature index / null start logit / null end logit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96562" y="1520875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prelim_prediction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x.start_logit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x.end_logit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값들을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8433" y="2271080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NbestPrediction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nametuple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[text,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50950" y="3005896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best size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46500" y="3740712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예측값이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존재하는 경우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45440" y="4756374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단어를 다시 붙여주는 작업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De-tokenize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91775" y="5384324"/>
            <a:ext cx="53573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 공백 지우고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text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토큰을 공백을 가운데 놓고 붙인다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tokens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공백을 가운데 놓고 붙인다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28333" y="5925711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정답을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seen_prediction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존재 하지 않으면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4104" y="639998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seen_predictions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그래야 해당 부분에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셋팅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46500" y="6404597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seen_predictions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셋팅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5233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113261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seen_predictions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NbestPrediction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final_text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pred.start_logit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pred.end_logit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if we didn't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inlude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the empty option in the n-best,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inlcude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it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seen_predictions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""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NbestPrediction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null_start_logit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null_end_logit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 very rare edge cases we could have no valid predictions. So we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just create a nonce prediction in this case to avoid failure.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실패를 피하기 위해서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nonce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예측을 만든다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?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NbestPrediction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"empty"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entry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total_scores.append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entry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compute_softmax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entry)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수집한 데이터를 정렬한다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"probability"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entry.start_logit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entry.end_logit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(output)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추가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 값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predict ""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iff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the null score - the score of best non-null &gt; threshold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threshold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넘는 최상의 값을 찾는다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가장 큰 포지션 값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score_null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= 1000000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start logit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end logit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뺀다는 것은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어떤의미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인가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그리고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score_null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scores_diff_json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scores diff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무조건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FLAGS.null_score_diff_threshold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theadhold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diff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값보다 높으면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all predictions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""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그냥 베스트 값을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값을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all_nbest_json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값에 넣어준다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output_null_log_odds_file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scores_diff_json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65984" y="549325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답이 존재 하지 않는 경우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하고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99771" y="1265061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베스트 예측 값들이 추가된다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5545" y="1908415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n-best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빈 옵션을 포함하지 않는다면 아래 부분을 포함한다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2104" y="2185414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seen_predictions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포함되어 있지 않다면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9961" y="2705657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예측된 베스트 값에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 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null_start_logit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null_end_logit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36104" y="3787749"/>
            <a:ext cx="53573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없다면 예측된 결과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“empty”,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=0.0,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=0.0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80424" y="4628881"/>
            <a:ext cx="7268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값에서 하나씩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toral_score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하는데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41024" y="5190730"/>
            <a:ext cx="7268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 non null entry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 하지 않고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존재하면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best_non_null_entry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69015" y="5587862"/>
            <a:ext cx="72687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total_scores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80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405" y="343446"/>
            <a:ext cx="85670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create_pretraining_data.py : pre-training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만드는 부분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extract_features.py : pre-computed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 벡터를 추출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modeling_test.py :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진행 </a:t>
            </a:r>
            <a:r>
              <a:rPr lang="en-US" altLang="ko-KR" sz="12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안으로 들어감 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(Run All Unit Test)</a:t>
            </a: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modeling.py :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그리고 관련 함수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optimization_test.py : Optimization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optimization.py :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가중치 업데이트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관련된 함수 및 클래스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run_classifier.py :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fine-tuning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run_pretraining.py :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 된 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 /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문장 </a:t>
            </a:r>
            <a:r>
              <a:rPr lang="en-US" altLang="ko-KR" sz="12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masked_lm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교육 실행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 : </a:t>
            </a:r>
            <a:r>
              <a:rPr lang="en-US" altLang="ko-KR" sz="12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SQuAD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SQuAD</a:t>
            </a:r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2.0 fine-tuning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sample_text.txt :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텍스트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tokenization_test.py : Tokenization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 : Tokenization </a:t>
            </a:r>
            <a:r>
              <a:rPr lang="ko-KR" altLang="en-US" sz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및 클래스</a:t>
            </a:r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797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entry)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"probability"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entry.start_logit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entry.end_logit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(output)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추가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predict ""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iff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the null score - the score of best non-null &gt; threshold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scores_diff_json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scores diff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무조건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FLAGS.null_score_diff_threshold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theadhold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diff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값보다 높으면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all predictions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""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그냥 베스트 값을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값을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all_nbest_json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값에 넣어준다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output_null_log_odds_file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scores_diff_json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88273" y="1076736"/>
            <a:ext cx="83814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통과한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확률와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nbest_json.append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4405" y="2026102"/>
            <a:ext cx="8381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통과한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확률와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nbest_json.append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19489" y="2518653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threshold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넘는 최상의 값을 찾는다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포지션 값은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score_null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1000000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66546" y="2734204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뺀 값과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socre_null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값과 빼서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socre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차이를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75959" y="2983685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 diff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example.qas_id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score_diff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72489" y="3213596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threshod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보다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score_diff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크다만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16297" y="3583260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베스트 값을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16297" y="3920658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놓은 것을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all_nbest_json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example.qas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id]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39512" y="4781799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66546" y="5462382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null log odds file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scores diff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4883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8453" y="3513727"/>
            <a:ext cx="6459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entry)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"probability"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entry.start_logit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end_logit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entry.end_logit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(output)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추가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predict ""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iff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the null score - the score of best non-null &gt; threshold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score_null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best_non_null_entry.start_logit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- (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best_non_null_entry.end_logit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scores_diff_json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scores diff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무조건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score_diff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FLAGS.null_score_diff_threshold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theadhold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diff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값보다 높으면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all predictions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""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을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best_non_null_entry.text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그냥 베스트 값을 넣는다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example.qas_id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값을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all_nbest_json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값에 넣어준다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output_prediction_file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all_predictions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output_nbest_file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all_nbest_json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FLAGS.version_2_with_negative: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output_null_log_odds_file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writer: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scores_diff_json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88273" y="1076736"/>
            <a:ext cx="83814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통과한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확률와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nbest_json.append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4405" y="2026102"/>
            <a:ext cx="8381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통과한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확률와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entry.end_logit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nbest_json.append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19489" y="2518653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threshold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넘는 최상의 값을 찾는다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포지션 값은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score_null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1000000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66546" y="2734204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start_logit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end_logit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뺀 값과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socre_null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값과 빼서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socre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차이를 구한다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75959" y="2983685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 diff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example.qas_id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score_diff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72489" y="3213596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threshod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보다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score_diff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크다만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“”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16297" y="3583260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베스트 값을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16297" y="3920658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놓은 것을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all_nbest_json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example.qas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id]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39512" y="4781799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nbest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66546" y="5462382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null log odds file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scores diff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0051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get_final_text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"""Project the tokenized prediction back to the original text."""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When we created the data, we kept track of the alignment between original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(whitespace tokenized) tokens and our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WordPiece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tokenized tokens. So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now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contains the span of our original text corresponding to the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span that we predicted.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However,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may contain extra characters that we don't want in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our prediction.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For example, let's say: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steve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smith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= Steve Smith's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don't want to return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because it contains the extra "'s".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don't want to return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because it's already been normalized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(the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SQuAD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script also does punctuation stripping/lower casing but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our tokenizer does additional normalization like stripping accent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characters).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What we really want to return is "Steve Smith".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Therefore, we have to apply a semi-complicated alignment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heruistic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between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and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to get a character-to-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charcter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alignment. This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can fail in certain cases in which case we just return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strip_spaces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ns_chars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c)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c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ns_chars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ns_chars.append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(c)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ns_chars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1282" y="547482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토큰화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된 예측을 다시 원래 텍스트로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53332" y="2177618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예측값의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차이가 발생할 수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0115" y="3116843"/>
            <a:ext cx="49776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orgin_text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원하지 않는 여분의 문자를 포함 할 수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orgin_text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있고 이미 정규화 되었기 때문에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pred_text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반환하지 못하는 상태가 발생한다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SQuad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eval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스크립트는 구두점을 없애거나 대문자를 사용하지만 우리는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stripping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액센트를 추가 해서 정규화를 수행했다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steve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smith”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복잡한 정렬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얼라이먼트를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적용해야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경우는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리턴하면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실패 하게 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5415" y="5142037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 부분은 처리 하지 않는다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57215" y="5379923"/>
            <a:ext cx="4977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ns_to_s_map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ns_chars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ns_chars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ns_chars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ns_to_s_map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두개를 넘긴다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0263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first tokenize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`, strip whitespace from the result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and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`, and check if they are the same length. If they are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NOT the same length, the heuristic has failed. If they are the same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length, we assume the characters are one-to-one aligned.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tokenizer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tokenization.BasicTokenizer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tokenizer.tokenize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tok_text.find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FLAGS.verbose_logging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"Unable to find text: '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 in '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orig_ns_text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strip_spaces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tok_ns_text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= 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strip_spaces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orig_ns_text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!=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tok_ns_text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FLAGS.verbose_logging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"Length not equal after stripping spaces: '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 vs '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orig_ns_text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tok_ns_text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then project the characters in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pred_text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back to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using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character-to-character alignment.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tok_s_to_ns_map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six.iteritems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ns to 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tok_s_to_ns_map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tok_index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 to ns 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로 바꾼다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tok_s_to_ns_map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start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위치 찾기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tok_s_to_ns_map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orig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map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에서 확인 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25876" y="410740"/>
            <a:ext cx="4977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origin_text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토근화하고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결과에 대해서 공백을 제거한다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찾아서 같은 길이인지 확인 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그들이 동일한 길이가 아니면 잘못된 것이고 동일하다면 문자가 일대일로 정렬되어 있다고 가정한다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63877" y="1118626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토크나이져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가져오기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0812" y="1442909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토크나이징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토큰을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넣어서 붙인다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12104" y="1767192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찾아서 시작 위치를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50054" y="1949622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위치를 찾지 못함을 의미한다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0812" y="2715668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찾기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96153" y="2969755"/>
            <a:ext cx="4977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strip spaces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strip spaces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text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73167" y="3476468"/>
            <a:ext cx="497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둘이 같지 않다면 로그 출력 하고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리턴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38088" y="4366742"/>
            <a:ext cx="4977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여기부터는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orign_ns_text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tok_ns_text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같다는 것이다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문자 정렬을 사용하여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pred_text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문자를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orig_text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다시 맞춘다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98552" y="4843796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 to s map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부터 값을 가져와서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 to ns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(string-&gt; 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바꾸는 작업이다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063073" y="5410905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tok_s_to_ns_map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position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8552" y="5731793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orig_ns_to_s_map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 position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8017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start position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 없는 경우 에러 출력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FLAGS.verbose_logging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"Couldn't map start position"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tok_s_to_ns_map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tok_s_to_ns_map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orig_ns_to_s_map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ns_end_position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end position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이 없는 경우 에러 출력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FLAGS.verbose_logging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tf.logging.info(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"Couldn't map end position"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orig_end_position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)]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output_text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get_best_indexes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logits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n_best_size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"""Get the n-best logits from a list."""</a:t>
            </a:r>
            <a:endParaRPr lang="en-US" altLang="ko-K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index_and_score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(logits),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x[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best_indexes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index_and_score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n_best_size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best_indexes.append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index_and_score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best_indexes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66089" y="410740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start position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존재 하지 않는다면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하고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orig_text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돌려주기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52975" y="1199954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start position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존재 하지 않는다면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하고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orig_text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돌려주기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9050" y="2100537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position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없는 경우 에러 출력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33975" y="1779090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end position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5700" y="2874541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부터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정답값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47905" y="3525434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n-best logits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8236" y="3723770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부터 인덱스 그리고 점수를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26886" y="4546445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best_indexs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추가하는데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n_best_size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만큼만 더해서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396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compute_softmax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"""Compute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softmax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probability over raw logits."""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scores: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score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scores: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score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score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큰 스코어를 계속 담는다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exp_scores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0.0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score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scores: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score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값을 가져온다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math.exp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(score -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max_score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제곱한다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exp_scores.append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(x)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제곱한 스코어를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exp_scores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붙여주고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x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total_sum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값에 더해준다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probs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score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exp_scores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소프트 맥스 수식에 의해서 처리 중에 있다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probs.append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(score /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total_sum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score /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total_sum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probs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에 하나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하나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넣어 준다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probs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61521" y="687577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확률을 계산한다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26025" y="933798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없다면 빈 배열 리턴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3354" y="1456856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하나씩 빼서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sorce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큰 값을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27062" y="2426514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socre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해서 제곱을 한 값을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59067" y="2703513"/>
            <a:ext cx="6066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제곱한 스코어를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exp_scores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total_sum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더해준다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17752" y="3180729"/>
            <a:ext cx="606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값들이 모아진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exp_scores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가져와서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exp_scores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가져온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total_sum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나눠서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062" y="385021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FeatureWriter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"""Writes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InputFeature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 TF example file."""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.filename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filename</a:t>
            </a: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is_training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.num_features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._writer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tf.python_io.TFRecordWriter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(filename)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"""Write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InputFeature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to 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TFRecordWriter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as a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tf.train.Example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.num_features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feature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int64_list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=tf.train.Int64List(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(values)))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feature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85598" y="4004104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TFRecordWriter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file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작성한다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47991" y="5412109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반복적으로 더해준다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41412" y="5843166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tf.train.Feature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4893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161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run_squard.py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51148" y="556948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unique id 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input_ids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input_mask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segment_ids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담는다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정렬한다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unique_ids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feature.unique_id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unique id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feature.input_ids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id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input_mask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feature.input_mask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input mask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segment_ids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feature.segment_ids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segment id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.is_training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train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처리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start_positions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feature.start_position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end_positions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feature.end_position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impossible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feature.is_impossible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불가능하다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impossible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features[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is_impossible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create_int_feature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([impossible])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tf_example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tf.train.Example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tf.train.Features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feature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=features))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tf_example.SerializeToString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example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값 쓰기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._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writer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닫기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validate_flags_or_throw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bert_config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"""Validate the input FLAGS or throw an exception."""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tokenization.validate_case_matches_checkpoint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훈련도 예측이 아닌 경우 예외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"At least one of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do_train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do_predict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must be True."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FLAGS.do_train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훈련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FLAGS.train_file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훈련 파일이 없다면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do_train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is True, then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must be specified."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FLAGS.do_predict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FLAGS.predict_file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예측 파일이 없다면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"If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do_predict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is True, then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predict_file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must be specified."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bert_config.max_position_embeddings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"Cannot use sequence length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because the BERT model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"was only trained up to sequence length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bert_config.max_position_embeddings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44319" y="1444134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훈련시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start_position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end_position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feautre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2584" y="1950787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답이 없을 경우에 대해서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6002" y="2227786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impossible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44319" y="2600638"/>
            <a:ext cx="6066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trfain.Example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넣고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tf.example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만든다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이것을 저장하는데 그 전에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Serialize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된것을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바이너리스트링으로 변환한다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64052" y="3737055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유효성을 검사하거나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 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처리를 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72723" y="3934782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체크포인트 유효성 검사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66414" y="4670498"/>
            <a:ext cx="606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훈련도 예측도 아닌 경우 예외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파일 없으면 예외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파일 없으면 예외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FLAGS.max_seq_length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bert_config.max_position_embedding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크면 예외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42807" y="5736983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FLAGS.max_query_length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max_seq_length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 must be greater than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max_query_length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) + 3"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FLAGS.max_seq_length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FLAGS.max_query_length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72722" y="5557684"/>
            <a:ext cx="67445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FLAGS.max_seq_length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&lt;=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FLAGS.max_query_length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+3 (max query length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크면 예외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339473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validate_case_matches_checkpoint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"""Checks whether the casing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is consistent with the checkpoint name."""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 casing has to be passed in by the user and there is no explicit check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as to whether it matches the checkpoint. The casing information probably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should have been stored in the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bert_config.json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file, but it's not, so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we have to heuristically detect it to validate.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m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re.match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"^.*?([A-Za-z0-9_-]+)/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bert_model.ckpt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m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m.group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lower_models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"uncased_L-24_H-1024_A-16"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"uncased_L-12_H-768_A-12"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"multilingual_L-12_H-768_A-12"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"chinese_L-12_H-768_A-12"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cased_models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"cased_L-12_H-768_A-12"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"cased_L-24_H-1024_A-16"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"multi_cased_L-12_H-768_A-12"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is_bad_config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lower_models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is_bad_config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actual_flag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case_name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"lowercased"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opposite_flag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cased_models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is_bad_config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actual_flag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case_name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"cased"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opposite_flag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endParaRPr lang="en-US" altLang="ko-KR" sz="1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is_bad_config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"You passed in `--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with `--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"However, `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seems to be a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 model, so you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"should pass in `--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do_lower_case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 so that the fine-tuning matches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"how the model was pre-training. If this error is wrong, please 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"just comment out this check."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actual_flag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init_checkpoint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model_name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case_name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opposite_flag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24627" y="573277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포인트 이름이 설정과 일치 하는지 확인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7541" y="1517613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init_checkpoint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유무 확인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98698" y="1917722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init_checkpoint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매칭을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진행하고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11805" y="2163943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없다면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27541" y="2533274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매칭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했을때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부분을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modle_name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넣는다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98598" y="2933383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models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관한 것들 배열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48869" y="3456603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cased_models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관한 것들 배열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68612" y="4256821"/>
            <a:ext cx="6066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어디에 포함되어 있는지 보고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case_name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“lowercased” 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actual_flag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“False”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opposite_flag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반대말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“True”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16855" y="5334038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어디에 포함되어 있는지 보고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22675" y="6061071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찍기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8534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04" y="4107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"""Converts `text` to Unicode (if it's not already), assuming utf-8 input."""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#PY2 =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sys.version_info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[0] == 2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#PY3 =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sys.version_info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[0] == 3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#PY34 =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sys.version_info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[0:2] &gt;= (3, 4)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six.PY3: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파이썬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3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(text,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문자열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text</a:t>
            </a: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(text,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bytes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바이트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text.decode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"ignore"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string type: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(text)))</a:t>
            </a: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six.PY2: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파이썬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2 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(text,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문자열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text.decode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"ignore"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유니코드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text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string type: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"Not running on Python2 or Python 3?"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파이썬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2 or 3</a:t>
            </a:r>
            <a:r>
              <a:rPr lang="ko-KR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가 아닌 경우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78363" y="729381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입력을 기준으로 유니코드로 변경한다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30413" y="1048022"/>
            <a:ext cx="60660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버전에 따른 기준 설정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66435" y="1448131"/>
            <a:ext cx="72572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isinstance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(object,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classinfo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object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인자가 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classinfo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 또는 그것의 서브 클래스의 인스턴트이면 참을 돌려준다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33486" y="3566770"/>
            <a:ext cx="33531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OR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경우 존재하지 않을듯하다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919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104" y="133741"/>
            <a:ext cx="1241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tokenization.py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104" y="41074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printable_text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"""Returns text encoded in a way suitable for print or `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tf.logging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`."""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These functions want `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` for both Python2 and Python3, but in one case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it's a Unicode string and in the other it's a byte string.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six.PY3: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파이썬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(text,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text</a:t>
            </a: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(text,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bytes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text.decode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"ignore"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string type: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(text)))</a:t>
            </a: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six.PY2: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파이썬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(text,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text</a:t>
            </a:r>
          </a:p>
          <a:p>
            <a:r>
              <a:rPr lang="en-US" altLang="ko-K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text.encode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"Unsupported string type: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% (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(text)))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raise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"Not running on Python2 or Python 3?"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load_vocab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"""Loads a vocabulary file into a dictionary."""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vocab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collections.OrderedDict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index 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File I/O wrappers without thread locking.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tf.gfile.GFile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vocab_file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"r"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reader: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convert_to_unicode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reader.readline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token: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token = 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token.strip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vocab[token] = index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index +=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vocab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50407" y="541896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‘</a:t>
            </a:r>
            <a:r>
              <a:rPr lang="en-US" altLang="ko-KR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tf.logging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적합한 방식으로 </a:t>
            </a:r>
            <a:r>
              <a:rPr lang="ko-KR" altLang="en-US" sz="1000" b="1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된 텍스트를 반환합니다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37443" y="919273"/>
            <a:ext cx="4865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Python2 , Python3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모두에 대해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원하지만 한 가지 경우에는 유니코드 문자열이고 다른 하나는 바이트 문자열 입니다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61093" y="4067966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Vocabulary File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부터 사전을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46100" y="4546172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thread-unsafe locking 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진행한다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08693" y="5024378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유니코드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가져온다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89444" y="5424487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양 공백을 없앤다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80587" y="5630329"/>
            <a:ext cx="4865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vocab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하는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하는 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넣고 있다</a:t>
            </a:r>
            <a:r>
              <a:rPr lang="en-US" altLang="ko-KR" sz="1000" b="1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173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mprovepresentation">
  <a:themeElements>
    <a:clrScheme name="Pitchdeck">
      <a:dk1>
        <a:srgbClr val="4D4D4D"/>
      </a:dk1>
      <a:lt1>
        <a:srgbClr val="E6E6E6"/>
      </a:lt1>
      <a:dk2>
        <a:srgbClr val="000000"/>
      </a:dk2>
      <a:lt2>
        <a:srgbClr val="FFFFFF"/>
      </a:lt2>
      <a:accent1>
        <a:srgbClr val="76CEC5"/>
      </a:accent1>
      <a:accent2>
        <a:srgbClr val="7B3B65"/>
      </a:accent2>
      <a:accent3>
        <a:srgbClr val="30424E"/>
      </a:accent3>
      <a:accent4>
        <a:srgbClr val="ECA433"/>
      </a:accent4>
      <a:accent5>
        <a:srgbClr val="465A70"/>
      </a:accent5>
      <a:accent6>
        <a:srgbClr val="4D4D4D"/>
      </a:accent6>
      <a:hlink>
        <a:srgbClr val="76CEC5"/>
      </a:hlink>
      <a:folHlink>
        <a:srgbClr val="ECA433"/>
      </a:folHlink>
    </a:clrScheme>
    <a:fontScheme name="aleo/lato">
      <a:majorFont>
        <a:latin typeface="Aleo"/>
        <a:ea typeface="Helvetica"/>
        <a:cs typeface="Helvetica"/>
      </a:majorFont>
      <a:minorFont>
        <a:latin typeface="Lato Light"/>
        <a:ea typeface="Helvetica"/>
        <a:cs typeface="Helvetica"/>
      </a:minorFont>
    </a:fontScheme>
    <a:fmtScheme name="Subtelne kształty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11078</TotalTime>
  <Words>20288</Words>
  <Application>Microsoft Macintosh PowerPoint</Application>
  <PresentationFormat>와이드스크린</PresentationFormat>
  <Paragraphs>4590</Paragraphs>
  <Slides>117</Slides>
  <Notes>117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117</vt:i4>
      </vt:variant>
    </vt:vector>
  </HeadingPairs>
  <TitlesOfParts>
    <vt:vector size="127" baseType="lpstr">
      <vt:lpstr>맑은 고딕</vt:lpstr>
      <vt:lpstr>Aleo</vt:lpstr>
      <vt:lpstr>Lato Light</vt:lpstr>
      <vt:lpstr>Raleway ExtraLight</vt:lpstr>
      <vt:lpstr>Arial</vt:lpstr>
      <vt:lpstr>Consolas</vt:lpstr>
      <vt:lpstr>Gill Sans</vt:lpstr>
      <vt:lpstr>Helvetica</vt:lpstr>
      <vt:lpstr>Wingdings</vt:lpstr>
      <vt:lpstr>improvepresentation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cwjun</dc:creator>
  <cp:lastModifiedBy>전 창욱</cp:lastModifiedBy>
  <cp:revision>1044</cp:revision>
  <dcterms:created xsi:type="dcterms:W3CDTF">2018-11-25T05:27:43Z</dcterms:created>
  <dcterms:modified xsi:type="dcterms:W3CDTF">2019-03-01T15:24:14Z</dcterms:modified>
</cp:coreProperties>
</file>