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4" r:id="rId4"/>
    <p:sldId id="265" r:id="rId5"/>
    <p:sldId id="266" r:id="rId6"/>
    <p:sldId id="262" r:id="rId7"/>
    <p:sldId id="267" r:id="rId8"/>
    <p:sldId id="268" r:id="rId9"/>
    <p:sldId id="258" r:id="rId10"/>
    <p:sldId id="259" r:id="rId11"/>
    <p:sldId id="261" r:id="rId12"/>
    <p:sldId id="263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97848FD-42AD-8A4C-A768-2F1E508DA5B3}" v="34" dt="2019-03-11T14:56:52.8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41"/>
    <p:restoredTop sz="94376"/>
  </p:normalViewPr>
  <p:slideViewPr>
    <p:cSldViewPr snapToGrid="0" snapToObjects="1">
      <p:cViewPr>
        <p:scale>
          <a:sx n="140" d="100"/>
          <a:sy n="140" d="100"/>
        </p:scale>
        <p:origin x="1704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현 청천" userId="ba916ab381cfead9" providerId="LiveId" clId="{697848FD-42AD-8A4C-A768-2F1E508DA5B3}"/>
    <pc:docChg chg="undo custSel addSld delSld modSld sldOrd">
      <pc:chgData name="현 청천" userId="ba916ab381cfead9" providerId="LiveId" clId="{697848FD-42AD-8A4C-A768-2F1E508DA5B3}" dt="2019-03-12T01:16:06.448" v="233" actId="27636"/>
      <pc:docMkLst>
        <pc:docMk/>
      </pc:docMkLst>
      <pc:sldChg chg="ord">
        <pc:chgData name="현 청천" userId="ba916ab381cfead9" providerId="LiveId" clId="{697848FD-42AD-8A4C-A768-2F1E508DA5B3}" dt="2019-03-11T02:14:33.768" v="31"/>
        <pc:sldMkLst>
          <pc:docMk/>
          <pc:sldMk cId="4069451793" sldId="258"/>
        </pc:sldMkLst>
      </pc:sldChg>
      <pc:sldChg chg="ord">
        <pc:chgData name="현 청천" userId="ba916ab381cfead9" providerId="LiveId" clId="{697848FD-42AD-8A4C-A768-2F1E508DA5B3}" dt="2019-03-11T01:42:44.950" v="21"/>
        <pc:sldMkLst>
          <pc:docMk/>
          <pc:sldMk cId="3815032394" sldId="259"/>
        </pc:sldMkLst>
      </pc:sldChg>
      <pc:sldChg chg="modSp ord">
        <pc:chgData name="현 청천" userId="ba916ab381cfead9" providerId="LiveId" clId="{697848FD-42AD-8A4C-A768-2F1E508DA5B3}" dt="2019-03-11T12:31:27.577" v="95" actId="20577"/>
        <pc:sldMkLst>
          <pc:docMk/>
          <pc:sldMk cId="2294010477" sldId="262"/>
        </pc:sldMkLst>
        <pc:spChg chg="mod">
          <ac:chgData name="현 청천" userId="ba916ab381cfead9" providerId="LiveId" clId="{697848FD-42AD-8A4C-A768-2F1E508DA5B3}" dt="2019-03-11T12:31:00.369" v="63" actId="404"/>
          <ac:spMkLst>
            <pc:docMk/>
            <pc:sldMk cId="2294010477" sldId="262"/>
            <ac:spMk id="16" creationId="{587C27DC-46E4-CA4E-96E0-E9FCB09D9509}"/>
          </ac:spMkLst>
        </pc:spChg>
        <pc:spChg chg="mod">
          <ac:chgData name="현 청천" userId="ba916ab381cfead9" providerId="LiveId" clId="{697848FD-42AD-8A4C-A768-2F1E508DA5B3}" dt="2019-03-11T12:31:00.369" v="63" actId="404"/>
          <ac:spMkLst>
            <pc:docMk/>
            <pc:sldMk cId="2294010477" sldId="262"/>
            <ac:spMk id="21" creationId="{7631FC1B-9126-514F-8E8C-8E510618A105}"/>
          </ac:spMkLst>
        </pc:spChg>
        <pc:spChg chg="mod">
          <ac:chgData name="현 청천" userId="ba916ab381cfead9" providerId="LiveId" clId="{697848FD-42AD-8A4C-A768-2F1E508DA5B3}" dt="2019-03-11T12:31:05.251" v="68" actId="20577"/>
          <ac:spMkLst>
            <pc:docMk/>
            <pc:sldMk cId="2294010477" sldId="262"/>
            <ac:spMk id="22" creationId="{D0E1E8DA-8507-0547-9D24-03441EB817D7}"/>
          </ac:spMkLst>
        </pc:spChg>
        <pc:spChg chg="mod">
          <ac:chgData name="현 청천" userId="ba916ab381cfead9" providerId="LiveId" clId="{697848FD-42AD-8A4C-A768-2F1E508DA5B3}" dt="2019-03-11T12:31:09.350" v="73" actId="20577"/>
          <ac:spMkLst>
            <pc:docMk/>
            <pc:sldMk cId="2294010477" sldId="262"/>
            <ac:spMk id="25" creationId="{98A293C3-E30F-2246-B606-35F5C289EED3}"/>
          </ac:spMkLst>
        </pc:spChg>
        <pc:spChg chg="mod">
          <ac:chgData name="현 청천" userId="ba916ab381cfead9" providerId="LiveId" clId="{697848FD-42AD-8A4C-A768-2F1E508DA5B3}" dt="2019-03-11T12:31:15.263" v="78" actId="20577"/>
          <ac:spMkLst>
            <pc:docMk/>
            <pc:sldMk cId="2294010477" sldId="262"/>
            <ac:spMk id="29" creationId="{8A1ACCA7-C27A-874F-912C-2227B3F0CBDB}"/>
          </ac:spMkLst>
        </pc:spChg>
        <pc:spChg chg="mod">
          <ac:chgData name="현 청천" userId="ba916ab381cfead9" providerId="LiveId" clId="{697848FD-42AD-8A4C-A768-2F1E508DA5B3}" dt="2019-03-11T12:31:20.049" v="85" actId="20577"/>
          <ac:spMkLst>
            <pc:docMk/>
            <pc:sldMk cId="2294010477" sldId="262"/>
            <ac:spMk id="30" creationId="{93229472-AC2E-8B4D-9BB1-90056D15FD7F}"/>
          </ac:spMkLst>
        </pc:spChg>
        <pc:spChg chg="mod">
          <ac:chgData name="현 청천" userId="ba916ab381cfead9" providerId="LiveId" clId="{697848FD-42AD-8A4C-A768-2F1E508DA5B3}" dt="2019-03-11T12:31:23.452" v="90" actId="20577"/>
          <ac:spMkLst>
            <pc:docMk/>
            <pc:sldMk cId="2294010477" sldId="262"/>
            <ac:spMk id="31" creationId="{DFA5CDBE-3B10-314A-A0D4-263A4CBB6510}"/>
          </ac:spMkLst>
        </pc:spChg>
        <pc:spChg chg="mod">
          <ac:chgData name="현 청천" userId="ba916ab381cfead9" providerId="LiveId" clId="{697848FD-42AD-8A4C-A768-2F1E508DA5B3}" dt="2019-03-11T12:31:27.577" v="95" actId="20577"/>
          <ac:spMkLst>
            <pc:docMk/>
            <pc:sldMk cId="2294010477" sldId="262"/>
            <ac:spMk id="32" creationId="{57091D5B-047A-D344-B373-B5DE2D1DF04A}"/>
          </ac:spMkLst>
        </pc:spChg>
      </pc:sldChg>
      <pc:sldChg chg="modSp">
        <pc:chgData name="현 청천" userId="ba916ab381cfead9" providerId="LiveId" clId="{697848FD-42AD-8A4C-A768-2F1E508DA5B3}" dt="2019-03-11T09:48:31.668" v="57" actId="20577"/>
        <pc:sldMkLst>
          <pc:docMk/>
          <pc:sldMk cId="2022197194" sldId="265"/>
        </pc:sldMkLst>
        <pc:spChg chg="mod">
          <ac:chgData name="현 청천" userId="ba916ab381cfead9" providerId="LiveId" clId="{697848FD-42AD-8A4C-A768-2F1E508DA5B3}" dt="2019-03-11T09:48:31.668" v="57" actId="20577"/>
          <ac:spMkLst>
            <pc:docMk/>
            <pc:sldMk cId="2022197194" sldId="265"/>
            <ac:spMk id="3" creationId="{EEF89BD5-21B7-D746-8FB8-CC92B9A6AB84}"/>
          </ac:spMkLst>
        </pc:spChg>
      </pc:sldChg>
      <pc:sldChg chg="addSp delSp modSp">
        <pc:chgData name="현 청천" userId="ba916ab381cfead9" providerId="LiveId" clId="{697848FD-42AD-8A4C-A768-2F1E508DA5B3}" dt="2019-03-07T15:03:51.318" v="19" actId="1076"/>
        <pc:sldMkLst>
          <pc:docMk/>
          <pc:sldMk cId="2676906501" sldId="268"/>
        </pc:sldMkLst>
        <pc:spChg chg="del">
          <ac:chgData name="현 청천" userId="ba916ab381cfead9" providerId="LiveId" clId="{697848FD-42AD-8A4C-A768-2F1E508DA5B3}" dt="2019-03-07T14:38:37.319" v="0"/>
          <ac:spMkLst>
            <pc:docMk/>
            <pc:sldMk cId="2676906501" sldId="268"/>
            <ac:spMk id="3" creationId="{833D91AD-CBD5-2C4F-A656-1675B515ECAB}"/>
          </ac:spMkLst>
        </pc:spChg>
        <pc:spChg chg="add mod">
          <ac:chgData name="현 청천" userId="ba916ab381cfead9" providerId="LiveId" clId="{697848FD-42AD-8A4C-A768-2F1E508DA5B3}" dt="2019-03-07T14:40:39.113" v="7" actId="14100"/>
          <ac:spMkLst>
            <pc:docMk/>
            <pc:sldMk cId="2676906501" sldId="268"/>
            <ac:spMk id="6" creationId="{9A7C7620-8BC2-4846-85F1-EFFE88C31523}"/>
          </ac:spMkLst>
        </pc:spChg>
        <pc:spChg chg="add mod">
          <ac:chgData name="현 청천" userId="ba916ab381cfead9" providerId="LiveId" clId="{697848FD-42AD-8A4C-A768-2F1E508DA5B3}" dt="2019-03-07T15:03:51.318" v="19" actId="1076"/>
          <ac:spMkLst>
            <pc:docMk/>
            <pc:sldMk cId="2676906501" sldId="268"/>
            <ac:spMk id="9" creationId="{7C9A51F1-4FBE-B646-8781-8AD56646EB22}"/>
          </ac:spMkLst>
        </pc:spChg>
        <pc:picChg chg="add mod">
          <ac:chgData name="현 청천" userId="ba916ab381cfead9" providerId="LiveId" clId="{697848FD-42AD-8A4C-A768-2F1E508DA5B3}" dt="2019-03-07T14:40:42.938" v="8" actId="1076"/>
          <ac:picMkLst>
            <pc:docMk/>
            <pc:sldMk cId="2676906501" sldId="268"/>
            <ac:picMk id="5" creationId="{3EDF7CE7-2965-2C46-9785-2D69341EF550}"/>
          </ac:picMkLst>
        </pc:picChg>
        <pc:picChg chg="add mod">
          <ac:chgData name="현 청천" userId="ba916ab381cfead9" providerId="LiveId" clId="{697848FD-42AD-8A4C-A768-2F1E508DA5B3}" dt="2019-03-07T14:47:25.071" v="11" actId="1076"/>
          <ac:picMkLst>
            <pc:docMk/>
            <pc:sldMk cId="2676906501" sldId="268"/>
            <ac:picMk id="8" creationId="{FF30187A-56ED-224D-8602-6C83942C4400}"/>
          </ac:picMkLst>
        </pc:picChg>
      </pc:sldChg>
      <pc:sldChg chg="add del">
        <pc:chgData name="현 청천" userId="ba916ab381cfead9" providerId="LiveId" clId="{697848FD-42AD-8A4C-A768-2F1E508DA5B3}" dt="2019-03-11T01:43:25.921" v="25" actId="2696"/>
        <pc:sldMkLst>
          <pc:docMk/>
          <pc:sldMk cId="1905460007" sldId="269"/>
        </pc:sldMkLst>
      </pc:sldChg>
      <pc:sldChg chg="addSp modSp add">
        <pc:chgData name="현 청천" userId="ba916ab381cfead9" providerId="LiveId" clId="{697848FD-42AD-8A4C-A768-2F1E508DA5B3}" dt="2019-03-12T01:16:06.448" v="233" actId="27636"/>
        <pc:sldMkLst>
          <pc:docMk/>
          <pc:sldMk cId="3080498094" sldId="269"/>
        </pc:sldMkLst>
        <pc:spChg chg="mod">
          <ac:chgData name="현 청천" userId="ba916ab381cfead9" providerId="LiveId" clId="{697848FD-42AD-8A4C-A768-2F1E508DA5B3}" dt="2019-03-11T14:26:12.892" v="98" actId="20577"/>
          <ac:spMkLst>
            <pc:docMk/>
            <pc:sldMk cId="3080498094" sldId="269"/>
            <ac:spMk id="2" creationId="{2259322D-A25C-6245-93DB-21A1929A1793}"/>
          </ac:spMkLst>
        </pc:spChg>
        <pc:spChg chg="mod">
          <ac:chgData name="현 청천" userId="ba916ab381cfead9" providerId="LiveId" clId="{697848FD-42AD-8A4C-A768-2F1E508DA5B3}" dt="2019-03-12T01:16:06.448" v="233" actId="27636"/>
          <ac:spMkLst>
            <pc:docMk/>
            <pc:sldMk cId="3080498094" sldId="269"/>
            <ac:spMk id="3" creationId="{1F743898-745D-DF4B-9544-60BAABCBD7E5}"/>
          </ac:spMkLst>
        </pc:spChg>
        <pc:picChg chg="add mod">
          <ac:chgData name="현 청천" userId="ba916ab381cfead9" providerId="LiveId" clId="{697848FD-42AD-8A4C-A768-2F1E508DA5B3}" dt="2019-03-11T14:57:45.911" v="231" actId="1035"/>
          <ac:picMkLst>
            <pc:docMk/>
            <pc:sldMk cId="3080498094" sldId="269"/>
            <ac:picMk id="5" creationId="{039D4EA8-1785-A847-B9D1-DC7C340DCCAE}"/>
          </ac:picMkLst>
        </pc:picChg>
        <pc:picChg chg="add mod">
          <ac:chgData name="현 청천" userId="ba916ab381cfead9" providerId="LiveId" clId="{697848FD-42AD-8A4C-A768-2F1E508DA5B3}" dt="2019-03-11T14:57:40.486" v="213" actId="1036"/>
          <ac:picMkLst>
            <pc:docMk/>
            <pc:sldMk cId="3080498094" sldId="269"/>
            <ac:picMk id="7" creationId="{751A2608-E711-844E-BF73-952CAE10CB7B}"/>
          </ac:picMkLst>
        </pc:picChg>
      </pc:sldChg>
      <pc:sldChg chg="add del">
        <pc:chgData name="현 청천" userId="ba916ab381cfead9" providerId="LiveId" clId="{697848FD-42AD-8A4C-A768-2F1E508DA5B3}" dt="2019-03-11T01:43:27.216" v="26" actId="2696"/>
        <pc:sldMkLst>
          <pc:docMk/>
          <pc:sldMk cId="343260100" sldId="270"/>
        </pc:sldMkLst>
      </pc:sldChg>
      <pc:sldChg chg="addSp delSp modSp add">
        <pc:chgData name="현 청천" userId="ba916ab381cfead9" providerId="LiveId" clId="{697848FD-42AD-8A4C-A768-2F1E508DA5B3}" dt="2019-03-11T14:44:53.826" v="153" actId="478"/>
        <pc:sldMkLst>
          <pc:docMk/>
          <pc:sldMk cId="3131546923" sldId="270"/>
        </pc:sldMkLst>
        <pc:spChg chg="mod">
          <ac:chgData name="현 청천" userId="ba916ab381cfead9" providerId="LiveId" clId="{697848FD-42AD-8A4C-A768-2F1E508DA5B3}" dt="2019-03-11T14:26:26.481" v="101" actId="20577"/>
          <ac:spMkLst>
            <pc:docMk/>
            <pc:sldMk cId="3131546923" sldId="270"/>
            <ac:spMk id="2" creationId="{8C7232DC-6854-9F4E-A055-B71F9A9F2689}"/>
          </ac:spMkLst>
        </pc:spChg>
        <pc:spChg chg="add del">
          <ac:chgData name="현 청천" userId="ba916ab381cfead9" providerId="LiveId" clId="{697848FD-42AD-8A4C-A768-2F1E508DA5B3}" dt="2019-03-11T14:28:32.660" v="104"/>
          <ac:spMkLst>
            <pc:docMk/>
            <pc:sldMk cId="3131546923" sldId="270"/>
            <ac:spMk id="3" creationId="{46F8E781-5F94-D04C-900D-B4B8D0B0AABC}"/>
          </ac:spMkLst>
        </pc:spChg>
        <pc:spChg chg="add del mod">
          <ac:chgData name="현 청천" userId="ba916ab381cfead9" providerId="LiveId" clId="{697848FD-42AD-8A4C-A768-2F1E508DA5B3}" dt="2019-03-11T14:44:53.826" v="153" actId="478"/>
          <ac:spMkLst>
            <pc:docMk/>
            <pc:sldMk cId="3131546923" sldId="270"/>
            <ac:spMk id="11" creationId="{F68B9FBD-5D54-1D4A-914B-CE3248B74CA1}"/>
          </ac:spMkLst>
        </pc:spChg>
        <pc:graphicFrameChg chg="add del mod">
          <ac:chgData name="현 청천" userId="ba916ab381cfead9" providerId="LiveId" clId="{697848FD-42AD-8A4C-A768-2F1E508DA5B3}" dt="2019-03-11T14:27:31.076" v="103"/>
          <ac:graphicFrameMkLst>
            <pc:docMk/>
            <pc:sldMk cId="3131546923" sldId="270"/>
            <ac:graphicFrameMk id="4" creationId="{F5785354-F3EA-5049-9DDB-0BDDC255DE35}"/>
          </ac:graphicFrameMkLst>
        </pc:graphicFrameChg>
        <pc:picChg chg="add mod">
          <ac:chgData name="현 청천" userId="ba916ab381cfead9" providerId="LiveId" clId="{697848FD-42AD-8A4C-A768-2F1E508DA5B3}" dt="2019-03-11T14:28:35.532" v="105" actId="1076"/>
          <ac:picMkLst>
            <pc:docMk/>
            <pc:sldMk cId="3131546923" sldId="270"/>
            <ac:picMk id="6" creationId="{1D9BFB38-60AA-0C4C-9870-F61394AAAD5F}"/>
          </ac:picMkLst>
        </pc:picChg>
        <pc:picChg chg="add del mod">
          <ac:chgData name="현 청천" userId="ba916ab381cfead9" providerId="LiveId" clId="{697848FD-42AD-8A4C-A768-2F1E508DA5B3}" dt="2019-03-11T14:38:22.771" v="108" actId="478"/>
          <ac:picMkLst>
            <pc:docMk/>
            <pc:sldMk cId="3131546923" sldId="270"/>
            <ac:picMk id="8" creationId="{C681B6BC-4ED3-C847-B53A-41857FBF3932}"/>
          </ac:picMkLst>
        </pc:picChg>
        <pc:picChg chg="add mod">
          <ac:chgData name="현 청천" userId="ba916ab381cfead9" providerId="LiveId" clId="{697848FD-42AD-8A4C-A768-2F1E508DA5B3}" dt="2019-03-11T14:38:47.805" v="114" actId="14100"/>
          <ac:picMkLst>
            <pc:docMk/>
            <pc:sldMk cId="3131546923" sldId="270"/>
            <ac:picMk id="10" creationId="{64E4F893-5349-A146-A588-F9FF9F3BAC80}"/>
          </ac:picMkLst>
        </pc:picChg>
      </pc:sldChg>
      <pc:sldChg chg="add del">
        <pc:chgData name="현 청천" userId="ba916ab381cfead9" providerId="LiveId" clId="{697848FD-42AD-8A4C-A768-2F1E508DA5B3}" dt="2019-03-11T01:43:29.660" v="27" actId="2696"/>
        <pc:sldMkLst>
          <pc:docMk/>
          <pc:sldMk cId="1126947239" sldId="271"/>
        </pc:sldMkLst>
      </pc:sldChg>
      <pc:sldChg chg="addSp delSp modSp add">
        <pc:chgData name="현 청천" userId="ba916ab381cfead9" providerId="LiveId" clId="{697848FD-42AD-8A4C-A768-2F1E508DA5B3}" dt="2019-03-11T14:44:35.089" v="152" actId="20577"/>
        <pc:sldMkLst>
          <pc:docMk/>
          <pc:sldMk cId="2205341008" sldId="271"/>
        </pc:sldMkLst>
        <pc:spChg chg="add del mod">
          <ac:chgData name="현 청천" userId="ba916ab381cfead9" providerId="LiveId" clId="{697848FD-42AD-8A4C-A768-2F1E508DA5B3}" dt="2019-03-11T14:43:39.407" v="119" actId="478"/>
          <ac:spMkLst>
            <pc:docMk/>
            <pc:sldMk cId="2205341008" sldId="271"/>
            <ac:spMk id="4" creationId="{0196ADC2-0051-E243-98A2-298B076E7BC1}"/>
          </ac:spMkLst>
        </pc:spChg>
        <pc:spChg chg="mod">
          <ac:chgData name="현 청천" userId="ba916ab381cfead9" providerId="LiveId" clId="{697848FD-42AD-8A4C-A768-2F1E508DA5B3}" dt="2019-03-11T14:44:35.089" v="152" actId="20577"/>
          <ac:spMkLst>
            <pc:docMk/>
            <pc:sldMk cId="2205341008" sldId="271"/>
            <ac:spMk id="11" creationId="{F68B9FBD-5D54-1D4A-914B-CE3248B74CA1}"/>
          </ac:spMkLst>
        </pc:spChg>
        <pc:picChg chg="del">
          <ac:chgData name="현 청천" userId="ba916ab381cfead9" providerId="LiveId" clId="{697848FD-42AD-8A4C-A768-2F1E508DA5B3}" dt="2019-03-11T14:43:34.101" v="118" actId="478"/>
          <ac:picMkLst>
            <pc:docMk/>
            <pc:sldMk cId="2205341008" sldId="271"/>
            <ac:picMk id="6" creationId="{1D9BFB38-60AA-0C4C-9870-F61394AAAD5F}"/>
          </ac:picMkLst>
        </pc:picChg>
        <pc:picChg chg="del">
          <ac:chgData name="현 청천" userId="ba916ab381cfead9" providerId="LiveId" clId="{697848FD-42AD-8A4C-A768-2F1E508DA5B3}" dt="2019-03-11T14:43:42.521" v="120" actId="478"/>
          <ac:picMkLst>
            <pc:docMk/>
            <pc:sldMk cId="2205341008" sldId="271"/>
            <ac:picMk id="10" creationId="{64E4F893-5349-A146-A588-F9FF9F3BAC8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C26CA6-2E0C-2F4D-B90C-858BB4F809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20C7812-8EA5-9547-A115-8CEC4C8CFA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9840AF-A806-EE45-AD3D-0E893504C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5FF0F-839B-7740-8B2A-3361926AD673}" type="datetimeFigureOut">
              <a:rPr kumimoji="1" lang="ko-KR" altLang="en-US" smtClean="0"/>
              <a:t>2019. 3. 11.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F993FC-C134-0649-B8F9-45AAA5CD5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3076A8-79D2-8E44-8D8F-BDE5D1A1B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B089C-14E2-4F45-BCA5-84B6394EB7E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33723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52C55D-F51B-7F46-B59A-EB9D2391A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0F65C80-1ACB-9144-AA29-B0EF186389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ko-KR" altLang="en-US"/>
              <a:t>마스터 텍스트 스타일을 편집하려면 클릭
두 번째 수준
세 번째 수준
네 번째 수준
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C16241-83B1-2747-B9B8-60FF44648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5FF0F-839B-7740-8B2A-3361926AD673}" type="datetimeFigureOut">
              <a:rPr kumimoji="1" lang="ko-KR" altLang="en-US" smtClean="0"/>
              <a:t>2019. 3. 11.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BBA37F-EC79-1245-BEC3-A34D93670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16023D-2904-9744-ACD6-8E8748FF6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B089C-14E2-4F45-BCA5-84B6394EB7E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82650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56557B5-E75F-874F-820F-2D0C443106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8DCD82D-06BE-BE43-97D2-555BD71A22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ko-KR" altLang="en-US"/>
              <a:t>마스터 텍스트 스타일을 편집하려면 클릭
두 번째 수준
세 번째 수준
네 번째 수준
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0AEFE9-B556-824B-9A37-528165B18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5FF0F-839B-7740-8B2A-3361926AD673}" type="datetimeFigureOut">
              <a:rPr kumimoji="1" lang="ko-KR" altLang="en-US" smtClean="0"/>
              <a:t>2019. 3. 11.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3C53AB-750F-614F-BBFD-80C552B84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97A8FF-0C78-5546-B689-F8A643FD0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B089C-14E2-4F45-BCA5-84B6394EB7E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28560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C6F2B1-689A-8340-B7E6-706187246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8F038F-5109-E344-B764-21C3807CC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/>
              <a:t>마스터 텍스트 스타일을 편집하려면 클릭
두 번째 수준
세 번째 수준
네 번째 수준
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FE0080-835C-A248-8032-6C6EF60B5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5FF0F-839B-7740-8B2A-3361926AD673}" type="datetimeFigureOut">
              <a:rPr kumimoji="1" lang="ko-KR" altLang="en-US" smtClean="0"/>
              <a:t>2019. 3. 11.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DBF6D4-7BBF-3448-A56F-C751F1158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4FC21D-B131-614D-9933-0C34C0405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B089C-14E2-4F45-BCA5-84B6394EB7E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70726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786733-073A-8844-9079-22B92CC40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AC4C6FD-C0AE-C547-B2FA-4C7B574118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ko-KR" altLang="en-US"/>
              <a:t>마스터 텍스트 스타일을 편집하려면 클릭
두 번째 수준
세 번째 수준
네 번째 수준
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8B9D9C-747D-DD44-8C70-05DA3B788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5FF0F-839B-7740-8B2A-3361926AD673}" type="datetimeFigureOut">
              <a:rPr kumimoji="1" lang="ko-KR" altLang="en-US" smtClean="0"/>
              <a:t>2019. 3. 11.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4E2744-A770-5E4E-A99B-B784CED80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3723BB-9525-0642-BEFA-D0C3E7B86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B089C-14E2-4F45-BCA5-84B6394EB7E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77283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1D60AC-E572-4B45-855D-C976E7E1C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537751-8A2C-F64B-A083-A6DE9A9187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스타일을 편집하려면 클릭
두 번째 수준
세 번째 수준
네 번째 수준
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82735E0-D869-AC40-927D-80D0D14D80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스타일을 편집하려면 클릭
두 번째 수준
세 번째 수준
네 번째 수준
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AB87955-DBF9-2A47-804D-F3BD3321E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5FF0F-839B-7740-8B2A-3361926AD673}" type="datetimeFigureOut">
              <a:rPr kumimoji="1" lang="ko-KR" altLang="en-US" smtClean="0"/>
              <a:t>2019. 3. 11.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49E8289-EBF6-4E48-8F66-6BE2BFC23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41F73D5-9641-1048-A1F0-CB9E84A3A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B089C-14E2-4F45-BCA5-84B6394EB7E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71731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B97C6C-C41F-6948-B357-EBD73E478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000ECD2-C068-A448-9EF3-1594B1D616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스타일을 편집하려면 클릭
두 번째 수준
세 번째 수준
네 번째 수준
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7F3EEF9-1BA4-C64D-AAE9-FD3AE80E6D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ko-KR" altLang="en-US"/>
              <a:t>마스터 텍스트 스타일을 편집하려면 클릭
두 번째 수준
세 번째 수준
네 번째 수준
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A4CF2B8-B851-2E4D-88B1-0D73F254CE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스타일을 편집하려면 클릭
두 번째 수준
세 번째 수준
네 번째 수준
다섯 번째 수준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7369A50-A3B6-B343-BF3E-C6BB919FD6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ko-KR" altLang="en-US"/>
              <a:t>마스터 텍스트 스타일을 편집하려면 클릭
두 번째 수준
세 번째 수준
네 번째 수준
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DF4DFAE-B56E-BA42-B9CA-391E8263B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5FF0F-839B-7740-8B2A-3361926AD673}" type="datetimeFigureOut">
              <a:rPr kumimoji="1" lang="ko-KR" altLang="en-US" smtClean="0"/>
              <a:t>2019. 3. 11.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CF83EB4-8B01-7642-8B39-84B2D215A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FA2C644-2B22-564E-8857-D84156BAB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B089C-14E2-4F45-BCA5-84B6394EB7E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4823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1D8C59-003D-BD4A-B58A-126A6AE57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A9D4A61-D7F2-B742-AD87-550AB9DA5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5FF0F-839B-7740-8B2A-3361926AD673}" type="datetimeFigureOut">
              <a:rPr kumimoji="1" lang="ko-KR" altLang="en-US" smtClean="0"/>
              <a:t>2019. 3. 11.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E7213CA-12F2-B349-9ADB-895122B73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94BC6D1-DEA3-6247-AFF7-71B2FB2F7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B089C-14E2-4F45-BCA5-84B6394EB7E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67817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7A98713-238B-2F40-B760-BAC534DE3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5FF0F-839B-7740-8B2A-3361926AD673}" type="datetimeFigureOut">
              <a:rPr kumimoji="1" lang="ko-KR" altLang="en-US" smtClean="0"/>
              <a:t>2019. 3. 11.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36681DA-36A3-E347-9270-D8F9449F0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9C50F76-E1C4-B14B-B9E4-AD5FC5CCB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B089C-14E2-4F45-BCA5-84B6394EB7E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37779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EFEE15-1B89-A241-98A6-30FA8776F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8A4A5B-3EAD-9847-93EE-48A84F06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ko-KR" altLang="en-US"/>
              <a:t>마스터 텍스트 스타일을 편집하려면 클릭
두 번째 수준
세 번째 수준
네 번째 수준
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02198FE-AFDF-8D48-BDA8-3048439D42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스타일을 편집하려면 클릭
두 번째 수준
세 번째 수준
네 번째 수준
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884DBC6-342A-6947-B141-41BCB5494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5FF0F-839B-7740-8B2A-3361926AD673}" type="datetimeFigureOut">
              <a:rPr kumimoji="1" lang="ko-KR" altLang="en-US" smtClean="0"/>
              <a:t>2019. 3. 11.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54DD36-F206-B843-8A4D-A84E876BF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576B84-1312-2D44-B3AB-98953DD9E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B089C-14E2-4F45-BCA5-84B6394EB7E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88514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B4BE96-50D7-5343-982B-60297273F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2D070CC-D68C-E04C-8DF9-3B5F874C38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153952-1DCC-B847-A6A0-C6341C4669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스타일을 편집하려면 클릭
두 번째 수준
세 번째 수준
네 번째 수준
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366E2C5-C6D4-A04F-9777-8F45D3FAF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5FF0F-839B-7740-8B2A-3361926AD673}" type="datetimeFigureOut">
              <a:rPr kumimoji="1" lang="ko-KR" altLang="en-US" smtClean="0"/>
              <a:t>2019. 3. 11.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97526D-6AD8-9549-AF16-C0187DA33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DE697CC-4105-D54C-B1D2-74A498818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B089C-14E2-4F45-BCA5-84B6394EB7E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91075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D128A88-EDE0-9148-802B-F6E0FE5E6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FA98DF-51BD-8F4F-8DC0-CDB130323D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ko-KR" altLang="en-US"/>
              <a:t>마스터 텍스트 스타일을 편집하려면 클릭
두 번째 수준
세 번째 수준
네 번째 수준
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902212-9663-1542-8298-EB0967C245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95FF0F-839B-7740-8B2A-3361926AD673}" type="datetimeFigureOut">
              <a:rPr kumimoji="1" lang="ko-KR" altLang="en-US" smtClean="0"/>
              <a:t>2019. 3. 11.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92EBE1-4864-7C45-95D1-E9D60FA0A2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52EB9A-3F3C-C542-B0CC-DAFC3BB43E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5B089C-14E2-4F45-BCA5-84B6394EB7E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16531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loomberg/cnn-rnf" TargetMode="External"/><Relationship Id="rId2" Type="http://schemas.openxmlformats.org/officeDocument/2006/relationships/hyperlink" Target="https://arxiv.org/pdf/1808.09315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taolei87/text_convnet/tree/master/data" TargetMode="External"/><Relationship Id="rId4" Type="http://schemas.openxmlformats.org/officeDocument/2006/relationships/hyperlink" Target="http://nlp.stanford.edu/data/glove.840B.300d.zip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E53CE9-1B25-9943-B71C-7B8887534F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R" dirty="0"/>
              <a:t>CNN-RNF</a:t>
            </a:r>
            <a:endParaRPr kumimoji="1"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84A4F18-C44A-A541-8949-94030F08D9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ko-KR" dirty="0"/>
              <a:t>2019-03-02</a:t>
            </a:r>
          </a:p>
          <a:p>
            <a:r>
              <a:rPr kumimoji="1" lang="en-US" altLang="ko-KR" dirty="0" err="1"/>
              <a:t>DeepNLP</a:t>
            </a:r>
            <a:endParaRPr kumimoji="1" lang="en-US" altLang="ko-KR" dirty="0"/>
          </a:p>
          <a:p>
            <a:r>
              <a:rPr kumimoji="1" lang="ko-KR" altLang="en-US" dirty="0" err="1"/>
              <a:t>현청천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8124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730783-5F08-1E4E-BDB4-52C0CE585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실행</a:t>
            </a:r>
            <a:br>
              <a:rPr kumimoji="1" lang="en-US" altLang="ko-KR" dirty="0"/>
            </a:br>
            <a:r>
              <a:rPr kumimoji="1" lang="en-US" altLang="ko-KR" dirty="0"/>
              <a:t>(</a:t>
            </a:r>
            <a:r>
              <a:rPr lang="en" altLang="ko-KR" dirty="0"/>
              <a:t>fine-grained sentiment classification</a:t>
            </a:r>
            <a:r>
              <a:rPr lang="en-US" altLang="ko-KR" dirty="0"/>
              <a:t>)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72AD95-A491-2945-AE28-F0B2E8BAB5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ko-KR" dirty="0"/>
              <a:t>python </a:t>
            </a:r>
            <a:r>
              <a:rPr lang="en" altLang="ko-KR" dirty="0" err="1"/>
              <a:t>proc_data.py</a:t>
            </a:r>
            <a:br>
              <a:rPr lang="en" altLang="ko-KR" dirty="0"/>
            </a:br>
            <a:r>
              <a:rPr lang="en" altLang="ko-KR" dirty="0"/>
              <a:t>--train-path data/</a:t>
            </a:r>
            <a:r>
              <a:rPr lang="en" altLang="ko-KR" dirty="0" err="1"/>
              <a:t>sst_text_convnet</a:t>
            </a:r>
            <a:r>
              <a:rPr lang="en" altLang="ko-KR" dirty="0"/>
              <a:t>/</a:t>
            </a:r>
            <a:r>
              <a:rPr lang="en" altLang="ko-KR" dirty="0" err="1"/>
              <a:t>stsa.fine.phrases.train</a:t>
            </a:r>
            <a:br>
              <a:rPr lang="en" altLang="ko-KR" dirty="0"/>
            </a:br>
            <a:r>
              <a:rPr lang="en" altLang="ko-KR" dirty="0"/>
              <a:t>--dev-path data/</a:t>
            </a:r>
            <a:r>
              <a:rPr lang="en" altLang="ko-KR" dirty="0" err="1"/>
              <a:t>sst_text_convnet</a:t>
            </a:r>
            <a:r>
              <a:rPr lang="en" altLang="ko-KR" dirty="0"/>
              <a:t>/</a:t>
            </a:r>
            <a:r>
              <a:rPr lang="en" altLang="ko-KR" dirty="0" err="1"/>
              <a:t>stsa.fine.dev</a:t>
            </a:r>
            <a:br>
              <a:rPr lang="en" altLang="ko-KR" dirty="0"/>
            </a:br>
            <a:r>
              <a:rPr lang="en" altLang="ko-KR" dirty="0"/>
              <a:t>--test-path data/</a:t>
            </a:r>
            <a:r>
              <a:rPr lang="en" altLang="ko-KR" dirty="0" err="1"/>
              <a:t>sst_text_convnet</a:t>
            </a:r>
            <a:r>
              <a:rPr lang="en" altLang="ko-KR" dirty="0"/>
              <a:t>/</a:t>
            </a:r>
            <a:r>
              <a:rPr lang="en" altLang="ko-KR" dirty="0" err="1"/>
              <a:t>stsa.fine.test</a:t>
            </a:r>
            <a:r>
              <a:rPr lang="en" altLang="ko-KR" dirty="0"/>
              <a:t> data/</a:t>
            </a:r>
            <a:r>
              <a:rPr lang="en" altLang="ko-KR" dirty="0" err="1"/>
              <a:t>stsa.fine.pkl</a:t>
            </a:r>
            <a:endParaRPr lang="en" altLang="ko-KR" dirty="0"/>
          </a:p>
          <a:p>
            <a:endParaRPr kumimoji="1" lang="en" altLang="ko-KR" dirty="0"/>
          </a:p>
          <a:p>
            <a:r>
              <a:rPr lang="en" altLang="ko-KR" dirty="0"/>
              <a:t>python </a:t>
            </a:r>
            <a:r>
              <a:rPr lang="en" altLang="ko-KR" dirty="0" err="1"/>
              <a:t>cnn_keras.py</a:t>
            </a:r>
            <a:r>
              <a:rPr lang="en" altLang="ko-KR" dirty="0"/>
              <a:t> --filter-type linear data/</a:t>
            </a:r>
            <a:r>
              <a:rPr lang="en" altLang="ko-KR" dirty="0" err="1"/>
              <a:t>stsa.fine.pkl</a:t>
            </a:r>
            <a:endParaRPr lang="en" altLang="ko-KR" dirty="0"/>
          </a:p>
          <a:p>
            <a:r>
              <a:rPr lang="en" altLang="ko-KR" dirty="0"/>
              <a:t>python </a:t>
            </a:r>
            <a:r>
              <a:rPr lang="en" altLang="ko-KR" dirty="0" err="1"/>
              <a:t>cnn_keras.py</a:t>
            </a:r>
            <a:r>
              <a:rPr lang="en" altLang="ko-KR" dirty="0"/>
              <a:t> --filter-type </a:t>
            </a:r>
            <a:r>
              <a:rPr lang="en" altLang="ko-KR" dirty="0" err="1"/>
              <a:t>rnf</a:t>
            </a:r>
            <a:r>
              <a:rPr lang="en" altLang="ko-KR" dirty="0"/>
              <a:t> data/</a:t>
            </a:r>
            <a:r>
              <a:rPr lang="en" altLang="ko-KR" dirty="0" err="1"/>
              <a:t>stsa.fine.pkl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50323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E32E5D-BDE1-E74A-9BF0-8A2C78B6D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ko-KR" dirty="0" err="1"/>
              <a:t>proc_data.py</a:t>
            </a:r>
            <a:endParaRPr kumimoji="1" lang="ko-KR" altLang="en-US" dirty="0"/>
          </a:p>
        </p:txBody>
      </p:sp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1DE9AC72-13C6-3B44-BB43-C7441434FEDA}"/>
              </a:ext>
            </a:extLst>
          </p:cNvPr>
          <p:cNvSpPr/>
          <p:nvPr/>
        </p:nvSpPr>
        <p:spPr>
          <a:xfrm>
            <a:off x="1953731" y="3545958"/>
            <a:ext cx="1479699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R" dirty="0" err="1"/>
              <a:t>build_data</a:t>
            </a:r>
            <a:endParaRPr lang="en" altLang="ko-KR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BA488C01-3CB1-5A47-B249-BFCBA3A3E82F}"/>
              </a:ext>
            </a:extLst>
          </p:cNvPr>
          <p:cNvSpPr/>
          <p:nvPr/>
        </p:nvSpPr>
        <p:spPr>
          <a:xfrm>
            <a:off x="838200" y="182562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시작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5A593812-664A-C547-A5AD-829813CF73CD}"/>
              </a:ext>
            </a:extLst>
          </p:cNvPr>
          <p:cNvCxnSpPr>
            <a:cxnSpLocks/>
            <a:stCxn id="5" idx="4"/>
            <a:endCxn id="4" idx="1"/>
          </p:cNvCxnSpPr>
          <p:nvPr/>
        </p:nvCxnSpPr>
        <p:spPr>
          <a:xfrm>
            <a:off x="1295400" y="2740025"/>
            <a:ext cx="658331" cy="126313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14794925-B46E-204B-8729-F3FD997A0EC6}"/>
              </a:ext>
            </a:extLst>
          </p:cNvPr>
          <p:cNvSpPr/>
          <p:nvPr/>
        </p:nvSpPr>
        <p:spPr>
          <a:xfrm>
            <a:off x="5356150" y="3545958"/>
            <a:ext cx="1479699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R" dirty="0" err="1"/>
              <a:t>WordVecs</a:t>
            </a:r>
            <a:endParaRPr lang="en" altLang="ko-KR" dirty="0"/>
          </a:p>
        </p:txBody>
      </p: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51CC9DFE-ABD7-1F40-908C-5D5CC1D418BB}"/>
              </a:ext>
            </a:extLst>
          </p:cNvPr>
          <p:cNvSpPr/>
          <p:nvPr/>
        </p:nvSpPr>
        <p:spPr>
          <a:xfrm>
            <a:off x="8634522" y="3519376"/>
            <a:ext cx="1479699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R" dirty="0"/>
              <a:t>dump</a:t>
            </a: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DDD13435-F115-C04C-B149-A69CEC9EEBE4}"/>
              </a:ext>
            </a:extLst>
          </p:cNvPr>
          <p:cNvSpPr/>
          <p:nvPr/>
        </p:nvSpPr>
        <p:spPr>
          <a:xfrm>
            <a:off x="10439400" y="5262563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끝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360835EC-C739-0D4D-B0FD-C734665A8C53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>
            <a:off x="3433430" y="4003158"/>
            <a:ext cx="192272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2DB635CC-3623-E349-A480-861FD5638864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10114222" y="4028153"/>
            <a:ext cx="782378" cy="123441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6535FFD1-7814-1D45-946E-2A373C44AF42}"/>
              </a:ext>
            </a:extLst>
          </p:cNvPr>
          <p:cNvCxnSpPr>
            <a:cxnSpLocks/>
            <a:stCxn id="9" idx="3"/>
            <a:endCxn id="15" idx="1"/>
          </p:cNvCxnSpPr>
          <p:nvPr/>
        </p:nvCxnSpPr>
        <p:spPr>
          <a:xfrm flipV="1">
            <a:off x="6835849" y="3976576"/>
            <a:ext cx="1798673" cy="2658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43BE688-DB99-C040-B33A-7B181CD55973}"/>
              </a:ext>
            </a:extLst>
          </p:cNvPr>
          <p:cNvSpPr/>
          <p:nvPr/>
        </p:nvSpPr>
        <p:spPr>
          <a:xfrm>
            <a:off x="1752600" y="2728323"/>
            <a:ext cx="291137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ko-KR" b="0" dirty="0">
                <a:effectLst/>
                <a:latin typeface="Menlo" panose="020B0609030804020204" pitchFamily="49" charset="0"/>
              </a:rPr>
              <a:t>train, dev, test</a:t>
            </a:r>
          </a:p>
          <a:p>
            <a:pPr algn="ctr"/>
            <a:r>
              <a:rPr lang="ko-KR" altLang="en-US" dirty="0">
                <a:latin typeface="Menlo" panose="020B0609030804020204" pitchFamily="49" charset="0"/>
              </a:rPr>
              <a:t>세가지 파일을 읽어 들임</a:t>
            </a:r>
            <a:endParaRPr lang="en" altLang="ko-KR" b="0" dirty="0">
              <a:effectLst/>
              <a:latin typeface="Menlo" panose="020B0609030804020204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298CC7A-69C4-CE46-8196-EF4CE62755E3}"/>
              </a:ext>
            </a:extLst>
          </p:cNvPr>
          <p:cNvSpPr/>
          <p:nvPr/>
        </p:nvSpPr>
        <p:spPr>
          <a:xfrm>
            <a:off x="4589817" y="4645358"/>
            <a:ext cx="301236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>
                <a:latin typeface="Menlo" panose="020B0609030804020204" pitchFamily="49" charset="0"/>
              </a:rPr>
              <a:t>읽어 들인 </a:t>
            </a:r>
            <a:r>
              <a:rPr lang="en-US" altLang="ko-KR" dirty="0">
                <a:latin typeface="Menlo" panose="020B0609030804020204" pitchFamily="49" charset="0"/>
              </a:rPr>
              <a:t>Word</a:t>
            </a:r>
            <a:r>
              <a:rPr lang="ko-KR" altLang="en-US" dirty="0" err="1">
                <a:latin typeface="Menlo" panose="020B0609030804020204" pitchFamily="49" charset="0"/>
              </a:rPr>
              <a:t>를</a:t>
            </a:r>
            <a:r>
              <a:rPr lang="ko-KR" altLang="en-US" dirty="0">
                <a:latin typeface="Menlo" panose="020B0609030804020204" pitchFamily="49" charset="0"/>
              </a:rPr>
              <a:t> </a:t>
            </a:r>
            <a:r>
              <a:rPr lang="en-US" altLang="ko-KR" dirty="0">
                <a:latin typeface="Menlo" panose="020B0609030804020204" pitchFamily="49" charset="0"/>
              </a:rPr>
              <a:t>Glove</a:t>
            </a:r>
          </a:p>
          <a:p>
            <a:pPr algn="ctr"/>
            <a:r>
              <a:rPr lang="ko-KR" altLang="en-US" dirty="0" err="1">
                <a:latin typeface="Menlo" panose="020B0609030804020204" pitchFamily="49" charset="0"/>
              </a:rPr>
              <a:t>백터로</a:t>
            </a:r>
            <a:r>
              <a:rPr lang="ko-KR" altLang="en-US" dirty="0">
                <a:latin typeface="Menlo" panose="020B0609030804020204" pitchFamily="49" charset="0"/>
              </a:rPr>
              <a:t> 변경 함</a:t>
            </a:r>
            <a:endParaRPr lang="en" altLang="ko-KR" b="0" dirty="0">
              <a:effectLst/>
              <a:latin typeface="Menlo" panose="020B060903080402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B9D18EF-85BD-0F40-9612-7AFE7990987D}"/>
              </a:ext>
            </a:extLst>
          </p:cNvPr>
          <p:cNvSpPr/>
          <p:nvPr/>
        </p:nvSpPr>
        <p:spPr>
          <a:xfrm>
            <a:off x="8268613" y="2728322"/>
            <a:ext cx="217078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b="0" dirty="0" err="1">
                <a:effectLst/>
                <a:latin typeface="Menlo" panose="020B0609030804020204" pitchFamily="49" charset="0"/>
              </a:rPr>
              <a:t>읽어들인</a:t>
            </a:r>
            <a:r>
              <a:rPr lang="ko-KR" altLang="en-US" b="0" dirty="0">
                <a:effectLst/>
                <a:latin typeface="Menlo" panose="020B0609030804020204" pitchFamily="49" charset="0"/>
              </a:rPr>
              <a:t> 데이터를</a:t>
            </a:r>
            <a:endParaRPr lang="en-US" altLang="ko-KR" b="0" dirty="0">
              <a:effectLst/>
              <a:latin typeface="Menlo" panose="020B0609030804020204" pitchFamily="49" charset="0"/>
            </a:endParaRPr>
          </a:p>
          <a:p>
            <a:pPr algn="ctr"/>
            <a:r>
              <a:rPr lang="ko-KR" altLang="en-US" dirty="0">
                <a:latin typeface="Menlo" panose="020B0609030804020204" pitchFamily="49" charset="0"/>
              </a:rPr>
              <a:t>파일로 저장 함</a:t>
            </a:r>
            <a:endParaRPr lang="en" altLang="ko-KR" b="0" dirty="0"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32983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1E795B-9E65-EE4B-AE3A-5309EE73E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ko-KR" dirty="0" err="1"/>
              <a:t>cnn_keras.py</a:t>
            </a:r>
            <a:endParaRPr kumimoji="1" lang="ko-KR" altLang="en-US" dirty="0"/>
          </a:p>
        </p:txBody>
      </p:sp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B8311716-4D70-A640-B03B-0E6D97D6ABC7}"/>
              </a:ext>
            </a:extLst>
          </p:cNvPr>
          <p:cNvSpPr/>
          <p:nvPr/>
        </p:nvSpPr>
        <p:spPr>
          <a:xfrm>
            <a:off x="1996261" y="4433776"/>
            <a:ext cx="1479699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R" dirty="0"/>
              <a:t>embedding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CF076BEE-E1B7-5F46-8D14-259B3C55671A}"/>
              </a:ext>
            </a:extLst>
          </p:cNvPr>
          <p:cNvSpPr/>
          <p:nvPr/>
        </p:nvSpPr>
        <p:spPr>
          <a:xfrm>
            <a:off x="838200" y="182562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시작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92B0ABBB-9646-D945-85CC-F3FEFEF99D96}"/>
              </a:ext>
            </a:extLst>
          </p:cNvPr>
          <p:cNvCxnSpPr>
            <a:cxnSpLocks/>
            <a:stCxn id="5" idx="4"/>
            <a:endCxn id="4" idx="1"/>
          </p:cNvCxnSpPr>
          <p:nvPr/>
        </p:nvCxnSpPr>
        <p:spPr>
          <a:xfrm>
            <a:off x="1295400" y="2740025"/>
            <a:ext cx="700861" cy="215095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BFC1712E-CB99-1B49-A969-7D4CBD890152}"/>
              </a:ext>
            </a:extLst>
          </p:cNvPr>
          <p:cNvSpPr/>
          <p:nvPr/>
        </p:nvSpPr>
        <p:spPr>
          <a:xfrm>
            <a:off x="4107045" y="2105025"/>
            <a:ext cx="1479699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R" dirty="0"/>
              <a:t>Conv1d / </a:t>
            </a:r>
            <a:r>
              <a:rPr lang="en" altLang="ko-KR" dirty="0" err="1"/>
              <a:t>rnf</a:t>
            </a:r>
            <a:endParaRPr lang="en" altLang="ko-KR" dirty="0"/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F840DD95-0D37-EF48-9EBF-0861968A2AA2}"/>
              </a:ext>
            </a:extLst>
          </p:cNvPr>
          <p:cNvSpPr/>
          <p:nvPr/>
        </p:nvSpPr>
        <p:spPr>
          <a:xfrm>
            <a:off x="6217830" y="4433776"/>
            <a:ext cx="1479699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R" dirty="0"/>
              <a:t>Max pooling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24555EC7-3D68-F745-AA6A-349B0F9EB458}"/>
              </a:ext>
            </a:extLst>
          </p:cNvPr>
          <p:cNvSpPr/>
          <p:nvPr/>
        </p:nvSpPr>
        <p:spPr>
          <a:xfrm>
            <a:off x="10439400" y="5262563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끝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72AEBFD-221D-A942-BA57-629844C7A346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 flipV="1">
            <a:off x="3475960" y="2562225"/>
            <a:ext cx="631085" cy="232875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4D53AE6D-4579-E743-BAC2-AA401BAE2506}"/>
              </a:ext>
            </a:extLst>
          </p:cNvPr>
          <p:cNvCxnSpPr>
            <a:cxnSpLocks/>
            <a:stCxn id="20" idx="3"/>
            <a:endCxn id="9" idx="0"/>
          </p:cNvCxnSpPr>
          <p:nvPr/>
        </p:nvCxnSpPr>
        <p:spPr>
          <a:xfrm>
            <a:off x="9882078" y="2562225"/>
            <a:ext cx="1014522" cy="270033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C0666D5C-6E77-4B49-B96A-BE94635748AC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5586744" y="2562225"/>
            <a:ext cx="631086" cy="232875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모서리가 둥근 직사각형 19">
            <a:extLst>
              <a:ext uri="{FF2B5EF4-FFF2-40B4-BE49-F238E27FC236}">
                <a16:creationId xmlns:a16="http://schemas.microsoft.com/office/drawing/2014/main" id="{6E44B3E5-36B6-7843-B405-D4EBAC76BE1E}"/>
              </a:ext>
            </a:extLst>
          </p:cNvPr>
          <p:cNvSpPr/>
          <p:nvPr/>
        </p:nvSpPr>
        <p:spPr>
          <a:xfrm>
            <a:off x="8402379" y="2105025"/>
            <a:ext cx="1479699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R" dirty="0"/>
              <a:t>Dense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9A66F8D6-CA12-E345-8054-90331077D0D1}"/>
              </a:ext>
            </a:extLst>
          </p:cNvPr>
          <p:cNvCxnSpPr>
            <a:cxnSpLocks/>
            <a:stCxn id="8" idx="3"/>
            <a:endCxn id="20" idx="1"/>
          </p:cNvCxnSpPr>
          <p:nvPr/>
        </p:nvCxnSpPr>
        <p:spPr>
          <a:xfrm flipV="1">
            <a:off x="7697529" y="2562225"/>
            <a:ext cx="704850" cy="232875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FADB86A-4563-EA48-922B-650AA9B96219}"/>
              </a:ext>
            </a:extLst>
          </p:cNvPr>
          <p:cNvSpPr/>
          <p:nvPr/>
        </p:nvSpPr>
        <p:spPr>
          <a:xfrm>
            <a:off x="1074984" y="5417288"/>
            <a:ext cx="36711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>
                <a:latin typeface="Menlo" panose="020B0609030804020204" pitchFamily="49" charset="0"/>
              </a:rPr>
              <a:t>(?,</a:t>
            </a:r>
            <a:r>
              <a:rPr lang="ko-KR" altLang="en-US" dirty="0">
                <a:latin typeface="Menlo" panose="020B0609030804020204" pitchFamily="49" charset="0"/>
              </a:rPr>
              <a:t> </a:t>
            </a:r>
            <a:r>
              <a:rPr lang="en-US" altLang="ko-KR" dirty="0" err="1">
                <a:latin typeface="Menlo" panose="020B0609030804020204" pitchFamily="49" charset="0"/>
              </a:rPr>
              <a:t>Sentence_length</a:t>
            </a:r>
            <a:r>
              <a:rPr lang="en-US" altLang="ko-KR" dirty="0">
                <a:latin typeface="Menlo" panose="020B0609030804020204" pitchFamily="49" charset="0"/>
              </a:rPr>
              <a:t>, 300)</a:t>
            </a:r>
            <a:endParaRPr lang="en" altLang="ko-KR" b="0" dirty="0">
              <a:effectLst/>
              <a:latin typeface="Menlo" panose="020B060903080402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0AFC9742-99BD-8744-9610-EE69B128BF74}"/>
              </a:ext>
            </a:extLst>
          </p:cNvPr>
          <p:cNvSpPr/>
          <p:nvPr/>
        </p:nvSpPr>
        <p:spPr>
          <a:xfrm>
            <a:off x="2234748" y="1713190"/>
            <a:ext cx="54841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>
                <a:latin typeface="Menlo" panose="020B0609030804020204" pitchFamily="49" charset="0"/>
              </a:rPr>
              <a:t>(?,</a:t>
            </a:r>
            <a:r>
              <a:rPr lang="ko-KR" altLang="en-US" dirty="0">
                <a:latin typeface="Menlo" panose="020B0609030804020204" pitchFamily="49" charset="0"/>
              </a:rPr>
              <a:t> </a:t>
            </a:r>
            <a:r>
              <a:rPr lang="en-US" altLang="ko-KR" dirty="0" err="1">
                <a:latin typeface="Menlo" panose="020B0609030804020204" pitchFamily="49" charset="0"/>
              </a:rPr>
              <a:t>Sentence_length</a:t>
            </a:r>
            <a:r>
              <a:rPr lang="en-US" altLang="ko-KR" dirty="0">
                <a:latin typeface="Menlo" panose="020B0609030804020204" pitchFamily="49" charset="0"/>
              </a:rPr>
              <a:t> – filter + 1, 300)</a:t>
            </a:r>
            <a:endParaRPr lang="en" altLang="ko-KR" b="0" dirty="0">
              <a:effectLst/>
              <a:latin typeface="Menlo" panose="020B060903080402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3FB8EBF-5A0B-7D49-AE52-9F33CDA4BEE5}"/>
              </a:ext>
            </a:extLst>
          </p:cNvPr>
          <p:cNvSpPr/>
          <p:nvPr/>
        </p:nvSpPr>
        <p:spPr>
          <a:xfrm>
            <a:off x="6307502" y="5417288"/>
            <a:ext cx="13003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>
                <a:latin typeface="Menlo" panose="020B0609030804020204" pitchFamily="49" charset="0"/>
              </a:rPr>
              <a:t>(?,</a:t>
            </a:r>
            <a:r>
              <a:rPr lang="ko-KR" altLang="en-US" dirty="0">
                <a:latin typeface="Menlo" panose="020B0609030804020204" pitchFamily="49" charset="0"/>
              </a:rPr>
              <a:t> </a:t>
            </a:r>
            <a:r>
              <a:rPr lang="en-US" altLang="ko-KR" dirty="0">
                <a:latin typeface="Menlo" panose="020B0609030804020204" pitchFamily="49" charset="0"/>
              </a:rPr>
              <a:t>300)</a:t>
            </a:r>
            <a:endParaRPr lang="en" altLang="ko-KR" b="0" dirty="0">
              <a:effectLst/>
              <a:latin typeface="Menlo" panose="020B060903080402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140F0D5-E119-CC46-B958-667F99368184}"/>
              </a:ext>
            </a:extLst>
          </p:cNvPr>
          <p:cNvSpPr/>
          <p:nvPr/>
        </p:nvSpPr>
        <p:spPr>
          <a:xfrm>
            <a:off x="8631511" y="1640959"/>
            <a:ext cx="10214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>
                <a:latin typeface="Menlo" panose="020B0609030804020204" pitchFamily="49" charset="0"/>
              </a:rPr>
              <a:t>(?,</a:t>
            </a:r>
            <a:r>
              <a:rPr lang="ko-KR" altLang="en-US" dirty="0">
                <a:latin typeface="Menlo" panose="020B0609030804020204" pitchFamily="49" charset="0"/>
              </a:rPr>
              <a:t> </a:t>
            </a:r>
            <a:r>
              <a:rPr lang="en-US" altLang="ko-KR" dirty="0">
                <a:latin typeface="Menlo" panose="020B0609030804020204" pitchFamily="49" charset="0"/>
              </a:rPr>
              <a:t>2)</a:t>
            </a:r>
            <a:endParaRPr lang="en" altLang="ko-KR" b="0" dirty="0"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32547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59322D-A25C-6245-93DB-21A1929A1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ko-KR" dirty="0" err="1"/>
              <a:t>TimeDistributed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743898-745D-DF4B-9544-60BAABCBD7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ko-KR" sz="1600" dirty="0"/>
              <a:t>Consider a batch of 32 samples, where each sample is a sequence of 10 vectors of 16 dimensions. The batch input shape of the layer is then (32, 10, 16)</a:t>
            </a:r>
          </a:p>
          <a:p>
            <a:r>
              <a:rPr lang="en" altLang="ko-KR" sz="1600" dirty="0"/>
              <a:t>You can then use </a:t>
            </a:r>
            <a:r>
              <a:rPr lang="en" altLang="ko-KR" sz="1600" dirty="0" err="1"/>
              <a:t>TimeDistributed</a:t>
            </a:r>
            <a:r>
              <a:rPr lang="en" altLang="ko-KR" sz="1600" dirty="0"/>
              <a:t> to apply a Dense layer to each of the 10 timesteps, independently:</a:t>
            </a:r>
          </a:p>
          <a:p>
            <a:endParaRPr lang="en" altLang="ko-KR" sz="1600" dirty="0"/>
          </a:p>
          <a:p>
            <a:endParaRPr lang="en" altLang="ko-KR" sz="1600" dirty="0"/>
          </a:p>
          <a:p>
            <a:endParaRPr lang="en" altLang="ko-KR" sz="1600" dirty="0"/>
          </a:p>
          <a:p>
            <a:endParaRPr lang="en" altLang="ko-KR" sz="1600" dirty="0"/>
          </a:p>
          <a:p>
            <a:endParaRPr lang="en" altLang="ko-KR" sz="1600" dirty="0"/>
          </a:p>
          <a:p>
            <a:endParaRPr lang="en" altLang="ko-KR" sz="1600" dirty="0"/>
          </a:p>
          <a:p>
            <a:endParaRPr lang="en" altLang="ko-KR" sz="1600" dirty="0"/>
          </a:p>
          <a:p>
            <a:r>
              <a:rPr lang="en" altLang="ko-KR" sz="1600" dirty="0" err="1"/>
              <a:t>TimeDistributed</a:t>
            </a:r>
            <a:r>
              <a:rPr lang="en" altLang="ko-KR" sz="1600" dirty="0"/>
              <a:t> can be used with arbitrary layers, not just Dense, for instance with a Conv2Dlayer:</a:t>
            </a:r>
          </a:p>
          <a:p>
            <a:r>
              <a:rPr lang="en" altLang="ko-KR" sz="1600" dirty="0"/>
              <a:t>model = Sequential() </a:t>
            </a:r>
            <a:r>
              <a:rPr lang="en" altLang="ko-KR" sz="1600" dirty="0" err="1"/>
              <a:t>model.add</a:t>
            </a:r>
            <a:r>
              <a:rPr lang="en" altLang="ko-KR" sz="1600" dirty="0"/>
              <a:t>(</a:t>
            </a:r>
            <a:r>
              <a:rPr lang="en" altLang="ko-KR" sz="1600" dirty="0" err="1"/>
              <a:t>TimeDistributed</a:t>
            </a:r>
            <a:r>
              <a:rPr lang="en" altLang="ko-KR" sz="1600" dirty="0"/>
              <a:t>(Conv2D(64, (3, 3)), </a:t>
            </a:r>
            <a:r>
              <a:rPr lang="en" altLang="ko-KR" sz="1600" dirty="0" err="1"/>
              <a:t>input_shape</a:t>
            </a:r>
            <a:r>
              <a:rPr lang="en" altLang="ko-KR" sz="1600" dirty="0"/>
              <a:t>=(10, 299, 299, 3)))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39D4EA8-1785-A847-B9D1-DC7C340DCC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057398"/>
            <a:ext cx="8890000" cy="10541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51A2608-E711-844E-BF73-952CAE10CB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682" y="4184650"/>
            <a:ext cx="8851900" cy="74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4980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7232DC-6854-9F4E-A055-B71F9A9F2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ko-KR" dirty="0"/>
              <a:t>GlobalMaxPooling1D</a:t>
            </a:r>
            <a:endParaRPr kumimoji="1" lang="ko-KR" alt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1D9BFB38-60AA-0C4C-9870-F61394AAAD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4068386" cy="4351338"/>
          </a:xfr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4E4F893-5349-A146-A588-F9FF9F3BAC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9887" y="1690688"/>
            <a:ext cx="5378458" cy="4498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5469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7232DC-6854-9F4E-A055-B71F9A9F2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ko-KR" dirty="0"/>
              <a:t>GlobalMaxPooling1D</a:t>
            </a:r>
            <a:endParaRPr kumimoji="1"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68B9FBD-5D54-1D4A-914B-CE3248B74CA1}"/>
              </a:ext>
            </a:extLst>
          </p:cNvPr>
          <p:cNvSpPr/>
          <p:nvPr/>
        </p:nvSpPr>
        <p:spPr>
          <a:xfrm>
            <a:off x="838200" y="1690688"/>
            <a:ext cx="10189464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R" dirty="0">
                <a:latin typeface="Menlo" panose="020B0609030804020204" pitchFamily="49" charset="0"/>
              </a:rPr>
              <a:t>import </a:t>
            </a:r>
            <a:r>
              <a:rPr lang="en" altLang="ko-KR" dirty="0" err="1">
                <a:latin typeface="Menlo" panose="020B0609030804020204" pitchFamily="49" charset="0"/>
              </a:rPr>
              <a:t>numpy</a:t>
            </a:r>
            <a:r>
              <a:rPr lang="en" altLang="ko-KR" dirty="0">
                <a:latin typeface="Menlo" panose="020B0609030804020204" pitchFamily="49" charset="0"/>
              </a:rPr>
              <a:t> as np</a:t>
            </a:r>
          </a:p>
          <a:p>
            <a:br>
              <a:rPr lang="en" altLang="ko-KR" dirty="0">
                <a:latin typeface="Menlo" panose="020B0609030804020204" pitchFamily="49" charset="0"/>
              </a:rPr>
            </a:br>
            <a:r>
              <a:rPr lang="en" altLang="ko-KR" dirty="0">
                <a:latin typeface="Menlo" panose="020B0609030804020204" pitchFamily="49" charset="0"/>
              </a:rPr>
              <a:t>def max(x, axis=None, </a:t>
            </a:r>
            <a:r>
              <a:rPr lang="en" altLang="ko-KR" dirty="0" err="1">
                <a:latin typeface="Menlo" panose="020B0609030804020204" pitchFamily="49" charset="0"/>
              </a:rPr>
              <a:t>keepdims</a:t>
            </a:r>
            <a:r>
              <a:rPr lang="en" altLang="ko-KR" dirty="0">
                <a:latin typeface="Menlo" panose="020B0609030804020204" pitchFamily="49" charset="0"/>
              </a:rPr>
              <a:t>=False):</a:t>
            </a:r>
          </a:p>
          <a:p>
            <a:r>
              <a:rPr lang="en" altLang="ko-KR" dirty="0">
                <a:latin typeface="Menlo" panose="020B0609030804020204" pitchFamily="49" charset="0"/>
              </a:rPr>
              <a:t>  if </a:t>
            </a:r>
            <a:r>
              <a:rPr lang="en" altLang="ko-KR" dirty="0" err="1">
                <a:latin typeface="Menlo" panose="020B0609030804020204" pitchFamily="49" charset="0"/>
              </a:rPr>
              <a:t>isinstance</a:t>
            </a:r>
            <a:r>
              <a:rPr lang="en" altLang="ko-KR" dirty="0">
                <a:latin typeface="Menlo" panose="020B0609030804020204" pitchFamily="49" charset="0"/>
              </a:rPr>
              <a:t>(axis, list):</a:t>
            </a:r>
          </a:p>
          <a:p>
            <a:r>
              <a:rPr lang="en" altLang="ko-KR" dirty="0">
                <a:latin typeface="Menlo" panose="020B0609030804020204" pitchFamily="49" charset="0"/>
              </a:rPr>
              <a:t>  axis = tuple(axis)</a:t>
            </a:r>
          </a:p>
          <a:p>
            <a:r>
              <a:rPr lang="en" altLang="ko-KR" dirty="0">
                <a:latin typeface="Menlo" panose="020B0609030804020204" pitchFamily="49" charset="0"/>
              </a:rPr>
              <a:t>  return </a:t>
            </a:r>
            <a:r>
              <a:rPr lang="en" altLang="ko-KR" dirty="0" err="1">
                <a:latin typeface="Menlo" panose="020B0609030804020204" pitchFamily="49" charset="0"/>
              </a:rPr>
              <a:t>np.max</a:t>
            </a:r>
            <a:r>
              <a:rPr lang="en" altLang="ko-KR" dirty="0">
                <a:latin typeface="Menlo" panose="020B0609030804020204" pitchFamily="49" charset="0"/>
              </a:rPr>
              <a:t>(x, axis=axis, </a:t>
            </a:r>
            <a:r>
              <a:rPr lang="en" altLang="ko-KR" dirty="0" err="1">
                <a:latin typeface="Menlo" panose="020B0609030804020204" pitchFamily="49" charset="0"/>
              </a:rPr>
              <a:t>keepdims</a:t>
            </a:r>
            <a:r>
              <a:rPr lang="en" altLang="ko-KR" dirty="0">
                <a:latin typeface="Menlo" panose="020B0609030804020204" pitchFamily="49" charset="0"/>
              </a:rPr>
              <a:t>=</a:t>
            </a:r>
            <a:r>
              <a:rPr lang="en" altLang="ko-KR" dirty="0" err="1">
                <a:latin typeface="Menlo" panose="020B0609030804020204" pitchFamily="49" charset="0"/>
              </a:rPr>
              <a:t>keepdims</a:t>
            </a:r>
            <a:r>
              <a:rPr lang="en" altLang="ko-KR" dirty="0">
                <a:latin typeface="Menlo" panose="020B0609030804020204" pitchFamily="49" charset="0"/>
              </a:rPr>
              <a:t>)</a:t>
            </a:r>
          </a:p>
          <a:p>
            <a:br>
              <a:rPr lang="en" altLang="ko-KR" dirty="0">
                <a:latin typeface="Menlo" panose="020B0609030804020204" pitchFamily="49" charset="0"/>
              </a:rPr>
            </a:br>
            <a:r>
              <a:rPr lang="en" altLang="ko-KR" dirty="0">
                <a:latin typeface="Menlo" panose="020B0609030804020204" pitchFamily="49" charset="0"/>
              </a:rPr>
              <a:t>x = </a:t>
            </a:r>
            <a:r>
              <a:rPr lang="en" altLang="ko-KR" dirty="0" err="1">
                <a:latin typeface="Menlo" panose="020B0609030804020204" pitchFamily="49" charset="0"/>
              </a:rPr>
              <a:t>np.array</a:t>
            </a:r>
            <a:r>
              <a:rPr lang="en" altLang="ko-KR" dirty="0">
                <a:latin typeface="Menlo" panose="020B0609030804020204" pitchFamily="49" charset="0"/>
              </a:rPr>
              <a:t>([</a:t>
            </a:r>
          </a:p>
          <a:p>
            <a:r>
              <a:rPr lang="en" altLang="ko-KR" dirty="0">
                <a:latin typeface="Menlo" panose="020B0609030804020204" pitchFamily="49" charset="0"/>
              </a:rPr>
              <a:t>  [1, 2, 1, 4],</a:t>
            </a:r>
          </a:p>
          <a:p>
            <a:r>
              <a:rPr lang="en" altLang="ko-KR" dirty="0">
                <a:latin typeface="Menlo" panose="020B0609030804020204" pitchFamily="49" charset="0"/>
              </a:rPr>
              <a:t>  [2, 1, 5, 1],</a:t>
            </a:r>
          </a:p>
          <a:p>
            <a:r>
              <a:rPr lang="en" altLang="ko-KR" dirty="0">
                <a:latin typeface="Menlo" panose="020B0609030804020204" pitchFamily="49" charset="0"/>
              </a:rPr>
              <a:t>  [3, 1, 1, 1]</a:t>
            </a:r>
          </a:p>
          <a:p>
            <a:r>
              <a:rPr lang="en" altLang="ko-KR" dirty="0">
                <a:latin typeface="Menlo" panose="020B0609030804020204" pitchFamily="49" charset="0"/>
              </a:rPr>
              <a:t>])</a:t>
            </a:r>
          </a:p>
          <a:p>
            <a:br>
              <a:rPr lang="en" altLang="ko-KR" dirty="0">
                <a:latin typeface="Menlo" panose="020B0609030804020204" pitchFamily="49" charset="0"/>
              </a:rPr>
            </a:br>
            <a:r>
              <a:rPr lang="en" altLang="ko-KR" dirty="0">
                <a:latin typeface="Menlo" panose="020B0609030804020204" pitchFamily="49" charset="0"/>
              </a:rPr>
              <a:t>print(max(x, 0))</a:t>
            </a:r>
          </a:p>
          <a:p>
            <a:r>
              <a:rPr lang="en" altLang="ko-KR" dirty="0">
                <a:latin typeface="Menlo" panose="020B0609030804020204" pitchFamily="49" charset="0"/>
              </a:rPr>
              <a:t>""" [3 2 5 4] """</a:t>
            </a:r>
            <a:endParaRPr lang="en" altLang="ko-KR" b="0" dirty="0"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5341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11C59F-526F-CF4A-8C9A-35D32BF57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CEADB5-D0F4-1140-A847-B886E25E9D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ko-KR" altLang="en-US" dirty="0"/>
              <a:t>논문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" altLang="ko-KR" dirty="0">
                <a:hlinkClick r:id="rId2"/>
              </a:rPr>
              <a:t>https://arxiv.org/pdf/1808.09315.pdf</a:t>
            </a:r>
            <a:endParaRPr kumimoji="1" lang="en" altLang="ko-KR" dirty="0"/>
          </a:p>
          <a:p>
            <a:r>
              <a:rPr kumimoji="1" lang="ko-KR" altLang="en-US" dirty="0"/>
              <a:t>소스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" altLang="ko-KR" dirty="0">
                <a:hlinkClick r:id="rId3"/>
              </a:rPr>
              <a:t>https://github.com/bloomberg/cnn-rnf</a:t>
            </a:r>
            <a:endParaRPr kumimoji="1" lang="en" altLang="ko-KR" dirty="0"/>
          </a:p>
          <a:p>
            <a:r>
              <a:rPr kumimoji="1" lang="en-US" altLang="ko-KR" dirty="0"/>
              <a:t>Python 2.7, TensorFlow, </a:t>
            </a:r>
            <a:r>
              <a:rPr kumimoji="1" lang="en-US" altLang="ko-KR" dirty="0" err="1"/>
              <a:t>Keras</a:t>
            </a:r>
            <a:r>
              <a:rPr kumimoji="1" lang="en-US" altLang="ko-KR" dirty="0"/>
              <a:t>, [CUDA]</a:t>
            </a:r>
          </a:p>
          <a:p>
            <a:r>
              <a:rPr kumimoji="1" lang="en-US" altLang="ko-KR" dirty="0"/>
              <a:t>Glove vector:</a:t>
            </a:r>
            <a:r>
              <a:rPr kumimoji="1" lang="ko-KR" altLang="en-US" dirty="0"/>
              <a:t> </a:t>
            </a:r>
            <a:r>
              <a:rPr kumimoji="1" lang="en-US" altLang="ko-KR" dirty="0">
                <a:hlinkClick r:id="rId4"/>
              </a:rPr>
              <a:t>http://nlp.stanford.edu/data/glove.840B.300d.zip</a:t>
            </a:r>
            <a:endParaRPr kumimoji="1" lang="en-US" altLang="ko-KR" dirty="0"/>
          </a:p>
          <a:p>
            <a:r>
              <a:rPr kumimoji="1" lang="ko-KR" altLang="en-US" dirty="0"/>
              <a:t>데이터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>
                <a:hlinkClick r:id="rId5"/>
              </a:rPr>
              <a:t>https://github.com/taolei87/text_convnet/tree/master/data</a:t>
            </a:r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1860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E91338-8C79-DA48-84A3-61CA79926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ko-KR" dirty="0"/>
              <a:t>Introduction 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84F11C-422F-3B4C-A03C-7619B630EE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10000"/>
              </a:lnSpc>
            </a:pPr>
            <a:r>
              <a:rPr lang="en" altLang="ko-KR" dirty="0"/>
              <a:t>Due to the linear nature of the convolution filters, they. lack the ability to capture complex language phenomena, such as </a:t>
            </a:r>
            <a:r>
              <a:rPr lang="en" altLang="ko-KR" dirty="0">
                <a:solidFill>
                  <a:srgbClr val="FF0000"/>
                </a:solidFill>
              </a:rPr>
              <a:t>compositionality </a:t>
            </a:r>
            <a:r>
              <a:rPr lang="en" altLang="ko-KR" dirty="0"/>
              <a:t>and</a:t>
            </a:r>
            <a:r>
              <a:rPr lang="en" altLang="ko-KR" dirty="0">
                <a:solidFill>
                  <a:srgbClr val="FF0000"/>
                </a:solidFill>
              </a:rPr>
              <a:t> long-term dependencies</a:t>
            </a:r>
            <a:endParaRPr lang="en" altLang="ko-KR" dirty="0"/>
          </a:p>
          <a:p>
            <a:pPr>
              <a:lnSpc>
                <a:spcPct val="110000"/>
              </a:lnSpc>
            </a:pPr>
            <a:r>
              <a:rPr lang="en" altLang="ko-KR" dirty="0"/>
              <a:t>To overcome this, we propose to employ </a:t>
            </a:r>
            <a:r>
              <a:rPr lang="en" altLang="ko-KR" dirty="0">
                <a:solidFill>
                  <a:srgbClr val="FF0000"/>
                </a:solidFill>
              </a:rPr>
              <a:t>re-current neural networks (RNNs) as convolution filters</a:t>
            </a:r>
            <a:r>
              <a:rPr lang="en" altLang="ko-KR" dirty="0"/>
              <a:t> of CNN systems for various NLP tasks </a:t>
            </a:r>
          </a:p>
          <a:p>
            <a:pPr>
              <a:lnSpc>
                <a:spcPct val="110000"/>
              </a:lnSpc>
            </a:pPr>
            <a:r>
              <a:rPr lang="en" altLang="ko-KR" dirty="0"/>
              <a:t>RNF-based CNN models can be </a:t>
            </a:r>
            <a:r>
              <a:rPr lang="en" altLang="ko-KR" dirty="0">
                <a:solidFill>
                  <a:srgbClr val="FF0000"/>
                </a:solidFill>
              </a:rPr>
              <a:t>3-8x faster</a:t>
            </a:r>
            <a:r>
              <a:rPr lang="en" altLang="ko-KR" dirty="0"/>
              <a:t> than their RNN counterparts. </a:t>
            </a:r>
          </a:p>
          <a:p>
            <a:pPr>
              <a:lnSpc>
                <a:spcPct val="110000"/>
              </a:lnSpc>
            </a:pPr>
            <a:r>
              <a:rPr lang="en" altLang="ko-KR" dirty="0"/>
              <a:t>Stanford Sentiment Treebank and the </a:t>
            </a:r>
            <a:r>
              <a:rPr lang="en" altLang="ko-KR" dirty="0" err="1"/>
              <a:t>QASent</a:t>
            </a:r>
            <a:r>
              <a:rPr lang="en" altLang="ko-KR" dirty="0"/>
              <a:t> and </a:t>
            </a:r>
            <a:r>
              <a:rPr lang="en" altLang="ko-KR" dirty="0" err="1"/>
              <a:t>WikiQA</a:t>
            </a:r>
            <a:r>
              <a:rPr lang="en" altLang="ko-KR" dirty="0"/>
              <a:t> datasets demonstrate that RNFs significantly improve CNN performance over linear filters by </a:t>
            </a:r>
            <a:r>
              <a:rPr lang="en" altLang="ko-KR" dirty="0">
                <a:solidFill>
                  <a:srgbClr val="FF0000"/>
                </a:solidFill>
              </a:rPr>
              <a:t>4-5% accuracies and 3-6% MAP scores</a:t>
            </a:r>
            <a:r>
              <a:rPr lang="en" altLang="ko-KR" dirty="0"/>
              <a:t> respectively </a:t>
            </a:r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5886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A5E1ED-F1C4-854C-A177-E6F7FB597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ko-KR" dirty="0"/>
              <a:t>Approach (1/2)</a:t>
            </a:r>
            <a:endParaRPr kumimoji="1"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EF89BD5-21B7-D746-8FB8-CC92B9A6AB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kumimoji="1" lang="en-US" altLang="ko-KR" dirty="0">
                    <a:latin typeface="Cambria Math" panose="02040503050406030204" pitchFamily="18" charset="0"/>
                  </a:rPr>
                  <a:t>CNN</a:t>
                </a:r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ko-KR" dirty="0"/>
                  <a:t> – f: non-linear activate function</a:t>
                </a:r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  <m:sSub>
                      <m:sSubPr>
                        <m:ctrlPr>
                          <a:rPr kumimoji="1"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kumimoji="1"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⊕…⊕</m:t>
                    </m:r>
                    <m:sSub>
                      <m:sSubPr>
                        <m:ctrlPr>
                          <a:rPr kumimoji="1"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kumimoji="1" lang="en-US" altLang="ko-KR" dirty="0"/>
              </a:p>
              <a:p>
                <a:pPr lvl="1">
                  <a:lnSpc>
                    <a:spcPct val="100000"/>
                  </a:lnSpc>
                </a:pPr>
                <a:r>
                  <a:rPr lang="en-US" altLang="ko-KR" dirty="0"/>
                  <a:t>Problem</a:t>
                </a:r>
              </a:p>
              <a:p>
                <a:pPr lvl="2">
                  <a:lnSpc>
                    <a:spcPct val="100000"/>
                  </a:lnSpc>
                </a:pPr>
                <a:r>
                  <a:rPr lang="en" altLang="ko-KR" dirty="0"/>
                  <a:t>First, linear filters assume local compositionality and </a:t>
                </a:r>
                <a:r>
                  <a:rPr lang="en" altLang="ko-KR" dirty="0">
                    <a:solidFill>
                      <a:srgbClr val="FF0000"/>
                    </a:solidFill>
                  </a:rPr>
                  <a:t>ignore</a:t>
                </a:r>
                <a:r>
                  <a:rPr lang="en" altLang="ko-KR" dirty="0"/>
                  <a:t> </a:t>
                </a:r>
                <a:r>
                  <a:rPr lang="en" altLang="ko-KR" dirty="0">
                    <a:solidFill>
                      <a:srgbClr val="FF0000"/>
                    </a:solidFill>
                  </a:rPr>
                  <a:t>long-term dependencies</a:t>
                </a:r>
                <a:r>
                  <a:rPr lang="en" altLang="ko-KR" dirty="0"/>
                  <a:t> in language.</a:t>
                </a:r>
              </a:p>
              <a:p>
                <a:pPr lvl="2">
                  <a:lnSpc>
                    <a:spcPct val="100000"/>
                  </a:lnSpc>
                </a:pPr>
                <a:r>
                  <a:rPr lang="en-US" altLang="ko-KR" dirty="0"/>
                  <a:t>??</a:t>
                </a:r>
                <a:r>
                  <a:rPr lang="ko-KR" altLang="en-US" dirty="0"/>
                  <a:t> </a:t>
                </a:r>
                <a:r>
                  <a:rPr lang="en" altLang="ko-KR" dirty="0"/>
                  <a:t>Second, they </a:t>
                </a:r>
                <a:r>
                  <a:rPr lang="en" altLang="ko-KR" u="sng" dirty="0">
                    <a:solidFill>
                      <a:srgbClr val="FF0000"/>
                    </a:solidFill>
                  </a:rPr>
                  <a:t>use separate parameters</a:t>
                </a:r>
                <a:r>
                  <a:rPr lang="en" altLang="ko-KR" dirty="0"/>
                  <a:t> for each value of the time index, which hinders parameter sharing for the same word type.</a:t>
                </a:r>
                <a:br>
                  <a:rPr lang="en" altLang="ko-KR" dirty="0"/>
                </a:br>
                <a:r>
                  <a:rPr lang="en" altLang="ko-KR" dirty="0"/>
                  <a:t>The assumptions become more problematic if we increase the </a:t>
                </a:r>
                <a:r>
                  <a:rPr lang="en" altLang="ko-KR" dirty="0">
                    <a:solidFill>
                      <a:srgbClr val="FF0000"/>
                    </a:solidFill>
                  </a:rPr>
                  <a:t>window size m</a:t>
                </a:r>
                <a:endParaRPr kumimoji="1" lang="ko-KR" altLang="en-US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EF89BD5-21B7-D746-8FB8-CC92B9A6AB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17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2197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A5E1ED-F1C4-854C-A177-E6F7FB597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ko-KR" dirty="0"/>
              <a:t>Approach (2/2)</a:t>
            </a:r>
            <a:endParaRPr kumimoji="1"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EF89BD5-21B7-D746-8FB8-CC92B9A6AB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kumimoji="1" lang="en-US" altLang="ko-KR" dirty="0">
                    <a:latin typeface="Cambria Math" panose="02040503050406030204" pitchFamily="18" charset="0"/>
                  </a:rPr>
                  <a:t>RNF</a:t>
                </a:r>
              </a:p>
              <a:p>
                <a:pPr lvl="1">
                  <a:lnSpc>
                    <a:spcPct val="12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𝑅𝑁𝑁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en-US" altLang="ko-KR" b="0" i="1" dirty="0">
                  <a:latin typeface="Cambria Math" panose="02040503050406030204" pitchFamily="18" charset="0"/>
                </a:endParaRPr>
              </a:p>
              <a:p>
                <a:pPr lvl="1">
                  <a:lnSpc>
                    <a:spcPct val="120000"/>
                  </a:lnSpc>
                </a:pPr>
                <a:r>
                  <a:rPr lang="en" altLang="ko-KR" dirty="0">
                    <a:solidFill>
                      <a:srgbClr val="FF0000"/>
                    </a:solidFill>
                  </a:rPr>
                  <a:t>use the last hidden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kumimoji="1"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kumimoji="1"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kumimoji="1"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kumimoji="1"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kumimoji="1" lang="en-US" altLang="ko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" altLang="ko-KR" dirty="0"/>
                  <a:t>as the RNF output feature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" altLang="ko-KR" dirty="0"/>
              </a:p>
              <a:p>
                <a:pPr lvl="1">
                  <a:lnSpc>
                    <a:spcPct val="120000"/>
                  </a:lnSpc>
                </a:pPr>
                <a:r>
                  <a:rPr lang="en" altLang="ko-KR" dirty="0"/>
                  <a:t>The left-to-right word composing procedure in RNFs </a:t>
                </a:r>
                <a:r>
                  <a:rPr lang="en" altLang="ko-KR" dirty="0">
                    <a:solidFill>
                      <a:srgbClr val="FF0000"/>
                    </a:solidFill>
                  </a:rPr>
                  <a:t>preserves word order information</a:t>
                </a:r>
                <a:r>
                  <a:rPr lang="en" altLang="ko-KR" dirty="0"/>
                  <a:t> and implicitly models </a:t>
                </a:r>
                <a:r>
                  <a:rPr lang="en" altLang="ko-KR" dirty="0">
                    <a:solidFill>
                      <a:srgbClr val="FF0000"/>
                    </a:solidFill>
                  </a:rPr>
                  <a:t>long-term dependencies</a:t>
                </a:r>
                <a:r>
                  <a:rPr lang="en" altLang="ko-KR" dirty="0"/>
                  <a:t> in language. </a:t>
                </a:r>
              </a:p>
              <a:p>
                <a:pPr lvl="1"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1: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2: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+1: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" altLang="ko-KR" dirty="0"/>
                  <a:t> -- sentence</a:t>
                </a:r>
              </a:p>
              <a:p>
                <a:pPr lvl="1"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 …,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b="0" i="1" dirty="0">
                    <a:latin typeface="Cambria Math" panose="02040503050406030204" pitchFamily="18" charset="0"/>
                  </a:rPr>
                  <a:t> -- </a:t>
                </a:r>
                <a:r>
                  <a:rPr lang="en-US" altLang="ko-KR" dirty="0">
                    <a:latin typeface="Cambria Math" panose="02040503050406030204" pitchFamily="18" charset="0"/>
                  </a:rPr>
                  <a:t>feature map</a:t>
                </a:r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pPr lvl="1"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e>
                    </m:func>
                  </m:oMath>
                </a14:m>
                <a:r>
                  <a:rPr lang="en" altLang="ko-KR" dirty="0"/>
                  <a:t> -- </a:t>
                </a:r>
                <a:r>
                  <a:rPr lang="en" altLang="ko-KR" dirty="0" err="1"/>
                  <a:t>maxpooling</a:t>
                </a:r>
                <a:endParaRPr lang="en" altLang="ko-KR" dirty="0"/>
              </a:p>
              <a:p>
                <a:pPr lvl="1">
                  <a:lnSpc>
                    <a:spcPct val="120000"/>
                  </a:lnSpc>
                </a:pPr>
                <a:r>
                  <a:rPr lang="en" altLang="ko-KR" dirty="0"/>
                  <a:t>Sentence classification</a:t>
                </a:r>
              </a:p>
              <a:p>
                <a:pPr lvl="2">
                  <a:lnSpc>
                    <a:spcPct val="120000"/>
                  </a:lnSpc>
                </a:pPr>
                <a:r>
                  <a:rPr lang="en" altLang="ko-KR" dirty="0"/>
                  <a:t>a </a:t>
                </a:r>
                <a:r>
                  <a:rPr lang="en" altLang="ko-KR" dirty="0">
                    <a:solidFill>
                      <a:srgbClr val="FF0000"/>
                    </a:solidFill>
                  </a:rPr>
                  <a:t>fully connected </a:t>
                </a:r>
                <a:r>
                  <a:rPr lang="en" altLang="ko-KR" dirty="0" err="1">
                    <a:solidFill>
                      <a:srgbClr val="FF0000"/>
                    </a:solidFill>
                  </a:rPr>
                  <a:t>softmax</a:t>
                </a:r>
                <a:r>
                  <a:rPr lang="en" altLang="ko-KR" dirty="0">
                    <a:solidFill>
                      <a:srgbClr val="FF0000"/>
                    </a:solidFill>
                  </a:rPr>
                  <a:t> layer</a:t>
                </a:r>
                <a:r>
                  <a:rPr lang="en" altLang="ko-KR" dirty="0"/>
                  <a:t> is used to map v to an output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" altLang="ko-KR" dirty="0"/>
                  <a:t>Sentence matching</a:t>
                </a:r>
              </a:p>
              <a:p>
                <a:pPr lvl="2">
                  <a:lnSpc>
                    <a:spcPct val="120000"/>
                  </a:lnSpc>
                </a:pPr>
                <a:r>
                  <a:rPr lang="en" altLang="ko-KR" dirty="0"/>
                  <a:t>A bilinear function is applied to v1 and v2 to produce a sentence matching score. The score is combined with </a:t>
                </a:r>
                <a:r>
                  <a:rPr lang="en" altLang="ko-KR" dirty="0">
                    <a:solidFill>
                      <a:srgbClr val="FF0000"/>
                    </a:solidFill>
                  </a:rPr>
                  <a:t>two word matching count features and fed into a sigmoid layer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EF89BD5-21B7-D746-8FB8-CC92B9A6AB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83" t="-8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3792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>
            <a:extLst>
              <a:ext uri="{FF2B5EF4-FFF2-40B4-BE49-F238E27FC236}">
                <a16:creationId xmlns:a16="http://schemas.microsoft.com/office/drawing/2014/main" id="{8A1ACCA7-C27A-874F-912C-2227B3F0CBDB}"/>
              </a:ext>
            </a:extLst>
          </p:cNvPr>
          <p:cNvSpPr/>
          <p:nvPr/>
        </p:nvSpPr>
        <p:spPr>
          <a:xfrm>
            <a:off x="9842205" y="2428389"/>
            <a:ext cx="1511596" cy="428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err="1"/>
              <a:t>mgram</a:t>
            </a:r>
            <a:endParaRPr kumimoji="1"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C1E795B-9E65-EE4B-AE3A-5309EE73E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ko-KR" dirty="0" err="1"/>
              <a:t>Rnf</a:t>
            </a:r>
            <a:r>
              <a:rPr kumimoji="1" lang="en" altLang="ko-KR" dirty="0"/>
              <a:t>: </a:t>
            </a:r>
            <a:r>
              <a:rPr kumimoji="1" lang="en" altLang="ko-KR" dirty="0" err="1"/>
              <a:t>rnn</a:t>
            </a:r>
            <a:r>
              <a:rPr kumimoji="1" lang="en" altLang="ko-KR" dirty="0"/>
              <a:t> filter</a:t>
            </a:r>
            <a:endParaRPr kumimoji="1"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4A8FEEA-0870-5F46-84DA-7BD593A068ED}"/>
              </a:ext>
            </a:extLst>
          </p:cNvPr>
          <p:cNvSpPr/>
          <p:nvPr/>
        </p:nvSpPr>
        <p:spPr>
          <a:xfrm>
            <a:off x="838200" y="5592173"/>
            <a:ext cx="10515600" cy="5847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LSTM</a:t>
            </a:r>
            <a:endParaRPr kumimoji="1" lang="ko-KR" altLang="en-US" dirty="0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859C795D-3129-5243-BCA1-4F72C5DAF4C9}"/>
              </a:ext>
            </a:extLst>
          </p:cNvPr>
          <p:cNvGrpSpPr/>
          <p:nvPr/>
        </p:nvGrpSpPr>
        <p:grpSpPr>
          <a:xfrm>
            <a:off x="838200" y="1825625"/>
            <a:ext cx="10515600" cy="449743"/>
            <a:chOff x="838200" y="1825625"/>
            <a:chExt cx="10515600" cy="584790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587C27DC-46E4-CA4E-96E0-E9FCB09D9509}"/>
                </a:ext>
              </a:extLst>
            </p:cNvPr>
            <p:cNvSpPr/>
            <p:nvPr/>
          </p:nvSpPr>
          <p:spPr>
            <a:xfrm>
              <a:off x="2048538" y="1825625"/>
              <a:ext cx="8094923" cy="5847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600" dirty="0"/>
                <a:t>max length</a:t>
              </a:r>
              <a:endParaRPr kumimoji="1" lang="ko-KR" altLang="en-US" sz="1600" dirty="0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7631FC1B-9126-514F-8E8C-8E510618A105}"/>
                </a:ext>
              </a:extLst>
            </p:cNvPr>
            <p:cNvSpPr/>
            <p:nvPr/>
          </p:nvSpPr>
          <p:spPr>
            <a:xfrm>
              <a:off x="838200" y="1825625"/>
              <a:ext cx="1210339" cy="5847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600" dirty="0" err="1"/>
                <a:t>mgram</a:t>
              </a:r>
              <a:r>
                <a:rPr kumimoji="1" lang="en-US" altLang="ko-KR" sz="1600" dirty="0"/>
                <a:t> - 1</a:t>
              </a:r>
              <a:endParaRPr kumimoji="1" lang="ko-KR" altLang="en-US" sz="1600" dirty="0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D0E1E8DA-8507-0547-9D24-03441EB817D7}"/>
                </a:ext>
              </a:extLst>
            </p:cNvPr>
            <p:cNvSpPr/>
            <p:nvPr/>
          </p:nvSpPr>
          <p:spPr>
            <a:xfrm>
              <a:off x="10143461" y="1825625"/>
              <a:ext cx="1210339" cy="5847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600" dirty="0" err="1"/>
                <a:t>mgram</a:t>
              </a:r>
              <a:r>
                <a:rPr kumimoji="1" lang="en-US" altLang="ko-KR" sz="1600" dirty="0"/>
                <a:t> - 1</a:t>
              </a:r>
              <a:endParaRPr kumimoji="1" lang="ko-KR" altLang="en-US" sz="1600" dirty="0"/>
            </a:p>
          </p:txBody>
        </p:sp>
      </p:grp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8A293C3-E30F-2246-B606-35F5C289EED3}"/>
              </a:ext>
            </a:extLst>
          </p:cNvPr>
          <p:cNvSpPr/>
          <p:nvPr/>
        </p:nvSpPr>
        <p:spPr>
          <a:xfrm>
            <a:off x="838199" y="2428389"/>
            <a:ext cx="1511596" cy="428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err="1"/>
              <a:t>mgram</a:t>
            </a:r>
            <a:endParaRPr kumimoji="1" lang="ko-KR" altLang="en-US" dirty="0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701BA842-114D-424F-A213-5624BB85D6EE}"/>
              </a:ext>
            </a:extLst>
          </p:cNvPr>
          <p:cNvCxnSpPr>
            <a:stCxn id="25" idx="3"/>
          </p:cNvCxnSpPr>
          <p:nvPr/>
        </p:nvCxnSpPr>
        <p:spPr>
          <a:xfrm>
            <a:off x="2349795" y="2642503"/>
            <a:ext cx="9004005" cy="100692"/>
          </a:xfrm>
          <a:prstGeom prst="straightConnector1">
            <a:avLst/>
          </a:prstGeom>
          <a:ln w="635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D290142-9D01-A147-96DD-F6430B72939D}"/>
              </a:ext>
            </a:extLst>
          </p:cNvPr>
          <p:cNvSpPr txBox="1"/>
          <p:nvPr/>
        </p:nvSpPr>
        <p:spPr>
          <a:xfrm>
            <a:off x="4700727" y="2324189"/>
            <a:ext cx="2468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Max length+ filter - 1</a:t>
            </a:r>
            <a:endParaRPr kumimoji="1"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3229472-AC2E-8B4D-9BB1-90056D15FD7F}"/>
              </a:ext>
            </a:extLst>
          </p:cNvPr>
          <p:cNvSpPr/>
          <p:nvPr/>
        </p:nvSpPr>
        <p:spPr>
          <a:xfrm rot="5400000">
            <a:off x="1033132" y="3695239"/>
            <a:ext cx="1511595" cy="5847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err="1"/>
              <a:t>mgram</a:t>
            </a:r>
            <a:endParaRPr kumimoji="1"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FA5CDBE-3B10-314A-A0D4-263A4CBB6510}"/>
              </a:ext>
            </a:extLst>
          </p:cNvPr>
          <p:cNvSpPr/>
          <p:nvPr/>
        </p:nvSpPr>
        <p:spPr>
          <a:xfrm rot="5400000">
            <a:off x="1755259" y="3689218"/>
            <a:ext cx="1511595" cy="5847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err="1"/>
              <a:t>mgram</a:t>
            </a:r>
            <a:endParaRPr kumimoji="1"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7091D5B-047A-D344-B373-B5DE2D1DF04A}"/>
              </a:ext>
            </a:extLst>
          </p:cNvPr>
          <p:cNvSpPr/>
          <p:nvPr/>
        </p:nvSpPr>
        <p:spPr>
          <a:xfrm rot="5400000">
            <a:off x="9733225" y="3587782"/>
            <a:ext cx="1511595" cy="5847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err="1"/>
              <a:t>mgram</a:t>
            </a:r>
            <a:endParaRPr kumimoji="1" lang="ko-KR" altLang="en-US" dirty="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654614B1-011E-6E41-952C-CE80C86D3DA5}"/>
              </a:ext>
            </a:extLst>
          </p:cNvPr>
          <p:cNvCxnSpPr>
            <a:cxnSpLocks/>
            <a:endCxn id="32" idx="2"/>
          </p:cNvCxnSpPr>
          <p:nvPr/>
        </p:nvCxnSpPr>
        <p:spPr>
          <a:xfrm>
            <a:off x="2803452" y="3872977"/>
            <a:ext cx="7393176" cy="7201"/>
          </a:xfrm>
          <a:prstGeom prst="straightConnector1">
            <a:avLst/>
          </a:prstGeom>
          <a:ln w="63500">
            <a:solidFill>
              <a:schemeClr val="tx1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왼쪽 중괄호[L] 34">
            <a:extLst>
              <a:ext uri="{FF2B5EF4-FFF2-40B4-BE49-F238E27FC236}">
                <a16:creationId xmlns:a16="http://schemas.microsoft.com/office/drawing/2014/main" id="{65429C40-3459-BB41-84E6-352A35C6A032}"/>
              </a:ext>
            </a:extLst>
          </p:cNvPr>
          <p:cNvSpPr/>
          <p:nvPr/>
        </p:nvSpPr>
        <p:spPr>
          <a:xfrm rot="5400000">
            <a:off x="5924862" y="-1617169"/>
            <a:ext cx="428228" cy="9284884"/>
          </a:xfrm>
          <a:prstGeom prst="leftBrace">
            <a:avLst>
              <a:gd name="adj1" fmla="val 8333"/>
              <a:gd name="adj2" fmla="val 49198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36" name="아래쪽 화살표[D] 35">
            <a:extLst>
              <a:ext uri="{FF2B5EF4-FFF2-40B4-BE49-F238E27FC236}">
                <a16:creationId xmlns:a16="http://schemas.microsoft.com/office/drawing/2014/main" id="{7B9A16D5-CC5B-BB40-BEFB-7613644717D4}"/>
              </a:ext>
            </a:extLst>
          </p:cNvPr>
          <p:cNvSpPr/>
          <p:nvPr/>
        </p:nvSpPr>
        <p:spPr>
          <a:xfrm>
            <a:off x="5321305" y="5036073"/>
            <a:ext cx="1635342" cy="4604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940104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9EEB2C-83F4-1441-AD76-EC3B85562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Experiments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3D91AD-CBD5-2C4F-A656-1675B515EC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" altLang="ko-KR" dirty="0"/>
              <a:t> </a:t>
            </a:r>
          </a:p>
          <a:p>
            <a:pPr lvl="1"/>
            <a:endParaRPr kumimoji="1"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BBF8AC0-47A1-4C43-8012-E3F43D55DF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6764" y="1690688"/>
            <a:ext cx="5284384" cy="449048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85EE926-E87B-F247-9D7A-D65C705FB2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355" y="1690688"/>
            <a:ext cx="4811506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870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9EEB2C-83F4-1441-AD76-EC3B85562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Analysis</a:t>
            </a:r>
            <a:endParaRPr kumimoji="1"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3EDF7CE7-2965-2C46-9785-2D69341EF5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5284" y="1690688"/>
            <a:ext cx="4977809" cy="3820179"/>
          </a:xfr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9A7C7620-8BC2-4846-85F1-EFFE88C31523}"/>
              </a:ext>
            </a:extLst>
          </p:cNvPr>
          <p:cNvSpPr/>
          <p:nvPr/>
        </p:nvSpPr>
        <p:spPr>
          <a:xfrm>
            <a:off x="985284" y="5569545"/>
            <a:ext cx="511071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R" dirty="0">
                <a:latin typeface="NimbusRomNo9L"/>
              </a:rPr>
              <a:t>We define the </a:t>
            </a:r>
            <a:r>
              <a:rPr lang="en" altLang="ko-KR" i="1" dirty="0">
                <a:latin typeface="NimbusRomNo9L"/>
              </a:rPr>
              <a:t>local label consistency (LLC) ratio </a:t>
            </a:r>
            <a:r>
              <a:rPr lang="en" altLang="ko-KR" dirty="0">
                <a:latin typeface="NimbusRomNo9L"/>
              </a:rPr>
              <a:t>as the ratio of </a:t>
            </a:r>
            <a:r>
              <a:rPr lang="en" altLang="ko-KR" dirty="0">
                <a:latin typeface="CMMI10"/>
              </a:rPr>
              <a:t>m</a:t>
            </a:r>
            <a:r>
              <a:rPr lang="en" altLang="ko-KR" dirty="0">
                <a:latin typeface="NimbusRomNo9L"/>
              </a:rPr>
              <a:t>-grams that share the same sentiment labels as the original sentences </a:t>
            </a:r>
            <a:endParaRPr lang="en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F30187A-56ED-224D-8602-6C83942C44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1684" y="1690688"/>
            <a:ext cx="5029200" cy="368300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7C9A51F1-4FBE-B646-8781-8AD56646EB22}"/>
              </a:ext>
            </a:extLst>
          </p:cNvPr>
          <p:cNvSpPr/>
          <p:nvPr/>
        </p:nvSpPr>
        <p:spPr>
          <a:xfrm>
            <a:off x="6471684" y="5510867"/>
            <a:ext cx="530742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R" dirty="0">
                <a:latin typeface="NimbusRomNo9L"/>
              </a:rPr>
              <a:t>The filter-detected </a:t>
            </a:r>
            <a:r>
              <a:rPr lang="en" altLang="ko-KR" dirty="0">
                <a:latin typeface="CMMI10"/>
              </a:rPr>
              <a:t>m</a:t>
            </a:r>
            <a:r>
              <a:rPr lang="en" altLang="ko-KR" dirty="0">
                <a:latin typeface="NimbusRomNo9L"/>
              </a:rPr>
              <a:t>-gram of a sentence is the one whose convolution feature vector has the shortest Euclidean distance to the max-pooled vector </a:t>
            </a:r>
            <a:endParaRPr lang="en" altLang="ko-KR" dirty="0"/>
          </a:p>
        </p:txBody>
      </p:sp>
    </p:spTree>
    <p:extLst>
      <p:ext uri="{BB962C8B-B14F-4D97-AF65-F5344CB8AC3E}">
        <p14:creationId xmlns:p14="http://schemas.microsoft.com/office/powerpoint/2010/main" val="26769065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F74FB7-809B-DC42-B688-223E0908D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실행</a:t>
            </a:r>
            <a:br>
              <a:rPr kumimoji="1" lang="en-US" altLang="ko-KR" dirty="0"/>
            </a:br>
            <a:r>
              <a:rPr kumimoji="1" lang="en-US" altLang="ko-KR" dirty="0"/>
              <a:t>(</a:t>
            </a:r>
            <a:r>
              <a:rPr lang="en" altLang="ko-KR" dirty="0"/>
              <a:t>binary sentiment classification)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B69004-C844-9142-9EA8-55C89F56C2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ko-KR" dirty="0"/>
              <a:t>python </a:t>
            </a:r>
            <a:r>
              <a:rPr lang="en" altLang="ko-KR" dirty="0" err="1"/>
              <a:t>proc_data.py</a:t>
            </a:r>
            <a:r>
              <a:rPr lang="en" altLang="ko-KR" dirty="0"/>
              <a:t> data/</a:t>
            </a:r>
            <a:r>
              <a:rPr lang="en" altLang="ko-KR" dirty="0" err="1"/>
              <a:t>stsa.binary.pkl</a:t>
            </a:r>
            <a:br>
              <a:rPr lang="en" altLang="ko-KR" dirty="0"/>
            </a:br>
            <a:r>
              <a:rPr lang="en" altLang="ko-KR" dirty="0">
                <a:solidFill>
                  <a:schemeClr val="bg1">
                    <a:lumMod val="65000"/>
                  </a:schemeClr>
                </a:solidFill>
              </a:rPr>
              <a:t>--train-pa</a:t>
            </a:r>
            <a:r>
              <a:rPr lang="en-US" altLang="ko-KR" dirty="0" err="1">
                <a:solidFill>
                  <a:schemeClr val="bg1">
                    <a:lumMod val="65000"/>
                  </a:schemeClr>
                </a:solidFill>
              </a:rPr>
              <a:t>th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" altLang="ko-KR" dirty="0">
                <a:solidFill>
                  <a:schemeClr val="bg1">
                    <a:lumMod val="65000"/>
                  </a:schemeClr>
                </a:solidFill>
              </a:rPr>
              <a:t>data/</a:t>
            </a:r>
            <a:r>
              <a:rPr lang="en" altLang="ko-KR" dirty="0" err="1">
                <a:solidFill>
                  <a:schemeClr val="bg1">
                    <a:lumMod val="65000"/>
                  </a:schemeClr>
                </a:solidFill>
              </a:rPr>
              <a:t>sst_text_convnet</a:t>
            </a:r>
            <a:r>
              <a:rPr lang="en" altLang="ko-KR" dirty="0">
                <a:solidFill>
                  <a:schemeClr val="bg1">
                    <a:lumMod val="65000"/>
                  </a:schemeClr>
                </a:solidFill>
              </a:rPr>
              <a:t>/</a:t>
            </a:r>
            <a:r>
              <a:rPr lang="en" altLang="ko-KR" dirty="0" err="1">
                <a:solidFill>
                  <a:schemeClr val="bg1">
                    <a:lumMod val="65000"/>
                  </a:schemeClr>
                </a:solidFill>
              </a:rPr>
              <a:t>stsa.binary.phrases.train</a:t>
            </a:r>
            <a:br>
              <a:rPr lang="en" altLang="ko-KR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" altLang="ko-KR" dirty="0">
                <a:solidFill>
                  <a:schemeClr val="bg1">
                    <a:lumMod val="65000"/>
                  </a:schemeClr>
                </a:solidFill>
              </a:rPr>
              <a:t>--dev-path data/</a:t>
            </a:r>
            <a:r>
              <a:rPr lang="en" altLang="ko-KR" dirty="0" err="1">
                <a:solidFill>
                  <a:schemeClr val="bg1">
                    <a:lumMod val="65000"/>
                  </a:schemeClr>
                </a:solidFill>
              </a:rPr>
              <a:t>sst_text_convnet</a:t>
            </a:r>
            <a:r>
              <a:rPr lang="en" altLang="ko-KR" dirty="0">
                <a:solidFill>
                  <a:schemeClr val="bg1">
                    <a:lumMod val="65000"/>
                  </a:schemeClr>
                </a:solidFill>
              </a:rPr>
              <a:t>/</a:t>
            </a:r>
            <a:r>
              <a:rPr lang="en" altLang="ko-KR" dirty="0" err="1">
                <a:solidFill>
                  <a:schemeClr val="bg1">
                    <a:lumMod val="65000"/>
                  </a:schemeClr>
                </a:solidFill>
              </a:rPr>
              <a:t>stsa.binary.dev</a:t>
            </a:r>
            <a:br>
              <a:rPr lang="en" altLang="ko-KR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" altLang="ko-KR" dirty="0">
                <a:solidFill>
                  <a:schemeClr val="bg1">
                    <a:lumMod val="65000"/>
                  </a:schemeClr>
                </a:solidFill>
              </a:rPr>
              <a:t>--test-path data/</a:t>
            </a:r>
            <a:r>
              <a:rPr lang="en" altLang="ko-KR" dirty="0" err="1">
                <a:solidFill>
                  <a:schemeClr val="bg1">
                    <a:lumMod val="65000"/>
                  </a:schemeClr>
                </a:solidFill>
              </a:rPr>
              <a:t>sst_text_convnet</a:t>
            </a:r>
            <a:r>
              <a:rPr lang="en" altLang="ko-KR" dirty="0">
                <a:solidFill>
                  <a:schemeClr val="bg1">
                    <a:lumMod val="65000"/>
                  </a:schemeClr>
                </a:solidFill>
              </a:rPr>
              <a:t>/</a:t>
            </a:r>
            <a:r>
              <a:rPr lang="en" altLang="ko-KR" dirty="0" err="1">
                <a:solidFill>
                  <a:schemeClr val="bg1">
                    <a:lumMod val="65000"/>
                  </a:schemeClr>
                </a:solidFill>
              </a:rPr>
              <a:t>stsa.binary.test</a:t>
            </a:r>
            <a:br>
              <a:rPr lang="en" altLang="ko-KR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" altLang="ko-KR" dirty="0">
                <a:solidFill>
                  <a:schemeClr val="bg1">
                    <a:lumMod val="65000"/>
                  </a:schemeClr>
                </a:solidFill>
              </a:rPr>
              <a:t>--</a:t>
            </a:r>
            <a:r>
              <a:rPr lang="en" altLang="ko-KR" dirty="0" err="1">
                <a:solidFill>
                  <a:schemeClr val="bg1">
                    <a:lumMod val="65000"/>
                  </a:schemeClr>
                </a:solidFill>
              </a:rPr>
              <a:t>emb</a:t>
            </a:r>
            <a:r>
              <a:rPr lang="en" altLang="ko-KR" dirty="0">
                <a:solidFill>
                  <a:schemeClr val="bg1">
                    <a:lumMod val="65000"/>
                  </a:schemeClr>
                </a:solidFill>
              </a:rPr>
              <a:t>-path data/glove.840B.300d.txt</a:t>
            </a:r>
          </a:p>
          <a:p>
            <a:endParaRPr lang="en" altLang="ko-KR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" altLang="ko-KR" dirty="0"/>
              <a:t>python </a:t>
            </a:r>
            <a:r>
              <a:rPr lang="en" altLang="ko-KR" dirty="0" err="1"/>
              <a:t>cnn_keras.py</a:t>
            </a:r>
            <a:r>
              <a:rPr lang="en" altLang="ko-KR" dirty="0"/>
              <a:t> --filter-type linear data/</a:t>
            </a:r>
            <a:r>
              <a:rPr lang="en" altLang="ko-KR" dirty="0" err="1"/>
              <a:t>stsa.binary.pk</a:t>
            </a:r>
            <a:r>
              <a:rPr lang="en-US" altLang="ko-KR" dirty="0"/>
              <a:t>l</a:t>
            </a:r>
            <a:endParaRPr lang="en" altLang="ko-KR" dirty="0"/>
          </a:p>
          <a:p>
            <a:r>
              <a:rPr lang="en" altLang="ko-KR" dirty="0"/>
              <a:t>python </a:t>
            </a:r>
            <a:r>
              <a:rPr lang="en" altLang="ko-KR" dirty="0" err="1"/>
              <a:t>cnn_keras.py</a:t>
            </a:r>
            <a:r>
              <a:rPr lang="en" altLang="ko-KR" dirty="0"/>
              <a:t> --filter-type </a:t>
            </a:r>
            <a:r>
              <a:rPr lang="en" altLang="ko-KR" dirty="0" err="1"/>
              <a:t>rnf</a:t>
            </a:r>
            <a:r>
              <a:rPr lang="en" altLang="ko-KR" dirty="0"/>
              <a:t> data/</a:t>
            </a:r>
            <a:r>
              <a:rPr lang="en" altLang="ko-KR" dirty="0" err="1"/>
              <a:t>stsa.binary.pkl</a:t>
            </a:r>
            <a:endParaRPr lang="en" altLang="ko-KR" dirty="0">
              <a:solidFill>
                <a:schemeClr val="bg1">
                  <a:lumMod val="65000"/>
                </a:schemeClr>
              </a:solidFill>
            </a:endParaRPr>
          </a:p>
          <a:p>
            <a:endParaRPr lang="en" altLang="ko-KR" dirty="0"/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94517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9442</TotalTime>
  <Words>557</Words>
  <Application>Microsoft Macintosh PowerPoint</Application>
  <PresentationFormat>와이드스크린</PresentationFormat>
  <Paragraphs>110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2" baseType="lpstr">
      <vt:lpstr>맑은 고딕</vt:lpstr>
      <vt:lpstr>CMMI10</vt:lpstr>
      <vt:lpstr>NimbusRomNo9L</vt:lpstr>
      <vt:lpstr>Arial</vt:lpstr>
      <vt:lpstr>Cambria Math</vt:lpstr>
      <vt:lpstr>Menlo</vt:lpstr>
      <vt:lpstr>Office 테마</vt:lpstr>
      <vt:lpstr>CNN-RNF</vt:lpstr>
      <vt:lpstr>개요</vt:lpstr>
      <vt:lpstr>Introduction </vt:lpstr>
      <vt:lpstr>Approach (1/2)</vt:lpstr>
      <vt:lpstr>Approach (2/2)</vt:lpstr>
      <vt:lpstr>Rnf: rnn filter</vt:lpstr>
      <vt:lpstr>Experiments</vt:lpstr>
      <vt:lpstr>Analysis</vt:lpstr>
      <vt:lpstr>실행 (binary sentiment classification)</vt:lpstr>
      <vt:lpstr>실행 (fine-grained sentiment classification)</vt:lpstr>
      <vt:lpstr>proc_data.py</vt:lpstr>
      <vt:lpstr>cnn_keras.py</vt:lpstr>
      <vt:lpstr>TimeDistributed</vt:lpstr>
      <vt:lpstr>GlobalMaxPooling1D</vt:lpstr>
      <vt:lpstr>GlobalMaxPooling1D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CNN-RNF</dc:title>
  <dc:creator>현 청천</dc:creator>
  <cp:lastModifiedBy>현 청천</cp:lastModifiedBy>
  <cp:revision>2</cp:revision>
  <dcterms:created xsi:type="dcterms:W3CDTF">2019-03-02T01:11:59Z</dcterms:created>
  <dcterms:modified xsi:type="dcterms:W3CDTF">2019-03-12T01:16:10Z</dcterms:modified>
</cp:coreProperties>
</file>