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15" r:id="rId2"/>
    <p:sldId id="516" r:id="rId3"/>
    <p:sldId id="698" r:id="rId4"/>
    <p:sldId id="710" r:id="rId5"/>
    <p:sldId id="709" r:id="rId6"/>
    <p:sldId id="640" r:id="rId7"/>
    <p:sldId id="641" r:id="rId8"/>
    <p:sldId id="711" r:id="rId9"/>
    <p:sldId id="712" r:id="rId10"/>
    <p:sldId id="713" r:id="rId11"/>
    <p:sldId id="714" r:id="rId12"/>
    <p:sldId id="716" r:id="rId13"/>
    <p:sldId id="718" r:id="rId14"/>
    <p:sldId id="717" r:id="rId15"/>
    <p:sldId id="720" r:id="rId16"/>
    <p:sldId id="719" r:id="rId17"/>
    <p:sldId id="721" r:id="rId18"/>
    <p:sldId id="609" r:id="rId19"/>
  </p:sldIdLst>
  <p:sldSz cx="9144000" cy="5143500" type="screen16x9"/>
  <p:notesSz cx="6858000" cy="9947275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581">
          <p15:clr>
            <a:srgbClr val="A4A3A4"/>
          </p15:clr>
        </p15:guide>
        <p15:guide id="4" pos="290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X" initials="A" lastIdx="0" clrIdx="0"/>
  <p:cmAuthor id="2" name="ZWL" initials="Z" lastIdx="2" clrIdx="1"/>
  <p:cmAuthor id="3" name="liu ying" initials="ly" lastIdx="1" clrIdx="2">
    <p:extLst>
      <p:ext uri="{19B8F6BF-5375-455C-9EA6-DF929625EA0E}">
        <p15:presenceInfo xmlns:p15="http://schemas.microsoft.com/office/powerpoint/2012/main" userId="ee98a4425d089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A80000"/>
    <a:srgbClr val="EAEFF7"/>
    <a:srgbClr val="D2DEEF"/>
    <a:srgbClr val="5B9BD5"/>
    <a:srgbClr val="152543"/>
    <a:srgbClr val="1B3055"/>
    <a:srgbClr val="254275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1" autoAdjust="0"/>
    <p:restoredTop sz="86608" autoAdjust="0"/>
  </p:normalViewPr>
  <p:slideViewPr>
    <p:cSldViewPr snapToGrid="0">
      <p:cViewPr varScale="1">
        <p:scale>
          <a:sx n="83" d="100"/>
          <a:sy n="83" d="100"/>
        </p:scale>
        <p:origin x="1020" y="84"/>
      </p:cViewPr>
      <p:guideLst>
        <p:guide orient="horz" pos="2198"/>
        <p:guide pos="3840"/>
        <p:guide orient="horz" pos="1581"/>
        <p:guide pos="29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8D4C1-1CCE-4F5A-8A43-C337319BA2E9}" type="datetimeFigureOut">
              <a:rPr lang="zh-CN" altLang="en-US" smtClean="0"/>
              <a:pPr/>
              <a:t>2021-12-27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8D54-D2F4-4D46-AA23-2F0DA79969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26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FE70F-5242-4F9E-AD46-69CE3FE1AE96}" type="datetimeFigureOut">
              <a:rPr lang="zh-CN" altLang="en-US" smtClean="0"/>
              <a:pPr/>
              <a:t>2021-12-27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03C3E-A010-4954-8EE4-CCE8EF5DB1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6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4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94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1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30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143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61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243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77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4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3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1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2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37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6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03C3E-A010-4954-8EE4-CCE8EF5DB1F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2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841772"/>
            <a:ext cx="78867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701528"/>
            <a:ext cx="78867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46D2-5FEC-445B-9387-C1632A1A4257}" type="datetimeFigureOut">
              <a:rPr lang="zh-CN" altLang="en-US" smtClean="0"/>
              <a:pPr/>
              <a:t>2021-12-27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7F99-C682-493C-8A15-BA845380F1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844"/>
            <a:ext cx="8443913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69218"/>
            <a:ext cx="8443913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46D2-5FEC-445B-9387-C1632A1A4257}" type="datetimeFigureOut">
              <a:rPr lang="zh-CN" altLang="en-US" smtClean="0"/>
              <a:pPr/>
              <a:t>2021-12-27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7F99-C682-493C-8A15-BA845380F1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 userDrawn="1"/>
        </p:nvSpPr>
        <p:spPr>
          <a:xfrm rot="16200000" flipV="1">
            <a:off x="3576078" y="-3420104"/>
            <a:ext cx="437465" cy="75685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795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795 h 10000"/>
              <a:gd name="connsiteX0-11" fmla="*/ 0 w 10000"/>
              <a:gd name="connsiteY0-12" fmla="*/ 427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0 w 10000"/>
              <a:gd name="connsiteY4-20" fmla="*/ 427 h 10000"/>
              <a:gd name="connsiteX0-21" fmla="*/ 0 w 10000"/>
              <a:gd name="connsiteY0-22" fmla="*/ 434 h 10000"/>
              <a:gd name="connsiteX1-23" fmla="*/ 10000 w 10000"/>
              <a:gd name="connsiteY1-24" fmla="*/ 0 h 10000"/>
              <a:gd name="connsiteX2-25" fmla="*/ 10000 w 10000"/>
              <a:gd name="connsiteY2-26" fmla="*/ 10000 h 10000"/>
              <a:gd name="connsiteX3-27" fmla="*/ 0 w 10000"/>
              <a:gd name="connsiteY3-28" fmla="*/ 10000 h 10000"/>
              <a:gd name="connsiteX4-29" fmla="*/ 0 w 10000"/>
              <a:gd name="connsiteY4-30" fmla="*/ 434 h 10000"/>
              <a:gd name="connsiteX0-31" fmla="*/ 0 w 10000"/>
              <a:gd name="connsiteY0-32" fmla="*/ 434 h 10000"/>
              <a:gd name="connsiteX1-33" fmla="*/ 10000 w 10000"/>
              <a:gd name="connsiteY1-34" fmla="*/ 0 h 10000"/>
              <a:gd name="connsiteX2-35" fmla="*/ 10000 w 10000"/>
              <a:gd name="connsiteY2-36" fmla="*/ 10000 h 10000"/>
              <a:gd name="connsiteX3-37" fmla="*/ 0 w 10000"/>
              <a:gd name="connsiteY3-38" fmla="*/ 10000 h 10000"/>
              <a:gd name="connsiteX4-39" fmla="*/ 0 w 10000"/>
              <a:gd name="connsiteY4-40" fmla="*/ 434 h 10000"/>
              <a:gd name="connsiteX0-41" fmla="*/ 0 w 10242"/>
              <a:gd name="connsiteY0-42" fmla="*/ 434 h 10000"/>
              <a:gd name="connsiteX1-43" fmla="*/ 10242 w 10242"/>
              <a:gd name="connsiteY1-44" fmla="*/ 0 h 10000"/>
              <a:gd name="connsiteX2-45" fmla="*/ 10242 w 10242"/>
              <a:gd name="connsiteY2-46" fmla="*/ 10000 h 10000"/>
              <a:gd name="connsiteX3-47" fmla="*/ 242 w 10242"/>
              <a:gd name="connsiteY3-48" fmla="*/ 10000 h 10000"/>
              <a:gd name="connsiteX4-49" fmla="*/ 0 w 10242"/>
              <a:gd name="connsiteY4-50" fmla="*/ 434 h 10000"/>
              <a:gd name="connsiteX0-51" fmla="*/ 0 w 10484"/>
              <a:gd name="connsiteY0-52" fmla="*/ 434 h 10000"/>
              <a:gd name="connsiteX1-53" fmla="*/ 10484 w 10484"/>
              <a:gd name="connsiteY1-54" fmla="*/ 0 h 10000"/>
              <a:gd name="connsiteX2-55" fmla="*/ 10484 w 10484"/>
              <a:gd name="connsiteY2-56" fmla="*/ 10000 h 10000"/>
              <a:gd name="connsiteX3-57" fmla="*/ 484 w 10484"/>
              <a:gd name="connsiteY3-58" fmla="*/ 10000 h 10000"/>
              <a:gd name="connsiteX4-59" fmla="*/ 0 w 10484"/>
              <a:gd name="connsiteY4-60" fmla="*/ 434 h 10000"/>
              <a:gd name="connsiteX0-61" fmla="*/ 0 w 10242"/>
              <a:gd name="connsiteY0-62" fmla="*/ 441 h 10000"/>
              <a:gd name="connsiteX1-63" fmla="*/ 10242 w 10242"/>
              <a:gd name="connsiteY1-64" fmla="*/ 0 h 10000"/>
              <a:gd name="connsiteX2-65" fmla="*/ 10242 w 10242"/>
              <a:gd name="connsiteY2-66" fmla="*/ 10000 h 10000"/>
              <a:gd name="connsiteX3-67" fmla="*/ 242 w 10242"/>
              <a:gd name="connsiteY3-68" fmla="*/ 10000 h 10000"/>
              <a:gd name="connsiteX4-69" fmla="*/ 0 w 10242"/>
              <a:gd name="connsiteY4-70" fmla="*/ 441 h 10000"/>
              <a:gd name="connsiteX0-71" fmla="*/ 0 w 10363"/>
              <a:gd name="connsiteY0-72" fmla="*/ 441 h 10000"/>
              <a:gd name="connsiteX1-73" fmla="*/ 10363 w 10363"/>
              <a:gd name="connsiteY1-74" fmla="*/ 0 h 10000"/>
              <a:gd name="connsiteX2-75" fmla="*/ 10363 w 10363"/>
              <a:gd name="connsiteY2-76" fmla="*/ 10000 h 10000"/>
              <a:gd name="connsiteX3-77" fmla="*/ 363 w 10363"/>
              <a:gd name="connsiteY3-78" fmla="*/ 10000 h 10000"/>
              <a:gd name="connsiteX4-79" fmla="*/ 0 w 10363"/>
              <a:gd name="connsiteY4-80" fmla="*/ 441 h 10000"/>
              <a:gd name="connsiteX0-81" fmla="*/ 24 w 10024"/>
              <a:gd name="connsiteY0-82" fmla="*/ 441 h 10000"/>
              <a:gd name="connsiteX1-83" fmla="*/ 10024 w 10024"/>
              <a:gd name="connsiteY1-84" fmla="*/ 0 h 10000"/>
              <a:gd name="connsiteX2-85" fmla="*/ 10024 w 10024"/>
              <a:gd name="connsiteY2-86" fmla="*/ 10000 h 10000"/>
              <a:gd name="connsiteX3-87" fmla="*/ 24 w 10024"/>
              <a:gd name="connsiteY3-88" fmla="*/ 10000 h 10000"/>
              <a:gd name="connsiteX4-89" fmla="*/ 24 w 10024"/>
              <a:gd name="connsiteY4-90" fmla="*/ 441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24" h="10000">
                <a:moveTo>
                  <a:pt x="24" y="441"/>
                </a:moveTo>
                <a:lnTo>
                  <a:pt x="10024" y="0"/>
                </a:lnTo>
                <a:lnTo>
                  <a:pt x="10024" y="10000"/>
                </a:lnTo>
                <a:lnTo>
                  <a:pt x="24" y="10000"/>
                </a:lnTo>
                <a:cubicBezTo>
                  <a:pt x="-57" y="6811"/>
                  <a:pt x="105" y="3630"/>
                  <a:pt x="24" y="441"/>
                </a:cubicBezTo>
                <a:close/>
              </a:path>
            </a:pathLst>
          </a:cu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/>
          </a:p>
        </p:txBody>
      </p:sp>
      <p:sp>
        <p:nvSpPr>
          <p:cNvPr id="12" name="等号 13"/>
          <p:cNvSpPr/>
          <p:nvPr userDrawn="1"/>
        </p:nvSpPr>
        <p:spPr>
          <a:xfrm rot="16200000">
            <a:off x="-160740" y="199826"/>
            <a:ext cx="666501" cy="324000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14" y="158323"/>
            <a:ext cx="1362314" cy="349151"/>
          </a:xfrm>
          <a:prstGeom prst="rect">
            <a:avLst/>
          </a:prstGeom>
        </p:spPr>
      </p:pic>
      <p:cxnSp>
        <p:nvCxnSpPr>
          <p:cNvPr id="24" name="直接连接符 23"/>
          <p:cNvCxnSpPr/>
          <p:nvPr userDrawn="1"/>
        </p:nvCxnSpPr>
        <p:spPr>
          <a:xfrm>
            <a:off x="10511" y="86589"/>
            <a:ext cx="7568599" cy="1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21020" y="628258"/>
            <a:ext cx="9154510" cy="0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F46D2-5FEC-445B-9387-C1632A1A4257}" type="datetimeFigureOut">
              <a:rPr lang="zh-CN" altLang="en-US" smtClean="0"/>
              <a:pPr/>
              <a:t>2021-12-27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7F99-C682-493C-8A15-BA845380F1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684510" y="1975"/>
            <a:ext cx="2459965" cy="1296626"/>
            <a:chOff x="8543529" y="-78242"/>
            <a:chExt cx="3511308" cy="1745756"/>
          </a:xfrm>
          <a:effectLst/>
        </p:grpSpPr>
        <p:sp>
          <p:nvSpPr>
            <p:cNvPr id="12" name="矩形 19"/>
            <p:cNvSpPr>
              <a:spLocks noChangeArrowheads="1"/>
            </p:cNvSpPr>
            <p:nvPr/>
          </p:nvSpPr>
          <p:spPr bwMode="auto">
            <a:xfrm>
              <a:off x="8543529" y="-78242"/>
              <a:ext cx="3511308" cy="1745756"/>
            </a:xfrm>
            <a:prstGeom prst="rect">
              <a:avLst/>
            </a:prstGeom>
            <a:solidFill>
              <a:srgbClr val="025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2395" tIns="16198" rIns="32395" bIns="1619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18" name="图片 22" descr="白色 透明 校标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62" y="378645"/>
              <a:ext cx="3072243" cy="831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矩形 25"/>
          <p:cNvSpPr/>
          <p:nvPr/>
        </p:nvSpPr>
        <p:spPr bwMode="auto">
          <a:xfrm rot="10800000" flipV="1">
            <a:off x="-2" y="1287410"/>
            <a:ext cx="4651629" cy="105401"/>
          </a:xfrm>
          <a:custGeom>
            <a:avLst/>
            <a:gdLst>
              <a:gd name="T0" fmla="*/ 0 w 4676187"/>
              <a:gd name="T1" fmla="*/ 0 h 94594"/>
              <a:gd name="T2" fmla="*/ 0 w 4676187"/>
              <a:gd name="T3" fmla="*/ 0 h 94594"/>
              <a:gd name="T4" fmla="*/ 0 w 4676187"/>
              <a:gd name="T5" fmla="*/ 733588 h 94594"/>
              <a:gd name="T6" fmla="*/ 0 w 4676187"/>
              <a:gd name="T7" fmla="*/ 733588 h 94594"/>
              <a:gd name="T8" fmla="*/ 0 w 4676187"/>
              <a:gd name="T9" fmla="*/ 0 h 94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76187"/>
              <a:gd name="T16" fmla="*/ 0 h 94594"/>
              <a:gd name="T17" fmla="*/ 4676187 w 4676187"/>
              <a:gd name="T18" fmla="*/ 94594 h 94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76187" h="94594">
                <a:moveTo>
                  <a:pt x="0" y="0"/>
                </a:moveTo>
                <a:lnTo>
                  <a:pt x="4676187" y="0"/>
                </a:lnTo>
                <a:lnTo>
                  <a:pt x="4676187" y="94594"/>
                </a:lnTo>
                <a:lnTo>
                  <a:pt x="57510" y="94594"/>
                </a:lnTo>
                <a:lnTo>
                  <a:pt x="0" y="0"/>
                </a:lnTo>
                <a:close/>
              </a:path>
            </a:pathLst>
          </a:custGeom>
          <a:solidFill>
            <a:srgbClr val="025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24296" tIns="12149" rIns="24296" bIns="12149" anchor="ctr"/>
          <a:lstStyle/>
          <a:p>
            <a:endParaRPr lang="zh-CN" altLang="en-US" dirty="0"/>
          </a:p>
        </p:txBody>
      </p:sp>
      <p:sp>
        <p:nvSpPr>
          <p:cNvPr id="20" name="矩形 25"/>
          <p:cNvSpPr/>
          <p:nvPr/>
        </p:nvSpPr>
        <p:spPr bwMode="auto">
          <a:xfrm flipV="1">
            <a:off x="4658741" y="1287410"/>
            <a:ext cx="4485257" cy="105402"/>
          </a:xfrm>
          <a:custGeom>
            <a:avLst/>
            <a:gdLst>
              <a:gd name="T0" fmla="*/ 0 w 4676187"/>
              <a:gd name="T1" fmla="*/ 0 h 94594"/>
              <a:gd name="T2" fmla="*/ 0 w 4676187"/>
              <a:gd name="T3" fmla="*/ 0 h 94594"/>
              <a:gd name="T4" fmla="*/ 0 w 4676187"/>
              <a:gd name="T5" fmla="*/ 733588 h 94594"/>
              <a:gd name="T6" fmla="*/ 0 w 4676187"/>
              <a:gd name="T7" fmla="*/ 733588 h 94594"/>
              <a:gd name="T8" fmla="*/ 0 w 4676187"/>
              <a:gd name="T9" fmla="*/ 0 h 94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76187"/>
              <a:gd name="T16" fmla="*/ 0 h 94594"/>
              <a:gd name="T17" fmla="*/ 4676187 w 4676187"/>
              <a:gd name="T18" fmla="*/ 94594 h 94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76187" h="94594">
                <a:moveTo>
                  <a:pt x="0" y="0"/>
                </a:moveTo>
                <a:lnTo>
                  <a:pt x="4676187" y="0"/>
                </a:lnTo>
                <a:lnTo>
                  <a:pt x="4676187" y="94594"/>
                </a:lnTo>
                <a:lnTo>
                  <a:pt x="57510" y="94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24296" tIns="12149" rIns="24296" bIns="12149" anchor="ctr"/>
          <a:lstStyle/>
          <a:p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图片 2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2626" y="1"/>
            <a:ext cx="2183259" cy="128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5"/>
          <p:cNvSpPr/>
          <p:nvPr/>
        </p:nvSpPr>
        <p:spPr bwMode="auto">
          <a:xfrm rot="10800000" flipH="1" flipV="1">
            <a:off x="4492368" y="3803716"/>
            <a:ext cx="4651629" cy="99007"/>
          </a:xfrm>
          <a:custGeom>
            <a:avLst/>
            <a:gdLst>
              <a:gd name="T0" fmla="*/ 0 w 4676187"/>
              <a:gd name="T1" fmla="*/ 0 h 94594"/>
              <a:gd name="T2" fmla="*/ 0 w 4676187"/>
              <a:gd name="T3" fmla="*/ 0 h 94594"/>
              <a:gd name="T4" fmla="*/ 0 w 4676187"/>
              <a:gd name="T5" fmla="*/ 733588 h 94594"/>
              <a:gd name="T6" fmla="*/ 0 w 4676187"/>
              <a:gd name="T7" fmla="*/ 733588 h 94594"/>
              <a:gd name="T8" fmla="*/ 0 w 4676187"/>
              <a:gd name="T9" fmla="*/ 0 h 94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76187"/>
              <a:gd name="T16" fmla="*/ 0 h 94594"/>
              <a:gd name="T17" fmla="*/ 4676187 w 4676187"/>
              <a:gd name="T18" fmla="*/ 94594 h 94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76187" h="94594">
                <a:moveTo>
                  <a:pt x="0" y="0"/>
                </a:moveTo>
                <a:lnTo>
                  <a:pt x="4676187" y="0"/>
                </a:lnTo>
                <a:lnTo>
                  <a:pt x="4676187" y="94594"/>
                </a:lnTo>
                <a:lnTo>
                  <a:pt x="57510" y="94594"/>
                </a:lnTo>
                <a:lnTo>
                  <a:pt x="0" y="0"/>
                </a:lnTo>
                <a:close/>
              </a:path>
            </a:pathLst>
          </a:custGeom>
          <a:solidFill>
            <a:srgbClr val="025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24296" tIns="12149" rIns="24296" bIns="12149" anchor="ctr"/>
          <a:lstStyle/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 bwMode="auto">
          <a:xfrm flipH="1" flipV="1">
            <a:off x="-3" y="3803716"/>
            <a:ext cx="4485257" cy="99009"/>
          </a:xfrm>
          <a:custGeom>
            <a:avLst/>
            <a:gdLst>
              <a:gd name="T0" fmla="*/ 0 w 4676187"/>
              <a:gd name="T1" fmla="*/ 0 h 94594"/>
              <a:gd name="T2" fmla="*/ 0 w 4676187"/>
              <a:gd name="T3" fmla="*/ 0 h 94594"/>
              <a:gd name="T4" fmla="*/ 0 w 4676187"/>
              <a:gd name="T5" fmla="*/ 733588 h 94594"/>
              <a:gd name="T6" fmla="*/ 0 w 4676187"/>
              <a:gd name="T7" fmla="*/ 733588 h 94594"/>
              <a:gd name="T8" fmla="*/ 0 w 4676187"/>
              <a:gd name="T9" fmla="*/ 0 h 94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76187"/>
              <a:gd name="T16" fmla="*/ 0 h 94594"/>
              <a:gd name="T17" fmla="*/ 4676187 w 4676187"/>
              <a:gd name="T18" fmla="*/ 94594 h 94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76187" h="94594">
                <a:moveTo>
                  <a:pt x="0" y="0"/>
                </a:moveTo>
                <a:lnTo>
                  <a:pt x="4676187" y="0"/>
                </a:lnTo>
                <a:lnTo>
                  <a:pt x="4676187" y="94594"/>
                </a:lnTo>
                <a:lnTo>
                  <a:pt x="57510" y="94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24296" tIns="12149" rIns="24296" bIns="12149" anchor="ctr"/>
          <a:lstStyle/>
          <a:p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2859" y="3896705"/>
            <a:ext cx="2571163" cy="1249136"/>
            <a:chOff x="7939857" y="2992924"/>
            <a:chExt cx="3428217" cy="1665514"/>
          </a:xfrm>
        </p:grpSpPr>
        <p:sp>
          <p:nvSpPr>
            <p:cNvPr id="33" name="矩形 19"/>
            <p:cNvSpPr>
              <a:spLocks noChangeArrowheads="1"/>
            </p:cNvSpPr>
            <p:nvPr/>
          </p:nvSpPr>
          <p:spPr bwMode="auto">
            <a:xfrm>
              <a:off x="7939857" y="2992924"/>
              <a:ext cx="3428217" cy="1665514"/>
            </a:xfrm>
            <a:prstGeom prst="rect">
              <a:avLst/>
            </a:prstGeom>
            <a:solidFill>
              <a:srgbClr val="025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2395" tIns="16198" rIns="32395" bIns="1619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4" name="图片 25" descr="学以致用 白色 透明底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407" y="3501627"/>
              <a:ext cx="2401117" cy="648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0" b="11924"/>
          <a:stretch>
            <a:fillRect/>
          </a:stretch>
        </p:blipFill>
        <p:spPr>
          <a:xfrm>
            <a:off x="4485254" y="2014"/>
            <a:ext cx="2199255" cy="128192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5261" y="3902724"/>
            <a:ext cx="2156354" cy="12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0032" y="3896705"/>
            <a:ext cx="2185478" cy="12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04" y="3896705"/>
            <a:ext cx="2090438" cy="124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文本框 26"/>
          <p:cNvSpPr txBox="1">
            <a:spLocks noChangeArrowheads="1"/>
          </p:cNvSpPr>
          <p:nvPr/>
        </p:nvSpPr>
        <p:spPr bwMode="auto">
          <a:xfrm>
            <a:off x="-2861" y="2246102"/>
            <a:ext cx="9144475" cy="53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296" tIns="12149" rIns="24296" bIns="1214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3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康尼内部控制</a:t>
            </a:r>
            <a:r>
              <a:rPr lang="zh-CN" altLang="en-US" sz="33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</a:t>
            </a:r>
            <a:r>
              <a:rPr lang="zh-CN" altLang="en-US" sz="33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33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分级培训</a:t>
            </a:r>
            <a:endParaRPr lang="zh-CN" altLang="en-US" sz="33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97DE13-A0D3-4D02-87D3-B914CBE669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82" y="109898"/>
            <a:ext cx="2183260" cy="849360"/>
          </a:xfrm>
          <a:prstGeom prst="rect">
            <a:avLst/>
          </a:prstGeom>
        </p:spPr>
      </p:pic>
      <p:sp>
        <p:nvSpPr>
          <p:cNvPr id="19" name="文本框 26"/>
          <p:cNvSpPr txBox="1">
            <a:spLocks noChangeArrowheads="1"/>
          </p:cNvSpPr>
          <p:nvPr/>
        </p:nvSpPr>
        <p:spPr bwMode="auto">
          <a:xfrm>
            <a:off x="-2862" y="3299283"/>
            <a:ext cx="9144475" cy="30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296" tIns="12149" rIns="24296" bIns="1214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南京工程学院项目组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32E953B-0D9A-439D-A45F-103738C4272D}"/>
              </a:ext>
            </a:extLst>
          </p:cNvPr>
          <p:cNvSpPr txBox="1"/>
          <p:nvPr/>
        </p:nvSpPr>
        <p:spPr>
          <a:xfrm>
            <a:off x="101630" y="672203"/>
            <a:ext cx="7995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A8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（二）</a:t>
            </a:r>
            <a:r>
              <a:rPr lang="zh-CN" altLang="en-US" sz="2000" b="1" kern="100" dirty="0" smtClean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</a:t>
            </a:r>
            <a:r>
              <a:rPr lang="zh-CN" altLang="en-US" sz="2000" b="1" kern="100" dirty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进行内控文件分类</a:t>
            </a:r>
          </a:p>
          <a:p>
            <a:pPr indent="355600" algn="just">
              <a:lnSpc>
                <a:spcPct val="150000"/>
              </a:lnSpc>
            </a:pPr>
            <a:endParaRPr lang="zh-CN" altLang="zh-CN" sz="2000" b="1" kern="100" dirty="0">
              <a:solidFill>
                <a:srgbClr val="A8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1697B703-5859-442B-BFDE-150BC062E964}"/>
              </a:ext>
            </a:extLst>
          </p:cNvPr>
          <p:cNvGrpSpPr>
            <a:grpSpLocks/>
          </p:cNvGrpSpPr>
          <p:nvPr/>
        </p:nvGrpSpPr>
        <p:grpSpPr bwMode="auto">
          <a:xfrm>
            <a:off x="275836" y="1020641"/>
            <a:ext cx="4983917" cy="256065"/>
            <a:chOff x="1239" y="1515"/>
            <a:chExt cx="3177" cy="115"/>
          </a:xfrm>
        </p:grpSpPr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4862EE17-CF6C-4104-81C0-48871DDE9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15">
              <a:extLst>
                <a:ext uri="{FF2B5EF4-FFF2-40B4-BE49-F238E27FC236}">
                  <a16:creationId xmlns:a16="http://schemas.microsoft.com/office/drawing/2014/main" id="{092B05E4-FCB4-419B-AFA1-4AA1F09C4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9" name="AutoShape 16">
                <a:extLst>
                  <a:ext uri="{FF2B5EF4-FFF2-40B4-BE49-F238E27FC236}">
                    <a16:creationId xmlns:a16="http://schemas.microsoft.com/office/drawing/2014/main" id="{0E88B064-FBEA-460A-819F-BE4F56143C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17">
                <a:extLst>
                  <a:ext uri="{FF2B5EF4-FFF2-40B4-BE49-F238E27FC236}">
                    <a16:creationId xmlns:a16="http://schemas.microsoft.com/office/drawing/2014/main" id="{EE16C13B-7531-423D-BAFB-9C9D1C8F45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C0C7250E-80F3-4B26-AE7E-5D2C334D8305}"/>
              </a:ext>
            </a:extLst>
          </p:cNvPr>
          <p:cNvSpPr txBox="1">
            <a:spLocks/>
          </p:cNvSpPr>
          <p:nvPr/>
        </p:nvSpPr>
        <p:spPr>
          <a:xfrm>
            <a:off x="275836" y="116442"/>
            <a:ext cx="6911591" cy="540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、康尼内部控制制度分类标准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3465" b="15356"/>
          <a:stretch/>
        </p:blipFill>
        <p:spPr>
          <a:xfrm>
            <a:off x="1203316" y="1302990"/>
            <a:ext cx="5984111" cy="35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32E953B-0D9A-439D-A45F-103738C4272D}"/>
              </a:ext>
            </a:extLst>
          </p:cNvPr>
          <p:cNvSpPr txBox="1"/>
          <p:nvPr/>
        </p:nvSpPr>
        <p:spPr>
          <a:xfrm>
            <a:off x="101630" y="672203"/>
            <a:ext cx="7995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A8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000" b="1" kern="100" dirty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2000" b="1" kern="100" dirty="0" smtClean="0">
                <a:solidFill>
                  <a:srgbClr val="A8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kern="100" dirty="0" smtClean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举例说明</a:t>
            </a:r>
            <a:endParaRPr lang="zh-CN" altLang="zh-CN" sz="2000" b="1" kern="100" dirty="0">
              <a:solidFill>
                <a:srgbClr val="A8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1697B703-5859-442B-BFDE-150BC062E964}"/>
              </a:ext>
            </a:extLst>
          </p:cNvPr>
          <p:cNvGrpSpPr>
            <a:grpSpLocks/>
          </p:cNvGrpSpPr>
          <p:nvPr/>
        </p:nvGrpSpPr>
        <p:grpSpPr bwMode="auto">
          <a:xfrm>
            <a:off x="275836" y="1020641"/>
            <a:ext cx="4983917" cy="256065"/>
            <a:chOff x="1239" y="1515"/>
            <a:chExt cx="3177" cy="115"/>
          </a:xfrm>
        </p:grpSpPr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4862EE17-CF6C-4104-81C0-48871DDE9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15">
              <a:extLst>
                <a:ext uri="{FF2B5EF4-FFF2-40B4-BE49-F238E27FC236}">
                  <a16:creationId xmlns:a16="http://schemas.microsoft.com/office/drawing/2014/main" id="{092B05E4-FCB4-419B-AFA1-4AA1F09C4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9" name="AutoShape 16">
                <a:extLst>
                  <a:ext uri="{FF2B5EF4-FFF2-40B4-BE49-F238E27FC236}">
                    <a16:creationId xmlns:a16="http://schemas.microsoft.com/office/drawing/2014/main" id="{0E88B064-FBEA-460A-819F-BE4F56143C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17">
                <a:extLst>
                  <a:ext uri="{FF2B5EF4-FFF2-40B4-BE49-F238E27FC236}">
                    <a16:creationId xmlns:a16="http://schemas.microsoft.com/office/drawing/2014/main" id="{EE16C13B-7531-423D-BAFB-9C9D1C8F45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3F48436-131F-4EDB-A86A-1969D5E4AB0B}"/>
              </a:ext>
            </a:extLst>
          </p:cNvPr>
          <p:cNvSpPr txBox="1"/>
          <p:nvPr/>
        </p:nvSpPr>
        <p:spPr>
          <a:xfrm>
            <a:off x="34231" y="1473510"/>
            <a:ext cx="89708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96000" algn="just">
              <a:lnSpc>
                <a:spcPct val="135000"/>
              </a:lnSpc>
            </a:pP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）康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新字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【2017】050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 绩效管理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办法</a:t>
            </a:r>
            <a:endParaRPr lang="en-US" altLang="zh-CN" sz="2000" b="1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1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控制环境 </a:t>
            </a: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1.3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人力资源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康股字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﹝2013﹞107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关于印发环境保护管理制度的通知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</a:t>
            </a:r>
          </a:p>
          <a:p>
            <a:pPr indent="396000" algn="just">
              <a:lnSpc>
                <a:spcPct val="135000"/>
              </a:lnSpc>
            </a:pP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控制环境 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1.4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社会责任</a:t>
            </a: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康新字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【2018】044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 关于印发质量奖惩管理办法（试行）的通知</a:t>
            </a: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控制活动 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3.19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质量管理</a:t>
            </a: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0C7250E-80F3-4B26-AE7E-5D2C334D8305}"/>
              </a:ext>
            </a:extLst>
          </p:cNvPr>
          <p:cNvSpPr txBox="1">
            <a:spLocks/>
          </p:cNvSpPr>
          <p:nvPr/>
        </p:nvSpPr>
        <p:spPr>
          <a:xfrm>
            <a:off x="275836" y="116442"/>
            <a:ext cx="6911591" cy="540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、康尼内部控制制度分类标准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32E953B-0D9A-439D-A45F-103738C4272D}"/>
              </a:ext>
            </a:extLst>
          </p:cNvPr>
          <p:cNvSpPr txBox="1"/>
          <p:nvPr/>
        </p:nvSpPr>
        <p:spPr>
          <a:xfrm>
            <a:off x="101630" y="672203"/>
            <a:ext cx="7995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A8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000" b="1" kern="100" dirty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2000" b="1" kern="100" dirty="0" smtClean="0">
                <a:solidFill>
                  <a:srgbClr val="A8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kern="100" dirty="0" smtClean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举例说明</a:t>
            </a:r>
            <a:endParaRPr lang="zh-CN" altLang="zh-CN" sz="2000" b="1" kern="100" dirty="0">
              <a:solidFill>
                <a:srgbClr val="A8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1697B703-5859-442B-BFDE-150BC062E964}"/>
              </a:ext>
            </a:extLst>
          </p:cNvPr>
          <p:cNvGrpSpPr>
            <a:grpSpLocks/>
          </p:cNvGrpSpPr>
          <p:nvPr/>
        </p:nvGrpSpPr>
        <p:grpSpPr bwMode="auto">
          <a:xfrm>
            <a:off x="275836" y="1020641"/>
            <a:ext cx="4983917" cy="256065"/>
            <a:chOff x="1239" y="1515"/>
            <a:chExt cx="3177" cy="115"/>
          </a:xfrm>
        </p:grpSpPr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4862EE17-CF6C-4104-81C0-48871DDE9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15">
              <a:extLst>
                <a:ext uri="{FF2B5EF4-FFF2-40B4-BE49-F238E27FC236}">
                  <a16:creationId xmlns:a16="http://schemas.microsoft.com/office/drawing/2014/main" id="{092B05E4-FCB4-419B-AFA1-4AA1F09C4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9" name="AutoShape 16">
                <a:extLst>
                  <a:ext uri="{FF2B5EF4-FFF2-40B4-BE49-F238E27FC236}">
                    <a16:creationId xmlns:a16="http://schemas.microsoft.com/office/drawing/2014/main" id="{0E88B064-FBEA-460A-819F-BE4F56143C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17">
                <a:extLst>
                  <a:ext uri="{FF2B5EF4-FFF2-40B4-BE49-F238E27FC236}">
                    <a16:creationId xmlns:a16="http://schemas.microsoft.com/office/drawing/2014/main" id="{EE16C13B-7531-423D-BAFB-9C9D1C8F45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3F48436-131F-4EDB-A86A-1969D5E4AB0B}"/>
              </a:ext>
            </a:extLst>
          </p:cNvPr>
          <p:cNvSpPr txBox="1"/>
          <p:nvPr/>
        </p:nvSpPr>
        <p:spPr>
          <a:xfrm>
            <a:off x="34231" y="1473510"/>
            <a:ext cx="8970873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96000" algn="just">
              <a:lnSpc>
                <a:spcPct val="135000"/>
              </a:lnSpc>
            </a:pP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康股字（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2014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59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关于发布存货盘点管理办法（试行）的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通知</a:t>
            </a:r>
            <a:endParaRPr lang="en-US" altLang="zh-CN" sz="2000" b="1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3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控制活动 </a:t>
            </a: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3.7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存货管理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）康股字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﹝2013﹞103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关于印发合同管理办法（试行）的通知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pdf</a:t>
            </a:r>
          </a:p>
          <a:p>
            <a:pPr indent="396000" algn="just">
              <a:lnSpc>
                <a:spcPct val="135000"/>
              </a:lnSpc>
            </a:pP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3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控制环境 </a:t>
            </a: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3.17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合同管理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康新字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【2018】031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 关于印发车间管理办法（试行）的通知</a:t>
            </a: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3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活动 </a:t>
            </a: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3.5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生产业务</a:t>
            </a: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活动 </a:t>
            </a: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3.20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安全管理</a:t>
            </a: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endParaRPr lang="en-US" altLang="zh-CN" sz="2000" b="1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0C7250E-80F3-4B26-AE7E-5D2C334D8305}"/>
              </a:ext>
            </a:extLst>
          </p:cNvPr>
          <p:cNvSpPr txBox="1">
            <a:spLocks/>
          </p:cNvSpPr>
          <p:nvPr/>
        </p:nvSpPr>
        <p:spPr>
          <a:xfrm>
            <a:off x="275836" y="116442"/>
            <a:ext cx="6911591" cy="540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、康尼内部控制制度分类标准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2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32E953B-0D9A-439D-A45F-103738C4272D}"/>
              </a:ext>
            </a:extLst>
          </p:cNvPr>
          <p:cNvSpPr txBox="1"/>
          <p:nvPr/>
        </p:nvSpPr>
        <p:spPr>
          <a:xfrm>
            <a:off x="101630" y="672203"/>
            <a:ext cx="7995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A8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000" b="1" kern="100" dirty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2000" b="1" kern="100" dirty="0" smtClean="0">
                <a:solidFill>
                  <a:srgbClr val="A8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kern="100" dirty="0" smtClean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举例说明</a:t>
            </a:r>
            <a:endParaRPr lang="zh-CN" altLang="zh-CN" sz="2000" b="1" kern="100" dirty="0">
              <a:solidFill>
                <a:srgbClr val="A8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1697B703-5859-442B-BFDE-150BC062E964}"/>
              </a:ext>
            </a:extLst>
          </p:cNvPr>
          <p:cNvGrpSpPr>
            <a:grpSpLocks/>
          </p:cNvGrpSpPr>
          <p:nvPr/>
        </p:nvGrpSpPr>
        <p:grpSpPr bwMode="auto">
          <a:xfrm>
            <a:off x="275836" y="1020641"/>
            <a:ext cx="4983917" cy="256065"/>
            <a:chOff x="1239" y="1515"/>
            <a:chExt cx="3177" cy="115"/>
          </a:xfrm>
        </p:grpSpPr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4862EE17-CF6C-4104-81C0-48871DDE9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15">
              <a:extLst>
                <a:ext uri="{FF2B5EF4-FFF2-40B4-BE49-F238E27FC236}">
                  <a16:creationId xmlns:a16="http://schemas.microsoft.com/office/drawing/2014/main" id="{092B05E4-FCB4-419B-AFA1-4AA1F09C4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9" name="AutoShape 16">
                <a:extLst>
                  <a:ext uri="{FF2B5EF4-FFF2-40B4-BE49-F238E27FC236}">
                    <a16:creationId xmlns:a16="http://schemas.microsoft.com/office/drawing/2014/main" id="{0E88B064-FBEA-460A-819F-BE4F56143C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17">
                <a:extLst>
                  <a:ext uri="{FF2B5EF4-FFF2-40B4-BE49-F238E27FC236}">
                    <a16:creationId xmlns:a16="http://schemas.microsoft.com/office/drawing/2014/main" id="{EE16C13B-7531-423D-BAFB-9C9D1C8F45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3F48436-131F-4EDB-A86A-1969D5E4AB0B}"/>
              </a:ext>
            </a:extLst>
          </p:cNvPr>
          <p:cNvSpPr txBox="1"/>
          <p:nvPr/>
        </p:nvSpPr>
        <p:spPr>
          <a:xfrm>
            <a:off x="34231" y="1473510"/>
            <a:ext cx="8970873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96000" algn="just">
              <a:lnSpc>
                <a:spcPct val="135000"/>
              </a:lnSpc>
            </a:pP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康股字（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2014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59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关于发布存货盘点管理办法（试行）的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通知</a:t>
            </a:r>
            <a:endParaRPr lang="en-US" altLang="zh-CN" sz="2000" b="1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3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控制活动 </a:t>
            </a: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3.7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存货管理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）康股字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﹝2013﹞103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关于印发合同管理办法（试行）的通知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pdf</a:t>
            </a:r>
          </a:p>
          <a:p>
            <a:pPr indent="396000" algn="just">
              <a:lnSpc>
                <a:spcPct val="135000"/>
              </a:lnSpc>
            </a:pP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3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控制环境 </a:t>
            </a: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3.17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合同管理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康新字</a:t>
            </a:r>
            <a:r>
              <a:rPr lang="en-US" altLang="zh-CN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【2018】031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 关于印发车间管理办法（试行）的通知</a:t>
            </a: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3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活动 </a:t>
            </a: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3.5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生产业务</a:t>
            </a: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</a:t>
            </a:r>
            <a:r>
              <a:rPr lang="zh-CN" altLang="en-US" sz="2000" kern="1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活动 </a:t>
            </a:r>
            <a:r>
              <a:rPr lang="en-US" altLang="zh-CN" sz="2000" kern="1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3.20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安全管理</a:t>
            </a: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endParaRPr lang="en-US" altLang="zh-CN" sz="2000" b="1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0C7250E-80F3-4B26-AE7E-5D2C334D8305}"/>
              </a:ext>
            </a:extLst>
          </p:cNvPr>
          <p:cNvSpPr txBox="1">
            <a:spLocks/>
          </p:cNvSpPr>
          <p:nvPr/>
        </p:nvSpPr>
        <p:spPr>
          <a:xfrm>
            <a:off x="275836" y="116442"/>
            <a:ext cx="6911591" cy="540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、康尼内部控制制度分类标准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5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1BA621E-9514-4C79-9C09-AA18A972F3AE}"/>
              </a:ext>
            </a:extLst>
          </p:cNvPr>
          <p:cNvSpPr txBox="1">
            <a:spLocks/>
          </p:cNvSpPr>
          <p:nvPr/>
        </p:nvSpPr>
        <p:spPr>
          <a:xfrm>
            <a:off x="275836" y="116442"/>
            <a:ext cx="6911591" cy="540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、康尼内部控制制度分级标准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2E953B-0D9A-439D-A45F-103738C4272D}"/>
              </a:ext>
            </a:extLst>
          </p:cNvPr>
          <p:cNvSpPr txBox="1"/>
          <p:nvPr/>
        </p:nvSpPr>
        <p:spPr>
          <a:xfrm>
            <a:off x="721939" y="1104657"/>
            <a:ext cx="77880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（一</a:t>
            </a:r>
            <a:r>
              <a:rPr lang="zh-CN" altLang="en-US" sz="22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级管理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制度的划分</a:t>
            </a:r>
            <a:r>
              <a:rPr lang="en-US" altLang="zh-CN" sz="22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zh-CN" altLang="en-US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ED5BE8F8-21EF-455E-B185-4B9CE533D42A}"/>
              </a:ext>
            </a:extLst>
          </p:cNvPr>
          <p:cNvGrpSpPr>
            <a:grpSpLocks/>
          </p:cNvGrpSpPr>
          <p:nvPr/>
        </p:nvGrpSpPr>
        <p:grpSpPr bwMode="auto">
          <a:xfrm>
            <a:off x="423217" y="3019432"/>
            <a:ext cx="8055393" cy="248461"/>
            <a:chOff x="1239" y="1515"/>
            <a:chExt cx="3177" cy="115"/>
          </a:xfrm>
        </p:grpSpPr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D1BF7D48-2E79-4341-A84A-498D5FAB0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E662B5BA-1577-42E4-952A-49B9AFE5C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4" name="AutoShape 16">
                <a:extLst>
                  <a:ext uri="{FF2B5EF4-FFF2-40B4-BE49-F238E27FC236}">
                    <a16:creationId xmlns:a16="http://schemas.microsoft.com/office/drawing/2014/main" id="{463250CD-7DDC-4761-A0D1-D99A189743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AutoShape 17">
                <a:extLst>
                  <a:ext uri="{FF2B5EF4-FFF2-40B4-BE49-F238E27FC236}">
                    <a16:creationId xmlns:a16="http://schemas.microsoft.com/office/drawing/2014/main" id="{188DA12B-7676-4FEC-B2B3-8E91CE00AB1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Group 13">
            <a:extLst>
              <a:ext uri="{FF2B5EF4-FFF2-40B4-BE49-F238E27FC236}">
                <a16:creationId xmlns:a16="http://schemas.microsoft.com/office/drawing/2014/main" id="{F7BBF440-EC5D-4342-9D7E-B6B76E7A3F6A}"/>
              </a:ext>
            </a:extLst>
          </p:cNvPr>
          <p:cNvGrpSpPr>
            <a:grpSpLocks/>
          </p:cNvGrpSpPr>
          <p:nvPr/>
        </p:nvGrpSpPr>
        <p:grpSpPr bwMode="auto">
          <a:xfrm>
            <a:off x="489595" y="4285197"/>
            <a:ext cx="8141363" cy="309812"/>
            <a:chOff x="1239" y="1515"/>
            <a:chExt cx="3177" cy="115"/>
          </a:xfrm>
        </p:grpSpPr>
        <p:sp>
          <p:nvSpPr>
            <p:cNvPr id="27" name="Line 14">
              <a:extLst>
                <a:ext uri="{FF2B5EF4-FFF2-40B4-BE49-F238E27FC236}">
                  <a16:creationId xmlns:a16="http://schemas.microsoft.com/office/drawing/2014/main" id="{DA98AB57-7DBA-498C-A0EA-C523C33D5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" name="Group 15">
              <a:extLst>
                <a:ext uri="{FF2B5EF4-FFF2-40B4-BE49-F238E27FC236}">
                  <a16:creationId xmlns:a16="http://schemas.microsoft.com/office/drawing/2014/main" id="{396B2925-54D7-4EA1-8FCB-C282374A4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9" name="AutoShape 16">
                <a:extLst>
                  <a:ext uri="{FF2B5EF4-FFF2-40B4-BE49-F238E27FC236}">
                    <a16:creationId xmlns:a16="http://schemas.microsoft.com/office/drawing/2014/main" id="{7693B66A-63A2-4765-8ED4-6A446BE526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AutoShape 17">
                <a:extLst>
                  <a:ext uri="{FF2B5EF4-FFF2-40B4-BE49-F238E27FC236}">
                    <a16:creationId xmlns:a16="http://schemas.microsoft.com/office/drawing/2014/main" id="{9B433F13-A302-4EA8-BE57-E6677397D75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" name="Group 13">
            <a:extLst>
              <a:ext uri="{FF2B5EF4-FFF2-40B4-BE49-F238E27FC236}">
                <a16:creationId xmlns:a16="http://schemas.microsoft.com/office/drawing/2014/main" id="{1FB48361-8D64-4FCD-A9CE-F689E0BC4B1A}"/>
              </a:ext>
            </a:extLst>
          </p:cNvPr>
          <p:cNvGrpSpPr>
            <a:grpSpLocks/>
          </p:cNvGrpSpPr>
          <p:nvPr/>
        </p:nvGrpSpPr>
        <p:grpSpPr bwMode="auto">
          <a:xfrm>
            <a:off x="454622" y="1686846"/>
            <a:ext cx="8055393" cy="256065"/>
            <a:chOff x="1239" y="1515"/>
            <a:chExt cx="3177" cy="115"/>
          </a:xfrm>
        </p:grpSpPr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F16C916B-F0A5-4350-9712-48841490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" name="Group 15">
              <a:extLst>
                <a:ext uri="{FF2B5EF4-FFF2-40B4-BE49-F238E27FC236}">
                  <a16:creationId xmlns:a16="http://schemas.microsoft.com/office/drawing/2014/main" id="{DB4BE205-5E28-4416-8871-EBCD0B142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4" name="AutoShape 16">
                <a:extLst>
                  <a:ext uri="{FF2B5EF4-FFF2-40B4-BE49-F238E27FC236}">
                    <a16:creationId xmlns:a16="http://schemas.microsoft.com/office/drawing/2014/main" id="{1C83B822-BC0B-4700-B371-3B659C41764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AutoShape 17">
                <a:extLst>
                  <a:ext uri="{FF2B5EF4-FFF2-40B4-BE49-F238E27FC236}">
                    <a16:creationId xmlns:a16="http://schemas.microsoft.com/office/drawing/2014/main" id="{67581C7A-06D9-4131-A7B9-2D65F490017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9184FBEF-5F34-4DCF-A5B4-F1FBD216735B}"/>
              </a:ext>
            </a:extLst>
          </p:cNvPr>
          <p:cNvSpPr txBox="1"/>
          <p:nvPr/>
        </p:nvSpPr>
        <p:spPr>
          <a:xfrm>
            <a:off x="721939" y="3705528"/>
            <a:ext cx="79453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en-US" sz="22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（三</a:t>
            </a:r>
            <a:r>
              <a:rPr lang="zh-CN" altLang="en-US" sz="2200" b="1" kern="10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）举例说明</a:t>
            </a:r>
            <a:endParaRPr lang="zh-CN" altLang="zh-CN" sz="2200" b="1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36">
            <a:extLst>
              <a:ext uri="{FF2B5EF4-FFF2-40B4-BE49-F238E27FC236}">
                <a16:creationId xmlns:a16="http://schemas.microsoft.com/office/drawing/2014/main" id="{9184FBEF-5F34-4DCF-A5B4-F1FBD216735B}"/>
              </a:ext>
            </a:extLst>
          </p:cNvPr>
          <p:cNvSpPr txBox="1"/>
          <p:nvPr/>
        </p:nvSpPr>
        <p:spPr>
          <a:xfrm>
            <a:off x="672220" y="2364900"/>
            <a:ext cx="79453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（二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）如何进行内控文件的分级</a:t>
            </a:r>
            <a:endParaRPr lang="zh-CN" altLang="en-US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2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32E953B-0D9A-439D-A45F-103738C4272D}"/>
              </a:ext>
            </a:extLst>
          </p:cNvPr>
          <p:cNvSpPr txBox="1"/>
          <p:nvPr/>
        </p:nvSpPr>
        <p:spPr>
          <a:xfrm>
            <a:off x="101630" y="672203"/>
            <a:ext cx="7995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A8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（一</a:t>
            </a:r>
            <a:r>
              <a:rPr lang="zh-CN" altLang="en-US" sz="2000" b="1" kern="100" dirty="0" smtClean="0">
                <a:solidFill>
                  <a:srgbClr val="A8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kern="100" dirty="0" smtClean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2000" b="1" kern="100" dirty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级管理</a:t>
            </a:r>
            <a:r>
              <a:rPr lang="zh-CN" altLang="en-US" sz="2000" b="1" kern="100" dirty="0" smtClean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制度的划分 </a:t>
            </a:r>
            <a:endParaRPr lang="zh-CN" altLang="zh-CN" sz="2000" b="1" kern="100" dirty="0">
              <a:solidFill>
                <a:srgbClr val="A8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1697B703-5859-442B-BFDE-150BC062E964}"/>
              </a:ext>
            </a:extLst>
          </p:cNvPr>
          <p:cNvGrpSpPr>
            <a:grpSpLocks/>
          </p:cNvGrpSpPr>
          <p:nvPr/>
        </p:nvGrpSpPr>
        <p:grpSpPr bwMode="auto">
          <a:xfrm>
            <a:off x="275836" y="1020641"/>
            <a:ext cx="4983917" cy="256065"/>
            <a:chOff x="1239" y="1515"/>
            <a:chExt cx="3177" cy="115"/>
          </a:xfrm>
        </p:grpSpPr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4862EE17-CF6C-4104-81C0-48871DDE9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15">
              <a:extLst>
                <a:ext uri="{FF2B5EF4-FFF2-40B4-BE49-F238E27FC236}">
                  <a16:creationId xmlns:a16="http://schemas.microsoft.com/office/drawing/2014/main" id="{092B05E4-FCB4-419B-AFA1-4AA1F09C4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9" name="AutoShape 16">
                <a:extLst>
                  <a:ext uri="{FF2B5EF4-FFF2-40B4-BE49-F238E27FC236}">
                    <a16:creationId xmlns:a16="http://schemas.microsoft.com/office/drawing/2014/main" id="{0E88B064-FBEA-460A-819F-BE4F56143C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17">
                <a:extLst>
                  <a:ext uri="{FF2B5EF4-FFF2-40B4-BE49-F238E27FC236}">
                    <a16:creationId xmlns:a16="http://schemas.microsoft.com/office/drawing/2014/main" id="{EE16C13B-7531-423D-BAFB-9C9D1C8F45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3F48436-131F-4EDB-A86A-1969D5E4AB0B}"/>
              </a:ext>
            </a:extLst>
          </p:cNvPr>
          <p:cNvSpPr txBox="1"/>
          <p:nvPr/>
        </p:nvSpPr>
        <p:spPr>
          <a:xfrm>
            <a:off x="630449" y="1159533"/>
            <a:ext cx="8129935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96000" algn="just">
              <a:lnSpc>
                <a:spcPct val="135000"/>
              </a:lnSpc>
            </a:pPr>
            <a:r>
              <a:rPr lang="en-US" altLang="zh-CN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一级管理制度</a:t>
            </a:r>
            <a:endParaRPr lang="en-US" altLang="zh-CN" sz="2000" b="1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主要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是保障公司运营管理活动有效开展的核心性、基础性的管理要求。如从公司治理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层面由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决策层形成的章程、指引、管理制度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，以及系统指导公司业务模块运营管理的制度文件。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en-US" altLang="zh-CN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级管理制度</a:t>
            </a:r>
            <a:endParaRPr lang="en-US" altLang="zh-CN" sz="2000" b="1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主要是针对公司具体职能或业务分类制定的制度文件，以一级制度为依据建立，是一级制度的延伸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en-US" altLang="zh-CN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三级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管理制度</a:t>
            </a: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主要是对具体业务环节进行规范、细化的操作规则和实施细则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等。</a:t>
            </a: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0C7250E-80F3-4B26-AE7E-5D2C334D8305}"/>
              </a:ext>
            </a:extLst>
          </p:cNvPr>
          <p:cNvSpPr txBox="1">
            <a:spLocks/>
          </p:cNvSpPr>
          <p:nvPr/>
        </p:nvSpPr>
        <p:spPr>
          <a:xfrm>
            <a:off x="275836" y="116442"/>
            <a:ext cx="6911591" cy="540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康尼内部控制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分级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7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32E953B-0D9A-439D-A45F-103738C4272D}"/>
              </a:ext>
            </a:extLst>
          </p:cNvPr>
          <p:cNvSpPr txBox="1"/>
          <p:nvPr/>
        </p:nvSpPr>
        <p:spPr>
          <a:xfrm>
            <a:off x="101630" y="672203"/>
            <a:ext cx="7995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A8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（二）</a:t>
            </a:r>
            <a:r>
              <a:rPr lang="zh-CN" altLang="en-US" sz="2000" b="1" kern="100" dirty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如何进行内控文件的分级</a:t>
            </a:r>
          </a:p>
          <a:p>
            <a:pPr indent="355600" algn="just">
              <a:lnSpc>
                <a:spcPct val="150000"/>
              </a:lnSpc>
            </a:pPr>
            <a:endParaRPr lang="zh-CN" altLang="zh-CN" sz="2000" b="1" kern="100" dirty="0">
              <a:solidFill>
                <a:srgbClr val="A8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1697B703-5859-442B-BFDE-150BC062E964}"/>
              </a:ext>
            </a:extLst>
          </p:cNvPr>
          <p:cNvGrpSpPr>
            <a:grpSpLocks/>
          </p:cNvGrpSpPr>
          <p:nvPr/>
        </p:nvGrpSpPr>
        <p:grpSpPr bwMode="auto">
          <a:xfrm>
            <a:off x="275836" y="1020641"/>
            <a:ext cx="4983917" cy="256065"/>
            <a:chOff x="1239" y="1515"/>
            <a:chExt cx="3177" cy="115"/>
          </a:xfrm>
        </p:grpSpPr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4862EE17-CF6C-4104-81C0-48871DDE9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15">
              <a:extLst>
                <a:ext uri="{FF2B5EF4-FFF2-40B4-BE49-F238E27FC236}">
                  <a16:creationId xmlns:a16="http://schemas.microsoft.com/office/drawing/2014/main" id="{092B05E4-FCB4-419B-AFA1-4AA1F09C4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9" name="AutoShape 16">
                <a:extLst>
                  <a:ext uri="{FF2B5EF4-FFF2-40B4-BE49-F238E27FC236}">
                    <a16:creationId xmlns:a16="http://schemas.microsoft.com/office/drawing/2014/main" id="{0E88B064-FBEA-460A-819F-BE4F56143C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17">
                <a:extLst>
                  <a:ext uri="{FF2B5EF4-FFF2-40B4-BE49-F238E27FC236}">
                    <a16:creationId xmlns:a16="http://schemas.microsoft.com/office/drawing/2014/main" id="{EE16C13B-7531-423D-BAFB-9C9D1C8F45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3F48436-131F-4EDB-A86A-1969D5E4AB0B}"/>
              </a:ext>
            </a:extLst>
          </p:cNvPr>
          <p:cNvSpPr txBox="1"/>
          <p:nvPr/>
        </p:nvSpPr>
        <p:spPr>
          <a:xfrm>
            <a:off x="630449" y="1226201"/>
            <a:ext cx="81299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96000" algn="just">
              <a:lnSpc>
                <a:spcPct val="135000"/>
              </a:lnSpc>
            </a:pPr>
            <a:r>
              <a:rPr lang="en-US" altLang="zh-CN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根据内控文件的内容、效力进行划分</a:t>
            </a:r>
            <a:endParaRPr lang="en-US" altLang="zh-CN" sz="2000" b="1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根据内控文件的内容、效力判断其所属级别层次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en-US" altLang="zh-CN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根据内控文件的名称进行划分</a:t>
            </a:r>
            <a:endParaRPr lang="en-US" altLang="zh-CN" sz="2000" b="1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一级：“章程”、 “规则”、“指引”、“条例”、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“制度”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二级：“规定”、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“办法”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级：“细则”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0C7250E-80F3-4B26-AE7E-5D2C334D8305}"/>
              </a:ext>
            </a:extLst>
          </p:cNvPr>
          <p:cNvSpPr txBox="1">
            <a:spLocks/>
          </p:cNvSpPr>
          <p:nvPr/>
        </p:nvSpPr>
        <p:spPr>
          <a:xfrm>
            <a:off x="275836" y="116442"/>
            <a:ext cx="6911591" cy="540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康尼内部控制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分级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1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32E953B-0D9A-439D-A45F-103738C4272D}"/>
              </a:ext>
            </a:extLst>
          </p:cNvPr>
          <p:cNvSpPr txBox="1"/>
          <p:nvPr/>
        </p:nvSpPr>
        <p:spPr>
          <a:xfrm>
            <a:off x="101630" y="672203"/>
            <a:ext cx="7995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A8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（三）</a:t>
            </a:r>
            <a:r>
              <a:rPr lang="zh-CN" altLang="en-US" sz="2000" b="1" kern="100" dirty="0" smtClean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举例说明</a:t>
            </a:r>
            <a:endParaRPr lang="zh-CN" altLang="en-US" sz="2000" b="1" kern="100" dirty="0">
              <a:solidFill>
                <a:srgbClr val="A8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55600" algn="just">
              <a:lnSpc>
                <a:spcPct val="150000"/>
              </a:lnSpc>
            </a:pPr>
            <a:endParaRPr lang="zh-CN" altLang="zh-CN" sz="2000" b="1" kern="100" dirty="0">
              <a:solidFill>
                <a:srgbClr val="A8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1697B703-5859-442B-BFDE-150BC062E964}"/>
              </a:ext>
            </a:extLst>
          </p:cNvPr>
          <p:cNvGrpSpPr>
            <a:grpSpLocks/>
          </p:cNvGrpSpPr>
          <p:nvPr/>
        </p:nvGrpSpPr>
        <p:grpSpPr bwMode="auto">
          <a:xfrm>
            <a:off x="275836" y="1020641"/>
            <a:ext cx="4983917" cy="256065"/>
            <a:chOff x="1239" y="1515"/>
            <a:chExt cx="3177" cy="115"/>
          </a:xfrm>
        </p:grpSpPr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4862EE17-CF6C-4104-81C0-48871DDE9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15">
              <a:extLst>
                <a:ext uri="{FF2B5EF4-FFF2-40B4-BE49-F238E27FC236}">
                  <a16:creationId xmlns:a16="http://schemas.microsoft.com/office/drawing/2014/main" id="{092B05E4-FCB4-419B-AFA1-4AA1F09C4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9" name="AutoShape 16">
                <a:extLst>
                  <a:ext uri="{FF2B5EF4-FFF2-40B4-BE49-F238E27FC236}">
                    <a16:creationId xmlns:a16="http://schemas.microsoft.com/office/drawing/2014/main" id="{0E88B064-FBEA-460A-819F-BE4F56143C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17">
                <a:extLst>
                  <a:ext uri="{FF2B5EF4-FFF2-40B4-BE49-F238E27FC236}">
                    <a16:creationId xmlns:a16="http://schemas.microsoft.com/office/drawing/2014/main" id="{EE16C13B-7531-423D-BAFB-9C9D1C8F45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3F48436-131F-4EDB-A86A-1969D5E4AB0B}"/>
              </a:ext>
            </a:extLst>
          </p:cNvPr>
          <p:cNvSpPr txBox="1"/>
          <p:nvPr/>
        </p:nvSpPr>
        <p:spPr>
          <a:xfrm>
            <a:off x="101630" y="1302990"/>
            <a:ext cx="81299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96000" algn="just">
              <a:lnSpc>
                <a:spcPct val="135000"/>
              </a:lnSpc>
            </a:pPr>
            <a:r>
              <a:rPr lang="zh-CN" altLang="en-US" sz="16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公司章程                                                 一级制度</a:t>
            </a:r>
            <a:endParaRPr lang="en-US" altLang="zh-CN" sz="16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）对外担保管理制度                                         一级制度</a:t>
            </a:r>
            <a:endParaRPr lang="en-US" altLang="zh-CN" sz="16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）监事会议事规则                                           一级制度</a:t>
            </a:r>
            <a:endParaRPr lang="en-US" altLang="zh-CN" sz="16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）康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股字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﹝2013﹞98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档案管理</a:t>
            </a: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办法                          一级制度</a:t>
            </a:r>
            <a:endParaRPr lang="en-US" altLang="zh-CN" sz="16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股总（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2021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关于印发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基建档案管理办法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的通知</a:t>
            </a:r>
            <a:endParaRPr lang="en-US" altLang="zh-CN" sz="16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</a:t>
            </a: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二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级制度</a:t>
            </a:r>
            <a:endParaRPr lang="en-US" altLang="zh-CN" sz="16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康股字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﹝2013﹞52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加班管理办法   </a:t>
            </a: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二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级制度</a:t>
            </a:r>
            <a:endParaRPr lang="en-US" altLang="zh-CN" sz="16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康电字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2009-003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加班管理办法实施细则  </a:t>
            </a: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三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级制度</a:t>
            </a:r>
            <a:endParaRPr lang="en-US" altLang="zh-CN" sz="16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康股字（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2016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87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关于印发职位评聘考核管理办法的通知   </a:t>
            </a: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二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级制度</a:t>
            </a:r>
            <a:endParaRPr lang="en-US" altLang="zh-CN" sz="16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1600" kern="1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康股字（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2017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集团管理岗位人员职位评聘实施</a:t>
            </a:r>
            <a:r>
              <a:rPr lang="zh-CN" altLang="en-US" sz="16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细则     三级制度</a:t>
            </a:r>
            <a:endParaRPr lang="en-US" altLang="zh-CN" sz="16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0C7250E-80F3-4B26-AE7E-5D2C334D8305}"/>
              </a:ext>
            </a:extLst>
          </p:cNvPr>
          <p:cNvSpPr txBox="1">
            <a:spLocks/>
          </p:cNvSpPr>
          <p:nvPr/>
        </p:nvSpPr>
        <p:spPr>
          <a:xfrm>
            <a:off x="275836" y="116442"/>
            <a:ext cx="6911591" cy="540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康尼内部控制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制度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分级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4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684510" y="1975"/>
            <a:ext cx="2459965" cy="1296626"/>
            <a:chOff x="8543529" y="-78242"/>
            <a:chExt cx="3511308" cy="1745756"/>
          </a:xfrm>
          <a:effectLst/>
        </p:grpSpPr>
        <p:sp>
          <p:nvSpPr>
            <p:cNvPr id="12" name="矩形 19"/>
            <p:cNvSpPr>
              <a:spLocks noChangeArrowheads="1"/>
            </p:cNvSpPr>
            <p:nvPr/>
          </p:nvSpPr>
          <p:spPr bwMode="auto">
            <a:xfrm>
              <a:off x="8543529" y="-78242"/>
              <a:ext cx="3511308" cy="1745756"/>
            </a:xfrm>
            <a:prstGeom prst="rect">
              <a:avLst/>
            </a:prstGeom>
            <a:solidFill>
              <a:srgbClr val="025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2395" tIns="16198" rIns="32395" bIns="1619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18" name="图片 22" descr="白色 透明 校标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62" y="378645"/>
              <a:ext cx="3072243" cy="831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矩形 25"/>
          <p:cNvSpPr/>
          <p:nvPr/>
        </p:nvSpPr>
        <p:spPr bwMode="auto">
          <a:xfrm rot="10800000" flipV="1">
            <a:off x="-2" y="1287410"/>
            <a:ext cx="4651629" cy="105401"/>
          </a:xfrm>
          <a:custGeom>
            <a:avLst/>
            <a:gdLst>
              <a:gd name="T0" fmla="*/ 0 w 4676187"/>
              <a:gd name="T1" fmla="*/ 0 h 94594"/>
              <a:gd name="T2" fmla="*/ 0 w 4676187"/>
              <a:gd name="T3" fmla="*/ 0 h 94594"/>
              <a:gd name="T4" fmla="*/ 0 w 4676187"/>
              <a:gd name="T5" fmla="*/ 733588 h 94594"/>
              <a:gd name="T6" fmla="*/ 0 w 4676187"/>
              <a:gd name="T7" fmla="*/ 733588 h 94594"/>
              <a:gd name="T8" fmla="*/ 0 w 4676187"/>
              <a:gd name="T9" fmla="*/ 0 h 94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76187"/>
              <a:gd name="T16" fmla="*/ 0 h 94594"/>
              <a:gd name="T17" fmla="*/ 4676187 w 4676187"/>
              <a:gd name="T18" fmla="*/ 94594 h 94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76187" h="94594">
                <a:moveTo>
                  <a:pt x="0" y="0"/>
                </a:moveTo>
                <a:lnTo>
                  <a:pt x="4676187" y="0"/>
                </a:lnTo>
                <a:lnTo>
                  <a:pt x="4676187" y="94594"/>
                </a:lnTo>
                <a:lnTo>
                  <a:pt x="57510" y="94594"/>
                </a:lnTo>
                <a:lnTo>
                  <a:pt x="0" y="0"/>
                </a:lnTo>
                <a:close/>
              </a:path>
            </a:pathLst>
          </a:custGeom>
          <a:solidFill>
            <a:srgbClr val="025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24296" tIns="12149" rIns="24296" bIns="12149" anchor="ctr"/>
          <a:lstStyle/>
          <a:p>
            <a:endParaRPr lang="zh-CN" altLang="en-US" dirty="0"/>
          </a:p>
        </p:txBody>
      </p:sp>
      <p:sp>
        <p:nvSpPr>
          <p:cNvPr id="20" name="矩形 25"/>
          <p:cNvSpPr/>
          <p:nvPr/>
        </p:nvSpPr>
        <p:spPr bwMode="auto">
          <a:xfrm flipV="1">
            <a:off x="4658741" y="1287410"/>
            <a:ext cx="4485257" cy="105402"/>
          </a:xfrm>
          <a:custGeom>
            <a:avLst/>
            <a:gdLst>
              <a:gd name="T0" fmla="*/ 0 w 4676187"/>
              <a:gd name="T1" fmla="*/ 0 h 94594"/>
              <a:gd name="T2" fmla="*/ 0 w 4676187"/>
              <a:gd name="T3" fmla="*/ 0 h 94594"/>
              <a:gd name="T4" fmla="*/ 0 w 4676187"/>
              <a:gd name="T5" fmla="*/ 733588 h 94594"/>
              <a:gd name="T6" fmla="*/ 0 w 4676187"/>
              <a:gd name="T7" fmla="*/ 733588 h 94594"/>
              <a:gd name="T8" fmla="*/ 0 w 4676187"/>
              <a:gd name="T9" fmla="*/ 0 h 94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76187"/>
              <a:gd name="T16" fmla="*/ 0 h 94594"/>
              <a:gd name="T17" fmla="*/ 4676187 w 4676187"/>
              <a:gd name="T18" fmla="*/ 94594 h 94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76187" h="94594">
                <a:moveTo>
                  <a:pt x="0" y="0"/>
                </a:moveTo>
                <a:lnTo>
                  <a:pt x="4676187" y="0"/>
                </a:lnTo>
                <a:lnTo>
                  <a:pt x="4676187" y="94594"/>
                </a:lnTo>
                <a:lnTo>
                  <a:pt x="57510" y="94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24296" tIns="12149" rIns="24296" bIns="12149" anchor="ctr"/>
          <a:lstStyle/>
          <a:p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图片 2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2626" y="1"/>
            <a:ext cx="2183259" cy="128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22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859" y="0"/>
            <a:ext cx="2186001" cy="128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5"/>
          <p:cNvSpPr/>
          <p:nvPr/>
        </p:nvSpPr>
        <p:spPr bwMode="auto">
          <a:xfrm rot="10800000" flipH="1" flipV="1">
            <a:off x="4492368" y="3803716"/>
            <a:ext cx="4651629" cy="99007"/>
          </a:xfrm>
          <a:custGeom>
            <a:avLst/>
            <a:gdLst>
              <a:gd name="T0" fmla="*/ 0 w 4676187"/>
              <a:gd name="T1" fmla="*/ 0 h 94594"/>
              <a:gd name="T2" fmla="*/ 0 w 4676187"/>
              <a:gd name="T3" fmla="*/ 0 h 94594"/>
              <a:gd name="T4" fmla="*/ 0 w 4676187"/>
              <a:gd name="T5" fmla="*/ 733588 h 94594"/>
              <a:gd name="T6" fmla="*/ 0 w 4676187"/>
              <a:gd name="T7" fmla="*/ 733588 h 94594"/>
              <a:gd name="T8" fmla="*/ 0 w 4676187"/>
              <a:gd name="T9" fmla="*/ 0 h 94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76187"/>
              <a:gd name="T16" fmla="*/ 0 h 94594"/>
              <a:gd name="T17" fmla="*/ 4676187 w 4676187"/>
              <a:gd name="T18" fmla="*/ 94594 h 94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76187" h="94594">
                <a:moveTo>
                  <a:pt x="0" y="0"/>
                </a:moveTo>
                <a:lnTo>
                  <a:pt x="4676187" y="0"/>
                </a:lnTo>
                <a:lnTo>
                  <a:pt x="4676187" y="94594"/>
                </a:lnTo>
                <a:lnTo>
                  <a:pt x="57510" y="94594"/>
                </a:lnTo>
                <a:lnTo>
                  <a:pt x="0" y="0"/>
                </a:lnTo>
                <a:close/>
              </a:path>
            </a:pathLst>
          </a:custGeom>
          <a:solidFill>
            <a:srgbClr val="025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24296" tIns="12149" rIns="24296" bIns="12149" anchor="ctr"/>
          <a:lstStyle/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 bwMode="auto">
          <a:xfrm flipH="1" flipV="1">
            <a:off x="-3" y="3803716"/>
            <a:ext cx="4485257" cy="99009"/>
          </a:xfrm>
          <a:custGeom>
            <a:avLst/>
            <a:gdLst>
              <a:gd name="T0" fmla="*/ 0 w 4676187"/>
              <a:gd name="T1" fmla="*/ 0 h 94594"/>
              <a:gd name="T2" fmla="*/ 0 w 4676187"/>
              <a:gd name="T3" fmla="*/ 0 h 94594"/>
              <a:gd name="T4" fmla="*/ 0 w 4676187"/>
              <a:gd name="T5" fmla="*/ 733588 h 94594"/>
              <a:gd name="T6" fmla="*/ 0 w 4676187"/>
              <a:gd name="T7" fmla="*/ 733588 h 94594"/>
              <a:gd name="T8" fmla="*/ 0 w 4676187"/>
              <a:gd name="T9" fmla="*/ 0 h 94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76187"/>
              <a:gd name="T16" fmla="*/ 0 h 94594"/>
              <a:gd name="T17" fmla="*/ 4676187 w 4676187"/>
              <a:gd name="T18" fmla="*/ 94594 h 945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76187" h="94594">
                <a:moveTo>
                  <a:pt x="0" y="0"/>
                </a:moveTo>
                <a:lnTo>
                  <a:pt x="4676187" y="0"/>
                </a:lnTo>
                <a:lnTo>
                  <a:pt x="4676187" y="94594"/>
                </a:lnTo>
                <a:lnTo>
                  <a:pt x="57510" y="94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24296" tIns="12149" rIns="24296" bIns="12149" anchor="ctr"/>
          <a:lstStyle/>
          <a:p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2859" y="3896705"/>
            <a:ext cx="2571163" cy="1249136"/>
            <a:chOff x="7939857" y="2992924"/>
            <a:chExt cx="3428217" cy="1665514"/>
          </a:xfrm>
        </p:grpSpPr>
        <p:sp>
          <p:nvSpPr>
            <p:cNvPr id="33" name="矩形 19"/>
            <p:cNvSpPr>
              <a:spLocks noChangeArrowheads="1"/>
            </p:cNvSpPr>
            <p:nvPr/>
          </p:nvSpPr>
          <p:spPr bwMode="auto">
            <a:xfrm>
              <a:off x="7939857" y="2992924"/>
              <a:ext cx="3428217" cy="1665514"/>
            </a:xfrm>
            <a:prstGeom prst="rect">
              <a:avLst/>
            </a:prstGeom>
            <a:solidFill>
              <a:srgbClr val="025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2395" tIns="16198" rIns="32395" bIns="1619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4" name="图片 25" descr="学以致用 白色 透明底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407" y="3501627"/>
              <a:ext cx="2401117" cy="648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0" b="11924"/>
          <a:stretch>
            <a:fillRect/>
          </a:stretch>
        </p:blipFill>
        <p:spPr>
          <a:xfrm>
            <a:off x="4485254" y="2014"/>
            <a:ext cx="2199255" cy="128192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5261" y="3902724"/>
            <a:ext cx="2156354" cy="12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0032" y="3896705"/>
            <a:ext cx="2185478" cy="12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04" y="3896705"/>
            <a:ext cx="2090438" cy="124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2857500" y="1844628"/>
            <a:ext cx="3429000" cy="838691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lvl="0" algn="ctr"/>
            <a:r>
              <a:rPr lang="zh-CN" altLang="en-US" sz="5000" b="1" spc="38" dirty="0">
                <a:ln w="9525" cmpd="sng">
                  <a:solidFill>
                    <a:prstClr val="white"/>
                  </a:solidFill>
                  <a:prstDash val="solid"/>
                </a:ln>
                <a:solidFill>
                  <a:srgbClr val="2F5597"/>
                </a:solidFill>
                <a:effectLst>
                  <a:glow rad="38100">
                    <a:srgbClr val="4F81BD">
                      <a:alpha val="40000"/>
                    </a:srgbClr>
                  </a:glo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 rot="160036">
            <a:off x="1752295" y="360"/>
            <a:ext cx="859816" cy="5138458"/>
          </a:xfrm>
          <a:custGeom>
            <a:avLst/>
            <a:gdLst>
              <a:gd name="T0" fmla="*/ 0 w 1457"/>
              <a:gd name="T1" fmla="*/ 0 h 9000"/>
              <a:gd name="T2" fmla="*/ 2147483646 w 1457"/>
              <a:gd name="T3" fmla="*/ 0 h 9000"/>
              <a:gd name="T4" fmla="*/ 2147483646 w 1457"/>
              <a:gd name="T5" fmla="*/ 2147483646 h 9000"/>
              <a:gd name="T6" fmla="*/ 2147483646 w 1457"/>
              <a:gd name="T7" fmla="*/ 2147483646 h 9000"/>
              <a:gd name="T8" fmla="*/ 0 w 1457"/>
              <a:gd name="T9" fmla="*/ 0 h 9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7"/>
              <a:gd name="T16" fmla="*/ 0 h 9000"/>
              <a:gd name="T17" fmla="*/ 1457 w 1457"/>
              <a:gd name="T18" fmla="*/ 9000 h 9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7" h="9000">
                <a:moveTo>
                  <a:pt x="0" y="0"/>
                </a:moveTo>
                <a:lnTo>
                  <a:pt x="224" y="0"/>
                </a:lnTo>
                <a:lnTo>
                  <a:pt x="1457" y="9000"/>
                </a:lnTo>
                <a:lnTo>
                  <a:pt x="1233" y="9000"/>
                </a:lnTo>
                <a:lnTo>
                  <a:pt x="0" y="0"/>
                </a:lnTo>
                <a:close/>
              </a:path>
            </a:pathLst>
          </a:custGeom>
          <a:solidFill>
            <a:srgbClr val="025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24286" tIns="12143" rIns="24286" bIns="12143"/>
          <a:lstStyle/>
          <a:p>
            <a:endParaRPr lang="zh-CN" altLang="en-US"/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2016021" y="525780"/>
            <a:ext cx="1494192" cy="727399"/>
          </a:xfrm>
          <a:prstGeom prst="rect">
            <a:avLst/>
          </a:prstGeom>
          <a:solidFill>
            <a:srgbClr val="025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286" tIns="12143" rIns="24286" bIns="12143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731206" y="1311112"/>
            <a:ext cx="4505839" cy="748069"/>
            <a:chOff x="3807507" y="2526850"/>
            <a:chExt cx="4474276" cy="456987"/>
          </a:xfrm>
        </p:grpSpPr>
        <p:sp>
          <p:nvSpPr>
            <p:cNvPr id="7" name="Freeform 11"/>
            <p:cNvSpPr/>
            <p:nvPr/>
          </p:nvSpPr>
          <p:spPr bwMode="auto">
            <a:xfrm>
              <a:off x="3807507" y="2526850"/>
              <a:ext cx="707417" cy="90552"/>
            </a:xfrm>
            <a:custGeom>
              <a:avLst/>
              <a:gdLst>
                <a:gd name="T0" fmla="*/ 2147483646 w 1156"/>
                <a:gd name="T1" fmla="*/ 0 h 142"/>
                <a:gd name="T2" fmla="*/ 2147483646 w 1156"/>
                <a:gd name="T3" fmla="*/ 0 h 142"/>
                <a:gd name="T4" fmla="*/ 2147483646 w 1156"/>
                <a:gd name="T5" fmla="*/ 2147483646 h 142"/>
                <a:gd name="T6" fmla="*/ 0 w 1156"/>
                <a:gd name="T7" fmla="*/ 2147483646 h 142"/>
                <a:gd name="T8" fmla="*/ 2147483646 w 1156"/>
                <a:gd name="T9" fmla="*/ 0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6"/>
                <a:gd name="T16" fmla="*/ 0 h 142"/>
                <a:gd name="T17" fmla="*/ 1156 w 1156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197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32381" tIns="16191" rIns="32381" bIns="16191"/>
            <a:lstStyle/>
            <a:p>
              <a:endParaRPr lang="zh-CN" altLang="en-US" sz="1100"/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3807507" y="2607610"/>
              <a:ext cx="4315720" cy="376227"/>
            </a:xfrm>
            <a:custGeom>
              <a:avLst/>
              <a:gdLst>
                <a:gd name="T0" fmla="*/ 2147483646 w 8676"/>
                <a:gd name="T1" fmla="*/ 0 h 884"/>
                <a:gd name="T2" fmla="*/ 2147483646 w 8676"/>
                <a:gd name="T3" fmla="*/ 0 h 884"/>
                <a:gd name="T4" fmla="*/ 2147483646 w 8676"/>
                <a:gd name="T5" fmla="*/ 2147483646 h 884"/>
                <a:gd name="T6" fmla="*/ 2147483646 w 8676"/>
                <a:gd name="T7" fmla="*/ 2147483646 h 884"/>
                <a:gd name="T8" fmla="*/ 2147483646 w 8676"/>
                <a:gd name="T9" fmla="*/ 2147483646 h 884"/>
                <a:gd name="T10" fmla="*/ 2147483646 w 8676"/>
                <a:gd name="T11" fmla="*/ 2147483646 h 884"/>
                <a:gd name="T12" fmla="*/ 0 w 8676"/>
                <a:gd name="T13" fmla="*/ 2147483646 h 884"/>
                <a:gd name="T14" fmla="*/ 0 w 8676"/>
                <a:gd name="T15" fmla="*/ 2147483646 h 884"/>
                <a:gd name="T16" fmla="*/ 2147483646 w 8676"/>
                <a:gd name="T17" fmla="*/ 0 h 8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76"/>
                <a:gd name="T28" fmla="*/ 0 h 884"/>
                <a:gd name="T29" fmla="*/ 8676 w 8676"/>
                <a:gd name="T30" fmla="*/ 884 h 8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w="10">
              <a:solidFill>
                <a:srgbClr val="A8A9AD"/>
              </a:solidFill>
              <a:round/>
            </a:ln>
          </p:spPr>
          <p:txBody>
            <a:bodyPr lIns="32381" tIns="16191" rIns="32381" bIns="16191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4003025" y="2629233"/>
              <a:ext cx="342037" cy="312811"/>
            </a:xfrm>
            <a:prstGeom prst="rect">
              <a:avLst/>
            </a:prstGeom>
            <a:solidFill>
              <a:srgbClr val="025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2381" tIns="16191" rIns="32381" bIns="1619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/>
            </a:p>
          </p:txBody>
        </p:sp>
        <p:sp>
          <p:nvSpPr>
            <p:cNvPr id="22" name="TextBox 105"/>
            <p:cNvSpPr txBox="1">
              <a:spLocks noChangeArrowheads="1"/>
            </p:cNvSpPr>
            <p:nvPr/>
          </p:nvSpPr>
          <p:spPr bwMode="auto">
            <a:xfrm>
              <a:off x="4444571" y="2678302"/>
              <a:ext cx="3837212" cy="207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2381" tIns="16191" rIns="32381" bIns="1619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康尼内部控制制度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06"/>
            <p:cNvSpPr txBox="1">
              <a:spLocks noChangeArrowheads="1"/>
            </p:cNvSpPr>
            <p:nvPr/>
          </p:nvSpPr>
          <p:spPr bwMode="auto">
            <a:xfrm>
              <a:off x="3971559" y="2700207"/>
              <a:ext cx="404968" cy="144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2381" tIns="16191" rIns="32381" bIns="1619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</a:p>
          </p:txBody>
        </p:sp>
      </p:grpSp>
      <p:sp>
        <p:nvSpPr>
          <p:cNvPr id="37" name="流程图: 手动输入 4"/>
          <p:cNvSpPr>
            <a:spLocks noChangeArrowheads="1"/>
          </p:cNvSpPr>
          <p:nvPr/>
        </p:nvSpPr>
        <p:spPr bwMode="auto">
          <a:xfrm rot="5400000">
            <a:off x="-1391934" y="1391246"/>
            <a:ext cx="5145770" cy="2363278"/>
          </a:xfrm>
          <a:prstGeom prst="flowChartManualInpu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3B0AF48-9EF5-49F6-B318-B0F7460BBED8}"/>
              </a:ext>
            </a:extLst>
          </p:cNvPr>
          <p:cNvGrpSpPr/>
          <p:nvPr/>
        </p:nvGrpSpPr>
        <p:grpSpPr>
          <a:xfrm>
            <a:off x="3208854" y="2150620"/>
            <a:ext cx="4301948" cy="809854"/>
            <a:chOff x="3807507" y="2526850"/>
            <a:chExt cx="4474276" cy="456987"/>
          </a:xfrm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42C2BE7A-7ACA-475C-A2BC-73D4C509545F}"/>
                </a:ext>
              </a:extLst>
            </p:cNvPr>
            <p:cNvSpPr/>
            <p:nvPr/>
          </p:nvSpPr>
          <p:spPr bwMode="auto">
            <a:xfrm>
              <a:off x="3807507" y="2526850"/>
              <a:ext cx="707417" cy="90552"/>
            </a:xfrm>
            <a:custGeom>
              <a:avLst/>
              <a:gdLst>
                <a:gd name="T0" fmla="*/ 2147483646 w 1156"/>
                <a:gd name="T1" fmla="*/ 0 h 142"/>
                <a:gd name="T2" fmla="*/ 2147483646 w 1156"/>
                <a:gd name="T3" fmla="*/ 0 h 142"/>
                <a:gd name="T4" fmla="*/ 2147483646 w 1156"/>
                <a:gd name="T5" fmla="*/ 2147483646 h 142"/>
                <a:gd name="T6" fmla="*/ 0 w 1156"/>
                <a:gd name="T7" fmla="*/ 2147483646 h 142"/>
                <a:gd name="T8" fmla="*/ 2147483646 w 1156"/>
                <a:gd name="T9" fmla="*/ 0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6"/>
                <a:gd name="T16" fmla="*/ 0 h 142"/>
                <a:gd name="T17" fmla="*/ 1156 w 1156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197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32381" tIns="16191" rIns="32381" bIns="16191"/>
            <a:lstStyle/>
            <a:p>
              <a:endParaRPr lang="zh-CN" altLang="en-US" sz="1100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D9CE102C-D223-4D25-8EE8-45BD2D1C8190}"/>
                </a:ext>
              </a:extLst>
            </p:cNvPr>
            <p:cNvSpPr/>
            <p:nvPr/>
          </p:nvSpPr>
          <p:spPr bwMode="auto">
            <a:xfrm>
              <a:off x="3807507" y="2607610"/>
              <a:ext cx="4315720" cy="376227"/>
            </a:xfrm>
            <a:custGeom>
              <a:avLst/>
              <a:gdLst>
                <a:gd name="T0" fmla="*/ 2147483646 w 8676"/>
                <a:gd name="T1" fmla="*/ 0 h 884"/>
                <a:gd name="T2" fmla="*/ 2147483646 w 8676"/>
                <a:gd name="T3" fmla="*/ 0 h 884"/>
                <a:gd name="T4" fmla="*/ 2147483646 w 8676"/>
                <a:gd name="T5" fmla="*/ 2147483646 h 884"/>
                <a:gd name="T6" fmla="*/ 2147483646 w 8676"/>
                <a:gd name="T7" fmla="*/ 2147483646 h 884"/>
                <a:gd name="T8" fmla="*/ 2147483646 w 8676"/>
                <a:gd name="T9" fmla="*/ 2147483646 h 884"/>
                <a:gd name="T10" fmla="*/ 2147483646 w 8676"/>
                <a:gd name="T11" fmla="*/ 2147483646 h 884"/>
                <a:gd name="T12" fmla="*/ 0 w 8676"/>
                <a:gd name="T13" fmla="*/ 2147483646 h 884"/>
                <a:gd name="T14" fmla="*/ 0 w 8676"/>
                <a:gd name="T15" fmla="*/ 2147483646 h 884"/>
                <a:gd name="T16" fmla="*/ 2147483646 w 8676"/>
                <a:gd name="T17" fmla="*/ 0 h 8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76"/>
                <a:gd name="T28" fmla="*/ 0 h 884"/>
                <a:gd name="T29" fmla="*/ 8676 w 8676"/>
                <a:gd name="T30" fmla="*/ 884 h 8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w="10">
              <a:solidFill>
                <a:srgbClr val="A8A9AD"/>
              </a:solidFill>
              <a:round/>
            </a:ln>
          </p:spPr>
          <p:txBody>
            <a:bodyPr lIns="32381" tIns="16191" rIns="32381" bIns="16191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E10B8492-11A2-4EB3-8805-BACB4BA60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025" y="2629233"/>
              <a:ext cx="342037" cy="312811"/>
            </a:xfrm>
            <a:prstGeom prst="rect">
              <a:avLst/>
            </a:prstGeom>
            <a:solidFill>
              <a:srgbClr val="025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2381" tIns="16191" rIns="32381" bIns="1619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/>
            </a:p>
          </p:txBody>
        </p:sp>
        <p:sp>
          <p:nvSpPr>
            <p:cNvPr id="30" name="TextBox 105">
              <a:extLst>
                <a:ext uri="{FF2B5EF4-FFF2-40B4-BE49-F238E27FC236}">
                  <a16:creationId xmlns:a16="http://schemas.microsoft.com/office/drawing/2014/main" id="{1814ACA1-CCFE-4216-82CA-99D107FE7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571" y="2681538"/>
              <a:ext cx="3837212" cy="19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2381" tIns="16191" rIns="32381" bIns="1619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康尼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内部控制制度分类标准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106">
              <a:extLst>
                <a:ext uri="{FF2B5EF4-FFF2-40B4-BE49-F238E27FC236}">
                  <a16:creationId xmlns:a16="http://schemas.microsoft.com/office/drawing/2014/main" id="{1DE04C8A-8655-4067-9ED0-96CCC589A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559" y="2700207"/>
              <a:ext cx="404968" cy="144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2381" tIns="16191" rIns="32381" bIns="1619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540D2CA-6D6A-4EE1-BE4F-9F383C1F66C1}"/>
              </a:ext>
            </a:extLst>
          </p:cNvPr>
          <p:cNvGrpSpPr/>
          <p:nvPr/>
        </p:nvGrpSpPr>
        <p:grpSpPr>
          <a:xfrm>
            <a:off x="3752908" y="3103594"/>
            <a:ext cx="4250046" cy="798504"/>
            <a:chOff x="3807507" y="2526850"/>
            <a:chExt cx="4474275" cy="456987"/>
          </a:xfrm>
        </p:grpSpPr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577FD3F-68B6-42B1-A21B-D16FFCBFB2FD}"/>
                </a:ext>
              </a:extLst>
            </p:cNvPr>
            <p:cNvSpPr/>
            <p:nvPr/>
          </p:nvSpPr>
          <p:spPr bwMode="auto">
            <a:xfrm>
              <a:off x="3807507" y="2526850"/>
              <a:ext cx="707417" cy="90552"/>
            </a:xfrm>
            <a:custGeom>
              <a:avLst/>
              <a:gdLst>
                <a:gd name="T0" fmla="*/ 2147483646 w 1156"/>
                <a:gd name="T1" fmla="*/ 0 h 142"/>
                <a:gd name="T2" fmla="*/ 2147483646 w 1156"/>
                <a:gd name="T3" fmla="*/ 0 h 142"/>
                <a:gd name="T4" fmla="*/ 2147483646 w 1156"/>
                <a:gd name="T5" fmla="*/ 2147483646 h 142"/>
                <a:gd name="T6" fmla="*/ 0 w 1156"/>
                <a:gd name="T7" fmla="*/ 2147483646 h 142"/>
                <a:gd name="T8" fmla="*/ 2147483646 w 1156"/>
                <a:gd name="T9" fmla="*/ 0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6"/>
                <a:gd name="T16" fmla="*/ 0 h 142"/>
                <a:gd name="T17" fmla="*/ 1156 w 1156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197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32381" tIns="16191" rIns="32381" bIns="16191"/>
            <a:lstStyle/>
            <a:p>
              <a:endParaRPr lang="zh-CN" altLang="en-US" sz="1100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7776D96B-E0E9-4C62-AB4B-7D78738FE9BC}"/>
                </a:ext>
              </a:extLst>
            </p:cNvPr>
            <p:cNvSpPr/>
            <p:nvPr/>
          </p:nvSpPr>
          <p:spPr bwMode="auto">
            <a:xfrm>
              <a:off x="3807507" y="2607610"/>
              <a:ext cx="4218784" cy="376227"/>
            </a:xfrm>
            <a:custGeom>
              <a:avLst/>
              <a:gdLst>
                <a:gd name="T0" fmla="*/ 2147483646 w 8676"/>
                <a:gd name="T1" fmla="*/ 0 h 884"/>
                <a:gd name="T2" fmla="*/ 2147483646 w 8676"/>
                <a:gd name="T3" fmla="*/ 0 h 884"/>
                <a:gd name="T4" fmla="*/ 2147483646 w 8676"/>
                <a:gd name="T5" fmla="*/ 2147483646 h 884"/>
                <a:gd name="T6" fmla="*/ 2147483646 w 8676"/>
                <a:gd name="T7" fmla="*/ 2147483646 h 884"/>
                <a:gd name="T8" fmla="*/ 2147483646 w 8676"/>
                <a:gd name="T9" fmla="*/ 2147483646 h 884"/>
                <a:gd name="T10" fmla="*/ 2147483646 w 8676"/>
                <a:gd name="T11" fmla="*/ 2147483646 h 884"/>
                <a:gd name="T12" fmla="*/ 0 w 8676"/>
                <a:gd name="T13" fmla="*/ 2147483646 h 884"/>
                <a:gd name="T14" fmla="*/ 0 w 8676"/>
                <a:gd name="T15" fmla="*/ 2147483646 h 884"/>
                <a:gd name="T16" fmla="*/ 2147483646 w 8676"/>
                <a:gd name="T17" fmla="*/ 0 h 8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76"/>
                <a:gd name="T28" fmla="*/ 0 h 884"/>
                <a:gd name="T29" fmla="*/ 8676 w 8676"/>
                <a:gd name="T30" fmla="*/ 884 h 8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 w="10">
              <a:solidFill>
                <a:srgbClr val="A8A9AD"/>
              </a:solidFill>
              <a:round/>
            </a:ln>
          </p:spPr>
          <p:txBody>
            <a:bodyPr lIns="32381" tIns="16191" rIns="32381" bIns="16191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FB4899C2-C8CF-4D6D-BC9B-3BB2C9874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025" y="2629233"/>
              <a:ext cx="342037" cy="312811"/>
            </a:xfrm>
            <a:prstGeom prst="rect">
              <a:avLst/>
            </a:prstGeom>
            <a:solidFill>
              <a:srgbClr val="025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2381" tIns="16191" rIns="32381" bIns="1619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/>
            </a:p>
          </p:txBody>
        </p:sp>
        <p:sp>
          <p:nvSpPr>
            <p:cNvPr id="36" name="TextBox 105">
              <a:extLst>
                <a:ext uri="{FF2B5EF4-FFF2-40B4-BE49-F238E27FC236}">
                  <a16:creationId xmlns:a16="http://schemas.microsoft.com/office/drawing/2014/main" id="{8A2AD4BE-D125-4F6A-BB0D-C421A77C2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571" y="2680173"/>
              <a:ext cx="3837211" cy="194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2381" tIns="16191" rIns="32381" bIns="1619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康尼内部控制制度分级标准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106">
              <a:extLst>
                <a:ext uri="{FF2B5EF4-FFF2-40B4-BE49-F238E27FC236}">
                  <a16:creationId xmlns:a16="http://schemas.microsoft.com/office/drawing/2014/main" id="{AF24D362-A6FF-419D-BDE4-A7B02E0E0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559" y="2700207"/>
              <a:ext cx="404968" cy="144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2381" tIns="16191" rIns="32381" bIns="1619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75836" y="116442"/>
            <a:ext cx="6911591" cy="540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一、康尼内部控制制度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669A8426-CB1B-44CA-9048-22622C64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996" y="1037417"/>
            <a:ext cx="5672489" cy="20032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CB90E4C-8152-47E0-8862-6D854A8B98EA}"/>
              </a:ext>
            </a:extLst>
          </p:cNvPr>
          <p:cNvGrpSpPr>
            <a:grpSpLocks/>
          </p:cNvGrpSpPr>
          <p:nvPr/>
        </p:nvGrpSpPr>
        <p:grpSpPr bwMode="auto">
          <a:xfrm>
            <a:off x="184555" y="870044"/>
            <a:ext cx="182562" cy="182562"/>
            <a:chOff x="1239" y="1515"/>
            <a:chExt cx="115" cy="115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CB23963D-444F-445E-A702-B3230BE6795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2589F53B-87DA-4BC1-8071-6B63FF66D98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 Box 6">
            <a:extLst>
              <a:ext uri="{FF2B5EF4-FFF2-40B4-BE49-F238E27FC236}">
                <a16:creationId xmlns:a16="http://schemas.microsoft.com/office/drawing/2014/main" id="{53FC48E2-F98E-4896-9F8B-FF7C51786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96" y="683274"/>
            <a:ext cx="867266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（一）康尼内部控制制度体系基本框架（</a:t>
            </a:r>
            <a:r>
              <a:rPr lang="en-US" altLang="zh-CN" sz="1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要素，</a:t>
            </a:r>
            <a:r>
              <a:rPr lang="en-US" altLang="zh-CN" sz="1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zh-CN" altLang="en-US" sz="1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项类别）</a:t>
            </a:r>
            <a:endParaRPr lang="en-US" altLang="zh-CN" sz="1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lang="en-US" altLang="zh-CN" sz="1800" b="1" dirty="0">
              <a:solidFill>
                <a:srgbClr val="0070C0"/>
              </a:solidFill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6F8B67FA-13AE-4974-892E-7075D3D8C79C}"/>
              </a:ext>
            </a:extLst>
          </p:cNvPr>
          <p:cNvGrpSpPr>
            <a:grpSpLocks/>
          </p:cNvGrpSpPr>
          <p:nvPr/>
        </p:nvGrpSpPr>
        <p:grpSpPr bwMode="auto">
          <a:xfrm>
            <a:off x="479128" y="1065840"/>
            <a:ext cx="8263811" cy="645714"/>
            <a:chOff x="1224" y="1282"/>
            <a:chExt cx="2900" cy="377"/>
          </a:xfrm>
        </p:grpSpPr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CCCEC52-FE8C-4A2C-8496-C8D852F4D04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24" y="1372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376CC9BB-0CFB-4790-9E3E-1EDB0BF1A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1282"/>
              <a:ext cx="2829" cy="3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8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控制</a:t>
              </a:r>
              <a:r>
                <a:rPr lang="zh-CN" altLang="en-US" sz="1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环境（</a:t>
              </a:r>
              <a:r>
                <a:rPr lang="en-US" altLang="zh-CN" sz="1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zh-CN" altLang="en-US" sz="1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项）</a:t>
              </a:r>
              <a:endPara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0" hangingPunct="0"/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组织架构、发展战略、人力资源、社会责任、企业文化、员工手册、职业道德</a:t>
              </a:r>
            </a:p>
          </p:txBody>
        </p:sp>
      </p:grpSp>
      <p:sp>
        <p:nvSpPr>
          <p:cNvPr id="16" name="AutoShape 16">
            <a:extLst>
              <a:ext uri="{FF2B5EF4-FFF2-40B4-BE49-F238E27FC236}">
                <a16:creationId xmlns:a16="http://schemas.microsoft.com/office/drawing/2014/main" id="{8B8182D9-97D2-4C48-A37D-F188E2F5E501}"/>
              </a:ext>
            </a:extLst>
          </p:cNvPr>
          <p:cNvSpPr>
            <a:spLocks noChangeArrowheads="1"/>
          </p:cNvSpPr>
          <p:nvPr/>
        </p:nvSpPr>
        <p:spPr bwMode="gray">
          <a:xfrm rot="2700000">
            <a:off x="521741" y="1790446"/>
            <a:ext cx="196969" cy="327703"/>
          </a:xfrm>
          <a:prstGeom prst="rtTriangle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27555D51-06B8-46A1-A013-799BD1A2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94" y="1680802"/>
            <a:ext cx="7142147" cy="6457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风险评估（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项）</a:t>
            </a:r>
          </a:p>
          <a:p>
            <a:pPr eaLnBrk="0" hangingPunct="0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风险识别、风险分析、风险评价、风险应对</a:t>
            </a:r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1F79980A-88F5-47AC-9D67-67A85A7ED5C0}"/>
              </a:ext>
            </a:extLst>
          </p:cNvPr>
          <p:cNvSpPr>
            <a:spLocks noChangeArrowheads="1"/>
          </p:cNvSpPr>
          <p:nvPr/>
        </p:nvSpPr>
        <p:spPr bwMode="gray">
          <a:xfrm rot="2700000">
            <a:off x="521739" y="2437322"/>
            <a:ext cx="196969" cy="327703"/>
          </a:xfrm>
          <a:prstGeom prst="rtTriangle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0BFE68F2-0546-462A-B300-58D3BC425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94" y="2290071"/>
            <a:ext cx="8193036" cy="14779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控制活动（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项）</a:t>
            </a:r>
            <a:endParaRPr lang="en-US" altLang="zh-CN" sz="1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筹资活动、投资活动、资金营运、采购业务、生产业务、销售业务、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存货管理、固定资产管理、无形资产管理、研究与开发、对子公司管控、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工程项目、担保业务、业务外包、财务报告、全面预算、合同管理、信息系统、质量管理、安全管理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4C38937E-168D-429F-9D52-44132F924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61" y="3721053"/>
            <a:ext cx="7097580" cy="6457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信息与沟通（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项）</a:t>
            </a:r>
            <a:endParaRPr lang="en-US" altLang="zh-CN" sz="1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信息获取、信息管理与运用、信息传递和反馈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AutoShape 16">
            <a:extLst>
              <a:ext uri="{FF2B5EF4-FFF2-40B4-BE49-F238E27FC236}">
                <a16:creationId xmlns:a16="http://schemas.microsoft.com/office/drawing/2014/main" id="{91BC7B09-500A-4EDD-A015-1A76B502873D}"/>
              </a:ext>
            </a:extLst>
          </p:cNvPr>
          <p:cNvSpPr>
            <a:spLocks noChangeArrowheads="1"/>
          </p:cNvSpPr>
          <p:nvPr/>
        </p:nvSpPr>
        <p:spPr bwMode="gray">
          <a:xfrm rot="2700000">
            <a:off x="544496" y="3746422"/>
            <a:ext cx="196969" cy="327703"/>
          </a:xfrm>
          <a:prstGeom prst="rtTriangle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03D5C11A-48D5-46D4-A721-EDC208D48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61" y="4286076"/>
            <a:ext cx="730119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内部监督（</a:t>
            </a:r>
            <a:r>
              <a:rPr lang="en-US" altLang="zh-CN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项）</a:t>
            </a:r>
          </a:p>
          <a:p>
            <a:pPr eaLnBrk="0" hangingPunct="0"/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内部监督机构、内部监督职责、内部监督方式、内部监督协同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endParaRPr lang="en-US" altLang="zh-CN" sz="1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BF1720BE-7CAD-4740-8A76-7CBE086CD2AD}"/>
              </a:ext>
            </a:extLst>
          </p:cNvPr>
          <p:cNvSpPr>
            <a:spLocks noChangeArrowheads="1"/>
          </p:cNvSpPr>
          <p:nvPr/>
        </p:nvSpPr>
        <p:spPr bwMode="gray">
          <a:xfrm rot="2700000">
            <a:off x="513675" y="4464011"/>
            <a:ext cx="196969" cy="327703"/>
          </a:xfrm>
          <a:prstGeom prst="rtTriangle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75836" y="116442"/>
            <a:ext cx="6911591" cy="540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一、康尼内部控制制度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669A8426-CB1B-44CA-9048-22622C64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996" y="1037417"/>
            <a:ext cx="5672489" cy="20032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CB90E4C-8152-47E0-8862-6D854A8B98EA}"/>
              </a:ext>
            </a:extLst>
          </p:cNvPr>
          <p:cNvGrpSpPr>
            <a:grpSpLocks/>
          </p:cNvGrpSpPr>
          <p:nvPr/>
        </p:nvGrpSpPr>
        <p:grpSpPr bwMode="auto">
          <a:xfrm>
            <a:off x="184555" y="870044"/>
            <a:ext cx="182562" cy="182562"/>
            <a:chOff x="1239" y="1515"/>
            <a:chExt cx="115" cy="115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CB23963D-444F-445E-A702-B3230BE6795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2589F53B-87DA-4BC1-8071-6B63FF66D98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 Box 6">
            <a:extLst>
              <a:ext uri="{FF2B5EF4-FFF2-40B4-BE49-F238E27FC236}">
                <a16:creationId xmlns:a16="http://schemas.microsoft.com/office/drawing/2014/main" id="{53FC48E2-F98E-4896-9F8B-FF7C51786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96" y="683274"/>
            <a:ext cx="867266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（二）康尼内部控制制度分类</a:t>
            </a:r>
            <a:endParaRPr lang="en-US" altLang="zh-CN" sz="1800" b="1" dirty="0">
              <a:solidFill>
                <a:srgbClr val="0070C0"/>
              </a:solidFill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376CC9BB-0CFB-4790-9E3E-1EDB0BF1A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220" y="1295599"/>
            <a:ext cx="2074501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控制环境</a:t>
            </a:r>
            <a:endParaRPr lang="en-US" altLang="zh-CN" sz="1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组织架构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发展战略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人力资源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社会责任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1.5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企业文化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1.6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员工手册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1.7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职业道德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376CC9BB-0CFB-4790-9E3E-1EDB0BF1A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2658" y="1295599"/>
            <a:ext cx="2074501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风险评估</a:t>
            </a:r>
            <a:endParaRPr lang="en-US" altLang="zh-CN" sz="1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风险识别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风险分析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风险评价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风险应对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41" y="12955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控制要素</a:t>
            </a:r>
            <a:endParaRPr lang="zh-CN" altLang="en-US" sz="18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841" y="1865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控制类别</a:t>
            </a:r>
            <a:endParaRPr lang="zh-CN" altLang="en-US" sz="18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376CC9BB-0CFB-4790-9E3E-1EDB0BF1A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935" y="1290756"/>
            <a:ext cx="24011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控制活动</a:t>
            </a:r>
            <a:endParaRPr lang="en-US" altLang="zh-CN" sz="1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endParaRPr lang="en-US" altLang="zh-CN" sz="18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筹资活动            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投资活动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资金营运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采购业务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生产业务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销售业务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存货管理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固定资产管理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3.9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无形资产管理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3.10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研究与开发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376CC9BB-0CFB-4790-9E3E-1EDB0BF1A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742" y="1865271"/>
            <a:ext cx="2401100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3.11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子公司管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控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3.12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工程项目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3.13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担保业务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3.14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业务外包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3.15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财务报告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3.16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全面预算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3.17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合同管理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3.18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信息系统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3.19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质量管理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3.20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安全管理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hangingPunct="0"/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5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75836" y="116442"/>
            <a:ext cx="6911591" cy="540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一、康尼内部控制制度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376CC9BB-0CFB-4790-9E3E-1EDB0BF1A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636" y="1295599"/>
            <a:ext cx="2663968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信息与沟通</a:t>
            </a:r>
            <a:endParaRPr lang="en-US" altLang="zh-CN" sz="1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信息获取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信息管理与运用</a:t>
            </a:r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信息传递和反馈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376CC9BB-0CFB-4790-9E3E-1EDB0BF1A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1631" y="1295599"/>
            <a:ext cx="2663968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内部监督</a:t>
            </a:r>
            <a:endParaRPr lang="en-US" altLang="zh-CN" sz="1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endParaRPr lang="en-US" altLang="zh-CN" sz="1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内部监督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机构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内部监督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内部监督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5.4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内部监督协同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hangingPunct="0"/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376CC9BB-0CFB-4790-9E3E-1EDB0BF1A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8619" y="1283259"/>
            <a:ext cx="266396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</a:t>
            </a:r>
            <a:endParaRPr lang="en-US" altLang="zh-CN" sz="1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endParaRPr lang="en-US" altLang="zh-CN" sz="1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其他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0841" y="12955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控制要素</a:t>
            </a:r>
            <a:endParaRPr lang="zh-CN" altLang="en-US" sz="18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0841" y="1865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控制类别</a:t>
            </a:r>
            <a:endParaRPr lang="zh-CN" altLang="en-US" sz="18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Line 2">
            <a:extLst>
              <a:ext uri="{FF2B5EF4-FFF2-40B4-BE49-F238E27FC236}">
                <a16:creationId xmlns:a16="http://schemas.microsoft.com/office/drawing/2014/main" id="{669A8426-CB1B-44CA-9048-22622C64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996" y="1037417"/>
            <a:ext cx="5672489" cy="20032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Group 3">
            <a:extLst>
              <a:ext uri="{FF2B5EF4-FFF2-40B4-BE49-F238E27FC236}">
                <a16:creationId xmlns:a16="http://schemas.microsoft.com/office/drawing/2014/main" id="{3CB90E4C-8152-47E0-8862-6D854A8B98EA}"/>
              </a:ext>
            </a:extLst>
          </p:cNvPr>
          <p:cNvGrpSpPr>
            <a:grpSpLocks/>
          </p:cNvGrpSpPr>
          <p:nvPr/>
        </p:nvGrpSpPr>
        <p:grpSpPr bwMode="auto">
          <a:xfrm>
            <a:off x="184555" y="870044"/>
            <a:ext cx="182562" cy="182562"/>
            <a:chOff x="1239" y="1515"/>
            <a:chExt cx="115" cy="115"/>
          </a:xfrm>
        </p:grpSpPr>
        <p:sp>
          <p:nvSpPr>
            <p:cNvPr id="31" name="AutoShape 4">
              <a:extLst>
                <a:ext uri="{FF2B5EF4-FFF2-40B4-BE49-F238E27FC236}">
                  <a16:creationId xmlns:a16="http://schemas.microsoft.com/office/drawing/2014/main" id="{CB23963D-444F-445E-A702-B3230BE6795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5">
              <a:extLst>
                <a:ext uri="{FF2B5EF4-FFF2-40B4-BE49-F238E27FC236}">
                  <a16:creationId xmlns:a16="http://schemas.microsoft.com/office/drawing/2014/main" id="{2589F53B-87DA-4BC1-8071-6B63FF66D98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6">
            <a:extLst>
              <a:ext uri="{FF2B5EF4-FFF2-40B4-BE49-F238E27FC236}">
                <a16:creationId xmlns:a16="http://schemas.microsoft.com/office/drawing/2014/main" id="{53FC48E2-F98E-4896-9F8B-FF7C51786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96" y="683274"/>
            <a:ext cx="867266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（二）康尼内部控制制度分类</a:t>
            </a:r>
            <a:endParaRPr lang="en-US" altLang="zh-CN" sz="1800" b="1" dirty="0">
              <a:solidFill>
                <a:srgbClr val="0070C0"/>
              </a:solidFill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2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1BA621E-9514-4C79-9C09-AA18A972F3AE}"/>
              </a:ext>
            </a:extLst>
          </p:cNvPr>
          <p:cNvSpPr txBox="1">
            <a:spLocks/>
          </p:cNvSpPr>
          <p:nvPr/>
        </p:nvSpPr>
        <p:spPr>
          <a:xfrm>
            <a:off x="275836" y="116442"/>
            <a:ext cx="6911591" cy="540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、康尼内部控制制度分类标准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2E953B-0D9A-439D-A45F-103738C4272D}"/>
              </a:ext>
            </a:extLst>
          </p:cNvPr>
          <p:cNvSpPr txBox="1"/>
          <p:nvPr/>
        </p:nvSpPr>
        <p:spPr>
          <a:xfrm>
            <a:off x="721939" y="1104657"/>
            <a:ext cx="77880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（一）</a:t>
            </a:r>
            <a:r>
              <a:rPr lang="zh-CN" altLang="en-US" sz="22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什么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文件纳入内控文件</a:t>
            </a:r>
            <a:r>
              <a:rPr lang="en-US" altLang="zh-CN" sz="2200" b="1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zh-CN" altLang="en-US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ED5BE8F8-21EF-455E-B185-4B9CE533D42A}"/>
              </a:ext>
            </a:extLst>
          </p:cNvPr>
          <p:cNvGrpSpPr>
            <a:grpSpLocks/>
          </p:cNvGrpSpPr>
          <p:nvPr/>
        </p:nvGrpSpPr>
        <p:grpSpPr bwMode="auto">
          <a:xfrm>
            <a:off x="423217" y="3019432"/>
            <a:ext cx="8055393" cy="248461"/>
            <a:chOff x="1239" y="1515"/>
            <a:chExt cx="3177" cy="115"/>
          </a:xfrm>
        </p:grpSpPr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D1BF7D48-2E79-4341-A84A-498D5FAB0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E662B5BA-1577-42E4-952A-49B9AFE5C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4" name="AutoShape 16">
                <a:extLst>
                  <a:ext uri="{FF2B5EF4-FFF2-40B4-BE49-F238E27FC236}">
                    <a16:creationId xmlns:a16="http://schemas.microsoft.com/office/drawing/2014/main" id="{463250CD-7DDC-4761-A0D1-D99A189743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AutoShape 17">
                <a:extLst>
                  <a:ext uri="{FF2B5EF4-FFF2-40B4-BE49-F238E27FC236}">
                    <a16:creationId xmlns:a16="http://schemas.microsoft.com/office/drawing/2014/main" id="{188DA12B-7676-4FEC-B2B3-8E91CE00AB1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Group 13">
            <a:extLst>
              <a:ext uri="{FF2B5EF4-FFF2-40B4-BE49-F238E27FC236}">
                <a16:creationId xmlns:a16="http://schemas.microsoft.com/office/drawing/2014/main" id="{F7BBF440-EC5D-4342-9D7E-B6B76E7A3F6A}"/>
              </a:ext>
            </a:extLst>
          </p:cNvPr>
          <p:cNvGrpSpPr>
            <a:grpSpLocks/>
          </p:cNvGrpSpPr>
          <p:nvPr/>
        </p:nvGrpSpPr>
        <p:grpSpPr bwMode="auto">
          <a:xfrm>
            <a:off x="489595" y="4285197"/>
            <a:ext cx="8141363" cy="309812"/>
            <a:chOff x="1239" y="1515"/>
            <a:chExt cx="3177" cy="115"/>
          </a:xfrm>
        </p:grpSpPr>
        <p:sp>
          <p:nvSpPr>
            <p:cNvPr id="27" name="Line 14">
              <a:extLst>
                <a:ext uri="{FF2B5EF4-FFF2-40B4-BE49-F238E27FC236}">
                  <a16:creationId xmlns:a16="http://schemas.microsoft.com/office/drawing/2014/main" id="{DA98AB57-7DBA-498C-A0EA-C523C33D5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" name="Group 15">
              <a:extLst>
                <a:ext uri="{FF2B5EF4-FFF2-40B4-BE49-F238E27FC236}">
                  <a16:creationId xmlns:a16="http://schemas.microsoft.com/office/drawing/2014/main" id="{396B2925-54D7-4EA1-8FCB-C282374A4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9" name="AutoShape 16">
                <a:extLst>
                  <a:ext uri="{FF2B5EF4-FFF2-40B4-BE49-F238E27FC236}">
                    <a16:creationId xmlns:a16="http://schemas.microsoft.com/office/drawing/2014/main" id="{7693B66A-63A2-4765-8ED4-6A446BE526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AutoShape 17">
                <a:extLst>
                  <a:ext uri="{FF2B5EF4-FFF2-40B4-BE49-F238E27FC236}">
                    <a16:creationId xmlns:a16="http://schemas.microsoft.com/office/drawing/2014/main" id="{9B433F13-A302-4EA8-BE57-E6677397D75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" name="Group 13">
            <a:extLst>
              <a:ext uri="{FF2B5EF4-FFF2-40B4-BE49-F238E27FC236}">
                <a16:creationId xmlns:a16="http://schemas.microsoft.com/office/drawing/2014/main" id="{1FB48361-8D64-4FCD-A9CE-F689E0BC4B1A}"/>
              </a:ext>
            </a:extLst>
          </p:cNvPr>
          <p:cNvGrpSpPr>
            <a:grpSpLocks/>
          </p:cNvGrpSpPr>
          <p:nvPr/>
        </p:nvGrpSpPr>
        <p:grpSpPr bwMode="auto">
          <a:xfrm>
            <a:off x="454622" y="1686846"/>
            <a:ext cx="8055393" cy="256065"/>
            <a:chOff x="1239" y="1515"/>
            <a:chExt cx="3177" cy="115"/>
          </a:xfrm>
        </p:grpSpPr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F16C916B-F0A5-4350-9712-488414906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" name="Group 15">
              <a:extLst>
                <a:ext uri="{FF2B5EF4-FFF2-40B4-BE49-F238E27FC236}">
                  <a16:creationId xmlns:a16="http://schemas.microsoft.com/office/drawing/2014/main" id="{DB4BE205-5E28-4416-8871-EBCD0B142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4" name="AutoShape 16">
                <a:extLst>
                  <a:ext uri="{FF2B5EF4-FFF2-40B4-BE49-F238E27FC236}">
                    <a16:creationId xmlns:a16="http://schemas.microsoft.com/office/drawing/2014/main" id="{1C83B822-BC0B-4700-B371-3B659C41764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AutoShape 17">
                <a:extLst>
                  <a:ext uri="{FF2B5EF4-FFF2-40B4-BE49-F238E27FC236}">
                    <a16:creationId xmlns:a16="http://schemas.microsoft.com/office/drawing/2014/main" id="{67581C7A-06D9-4131-A7B9-2D65F490017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9184FBEF-5F34-4DCF-A5B4-F1FBD216735B}"/>
              </a:ext>
            </a:extLst>
          </p:cNvPr>
          <p:cNvSpPr txBox="1"/>
          <p:nvPr/>
        </p:nvSpPr>
        <p:spPr>
          <a:xfrm>
            <a:off x="721939" y="3705528"/>
            <a:ext cx="79453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en-US" sz="2200" b="1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（三</a:t>
            </a:r>
            <a:r>
              <a:rPr lang="zh-CN" altLang="en-US" sz="2200" b="1" kern="10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）举例说明</a:t>
            </a:r>
            <a:endParaRPr lang="zh-CN" altLang="zh-CN" sz="2200" b="1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36">
            <a:extLst>
              <a:ext uri="{FF2B5EF4-FFF2-40B4-BE49-F238E27FC236}">
                <a16:creationId xmlns:a16="http://schemas.microsoft.com/office/drawing/2014/main" id="{9184FBEF-5F34-4DCF-A5B4-F1FBD216735B}"/>
              </a:ext>
            </a:extLst>
          </p:cNvPr>
          <p:cNvSpPr txBox="1"/>
          <p:nvPr/>
        </p:nvSpPr>
        <p:spPr>
          <a:xfrm>
            <a:off x="672220" y="2364900"/>
            <a:ext cx="79453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（二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）如何进行内控文件的分类</a:t>
            </a:r>
            <a:endParaRPr lang="zh-CN" altLang="en-US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32E953B-0D9A-439D-A45F-103738C4272D}"/>
              </a:ext>
            </a:extLst>
          </p:cNvPr>
          <p:cNvSpPr txBox="1"/>
          <p:nvPr/>
        </p:nvSpPr>
        <p:spPr>
          <a:xfrm>
            <a:off x="101630" y="672203"/>
            <a:ext cx="7995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A8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（一）</a:t>
            </a:r>
            <a:r>
              <a:rPr lang="zh-CN" altLang="en-US" sz="2000" b="1" kern="100" dirty="0" smtClean="0">
                <a:solidFill>
                  <a:srgbClr val="A8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什么</a:t>
            </a:r>
            <a:r>
              <a:rPr lang="zh-CN" altLang="en-US" sz="2000" b="1" kern="100" dirty="0" smtClean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文件纳入内控文件</a:t>
            </a:r>
            <a:endParaRPr lang="zh-CN" altLang="zh-CN" sz="2000" b="1" kern="100" dirty="0">
              <a:solidFill>
                <a:srgbClr val="A8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1697B703-5859-442B-BFDE-150BC062E964}"/>
              </a:ext>
            </a:extLst>
          </p:cNvPr>
          <p:cNvGrpSpPr>
            <a:grpSpLocks/>
          </p:cNvGrpSpPr>
          <p:nvPr/>
        </p:nvGrpSpPr>
        <p:grpSpPr bwMode="auto">
          <a:xfrm>
            <a:off x="275836" y="1020641"/>
            <a:ext cx="4983917" cy="256065"/>
            <a:chOff x="1239" y="1515"/>
            <a:chExt cx="3177" cy="115"/>
          </a:xfrm>
        </p:grpSpPr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4862EE17-CF6C-4104-81C0-48871DDE9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15">
              <a:extLst>
                <a:ext uri="{FF2B5EF4-FFF2-40B4-BE49-F238E27FC236}">
                  <a16:creationId xmlns:a16="http://schemas.microsoft.com/office/drawing/2014/main" id="{092B05E4-FCB4-419B-AFA1-4AA1F09C4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9" name="AutoShape 16">
                <a:extLst>
                  <a:ext uri="{FF2B5EF4-FFF2-40B4-BE49-F238E27FC236}">
                    <a16:creationId xmlns:a16="http://schemas.microsoft.com/office/drawing/2014/main" id="{0E88B064-FBEA-460A-819F-BE4F56143C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17">
                <a:extLst>
                  <a:ext uri="{FF2B5EF4-FFF2-40B4-BE49-F238E27FC236}">
                    <a16:creationId xmlns:a16="http://schemas.microsoft.com/office/drawing/2014/main" id="{EE16C13B-7531-423D-BAFB-9C9D1C8F45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3F48436-131F-4EDB-A86A-1969D5E4AB0B}"/>
              </a:ext>
            </a:extLst>
          </p:cNvPr>
          <p:cNvSpPr txBox="1"/>
          <p:nvPr/>
        </p:nvSpPr>
        <p:spPr>
          <a:xfrm>
            <a:off x="630449" y="1292446"/>
            <a:ext cx="81299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96000" algn="just">
              <a:lnSpc>
                <a:spcPct val="135000"/>
              </a:lnSpc>
            </a:pPr>
            <a:r>
              <a:rPr lang="en-US" altLang="zh-CN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公司正式发布的文件</a:t>
            </a:r>
            <a:endParaRPr lang="en-US" altLang="zh-CN" sz="2000" b="1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文件一般应具有文件编号，如康董办字</a:t>
            </a: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[2013]13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号、康股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字</a:t>
            </a:r>
            <a:r>
              <a:rPr lang="en-US" altLang="zh-CN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[2013]55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号。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en-US" altLang="zh-CN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制度性文件</a:t>
            </a:r>
            <a:endParaRPr lang="en-US" altLang="zh-CN" sz="2000" b="1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制度性文件是办事的规章或行为的准则，能够在较长时间对一类事件或行为形成约束和影响。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0C7250E-80F3-4B26-AE7E-5D2C334D8305}"/>
              </a:ext>
            </a:extLst>
          </p:cNvPr>
          <p:cNvSpPr txBox="1">
            <a:spLocks/>
          </p:cNvSpPr>
          <p:nvPr/>
        </p:nvSpPr>
        <p:spPr>
          <a:xfrm>
            <a:off x="275836" y="116442"/>
            <a:ext cx="6911591" cy="540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、康尼内部控制制度分类标准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0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32E953B-0D9A-439D-A45F-103738C4272D}"/>
              </a:ext>
            </a:extLst>
          </p:cNvPr>
          <p:cNvSpPr txBox="1"/>
          <p:nvPr/>
        </p:nvSpPr>
        <p:spPr>
          <a:xfrm>
            <a:off x="101630" y="672203"/>
            <a:ext cx="7995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A8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（一）</a:t>
            </a:r>
            <a:r>
              <a:rPr lang="zh-CN" altLang="en-US" sz="2000" b="1" kern="100" dirty="0" smtClean="0">
                <a:solidFill>
                  <a:srgbClr val="A8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什么</a:t>
            </a:r>
            <a:r>
              <a:rPr lang="zh-CN" altLang="en-US" sz="2000" b="1" kern="100" dirty="0" smtClean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文件纳入内控文件</a:t>
            </a:r>
            <a:endParaRPr lang="zh-CN" altLang="zh-CN" sz="2000" b="1" kern="100" dirty="0">
              <a:solidFill>
                <a:srgbClr val="A8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1697B703-5859-442B-BFDE-150BC062E964}"/>
              </a:ext>
            </a:extLst>
          </p:cNvPr>
          <p:cNvGrpSpPr>
            <a:grpSpLocks/>
          </p:cNvGrpSpPr>
          <p:nvPr/>
        </p:nvGrpSpPr>
        <p:grpSpPr bwMode="auto">
          <a:xfrm>
            <a:off x="275836" y="1020641"/>
            <a:ext cx="4983917" cy="256065"/>
            <a:chOff x="1239" y="1515"/>
            <a:chExt cx="3177" cy="115"/>
          </a:xfrm>
        </p:grpSpPr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4862EE17-CF6C-4104-81C0-48871DDE9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15">
              <a:extLst>
                <a:ext uri="{FF2B5EF4-FFF2-40B4-BE49-F238E27FC236}">
                  <a16:creationId xmlns:a16="http://schemas.microsoft.com/office/drawing/2014/main" id="{092B05E4-FCB4-419B-AFA1-4AA1F09C4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9" name="AutoShape 16">
                <a:extLst>
                  <a:ext uri="{FF2B5EF4-FFF2-40B4-BE49-F238E27FC236}">
                    <a16:creationId xmlns:a16="http://schemas.microsoft.com/office/drawing/2014/main" id="{0E88B064-FBEA-460A-819F-BE4F56143C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17">
                <a:extLst>
                  <a:ext uri="{FF2B5EF4-FFF2-40B4-BE49-F238E27FC236}">
                    <a16:creationId xmlns:a16="http://schemas.microsoft.com/office/drawing/2014/main" id="{EE16C13B-7531-423D-BAFB-9C9D1C8F45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3F48436-131F-4EDB-A86A-1969D5E4AB0B}"/>
              </a:ext>
            </a:extLst>
          </p:cNvPr>
          <p:cNvSpPr txBox="1"/>
          <p:nvPr/>
        </p:nvSpPr>
        <p:spPr>
          <a:xfrm>
            <a:off x="515855" y="1345297"/>
            <a:ext cx="8129935" cy="358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96000" algn="just">
              <a:lnSpc>
                <a:spcPct val="135000"/>
              </a:lnSpc>
            </a:pPr>
            <a:r>
              <a:rPr lang="zh-CN" altLang="en-US" dirty="0">
                <a:latin typeface="+mn-ea"/>
              </a:rPr>
              <a:t>康尼机电营业执照副本（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-2018.6.8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×</a:t>
            </a:r>
          </a:p>
          <a:p>
            <a:pPr indent="396000" algn="just">
              <a:lnSpc>
                <a:spcPct val="135000"/>
              </a:lnSpc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康尼安全门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月电信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话费 </a:t>
            </a:r>
            <a:r>
              <a:rPr lang="en-US" altLang="zh-CN" b="1" dirty="0" smtClean="0">
                <a:latin typeface="+mn-ea"/>
              </a:rPr>
              <a:t>×</a:t>
            </a:r>
            <a:endParaRPr lang="en-US" altLang="zh-CN" kern="100" dirty="0" smtClean="0">
              <a:latin typeface="+mn-ea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康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股总办（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2021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号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—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关于授予“防疫特别奖”的表彰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决定 </a:t>
            </a:r>
            <a:r>
              <a:rPr lang="en-US" altLang="zh-CN" b="1" dirty="0" smtClean="0">
                <a:latin typeface="+mn-ea"/>
              </a:rPr>
              <a:t>×</a:t>
            </a:r>
            <a:endParaRPr lang="en-US" altLang="zh-CN" kern="100" dirty="0" smtClean="0">
              <a:latin typeface="+mn-ea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康股总技（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2021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号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—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关于张健等同志的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调令 </a:t>
            </a:r>
            <a:r>
              <a:rPr lang="en-US" altLang="zh-CN" b="1" dirty="0" smtClean="0">
                <a:latin typeface="+mn-ea"/>
              </a:rPr>
              <a:t>×</a:t>
            </a:r>
            <a:endParaRPr lang="en-US" altLang="zh-CN" kern="100" dirty="0" smtClean="0">
              <a:latin typeface="+mn-ea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康股轨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﹝2021﹞9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号：关于郝双等同志的任免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决定 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+mn-ea"/>
              </a:rPr>
              <a:t>×</a:t>
            </a:r>
            <a:endParaRPr lang="en-US" altLang="zh-CN" kern="100" dirty="0" smtClean="0">
              <a:latin typeface="+mn-ea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康股工委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[2021]3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号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---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关于开展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2021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年“三八妇女节”活动的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通知 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+mn-ea"/>
              </a:rPr>
              <a:t>×</a:t>
            </a:r>
            <a:endParaRPr lang="en-US" altLang="zh-CN" kern="100" dirty="0" smtClean="0">
              <a:latin typeface="+mn-ea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康股工委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[2021]1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号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---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关于表彰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2020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年度工会积极分子的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决定 </a:t>
            </a:r>
            <a:r>
              <a:rPr lang="en-US" altLang="zh-CN" b="1" dirty="0" smtClean="0">
                <a:latin typeface="+mn-ea"/>
              </a:rPr>
              <a:t>×</a:t>
            </a:r>
            <a:endParaRPr lang="en-US" altLang="zh-CN" kern="100" dirty="0" smtClean="0">
              <a:latin typeface="+mn-ea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康科字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【2020】040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号 关于二〇二一年度元旦放假的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通知 </a:t>
            </a:r>
            <a:r>
              <a:rPr lang="en-US" altLang="zh-CN" b="1" dirty="0" smtClean="0">
                <a:latin typeface="+mn-ea"/>
              </a:rPr>
              <a:t>×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康电（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2020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号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—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关于印发行政公文处理办法的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通知 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+mn-ea"/>
              </a:rPr>
              <a:t>√</a:t>
            </a:r>
            <a:endParaRPr lang="en-US" altLang="zh-CN" kern="100" dirty="0" smtClean="0">
              <a:latin typeface="+mn-ea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康股董办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﹝2020﹞6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号：关于印发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《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商业秘密管理办法（试行）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》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通知 </a:t>
            </a:r>
            <a:r>
              <a:rPr lang="zh-CN" altLang="en-US" b="1" dirty="0" smtClean="0">
                <a:latin typeface="+mn-ea"/>
              </a:rPr>
              <a:t>√</a:t>
            </a:r>
            <a:endParaRPr lang="en-US" altLang="zh-CN" kern="100" dirty="0" smtClean="0">
              <a:latin typeface="+mn-ea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康新字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【2019】81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号 关于转发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《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康股字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﹝2017﹞36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号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--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环境保护管理规定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》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通知 </a:t>
            </a:r>
            <a:r>
              <a:rPr lang="zh-CN" altLang="en-US" b="1" dirty="0" smtClean="0">
                <a:latin typeface="+mn-ea"/>
              </a:rPr>
              <a:t>√</a:t>
            </a:r>
            <a:endParaRPr lang="en-US" altLang="zh-CN" kern="100" dirty="0" smtClean="0">
              <a:latin typeface="+mn-ea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康电字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[2019]29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号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考勤管理</a:t>
            </a:r>
            <a:r>
              <a:rPr lang="zh-CN" altLang="en-US" kern="100" dirty="0" smtClean="0">
                <a:latin typeface="+mn-ea"/>
                <a:cs typeface="Times New Roman" panose="02020603050405020304" pitchFamily="18" charset="0"/>
              </a:rPr>
              <a:t>办法 </a:t>
            </a:r>
            <a:r>
              <a:rPr lang="zh-CN" altLang="en-US" b="1" dirty="0" smtClean="0">
                <a:latin typeface="+mn-ea"/>
              </a:rPr>
              <a:t>√</a:t>
            </a:r>
            <a:endParaRPr lang="en-US" altLang="zh-CN" kern="1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0C7250E-80F3-4B26-AE7E-5D2C334D8305}"/>
              </a:ext>
            </a:extLst>
          </p:cNvPr>
          <p:cNvSpPr txBox="1">
            <a:spLocks/>
          </p:cNvSpPr>
          <p:nvPr/>
        </p:nvSpPr>
        <p:spPr>
          <a:xfrm>
            <a:off x="275836" y="116442"/>
            <a:ext cx="6911591" cy="540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二、康尼内部控制制度分类标准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7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32E953B-0D9A-439D-A45F-103738C4272D}"/>
              </a:ext>
            </a:extLst>
          </p:cNvPr>
          <p:cNvSpPr txBox="1"/>
          <p:nvPr/>
        </p:nvSpPr>
        <p:spPr>
          <a:xfrm>
            <a:off x="101630" y="672203"/>
            <a:ext cx="7995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A8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（二）</a:t>
            </a:r>
            <a:r>
              <a:rPr lang="zh-CN" altLang="en-US" sz="2000" b="1" kern="100" dirty="0" smtClean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</a:t>
            </a:r>
            <a:r>
              <a:rPr lang="zh-CN" altLang="en-US" sz="2000" b="1" kern="100" dirty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进行内控</a:t>
            </a:r>
            <a:r>
              <a:rPr lang="zh-CN" altLang="en-US" sz="2000" b="1" kern="100" dirty="0" smtClean="0">
                <a:solidFill>
                  <a:srgbClr val="A8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文件的分类</a:t>
            </a:r>
            <a:endParaRPr lang="zh-CN" altLang="en-US" sz="2000" b="1" kern="100" dirty="0">
              <a:solidFill>
                <a:srgbClr val="A8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55600" algn="just">
              <a:lnSpc>
                <a:spcPct val="150000"/>
              </a:lnSpc>
            </a:pPr>
            <a:endParaRPr lang="zh-CN" altLang="zh-CN" sz="2000" b="1" kern="100" dirty="0">
              <a:solidFill>
                <a:srgbClr val="A8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1697B703-5859-442B-BFDE-150BC062E964}"/>
              </a:ext>
            </a:extLst>
          </p:cNvPr>
          <p:cNvGrpSpPr>
            <a:grpSpLocks/>
          </p:cNvGrpSpPr>
          <p:nvPr/>
        </p:nvGrpSpPr>
        <p:grpSpPr bwMode="auto">
          <a:xfrm>
            <a:off x="275836" y="1020641"/>
            <a:ext cx="4983917" cy="256065"/>
            <a:chOff x="1239" y="1515"/>
            <a:chExt cx="3177" cy="115"/>
          </a:xfrm>
        </p:grpSpPr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4862EE17-CF6C-4104-81C0-48871DDE9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15">
              <a:extLst>
                <a:ext uri="{FF2B5EF4-FFF2-40B4-BE49-F238E27FC236}">
                  <a16:creationId xmlns:a16="http://schemas.microsoft.com/office/drawing/2014/main" id="{092B05E4-FCB4-419B-AFA1-4AA1F09C4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9" name="AutoShape 16">
                <a:extLst>
                  <a:ext uri="{FF2B5EF4-FFF2-40B4-BE49-F238E27FC236}">
                    <a16:creationId xmlns:a16="http://schemas.microsoft.com/office/drawing/2014/main" id="{0E88B064-FBEA-460A-819F-BE4F56143C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17">
                <a:extLst>
                  <a:ext uri="{FF2B5EF4-FFF2-40B4-BE49-F238E27FC236}">
                    <a16:creationId xmlns:a16="http://schemas.microsoft.com/office/drawing/2014/main" id="{EE16C13B-7531-423D-BAFB-9C9D1C8F45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3F48436-131F-4EDB-A86A-1969D5E4AB0B}"/>
              </a:ext>
            </a:extLst>
          </p:cNvPr>
          <p:cNvSpPr txBox="1"/>
          <p:nvPr/>
        </p:nvSpPr>
        <p:spPr>
          <a:xfrm>
            <a:off x="630449" y="1292446"/>
            <a:ext cx="81299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96000" algn="just">
              <a:lnSpc>
                <a:spcPct val="135000"/>
              </a:lnSpc>
            </a:pPr>
            <a:r>
              <a:rPr lang="en-US" altLang="zh-CN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按业务内容分类</a:t>
            </a:r>
            <a:endParaRPr lang="en-US" altLang="zh-CN" sz="2000" b="1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根据业务内容</a:t>
            </a: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判断其类别归属</a:t>
            </a: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en-US" altLang="zh-CN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</a:t>
            </a:r>
            <a:r>
              <a:rPr lang="zh-CN" altLang="en-US" sz="2000" b="1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惯例分类</a:t>
            </a:r>
            <a:endParaRPr lang="en-US" altLang="zh-CN" sz="2000" b="1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96000" algn="just">
              <a:lnSpc>
                <a:spcPct val="135000"/>
              </a:lnSpc>
            </a:pPr>
            <a:r>
              <a:rPr lang="zh-CN" altLang="en-US" sz="2000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查询历史同类文件判断其类别归属</a:t>
            </a:r>
            <a:endParaRPr lang="en-US" altLang="zh-CN" sz="2000" kern="1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0C7250E-80F3-4B26-AE7E-5D2C334D8305}"/>
              </a:ext>
            </a:extLst>
          </p:cNvPr>
          <p:cNvSpPr txBox="1">
            <a:spLocks/>
          </p:cNvSpPr>
          <p:nvPr/>
        </p:nvSpPr>
        <p:spPr>
          <a:xfrm>
            <a:off x="275836" y="116442"/>
            <a:ext cx="6911591" cy="5400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、康尼内部控制制度分类标准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5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5289</TotalTime>
  <Words>1424</Words>
  <Application>Microsoft Office PowerPoint</Application>
  <PresentationFormat>全屏显示(16:9)</PresentationFormat>
  <Paragraphs>188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黑体</vt:lpstr>
      <vt:lpstr>华文隶书</vt:lpstr>
      <vt:lpstr>华文中宋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一、康尼内部控制制度体系</vt:lpstr>
      <vt:lpstr>一、康尼内部控制制度体系</vt:lpstr>
      <vt:lpstr>一、康尼内部控制制度体系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缪国钧</dc:creator>
  <cp:lastModifiedBy>Dou Richard</cp:lastModifiedBy>
  <cp:revision>1341</cp:revision>
  <cp:lastPrinted>2019-10-16T03:46:26Z</cp:lastPrinted>
  <dcterms:created xsi:type="dcterms:W3CDTF">2017-09-19T08:27:00Z</dcterms:created>
  <dcterms:modified xsi:type="dcterms:W3CDTF">2021-12-27T14:35:05Z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