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ass_Machine_Learning\Rajesh%20Jakhotia\VISUALIZATIONS1\MonthlyIncom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ass_Machine_Learning\Rajesh%20Jakhotia\VISUALIZATIONS1\StockOptionLevel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ass_Machine_Learning\Rajesh%20Jakhotia\VISUALIZATIONS1\IV_marital_statu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ass_Machine_Learning\Rajesh%20Jakhotia\VISUALIZATIONS1\JobInvolvement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ass_Machine_Learning\Rajesh%20Jakhotia\VISUALIZATIONS1\TotalWorkingYear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ass_Machine_Learning\Rajesh%20Jakhotia\VISUALIZATIONS1\WorkLifeBalance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ass_Machine_Learning\Rajesh%20Jakhotia\VISUALIZATIONS1\YearsAtCompany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ass_Machine_Learning\Rajesh%20Jakhotia\VISUALIZATIONS1\Age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ass_Machine_Learning\Rajesh%20Jakhotia\VISUALIZATIONS1\Balance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MonthlyIncome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5156520069137696E-2"/>
          <c:y val="0.14674579624134523"/>
          <c:w val="0.87294795467639719"/>
          <c:h val="0.62750375787596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MonthlyIncome!$F$1</c:f>
              <c:strCache>
                <c:ptCount val="1"/>
                <c:pt idx="0">
                  <c:v>cnt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MonthlyIncome!$B$2:$B$11</c:f>
              <c:strCache>
                <c:ptCount val="10"/>
                <c:pt idx="0">
                  <c:v>1009 to 2314</c:v>
                </c:pt>
                <c:pt idx="1">
                  <c:v>2318 to 2695</c:v>
                </c:pt>
                <c:pt idx="2">
                  <c:v>2696 to 3312</c:v>
                </c:pt>
                <c:pt idx="3">
                  <c:v>3319 to 4227</c:v>
                </c:pt>
                <c:pt idx="4">
                  <c:v>4230 to 4908</c:v>
                </c:pt>
                <c:pt idx="5">
                  <c:v>4930 to 5743</c:v>
                </c:pt>
                <c:pt idx="6">
                  <c:v>5744 to 6883</c:v>
                </c:pt>
                <c:pt idx="7">
                  <c:v>6893 to 9854</c:v>
                </c:pt>
                <c:pt idx="8">
                  <c:v>9884 to 13770</c:v>
                </c:pt>
                <c:pt idx="9">
                  <c:v>13826 to 19999</c:v>
                </c:pt>
              </c:strCache>
            </c:strRef>
          </c:cat>
          <c:val>
            <c:numRef>
              <c:f>MonthlyIncome!$F$2:$F$11</c:f>
              <c:numCache>
                <c:formatCode>General</c:formatCode>
                <c:ptCount val="10"/>
                <c:pt idx="0">
                  <c:v>294</c:v>
                </c:pt>
                <c:pt idx="1">
                  <c:v>294</c:v>
                </c:pt>
                <c:pt idx="2">
                  <c:v>294</c:v>
                </c:pt>
                <c:pt idx="3">
                  <c:v>294</c:v>
                </c:pt>
                <c:pt idx="4">
                  <c:v>294</c:v>
                </c:pt>
                <c:pt idx="5">
                  <c:v>294</c:v>
                </c:pt>
                <c:pt idx="6">
                  <c:v>294</c:v>
                </c:pt>
                <c:pt idx="7">
                  <c:v>294</c:v>
                </c:pt>
                <c:pt idx="8">
                  <c:v>294</c:v>
                </c:pt>
                <c:pt idx="9">
                  <c:v>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DE-4A1C-816E-8D1784F96A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4622848"/>
        <c:axId val="954623680"/>
      </c:barChart>
      <c:lineChart>
        <c:grouping val="standard"/>
        <c:varyColors val="0"/>
        <c:ser>
          <c:idx val="1"/>
          <c:order val="1"/>
          <c:tx>
            <c:strRef>
              <c:f>MonthlyIncome!$I$1</c:f>
              <c:strCache>
                <c:ptCount val="1"/>
                <c:pt idx="0">
                  <c:v>prob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MonthlyIncome!$B$2:$B$11</c:f>
              <c:strCache>
                <c:ptCount val="10"/>
                <c:pt idx="0">
                  <c:v>1009 to 2314</c:v>
                </c:pt>
                <c:pt idx="1">
                  <c:v>2318 to 2695</c:v>
                </c:pt>
                <c:pt idx="2">
                  <c:v>2696 to 3312</c:v>
                </c:pt>
                <c:pt idx="3">
                  <c:v>3319 to 4227</c:v>
                </c:pt>
                <c:pt idx="4">
                  <c:v>4230 to 4908</c:v>
                </c:pt>
                <c:pt idx="5">
                  <c:v>4930 to 5743</c:v>
                </c:pt>
                <c:pt idx="6">
                  <c:v>5744 to 6883</c:v>
                </c:pt>
                <c:pt idx="7">
                  <c:v>6893 to 9854</c:v>
                </c:pt>
                <c:pt idx="8">
                  <c:v>9884 to 13770</c:v>
                </c:pt>
                <c:pt idx="9">
                  <c:v>13826 to 19999</c:v>
                </c:pt>
              </c:strCache>
            </c:strRef>
          </c:cat>
          <c:val>
            <c:numRef>
              <c:f>MonthlyIncome!$I$2:$I$11</c:f>
              <c:numCache>
                <c:formatCode>0.00%</c:formatCode>
                <c:ptCount val="10"/>
                <c:pt idx="0">
                  <c:v>0.313</c:v>
                </c:pt>
                <c:pt idx="1">
                  <c:v>0.313</c:v>
                </c:pt>
                <c:pt idx="2">
                  <c:v>0.184</c:v>
                </c:pt>
                <c:pt idx="3">
                  <c:v>0.156</c:v>
                </c:pt>
                <c:pt idx="4">
                  <c:v>0.122</c:v>
                </c:pt>
                <c:pt idx="5">
                  <c:v>8.7999999999999995E-2</c:v>
                </c:pt>
                <c:pt idx="6">
                  <c:v>0.11600000000000001</c:v>
                </c:pt>
                <c:pt idx="7">
                  <c:v>0.13600000000000001</c:v>
                </c:pt>
                <c:pt idx="8">
                  <c:v>0.15</c:v>
                </c:pt>
                <c:pt idx="9">
                  <c:v>3.4000000000000002E-2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DE-4A1C-816E-8D1784F96A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2519296"/>
        <c:axId val="862518880"/>
      </c:lineChart>
      <c:catAx>
        <c:axId val="954622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4623680"/>
        <c:crosses val="autoZero"/>
        <c:auto val="1"/>
        <c:lblAlgn val="ctr"/>
        <c:lblOffset val="100"/>
        <c:noMultiLvlLbl val="0"/>
      </c:catAx>
      <c:valAx>
        <c:axId val="95462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4622848"/>
        <c:crosses val="autoZero"/>
        <c:crossBetween val="between"/>
      </c:valAx>
      <c:valAx>
        <c:axId val="862518880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519296"/>
        <c:crosses val="max"/>
        <c:crossBetween val="between"/>
      </c:valAx>
      <c:catAx>
        <c:axId val="8625192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625188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StockOptionLevel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StockOptionLevel!$F$1</c:f>
              <c:strCache>
                <c:ptCount val="1"/>
                <c:pt idx="0">
                  <c:v>cnt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StockOptionLevel!$B$2:$B$4</c:f>
              <c:strCache>
                <c:ptCount val="3"/>
                <c:pt idx="0">
                  <c:v>0 to 0</c:v>
                </c:pt>
                <c:pt idx="1">
                  <c:v>1 to 1</c:v>
                </c:pt>
                <c:pt idx="2">
                  <c:v>2 to 3</c:v>
                </c:pt>
              </c:strCache>
            </c:strRef>
          </c:cat>
          <c:val>
            <c:numRef>
              <c:f>StockOptionLevel!$F$2:$F$4</c:f>
              <c:numCache>
                <c:formatCode>General</c:formatCode>
                <c:ptCount val="3"/>
                <c:pt idx="0">
                  <c:v>1262</c:v>
                </c:pt>
                <c:pt idx="1">
                  <c:v>1192</c:v>
                </c:pt>
                <c:pt idx="2">
                  <c:v>486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90-418F-BD6B-E60A5AE252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0657904"/>
        <c:axId val="990655824"/>
      </c:barChart>
      <c:lineChart>
        <c:grouping val="standard"/>
        <c:varyColors val="0"/>
        <c:ser>
          <c:idx val="1"/>
          <c:order val="1"/>
          <c:tx>
            <c:strRef>
              <c:f>StockOptionLevel!$I$1</c:f>
              <c:strCache>
                <c:ptCount val="1"/>
                <c:pt idx="0">
                  <c:v>prob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StockOptionLevel!$B$2:$B$4</c:f>
              <c:strCache>
                <c:ptCount val="3"/>
                <c:pt idx="0">
                  <c:v>0 to 0</c:v>
                </c:pt>
                <c:pt idx="1">
                  <c:v>1 to 1</c:v>
                </c:pt>
                <c:pt idx="2">
                  <c:v>2 to 3</c:v>
                </c:pt>
              </c:strCache>
            </c:strRef>
          </c:cat>
          <c:val>
            <c:numRef>
              <c:f>StockOptionLevel!$I$2:$I$4</c:f>
              <c:numCache>
                <c:formatCode>0.00%</c:formatCode>
                <c:ptCount val="3"/>
                <c:pt idx="0">
                  <c:v>0.24399999999999999</c:v>
                </c:pt>
                <c:pt idx="1">
                  <c:v>9.4E-2</c:v>
                </c:pt>
                <c:pt idx="2">
                  <c:v>0.111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90-418F-BD6B-E60A5AE252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0657072"/>
        <c:axId val="990654576"/>
      </c:lineChart>
      <c:catAx>
        <c:axId val="990657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655824"/>
        <c:crosses val="autoZero"/>
        <c:auto val="1"/>
        <c:lblAlgn val="ctr"/>
        <c:lblOffset val="100"/>
        <c:noMultiLvlLbl val="0"/>
      </c:catAx>
      <c:valAx>
        <c:axId val="99065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657904"/>
        <c:crosses val="autoZero"/>
        <c:crossBetween val="between"/>
      </c:valAx>
      <c:valAx>
        <c:axId val="990654576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657072"/>
        <c:crosses val="max"/>
        <c:crossBetween val="between"/>
      </c:valAx>
      <c:catAx>
        <c:axId val="9906570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906545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Marital</a:t>
            </a:r>
            <a:r>
              <a:rPr lang="en-IN" baseline="0"/>
              <a:t> Status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Divorced</c:v>
                </c:pt>
                <c:pt idx="1">
                  <c:v>Married</c:v>
                </c:pt>
                <c:pt idx="2">
                  <c:v>Single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654</c:v>
                </c:pt>
                <c:pt idx="1">
                  <c:v>1346</c:v>
                </c:pt>
                <c:pt idx="2">
                  <c:v>940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D9-47DF-839B-94FE1283B8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3462928"/>
        <c:axId val="963457936"/>
      </c:barChart>
      <c:lineChart>
        <c:grouping val="standard"/>
        <c:varyColors val="0"/>
        <c:ser>
          <c:idx val="1"/>
          <c:order val="1"/>
          <c:tx>
            <c:strRef>
              <c:f>Sheet1!$E$1</c:f>
              <c:strCache>
                <c:ptCount val="1"/>
                <c:pt idx="0">
                  <c:v>%G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Divorced</c:v>
                </c:pt>
                <c:pt idx="1">
                  <c:v>Married</c:v>
                </c:pt>
                <c:pt idx="2">
                  <c:v>Single</c:v>
                </c:pt>
              </c:strCache>
            </c:strRef>
          </c:cat>
          <c:val>
            <c:numRef>
              <c:f>Sheet1!$E$2:$E$4</c:f>
              <c:numCache>
                <c:formatCode>0%</c:formatCode>
                <c:ptCount val="3"/>
                <c:pt idx="0">
                  <c:v>0.23844282238442821</c:v>
                </c:pt>
                <c:pt idx="1">
                  <c:v>0.47769667477696676</c:v>
                </c:pt>
                <c:pt idx="2">
                  <c:v>0.28386050283860503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D9-47DF-839B-94FE1283B8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3458352"/>
        <c:axId val="963467504"/>
      </c:lineChart>
      <c:catAx>
        <c:axId val="96346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3457936"/>
        <c:crosses val="autoZero"/>
        <c:auto val="1"/>
        <c:lblAlgn val="ctr"/>
        <c:lblOffset val="100"/>
        <c:noMultiLvlLbl val="0"/>
      </c:catAx>
      <c:valAx>
        <c:axId val="96345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3462928"/>
        <c:crosses val="autoZero"/>
        <c:crossBetween val="between"/>
      </c:valAx>
      <c:valAx>
        <c:axId val="963467504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3458352"/>
        <c:crosses val="max"/>
        <c:crossBetween val="between"/>
      </c:valAx>
      <c:catAx>
        <c:axId val="963458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634675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Job Involvement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JobInvolvement!$F$1</c:f>
              <c:strCache>
                <c:ptCount val="1"/>
                <c:pt idx="0">
                  <c:v>cnt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JobInvolvement!$B$2:$B$4</c:f>
              <c:strCache>
                <c:ptCount val="3"/>
                <c:pt idx="0">
                  <c:v>1 to 1</c:v>
                </c:pt>
                <c:pt idx="1">
                  <c:v>2 to 2</c:v>
                </c:pt>
                <c:pt idx="2">
                  <c:v>3 to 4</c:v>
                </c:pt>
              </c:strCache>
            </c:strRef>
          </c:cat>
          <c:val>
            <c:numRef>
              <c:f>JobInvolvement!$F$2:$F$4</c:f>
              <c:numCache>
                <c:formatCode>General</c:formatCode>
                <c:ptCount val="3"/>
                <c:pt idx="0">
                  <c:v>166</c:v>
                </c:pt>
                <c:pt idx="1">
                  <c:v>750</c:v>
                </c:pt>
                <c:pt idx="2">
                  <c:v>2024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63-4F16-8E35-DA5B9972EA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0441072"/>
        <c:axId val="740438992"/>
      </c:barChart>
      <c:lineChart>
        <c:grouping val="standard"/>
        <c:varyColors val="0"/>
        <c:ser>
          <c:idx val="1"/>
          <c:order val="1"/>
          <c:tx>
            <c:strRef>
              <c:f>JobInvolvement!$I$1</c:f>
              <c:strCache>
                <c:ptCount val="1"/>
                <c:pt idx="0">
                  <c:v>prob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JobInvolvement!$B$2:$B$4</c:f>
              <c:strCache>
                <c:ptCount val="3"/>
                <c:pt idx="0">
                  <c:v>1 to 1</c:v>
                </c:pt>
                <c:pt idx="1">
                  <c:v>2 to 2</c:v>
                </c:pt>
                <c:pt idx="2">
                  <c:v>3 to 4</c:v>
                </c:pt>
              </c:strCache>
            </c:strRef>
          </c:cat>
          <c:val>
            <c:numRef>
              <c:f>JobInvolvement!$I$2:$I$4</c:f>
              <c:numCache>
                <c:formatCode>0.00%</c:formatCode>
                <c:ptCount val="3"/>
                <c:pt idx="0">
                  <c:v>0.33700000000000002</c:v>
                </c:pt>
                <c:pt idx="1">
                  <c:v>0.189</c:v>
                </c:pt>
                <c:pt idx="2">
                  <c:v>0.13600000000000001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463-4F16-8E35-DA5B9972EA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3454192"/>
        <c:axId val="740437744"/>
      </c:lineChart>
      <c:catAx>
        <c:axId val="740441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0438992"/>
        <c:crosses val="autoZero"/>
        <c:auto val="1"/>
        <c:lblAlgn val="ctr"/>
        <c:lblOffset val="100"/>
        <c:noMultiLvlLbl val="0"/>
      </c:catAx>
      <c:valAx>
        <c:axId val="740438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0441072"/>
        <c:crosses val="autoZero"/>
        <c:crossBetween val="between"/>
      </c:valAx>
      <c:valAx>
        <c:axId val="740437744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3454192"/>
        <c:crosses val="max"/>
        <c:crossBetween val="between"/>
      </c:valAx>
      <c:catAx>
        <c:axId val="9634541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04377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TotalWorkingYears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TotalWorkingYears!$F$1</c:f>
              <c:strCache>
                <c:ptCount val="1"/>
                <c:pt idx="0">
                  <c:v>cnt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TotalWorkingYears!$B$2:$B$10</c:f>
              <c:strCache>
                <c:ptCount val="9"/>
                <c:pt idx="0">
                  <c:v>0 to 2</c:v>
                </c:pt>
                <c:pt idx="1">
                  <c:v>3 to 4</c:v>
                </c:pt>
                <c:pt idx="2">
                  <c:v>5 to 6</c:v>
                </c:pt>
                <c:pt idx="3">
                  <c:v>7 to 7</c:v>
                </c:pt>
                <c:pt idx="4">
                  <c:v>8 to 9</c:v>
                </c:pt>
                <c:pt idx="5">
                  <c:v>10 to 12</c:v>
                </c:pt>
                <c:pt idx="6">
                  <c:v>13 to 16</c:v>
                </c:pt>
                <c:pt idx="7">
                  <c:v>17 to 22</c:v>
                </c:pt>
                <c:pt idx="8">
                  <c:v>23 to 40</c:v>
                </c:pt>
              </c:strCache>
            </c:strRef>
          </c:cat>
          <c:val>
            <c:numRef>
              <c:f>TotalWorkingYears!$F$2:$F$10</c:f>
              <c:numCache>
                <c:formatCode>General</c:formatCode>
                <c:ptCount val="9"/>
                <c:pt idx="0">
                  <c:v>246</c:v>
                </c:pt>
                <c:pt idx="1">
                  <c:v>210</c:v>
                </c:pt>
                <c:pt idx="2">
                  <c:v>426</c:v>
                </c:pt>
                <c:pt idx="3">
                  <c:v>162</c:v>
                </c:pt>
                <c:pt idx="4">
                  <c:v>398</c:v>
                </c:pt>
                <c:pt idx="5">
                  <c:v>572</c:v>
                </c:pt>
                <c:pt idx="6">
                  <c:v>288</c:v>
                </c:pt>
                <c:pt idx="7">
                  <c:v>334</c:v>
                </c:pt>
                <c:pt idx="8">
                  <c:v>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F7-40AB-8DC8-9B29F552B8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7590128"/>
        <c:axId val="867590544"/>
      </c:barChart>
      <c:lineChart>
        <c:grouping val="standard"/>
        <c:varyColors val="0"/>
        <c:ser>
          <c:idx val="1"/>
          <c:order val="1"/>
          <c:tx>
            <c:strRef>
              <c:f>TotalWorkingYears!$I$1</c:f>
              <c:strCache>
                <c:ptCount val="1"/>
                <c:pt idx="0">
                  <c:v>prob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TotalWorkingYears!$B$2:$B$10</c:f>
              <c:strCache>
                <c:ptCount val="9"/>
                <c:pt idx="0">
                  <c:v>0 to 2</c:v>
                </c:pt>
                <c:pt idx="1">
                  <c:v>3 to 4</c:v>
                </c:pt>
                <c:pt idx="2">
                  <c:v>5 to 6</c:v>
                </c:pt>
                <c:pt idx="3">
                  <c:v>7 to 7</c:v>
                </c:pt>
                <c:pt idx="4">
                  <c:v>8 to 9</c:v>
                </c:pt>
                <c:pt idx="5">
                  <c:v>10 to 12</c:v>
                </c:pt>
                <c:pt idx="6">
                  <c:v>13 to 16</c:v>
                </c:pt>
                <c:pt idx="7">
                  <c:v>17 to 22</c:v>
                </c:pt>
                <c:pt idx="8">
                  <c:v>23 to 40</c:v>
                </c:pt>
              </c:strCache>
            </c:strRef>
          </c:cat>
          <c:val>
            <c:numRef>
              <c:f>TotalWorkingYears!$I$2:$I$10</c:f>
              <c:numCache>
                <c:formatCode>0.00%</c:formatCode>
                <c:ptCount val="9"/>
                <c:pt idx="0">
                  <c:v>0.439</c:v>
                </c:pt>
                <c:pt idx="1">
                  <c:v>0.2</c:v>
                </c:pt>
                <c:pt idx="2">
                  <c:v>0.17799999999999999</c:v>
                </c:pt>
                <c:pt idx="3">
                  <c:v>0.222</c:v>
                </c:pt>
                <c:pt idx="4">
                  <c:v>0.13100000000000001</c:v>
                </c:pt>
                <c:pt idx="5">
                  <c:v>0.129</c:v>
                </c:pt>
                <c:pt idx="6">
                  <c:v>0.104</c:v>
                </c:pt>
                <c:pt idx="7">
                  <c:v>0.09</c:v>
                </c:pt>
                <c:pt idx="8">
                  <c:v>8.5999999999999993E-2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F7-40AB-8DC8-9B29F552B8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7576608"/>
        <c:axId val="867591376"/>
      </c:lineChart>
      <c:catAx>
        <c:axId val="867590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7590544"/>
        <c:crosses val="autoZero"/>
        <c:auto val="1"/>
        <c:lblAlgn val="ctr"/>
        <c:lblOffset val="100"/>
        <c:noMultiLvlLbl val="0"/>
      </c:catAx>
      <c:valAx>
        <c:axId val="86759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7590128"/>
        <c:crosses val="autoZero"/>
        <c:crossBetween val="between"/>
      </c:valAx>
      <c:valAx>
        <c:axId val="867591376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7576608"/>
        <c:crosses val="max"/>
        <c:crossBetween val="between"/>
      </c:valAx>
      <c:catAx>
        <c:axId val="8675766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675913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WorkLifeBalance</a:t>
            </a:r>
          </a:p>
        </c:rich>
      </c:tx>
      <c:layout>
        <c:manualLayout>
          <c:xMode val="edge"/>
          <c:yMode val="edge"/>
          <c:x val="0.40949300087489071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WorkLifeBalance!$F$1</c:f>
              <c:strCache>
                <c:ptCount val="1"/>
                <c:pt idx="0">
                  <c:v>cnt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WorkLifeBalance!$B$2:$B$5</c:f>
              <c:strCache>
                <c:ptCount val="4"/>
                <c:pt idx="0">
                  <c:v>1 to 1</c:v>
                </c:pt>
                <c:pt idx="1">
                  <c:v>2 to 2</c:v>
                </c:pt>
                <c:pt idx="2">
                  <c:v>3 to 3</c:v>
                </c:pt>
                <c:pt idx="3">
                  <c:v>4 to 4</c:v>
                </c:pt>
              </c:strCache>
            </c:strRef>
          </c:cat>
          <c:val>
            <c:numRef>
              <c:f>WorkLifeBalance!$F$2:$F$5</c:f>
              <c:numCache>
                <c:formatCode>General</c:formatCode>
                <c:ptCount val="4"/>
                <c:pt idx="0">
                  <c:v>160</c:v>
                </c:pt>
                <c:pt idx="1">
                  <c:v>688</c:v>
                </c:pt>
                <c:pt idx="2">
                  <c:v>1786</c:v>
                </c:pt>
                <c:pt idx="3">
                  <c:v>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80-47C8-9C42-14670C4200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3471424"/>
        <c:axId val="963470592"/>
      </c:barChart>
      <c:lineChart>
        <c:grouping val="standard"/>
        <c:varyColors val="0"/>
        <c:ser>
          <c:idx val="1"/>
          <c:order val="1"/>
          <c:tx>
            <c:strRef>
              <c:f>WorkLifeBalance!$I$1</c:f>
              <c:strCache>
                <c:ptCount val="1"/>
                <c:pt idx="0">
                  <c:v>prob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WorkLifeBalance!$B$2:$B$5</c:f>
              <c:strCache>
                <c:ptCount val="4"/>
                <c:pt idx="0">
                  <c:v>1 to 1</c:v>
                </c:pt>
                <c:pt idx="1">
                  <c:v>2 to 2</c:v>
                </c:pt>
                <c:pt idx="2">
                  <c:v>3 to 3</c:v>
                </c:pt>
                <c:pt idx="3">
                  <c:v>4 to 4</c:v>
                </c:pt>
              </c:strCache>
            </c:strRef>
          </c:cat>
          <c:val>
            <c:numRef>
              <c:f>WorkLifeBalance!$I$2:$I$5</c:f>
              <c:numCache>
                <c:formatCode>0.00%</c:formatCode>
                <c:ptCount val="4"/>
                <c:pt idx="0">
                  <c:v>0.312</c:v>
                </c:pt>
                <c:pt idx="1">
                  <c:v>0.16900000000000001</c:v>
                </c:pt>
                <c:pt idx="2">
                  <c:v>0.14199999999999999</c:v>
                </c:pt>
                <c:pt idx="3">
                  <c:v>0.17599999999999999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80-47C8-9C42-14670C4200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3473504"/>
        <c:axId val="963473088"/>
      </c:lineChart>
      <c:catAx>
        <c:axId val="963471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3470592"/>
        <c:crosses val="autoZero"/>
        <c:auto val="1"/>
        <c:lblAlgn val="ctr"/>
        <c:lblOffset val="100"/>
        <c:noMultiLvlLbl val="0"/>
      </c:catAx>
      <c:valAx>
        <c:axId val="96347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3471424"/>
        <c:crosses val="autoZero"/>
        <c:crossBetween val="between"/>
      </c:valAx>
      <c:valAx>
        <c:axId val="963473088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3473504"/>
        <c:crosses val="max"/>
        <c:crossBetween val="between"/>
      </c:valAx>
      <c:catAx>
        <c:axId val="963473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634730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YearsAtCompany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YearsAtCompany!$F$1</c:f>
              <c:strCache>
                <c:ptCount val="1"/>
                <c:pt idx="0">
                  <c:v>cnt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YearsAtCompany!$B$2:$B$10</c:f>
              <c:strCache>
                <c:ptCount val="9"/>
                <c:pt idx="0">
                  <c:v>0 to 0</c:v>
                </c:pt>
                <c:pt idx="1">
                  <c:v>1 to 1</c:v>
                </c:pt>
                <c:pt idx="2">
                  <c:v>2 to 2</c:v>
                </c:pt>
                <c:pt idx="3">
                  <c:v>3 to 4</c:v>
                </c:pt>
                <c:pt idx="4">
                  <c:v>5 to 6</c:v>
                </c:pt>
                <c:pt idx="5">
                  <c:v>7 to 8</c:v>
                </c:pt>
                <c:pt idx="6">
                  <c:v>9 to 9</c:v>
                </c:pt>
                <c:pt idx="7">
                  <c:v>10 to 14</c:v>
                </c:pt>
                <c:pt idx="8">
                  <c:v>15 to 40</c:v>
                </c:pt>
              </c:strCache>
            </c:strRef>
          </c:cat>
          <c:val>
            <c:numRef>
              <c:f>YearsAtCompany!$F$2:$F$10</c:f>
              <c:numCache>
                <c:formatCode>General</c:formatCode>
                <c:ptCount val="9"/>
                <c:pt idx="0">
                  <c:v>88</c:v>
                </c:pt>
                <c:pt idx="1">
                  <c:v>342</c:v>
                </c:pt>
                <c:pt idx="2">
                  <c:v>254</c:v>
                </c:pt>
                <c:pt idx="3">
                  <c:v>476</c:v>
                </c:pt>
                <c:pt idx="4">
                  <c:v>544</c:v>
                </c:pt>
                <c:pt idx="5">
                  <c:v>340</c:v>
                </c:pt>
                <c:pt idx="6">
                  <c:v>164</c:v>
                </c:pt>
                <c:pt idx="7">
                  <c:v>416</c:v>
                </c:pt>
                <c:pt idx="8">
                  <c:v>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09-4121-8D17-AFE8FF2844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6043936"/>
        <c:axId val="986046016"/>
      </c:barChart>
      <c:lineChart>
        <c:grouping val="standard"/>
        <c:varyColors val="0"/>
        <c:ser>
          <c:idx val="1"/>
          <c:order val="1"/>
          <c:tx>
            <c:strRef>
              <c:f>YearsAtCompany!$I$1</c:f>
              <c:strCache>
                <c:ptCount val="1"/>
                <c:pt idx="0">
                  <c:v>prob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YearsAtCompany!$B$2:$B$10</c:f>
              <c:strCache>
                <c:ptCount val="9"/>
                <c:pt idx="0">
                  <c:v>0 to 0</c:v>
                </c:pt>
                <c:pt idx="1">
                  <c:v>1 to 1</c:v>
                </c:pt>
                <c:pt idx="2">
                  <c:v>2 to 2</c:v>
                </c:pt>
                <c:pt idx="3">
                  <c:v>3 to 4</c:v>
                </c:pt>
                <c:pt idx="4">
                  <c:v>5 to 6</c:v>
                </c:pt>
                <c:pt idx="5">
                  <c:v>7 to 8</c:v>
                </c:pt>
                <c:pt idx="6">
                  <c:v>9 to 9</c:v>
                </c:pt>
                <c:pt idx="7">
                  <c:v>10 to 14</c:v>
                </c:pt>
                <c:pt idx="8">
                  <c:v>15 to 40</c:v>
                </c:pt>
              </c:strCache>
            </c:strRef>
          </c:cat>
          <c:val>
            <c:numRef>
              <c:f>YearsAtCompany!$I$2:$I$10</c:f>
              <c:numCache>
                <c:formatCode>0.00%</c:formatCode>
                <c:ptCount val="9"/>
                <c:pt idx="0">
                  <c:v>0.36399999999999999</c:v>
                </c:pt>
                <c:pt idx="1">
                  <c:v>0.34499999999999997</c:v>
                </c:pt>
                <c:pt idx="2">
                  <c:v>0.21299999999999999</c:v>
                </c:pt>
                <c:pt idx="3">
                  <c:v>0.16400000000000001</c:v>
                </c:pt>
                <c:pt idx="4">
                  <c:v>0.11</c:v>
                </c:pt>
                <c:pt idx="5">
                  <c:v>0.11799999999999999</c:v>
                </c:pt>
                <c:pt idx="6">
                  <c:v>9.8000000000000004E-2</c:v>
                </c:pt>
                <c:pt idx="7">
                  <c:v>0.115</c:v>
                </c:pt>
                <c:pt idx="8">
                  <c:v>8.8999999999999996E-2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09-4121-8D17-AFE8FF2844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86043520"/>
        <c:axId val="986043104"/>
      </c:lineChart>
      <c:catAx>
        <c:axId val="986043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6046016"/>
        <c:crosses val="autoZero"/>
        <c:auto val="1"/>
        <c:lblAlgn val="ctr"/>
        <c:lblOffset val="100"/>
        <c:noMultiLvlLbl val="0"/>
      </c:catAx>
      <c:valAx>
        <c:axId val="986046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6043936"/>
        <c:crosses val="autoZero"/>
        <c:crossBetween val="between"/>
      </c:valAx>
      <c:valAx>
        <c:axId val="986043104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6043520"/>
        <c:crosses val="max"/>
        <c:crossBetween val="between"/>
      </c:valAx>
      <c:catAx>
        <c:axId val="9860435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860431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Age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Age!$F$1</c:f>
              <c:strCache>
                <c:ptCount val="1"/>
                <c:pt idx="0">
                  <c:v>cnt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Age!$B$2:$B$11</c:f>
              <c:strCache>
                <c:ptCount val="10"/>
                <c:pt idx="0">
                  <c:v>18 to 25</c:v>
                </c:pt>
                <c:pt idx="1">
                  <c:v>26 to 28</c:v>
                </c:pt>
                <c:pt idx="2">
                  <c:v>29 to 30</c:v>
                </c:pt>
                <c:pt idx="3">
                  <c:v>31 to 33</c:v>
                </c:pt>
                <c:pt idx="4">
                  <c:v>34 to 35</c:v>
                </c:pt>
                <c:pt idx="5">
                  <c:v>36 to 37</c:v>
                </c:pt>
                <c:pt idx="6">
                  <c:v>38 to 40</c:v>
                </c:pt>
                <c:pt idx="7">
                  <c:v>41 to 44</c:v>
                </c:pt>
                <c:pt idx="8">
                  <c:v>45 to 49</c:v>
                </c:pt>
                <c:pt idx="9">
                  <c:v>50 to 60</c:v>
                </c:pt>
              </c:strCache>
            </c:strRef>
          </c:cat>
          <c:val>
            <c:numRef>
              <c:f>Age!$F$2:$F$11</c:f>
              <c:numCache>
                <c:formatCode>General</c:formatCode>
                <c:ptCount val="10"/>
                <c:pt idx="0">
                  <c:v>246</c:v>
                </c:pt>
                <c:pt idx="1">
                  <c:v>270</c:v>
                </c:pt>
                <c:pt idx="2">
                  <c:v>256</c:v>
                </c:pt>
                <c:pt idx="3">
                  <c:v>376</c:v>
                </c:pt>
                <c:pt idx="4">
                  <c:v>310</c:v>
                </c:pt>
                <c:pt idx="5">
                  <c:v>238</c:v>
                </c:pt>
                <c:pt idx="6">
                  <c:v>314</c:v>
                </c:pt>
                <c:pt idx="7">
                  <c:v>302</c:v>
                </c:pt>
                <c:pt idx="8">
                  <c:v>282</c:v>
                </c:pt>
                <c:pt idx="9">
                  <c:v>346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F4-417D-A858-D979A55442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0571392"/>
        <c:axId val="800572640"/>
      </c:barChart>
      <c:lineChart>
        <c:grouping val="standard"/>
        <c:varyColors val="0"/>
        <c:ser>
          <c:idx val="1"/>
          <c:order val="1"/>
          <c:tx>
            <c:strRef>
              <c:f>Age!$I$1</c:f>
              <c:strCache>
                <c:ptCount val="1"/>
                <c:pt idx="0">
                  <c:v>prob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Age!$B$2:$B$11</c:f>
              <c:strCache>
                <c:ptCount val="10"/>
                <c:pt idx="0">
                  <c:v>18 to 25</c:v>
                </c:pt>
                <c:pt idx="1">
                  <c:v>26 to 28</c:v>
                </c:pt>
                <c:pt idx="2">
                  <c:v>29 to 30</c:v>
                </c:pt>
                <c:pt idx="3">
                  <c:v>31 to 33</c:v>
                </c:pt>
                <c:pt idx="4">
                  <c:v>34 to 35</c:v>
                </c:pt>
                <c:pt idx="5">
                  <c:v>36 to 37</c:v>
                </c:pt>
                <c:pt idx="6">
                  <c:v>38 to 40</c:v>
                </c:pt>
                <c:pt idx="7">
                  <c:v>41 to 44</c:v>
                </c:pt>
                <c:pt idx="8">
                  <c:v>45 to 49</c:v>
                </c:pt>
                <c:pt idx="9">
                  <c:v>50 to 60</c:v>
                </c:pt>
              </c:strCache>
            </c:strRef>
          </c:cat>
          <c:val>
            <c:numRef>
              <c:f>Age!$I$2:$I$11</c:f>
              <c:numCache>
                <c:formatCode>0.00%</c:formatCode>
                <c:ptCount val="10"/>
                <c:pt idx="0">
                  <c:v>0.35799999999999998</c:v>
                </c:pt>
                <c:pt idx="1">
                  <c:v>0.215</c:v>
                </c:pt>
                <c:pt idx="2">
                  <c:v>0.21099999999999999</c:v>
                </c:pt>
                <c:pt idx="3">
                  <c:v>0.218</c:v>
                </c:pt>
                <c:pt idx="4">
                  <c:v>0.123</c:v>
                </c:pt>
                <c:pt idx="5">
                  <c:v>0.10100000000000001</c:v>
                </c:pt>
                <c:pt idx="6">
                  <c:v>8.3000000000000004E-2</c:v>
                </c:pt>
                <c:pt idx="7">
                  <c:v>0.106</c:v>
                </c:pt>
                <c:pt idx="8">
                  <c:v>9.1999999999999998E-2</c:v>
                </c:pt>
                <c:pt idx="9">
                  <c:v>0.13300000000000001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F4-417D-A858-D979A55442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0565984"/>
        <c:axId val="800570144"/>
      </c:lineChart>
      <c:catAx>
        <c:axId val="80057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572640"/>
        <c:crosses val="autoZero"/>
        <c:auto val="1"/>
        <c:lblAlgn val="ctr"/>
        <c:lblOffset val="100"/>
        <c:noMultiLvlLbl val="0"/>
      </c:catAx>
      <c:valAx>
        <c:axId val="800572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571392"/>
        <c:crosses val="autoZero"/>
        <c:crossBetween val="between"/>
      </c:valAx>
      <c:valAx>
        <c:axId val="800570144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565984"/>
        <c:crosses val="max"/>
        <c:crossBetween val="between"/>
      </c:valAx>
      <c:catAx>
        <c:axId val="8005659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5701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Balance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Balance!$F$1</c:f>
              <c:strCache>
                <c:ptCount val="1"/>
                <c:pt idx="0">
                  <c:v>cnt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Balance!$B$2:$B$11</c:f>
              <c:strCache>
                <c:ptCount val="10"/>
                <c:pt idx="0">
                  <c:v>0 to 7242.29</c:v>
                </c:pt>
                <c:pt idx="1">
                  <c:v>7257.38 to 16751.35</c:v>
                </c:pt>
                <c:pt idx="2">
                  <c:v>16777.71 to 31024.59</c:v>
                </c:pt>
                <c:pt idx="3">
                  <c:v>31131.81 to 49915.13</c:v>
                </c:pt>
                <c:pt idx="4">
                  <c:v>50014.04 to 79749.48</c:v>
                </c:pt>
                <c:pt idx="5">
                  <c:v>79762.01 to 119301.91</c:v>
                </c:pt>
                <c:pt idx="6">
                  <c:v>119470.79 to 181225.56</c:v>
                </c:pt>
                <c:pt idx="7">
                  <c:v>181313.1 to 245467.51</c:v>
                </c:pt>
                <c:pt idx="8">
                  <c:v>245500 to 392261.5</c:v>
                </c:pt>
                <c:pt idx="9">
                  <c:v>392588.73 to 1246966.77</c:v>
                </c:pt>
              </c:strCache>
            </c:strRef>
          </c:cat>
          <c:val>
            <c:numRef>
              <c:f>Balance!$F$2:$F$11</c:f>
              <c:numCache>
                <c:formatCode>General</c:formatCode>
                <c:ptCount val="10"/>
                <c:pt idx="0">
                  <c:v>2000</c:v>
                </c:pt>
                <c:pt idx="1">
                  <c:v>2000</c:v>
                </c:pt>
                <c:pt idx="2">
                  <c:v>2000</c:v>
                </c:pt>
                <c:pt idx="3">
                  <c:v>2000</c:v>
                </c:pt>
                <c:pt idx="4">
                  <c:v>2000</c:v>
                </c:pt>
                <c:pt idx="5">
                  <c:v>2000</c:v>
                </c:pt>
                <c:pt idx="6">
                  <c:v>2000</c:v>
                </c:pt>
                <c:pt idx="7">
                  <c:v>1992</c:v>
                </c:pt>
                <c:pt idx="8">
                  <c:v>2008</c:v>
                </c:pt>
                <c:pt idx="9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42-4E21-8904-860777EC35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3455856"/>
        <c:axId val="740441072"/>
      </c:barChart>
      <c:lineChart>
        <c:grouping val="standard"/>
        <c:varyColors val="0"/>
        <c:ser>
          <c:idx val="1"/>
          <c:order val="1"/>
          <c:tx>
            <c:strRef>
              <c:f>Balance!$I$1</c:f>
              <c:strCache>
                <c:ptCount val="1"/>
                <c:pt idx="0">
                  <c:v>prob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Balance!$B$2:$B$11</c:f>
              <c:strCache>
                <c:ptCount val="10"/>
                <c:pt idx="0">
                  <c:v>0 to 7242.29</c:v>
                </c:pt>
                <c:pt idx="1">
                  <c:v>7257.38 to 16751.35</c:v>
                </c:pt>
                <c:pt idx="2">
                  <c:v>16777.71 to 31024.59</c:v>
                </c:pt>
                <c:pt idx="3">
                  <c:v>31131.81 to 49915.13</c:v>
                </c:pt>
                <c:pt idx="4">
                  <c:v>50014.04 to 79749.48</c:v>
                </c:pt>
                <c:pt idx="5">
                  <c:v>79762.01 to 119301.91</c:v>
                </c:pt>
                <c:pt idx="6">
                  <c:v>119470.79 to 181225.56</c:v>
                </c:pt>
                <c:pt idx="7">
                  <c:v>181313.1 to 245467.51</c:v>
                </c:pt>
                <c:pt idx="8">
                  <c:v>245500 to 392261.5</c:v>
                </c:pt>
                <c:pt idx="9">
                  <c:v>392588.73 to 1246966.77</c:v>
                </c:pt>
              </c:strCache>
            </c:strRef>
          </c:cat>
          <c:val>
            <c:numRef>
              <c:f>Balance!$I$2:$I$11</c:f>
              <c:numCache>
                <c:formatCode>0.00%</c:formatCode>
                <c:ptCount val="10"/>
                <c:pt idx="0">
                  <c:v>8.5999999999999993E-2</c:v>
                </c:pt>
                <c:pt idx="1">
                  <c:v>7.6999999999999999E-2</c:v>
                </c:pt>
                <c:pt idx="2">
                  <c:v>5.1999999999999998E-2</c:v>
                </c:pt>
                <c:pt idx="3">
                  <c:v>5.3999999999999999E-2</c:v>
                </c:pt>
                <c:pt idx="4">
                  <c:v>3.9E-2</c:v>
                </c:pt>
                <c:pt idx="5">
                  <c:v>4.8000000000000001E-2</c:v>
                </c:pt>
                <c:pt idx="6">
                  <c:v>2.1999999999999999E-2</c:v>
                </c:pt>
                <c:pt idx="7">
                  <c:v>3.5999999999999997E-2</c:v>
                </c:pt>
                <c:pt idx="8">
                  <c:v>2.4E-2</c:v>
                </c:pt>
                <c:pt idx="9">
                  <c:v>7.0000000000000001E-3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42-4E21-8904-860777EC35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0438576"/>
        <c:axId val="740437744"/>
      </c:lineChart>
      <c:catAx>
        <c:axId val="96345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0441072"/>
        <c:crosses val="autoZero"/>
        <c:auto val="1"/>
        <c:lblAlgn val="ctr"/>
        <c:lblOffset val="100"/>
        <c:noMultiLvlLbl val="0"/>
      </c:catAx>
      <c:valAx>
        <c:axId val="740441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3455856"/>
        <c:crosses val="autoZero"/>
        <c:crossBetween val="between"/>
      </c:valAx>
      <c:valAx>
        <c:axId val="740437744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0438576"/>
        <c:crosses val="max"/>
        <c:crossBetween val="between"/>
      </c:valAx>
      <c:catAx>
        <c:axId val="7404385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04377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C7D5-5DDE-4967-BFD0-810DCDF84F88}" type="datetimeFigureOut">
              <a:rPr lang="en-IN" smtClean="0"/>
              <a:t>04-08-2017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C780-A90B-4D16-B25C-F7E6FC818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33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C7D5-5DDE-4967-BFD0-810DCDF84F88}" type="datetimeFigureOut">
              <a:rPr lang="en-IN" smtClean="0"/>
              <a:t>04-08-2017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C780-A90B-4D16-B25C-F7E6FC818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16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C7D5-5DDE-4967-BFD0-810DCDF84F88}" type="datetimeFigureOut">
              <a:rPr lang="en-IN" smtClean="0"/>
              <a:t>04-08-2017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C780-A90B-4D16-B25C-F7E6FC818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42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C7D5-5DDE-4967-BFD0-810DCDF84F88}" type="datetimeFigureOut">
              <a:rPr lang="en-IN" smtClean="0"/>
              <a:t>04-08-2017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C780-A90B-4D16-B25C-F7E6FC818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88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C7D5-5DDE-4967-BFD0-810DCDF84F88}" type="datetimeFigureOut">
              <a:rPr lang="en-IN" smtClean="0"/>
              <a:t>04-08-2017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C780-A90B-4D16-B25C-F7E6FC818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74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C7D5-5DDE-4967-BFD0-810DCDF84F88}" type="datetimeFigureOut">
              <a:rPr lang="en-IN" smtClean="0"/>
              <a:t>04-08-2017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C780-A90B-4D16-B25C-F7E6FC818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60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C7D5-5DDE-4967-BFD0-810DCDF84F88}" type="datetimeFigureOut">
              <a:rPr lang="en-IN" smtClean="0"/>
              <a:t>04-08-2017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C780-A90B-4D16-B25C-F7E6FC818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66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C7D5-5DDE-4967-BFD0-810DCDF84F88}" type="datetimeFigureOut">
              <a:rPr lang="en-IN" smtClean="0"/>
              <a:t>04-08-2017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C780-A90B-4D16-B25C-F7E6FC818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71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C7D5-5DDE-4967-BFD0-810DCDF84F88}" type="datetimeFigureOut">
              <a:rPr lang="en-IN" smtClean="0"/>
              <a:t>04-08-2017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C780-A90B-4D16-B25C-F7E6FC818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88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C7D5-5DDE-4967-BFD0-810DCDF84F88}" type="datetimeFigureOut">
              <a:rPr lang="en-IN" smtClean="0"/>
              <a:t>04-08-2017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C780-A90B-4D16-B25C-F7E6FC818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02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C7D5-5DDE-4967-BFD0-810DCDF84F88}" type="datetimeFigureOut">
              <a:rPr lang="en-IN" smtClean="0"/>
              <a:t>04-08-2017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C780-A90B-4D16-B25C-F7E6FC818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1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2C7D5-5DDE-4967-BFD0-810DCDF84F88}" type="datetimeFigureOut">
              <a:rPr lang="en-IN" smtClean="0"/>
              <a:t>04-08-2017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0C780-A90B-4D16-B25C-F7E6FC818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77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Predicting Attrition using RandomForest on HR data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5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7241865"/>
              </p:ext>
            </p:extLst>
          </p:nvPr>
        </p:nvGraphicFramePr>
        <p:xfrm>
          <a:off x="452846" y="254725"/>
          <a:ext cx="5098868" cy="3115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7346650"/>
              </p:ext>
            </p:extLst>
          </p:nvPr>
        </p:nvGraphicFramePr>
        <p:xfrm>
          <a:off x="6204857" y="254725"/>
          <a:ext cx="5408023" cy="3115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2545251"/>
              </p:ext>
            </p:extLst>
          </p:nvPr>
        </p:nvGraphicFramePr>
        <p:xfrm>
          <a:off x="452847" y="3618409"/>
          <a:ext cx="5098867" cy="2978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5738593"/>
              </p:ext>
            </p:extLst>
          </p:nvPr>
        </p:nvGraphicFramePr>
        <p:xfrm>
          <a:off x="6204857" y="3585750"/>
          <a:ext cx="5408023" cy="2906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49282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9313300"/>
              </p:ext>
            </p:extLst>
          </p:nvPr>
        </p:nvGraphicFramePr>
        <p:xfrm>
          <a:off x="283028" y="306976"/>
          <a:ext cx="5503818" cy="2984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14335"/>
              </p:ext>
            </p:extLst>
          </p:nvPr>
        </p:nvGraphicFramePr>
        <p:xfrm>
          <a:off x="6230984" y="306976"/>
          <a:ext cx="5564776" cy="2984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2055979"/>
              </p:ext>
            </p:extLst>
          </p:nvPr>
        </p:nvGraphicFramePr>
        <p:xfrm>
          <a:off x="283028" y="3442062"/>
          <a:ext cx="5503818" cy="2932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084330"/>
              </p:ext>
            </p:extLst>
          </p:nvPr>
        </p:nvGraphicFramePr>
        <p:xfrm>
          <a:off x="6126481" y="3409404"/>
          <a:ext cx="5669279" cy="3190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5939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930"/>
            <a:ext cx="10515600" cy="627653"/>
          </a:xfrm>
        </p:spPr>
        <p:txBody>
          <a:bodyPr>
            <a:normAutofit/>
          </a:bodyPr>
          <a:lstStyle/>
          <a:p>
            <a:r>
              <a:rPr lang="en-IN" sz="3200" dirty="0" smtClean="0"/>
              <a:t>Oversampling data set due  to Class Imbalance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hr2_over = ovun.sample(Attrition~.,</a:t>
            </a:r>
          </a:p>
          <a:p>
            <a:pPr marL="0" indent="0">
              <a:buNone/>
            </a:pPr>
            <a:r>
              <a:rPr lang="en-IN" dirty="0" smtClean="0"/>
              <a:t>                            data = hr2, N = 4200,seed = 1, method = 'over')$data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prop.table(table(hr2_over$Attrition))</a:t>
            </a:r>
          </a:p>
          <a:p>
            <a:pPr marL="0" indent="0">
              <a:buNone/>
            </a:pPr>
            <a:r>
              <a:rPr lang="en-IN" dirty="0" smtClean="0"/>
              <a:t>0         		1 </a:t>
            </a:r>
          </a:p>
          <a:p>
            <a:pPr marL="0" indent="0">
              <a:buNone/>
            </a:pPr>
            <a:r>
              <a:rPr lang="en-IN" dirty="0" smtClean="0"/>
              <a:t>0.5871429 	0.4128571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432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057"/>
            <a:ext cx="10515600" cy="62765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Partitioning data into dev, </a:t>
            </a:r>
            <a:r>
              <a:rPr lang="en-IN" sz="3200" dirty="0" err="1" smtClean="0"/>
              <a:t>val</a:t>
            </a:r>
            <a:r>
              <a:rPr lang="en-IN" sz="3200" dirty="0" smtClean="0"/>
              <a:t> and test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0709"/>
            <a:ext cx="10515600" cy="59174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 err="1" smtClean="0"/>
              <a:t>ind</a:t>
            </a:r>
            <a:r>
              <a:rPr lang="en-IN" sz="1400" dirty="0" smtClean="0"/>
              <a:t> = </a:t>
            </a:r>
            <a:r>
              <a:rPr lang="en-IN" sz="1400" dirty="0" err="1" smtClean="0"/>
              <a:t>createDataPartition</a:t>
            </a:r>
            <a:r>
              <a:rPr lang="en-IN" sz="1400" dirty="0" smtClean="0"/>
              <a:t>(hr2_over$Attrition,times = 1,p=0.7,list = F)</a:t>
            </a:r>
          </a:p>
          <a:p>
            <a:pPr marL="0" indent="0">
              <a:buNone/>
            </a:pPr>
            <a:r>
              <a:rPr lang="en-IN" sz="1400" dirty="0" smtClean="0"/>
              <a:t>hr_1 = hr2_over[</a:t>
            </a:r>
            <a:r>
              <a:rPr lang="en-IN" sz="1400" dirty="0" err="1" smtClean="0"/>
              <a:t>ind</a:t>
            </a:r>
            <a:r>
              <a:rPr lang="en-IN" sz="1400" dirty="0" smtClean="0"/>
              <a:t>,]</a:t>
            </a:r>
          </a:p>
          <a:p>
            <a:pPr marL="0" indent="0">
              <a:buNone/>
            </a:pPr>
            <a:r>
              <a:rPr lang="en-IN" sz="1400" dirty="0" err="1" smtClean="0"/>
              <a:t>hr_test</a:t>
            </a:r>
            <a:r>
              <a:rPr lang="en-IN" sz="1400" dirty="0" smtClean="0"/>
              <a:t> = hr2_over[-</a:t>
            </a:r>
            <a:r>
              <a:rPr lang="en-IN" sz="1400" dirty="0" err="1" smtClean="0"/>
              <a:t>ind</a:t>
            </a:r>
            <a:r>
              <a:rPr lang="en-IN" sz="1400" dirty="0" smtClean="0"/>
              <a:t>,]</a:t>
            </a:r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ind1 = </a:t>
            </a:r>
            <a:r>
              <a:rPr lang="en-IN" sz="1400" dirty="0" err="1" smtClean="0"/>
              <a:t>createDataPartition</a:t>
            </a:r>
            <a:r>
              <a:rPr lang="en-IN" sz="1400" dirty="0" smtClean="0"/>
              <a:t>(hr_1$Attrition,times = 1,p=0.6,list = F)</a:t>
            </a:r>
          </a:p>
          <a:p>
            <a:pPr marL="0" indent="0">
              <a:buNone/>
            </a:pPr>
            <a:r>
              <a:rPr lang="en-IN" sz="1400" dirty="0" err="1" smtClean="0"/>
              <a:t>hr_train</a:t>
            </a:r>
            <a:r>
              <a:rPr lang="en-IN" sz="1400" dirty="0" smtClean="0"/>
              <a:t> = hr_1[ind1,]</a:t>
            </a:r>
          </a:p>
          <a:p>
            <a:pPr marL="0" indent="0">
              <a:buNone/>
            </a:pPr>
            <a:r>
              <a:rPr lang="en-IN" sz="1400" dirty="0" err="1" smtClean="0"/>
              <a:t>hr_val</a:t>
            </a:r>
            <a:r>
              <a:rPr lang="en-IN" sz="1400" dirty="0" smtClean="0"/>
              <a:t> = hr_1[-ind1,]</a:t>
            </a:r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table(</a:t>
            </a:r>
            <a:r>
              <a:rPr lang="en-IN" sz="1400" dirty="0" err="1" smtClean="0"/>
              <a:t>hr_train$Attrition</a:t>
            </a:r>
            <a:r>
              <a:rPr lang="en-IN" sz="1400" dirty="0" smtClean="0"/>
              <a:t>)</a:t>
            </a:r>
          </a:p>
          <a:p>
            <a:pPr marL="0" indent="0">
              <a:buNone/>
            </a:pPr>
            <a:r>
              <a:rPr lang="en-IN" sz="1400" dirty="0" smtClean="0"/>
              <a:t># 0     1 </a:t>
            </a:r>
          </a:p>
          <a:p>
            <a:pPr marL="0" indent="0">
              <a:buNone/>
            </a:pPr>
            <a:r>
              <a:rPr lang="en-IN" sz="1400" dirty="0" smtClean="0"/>
              <a:t># 1037  729 </a:t>
            </a:r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table(</a:t>
            </a:r>
            <a:r>
              <a:rPr lang="en-IN" sz="1400" dirty="0" err="1" smtClean="0"/>
              <a:t>hr_val$Attrition</a:t>
            </a:r>
            <a:r>
              <a:rPr lang="en-IN" sz="1400" dirty="0" smtClean="0"/>
              <a:t>)</a:t>
            </a:r>
          </a:p>
          <a:p>
            <a:pPr marL="0" indent="0">
              <a:buNone/>
            </a:pPr>
            <a:r>
              <a:rPr lang="en-IN" sz="1400" dirty="0" smtClean="0"/>
              <a:t># 0   1 </a:t>
            </a:r>
          </a:p>
          <a:p>
            <a:pPr marL="0" indent="0">
              <a:buNone/>
            </a:pPr>
            <a:r>
              <a:rPr lang="en-IN" sz="1400" dirty="0" smtClean="0"/>
              <a:t># 690 485 </a:t>
            </a:r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table(</a:t>
            </a:r>
            <a:r>
              <a:rPr lang="en-IN" sz="1400" dirty="0" err="1" smtClean="0"/>
              <a:t>hr_test$Attrition</a:t>
            </a:r>
            <a:r>
              <a:rPr lang="en-IN" sz="1400" dirty="0" smtClean="0"/>
              <a:t>)</a:t>
            </a:r>
          </a:p>
          <a:p>
            <a:pPr marL="0" indent="0">
              <a:buNone/>
            </a:pPr>
            <a:r>
              <a:rPr lang="en-IN" sz="1400" dirty="0" smtClean="0"/>
              <a:t># 0   1 </a:t>
            </a:r>
          </a:p>
          <a:p>
            <a:pPr marL="0" indent="0">
              <a:buNone/>
            </a:pPr>
            <a:r>
              <a:rPr lang="en-IN" sz="1400" dirty="0" smtClean="0"/>
              <a:t># 739 520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619622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88"/>
            <a:ext cx="10515600" cy="601526"/>
          </a:xfrm>
        </p:spPr>
        <p:txBody>
          <a:bodyPr>
            <a:normAutofit/>
          </a:bodyPr>
          <a:lstStyle/>
          <a:p>
            <a:r>
              <a:rPr lang="en-IN" sz="3200" dirty="0" smtClean="0"/>
              <a:t>Building RandomForest Model on Dev sample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0709"/>
            <a:ext cx="10515600" cy="540625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library(</a:t>
            </a:r>
            <a:r>
              <a:rPr lang="en-IN" dirty="0" err="1" smtClean="0"/>
              <a:t>randomForest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#taking </a:t>
            </a:r>
            <a:r>
              <a:rPr lang="en-IN" dirty="0" err="1" smtClean="0"/>
              <a:t>mtry</a:t>
            </a:r>
            <a:r>
              <a:rPr lang="en-IN" dirty="0" smtClean="0"/>
              <a:t> as </a:t>
            </a:r>
            <a:r>
              <a:rPr lang="en-IN" dirty="0" err="1" smtClean="0"/>
              <a:t>approx</a:t>
            </a:r>
            <a:r>
              <a:rPr lang="en-IN" dirty="0" smtClean="0"/>
              <a:t> </a:t>
            </a:r>
            <a:r>
              <a:rPr lang="en-IN" dirty="0" err="1" smtClean="0"/>
              <a:t>sqrt</a:t>
            </a:r>
            <a:r>
              <a:rPr lang="en-IN" dirty="0" smtClean="0"/>
              <a:t>(no. of </a:t>
            </a:r>
            <a:r>
              <a:rPr lang="en-IN" dirty="0" err="1" smtClean="0"/>
              <a:t>var</a:t>
            </a:r>
            <a:r>
              <a:rPr lang="en-IN" dirty="0" smtClean="0"/>
              <a:t>) and </a:t>
            </a:r>
            <a:r>
              <a:rPr lang="en-IN" dirty="0" err="1" smtClean="0"/>
              <a:t>nodesize</a:t>
            </a:r>
            <a:r>
              <a:rPr lang="en-IN" dirty="0" smtClean="0"/>
              <a:t> </a:t>
            </a:r>
            <a:r>
              <a:rPr lang="en-IN" dirty="0" err="1" smtClean="0"/>
              <a:t>aprrox</a:t>
            </a:r>
            <a:r>
              <a:rPr lang="en-IN" dirty="0" smtClean="0"/>
              <a:t> </a:t>
            </a:r>
            <a:r>
              <a:rPr lang="en-IN" dirty="0" err="1" smtClean="0"/>
              <a:t>sqrt</a:t>
            </a:r>
            <a:r>
              <a:rPr lang="en-IN" dirty="0" smtClean="0"/>
              <a:t>(population)</a:t>
            </a:r>
          </a:p>
          <a:p>
            <a:pPr marL="0" indent="0">
              <a:buNone/>
            </a:pPr>
            <a:r>
              <a:rPr lang="en-IN" dirty="0" smtClean="0"/>
              <a:t>#Employee no. not taken for model</a:t>
            </a:r>
          </a:p>
          <a:p>
            <a:pPr marL="0" indent="0">
              <a:buNone/>
            </a:pPr>
            <a:r>
              <a:rPr lang="en-IN" dirty="0" smtClean="0"/>
              <a:t>ARF &lt;- </a:t>
            </a:r>
            <a:r>
              <a:rPr lang="en-IN" dirty="0" err="1" smtClean="0"/>
              <a:t>randomForest</a:t>
            </a:r>
            <a:r>
              <a:rPr lang="en-IN" dirty="0" smtClean="0"/>
              <a:t>(Attrition ~ ., data = </a:t>
            </a:r>
            <a:r>
              <a:rPr lang="en-IN" dirty="0" err="1" smtClean="0"/>
              <a:t>hr_train</a:t>
            </a:r>
            <a:r>
              <a:rPr lang="en-IN" dirty="0" smtClean="0"/>
              <a:t>[,-8], </a:t>
            </a:r>
          </a:p>
          <a:p>
            <a:pPr marL="0" indent="0">
              <a:buNone/>
            </a:pPr>
            <a:r>
              <a:rPr lang="en-IN" dirty="0" smtClean="0"/>
              <a:t>                   </a:t>
            </a:r>
            <a:r>
              <a:rPr lang="en-IN" dirty="0" err="1" smtClean="0"/>
              <a:t>ntree</a:t>
            </a:r>
            <a:r>
              <a:rPr lang="en-IN" dirty="0" smtClean="0"/>
              <a:t>=500, </a:t>
            </a:r>
            <a:r>
              <a:rPr lang="en-IN" dirty="0" err="1" smtClean="0"/>
              <a:t>mtry</a:t>
            </a:r>
            <a:r>
              <a:rPr lang="en-IN" dirty="0" smtClean="0"/>
              <a:t> = 5, </a:t>
            </a:r>
            <a:r>
              <a:rPr lang="en-IN" dirty="0" err="1" smtClean="0"/>
              <a:t>nodesize</a:t>
            </a:r>
            <a:r>
              <a:rPr lang="en-IN" dirty="0" smtClean="0"/>
              <a:t> = 100,</a:t>
            </a:r>
          </a:p>
          <a:p>
            <a:pPr marL="0" indent="0">
              <a:buNone/>
            </a:pPr>
            <a:r>
              <a:rPr lang="en-IN" dirty="0" smtClean="0"/>
              <a:t>                   importance=TRUE)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9812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Checking optimum no. of trees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78" y="901338"/>
            <a:ext cx="4295503" cy="535400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plot(ARF, main="")</a:t>
            </a:r>
          </a:p>
          <a:p>
            <a:pPr marL="0" indent="0">
              <a:buNone/>
            </a:pPr>
            <a:r>
              <a:rPr lang="en-IN" dirty="0" smtClean="0"/>
              <a:t>legend("</a:t>
            </a:r>
            <a:r>
              <a:rPr lang="en-IN" dirty="0" err="1" smtClean="0"/>
              <a:t>topright</a:t>
            </a:r>
            <a:r>
              <a:rPr lang="en-IN" dirty="0" smtClean="0"/>
              <a:t>", c("OOB", "0", "1"), </a:t>
            </a:r>
            <a:r>
              <a:rPr lang="en-IN" dirty="0" err="1" smtClean="0"/>
              <a:t>text.col</a:t>
            </a:r>
            <a:r>
              <a:rPr lang="en-IN" dirty="0" smtClean="0"/>
              <a:t>=1:6, </a:t>
            </a:r>
            <a:r>
              <a:rPr lang="en-IN" dirty="0" err="1" smtClean="0"/>
              <a:t>lty</a:t>
            </a:r>
            <a:r>
              <a:rPr lang="en-IN" dirty="0" smtClean="0"/>
              <a:t>=1:3, col=1:3)</a:t>
            </a:r>
          </a:p>
          <a:p>
            <a:pPr marL="0" indent="0">
              <a:buNone/>
            </a:pPr>
            <a:r>
              <a:rPr lang="en-IN" dirty="0" smtClean="0"/>
              <a:t>title(main="Error Rates Random Forest HR </a:t>
            </a:r>
            <a:r>
              <a:rPr lang="en-IN" dirty="0" err="1" smtClean="0"/>
              <a:t>Attr</a:t>
            </a:r>
            <a:r>
              <a:rPr lang="en-IN" dirty="0" smtClean="0"/>
              <a:t>")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ARF$err.rate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183" y="822960"/>
            <a:ext cx="7667897" cy="583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42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"/>
            <a:ext cx="10515600" cy="653144"/>
          </a:xfrm>
        </p:spPr>
        <p:txBody>
          <a:bodyPr>
            <a:normAutofit/>
          </a:bodyPr>
          <a:lstStyle/>
          <a:p>
            <a:r>
              <a:rPr lang="en-IN" sz="3200" dirty="0" smtClean="0"/>
              <a:t>Checking Importance of  Variables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4" y="744584"/>
            <a:ext cx="10528662" cy="58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56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433"/>
            <a:ext cx="10515600" cy="39252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Tuning the RF with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931" y="973862"/>
            <a:ext cx="5405846" cy="5479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 err="1" smtClean="0"/>
              <a:t>tARF</a:t>
            </a:r>
            <a:r>
              <a:rPr lang="en-IN" sz="1600" dirty="0" smtClean="0"/>
              <a:t> &lt;- </a:t>
            </a:r>
            <a:r>
              <a:rPr lang="en-IN" sz="1600" dirty="0" err="1" smtClean="0"/>
              <a:t>tuneRF</a:t>
            </a:r>
            <a:r>
              <a:rPr lang="en-IN" sz="1600" dirty="0" smtClean="0"/>
              <a:t>(x = </a:t>
            </a:r>
            <a:r>
              <a:rPr lang="en-IN" sz="1600" dirty="0" err="1" smtClean="0"/>
              <a:t>hr_train</a:t>
            </a:r>
            <a:r>
              <a:rPr lang="en-IN" sz="1600" dirty="0" smtClean="0"/>
              <a:t>[,-c(2,8)], </a:t>
            </a:r>
          </a:p>
          <a:p>
            <a:pPr marL="0" indent="0">
              <a:buNone/>
            </a:pPr>
            <a:r>
              <a:rPr lang="en-IN" sz="1600" dirty="0" smtClean="0"/>
              <a:t>               y=</a:t>
            </a:r>
            <a:r>
              <a:rPr lang="en-IN" sz="1600" dirty="0" err="1" smtClean="0"/>
              <a:t>hr_train$Attrition</a:t>
            </a:r>
            <a:r>
              <a:rPr lang="en-IN" sz="1600" dirty="0" smtClean="0"/>
              <a:t>,</a:t>
            </a:r>
          </a:p>
          <a:p>
            <a:pPr marL="0" indent="0">
              <a:buNone/>
            </a:pPr>
            <a:r>
              <a:rPr lang="en-IN" sz="1600" dirty="0" smtClean="0"/>
              <a:t>               </a:t>
            </a:r>
            <a:r>
              <a:rPr lang="en-IN" sz="1600" dirty="0" err="1" smtClean="0"/>
              <a:t>mtryStart</a:t>
            </a:r>
            <a:r>
              <a:rPr lang="en-IN" sz="1600" dirty="0" smtClean="0"/>
              <a:t> = 5, </a:t>
            </a:r>
          </a:p>
          <a:p>
            <a:pPr marL="0" indent="0">
              <a:buNone/>
            </a:pPr>
            <a:r>
              <a:rPr lang="en-IN" sz="1600" dirty="0" smtClean="0"/>
              <a:t>               </a:t>
            </a:r>
            <a:r>
              <a:rPr lang="en-IN" sz="1600" dirty="0" err="1" smtClean="0"/>
              <a:t>ntreeTry</a:t>
            </a:r>
            <a:r>
              <a:rPr lang="en-IN" sz="1600" dirty="0" smtClean="0"/>
              <a:t>=60, </a:t>
            </a:r>
          </a:p>
          <a:p>
            <a:pPr marL="0" indent="0">
              <a:buNone/>
            </a:pPr>
            <a:r>
              <a:rPr lang="en-IN" sz="1600" dirty="0" smtClean="0"/>
              <a:t>               </a:t>
            </a:r>
            <a:r>
              <a:rPr lang="en-IN" sz="1600" dirty="0" err="1" smtClean="0"/>
              <a:t>stepFactor</a:t>
            </a:r>
            <a:r>
              <a:rPr lang="en-IN" sz="1600" dirty="0" smtClean="0"/>
              <a:t> = 2, </a:t>
            </a:r>
          </a:p>
          <a:p>
            <a:pPr marL="0" indent="0">
              <a:buNone/>
            </a:pPr>
            <a:r>
              <a:rPr lang="en-IN" sz="1600" dirty="0" smtClean="0"/>
              <a:t>               improve = 0.0001, </a:t>
            </a:r>
          </a:p>
          <a:p>
            <a:pPr marL="0" indent="0">
              <a:buNone/>
            </a:pPr>
            <a:r>
              <a:rPr lang="en-IN" sz="1600" dirty="0" smtClean="0"/>
              <a:t>               trace=FALSE, </a:t>
            </a:r>
          </a:p>
          <a:p>
            <a:pPr marL="0" indent="0">
              <a:buNone/>
            </a:pPr>
            <a:r>
              <a:rPr lang="en-IN" sz="1600" dirty="0" smtClean="0"/>
              <a:t>               plot = FALSE,</a:t>
            </a:r>
          </a:p>
          <a:p>
            <a:pPr marL="0" indent="0">
              <a:buNone/>
            </a:pPr>
            <a:r>
              <a:rPr lang="en-IN" sz="1600" dirty="0" smtClean="0"/>
              <a:t>               </a:t>
            </a:r>
            <a:r>
              <a:rPr lang="en-IN" sz="1600" dirty="0" err="1" smtClean="0"/>
              <a:t>doBest</a:t>
            </a:r>
            <a:r>
              <a:rPr lang="en-IN" sz="1600" dirty="0" smtClean="0"/>
              <a:t> = TRUE,</a:t>
            </a:r>
          </a:p>
          <a:p>
            <a:pPr marL="0" indent="0">
              <a:buNone/>
            </a:pPr>
            <a:r>
              <a:rPr lang="en-IN" sz="1600" dirty="0" smtClean="0"/>
              <a:t>               </a:t>
            </a:r>
            <a:r>
              <a:rPr lang="en-IN" sz="1600" dirty="0" err="1" smtClean="0"/>
              <a:t>nodesize</a:t>
            </a:r>
            <a:r>
              <a:rPr lang="en-IN" sz="1600" dirty="0" smtClean="0"/>
              <a:t> = 100, </a:t>
            </a:r>
          </a:p>
          <a:p>
            <a:pPr marL="0" indent="0">
              <a:buNone/>
            </a:pPr>
            <a:r>
              <a:rPr lang="en-IN" sz="1600" dirty="0" smtClean="0"/>
              <a:t>               importance=TRUE</a:t>
            </a:r>
          </a:p>
          <a:p>
            <a:pPr marL="0" indent="0">
              <a:buNone/>
            </a:pPr>
            <a:r>
              <a:rPr lang="en-IN" sz="1600" dirty="0" smtClean="0"/>
              <a:t>)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2000" dirty="0" smtClean="0"/>
              <a:t>Considering </a:t>
            </a:r>
            <a:r>
              <a:rPr lang="en-IN" sz="2000" dirty="0" err="1" smtClean="0"/>
              <a:t>nodesize</a:t>
            </a:r>
            <a:r>
              <a:rPr lang="en-IN" sz="2000" dirty="0" smtClean="0"/>
              <a:t> = 100 </a:t>
            </a:r>
          </a:p>
          <a:p>
            <a:pPr marL="0" indent="0">
              <a:buNone/>
            </a:pPr>
            <a:r>
              <a:rPr lang="en-IN" sz="2000" dirty="0" smtClean="0"/>
              <a:t>and </a:t>
            </a:r>
            <a:r>
              <a:rPr lang="en-IN" sz="2000" dirty="0" err="1" smtClean="0"/>
              <a:t>ntrees</a:t>
            </a:r>
            <a:r>
              <a:rPr lang="en-IN" sz="2000" dirty="0" smtClean="0"/>
              <a:t> = 60 (As seen in OOB plot)</a:t>
            </a: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756257" y="4087177"/>
            <a:ext cx="20378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O/P</a:t>
            </a:r>
          </a:p>
          <a:p>
            <a:endParaRPr lang="en-IN" sz="1400" dirty="0"/>
          </a:p>
          <a:p>
            <a:r>
              <a:rPr lang="en-IN" sz="1400" dirty="0" smtClean="0"/>
              <a:t>0.03107345 1e-04 </a:t>
            </a:r>
          </a:p>
          <a:p>
            <a:r>
              <a:rPr lang="en-IN" sz="1400" dirty="0" smtClean="0"/>
              <a:t>-0.06997085 1e-04 </a:t>
            </a:r>
          </a:p>
          <a:p>
            <a:r>
              <a:rPr lang="en-IN" sz="1400" dirty="0" smtClean="0"/>
              <a:t>-0.05830904 1e-04</a:t>
            </a:r>
            <a:endParaRPr lang="en-IN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609" y="973862"/>
            <a:ext cx="6867525" cy="476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98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932"/>
            <a:ext cx="10515600" cy="444772"/>
          </a:xfrm>
        </p:spPr>
        <p:txBody>
          <a:bodyPr>
            <a:noAutofit/>
          </a:bodyPr>
          <a:lstStyle/>
          <a:p>
            <a:r>
              <a:rPr lang="en-IN" sz="3200" dirty="0" smtClean="0"/>
              <a:t>Validating Model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4" y="809901"/>
            <a:ext cx="11014166" cy="5615259"/>
          </a:xfrm>
        </p:spPr>
        <p:txBody>
          <a:bodyPr>
            <a:normAutofit/>
          </a:bodyPr>
          <a:lstStyle/>
          <a:p>
            <a:r>
              <a:rPr lang="en-IN" sz="1800" dirty="0" smtClean="0"/>
              <a:t>Scoring on dev sample</a:t>
            </a:r>
          </a:p>
          <a:p>
            <a:pPr marL="0" indent="0">
              <a:buNone/>
            </a:pPr>
            <a:r>
              <a:rPr lang="en-IN" sz="1800" dirty="0" err="1" smtClean="0"/>
              <a:t>hr_train$predict.class</a:t>
            </a:r>
            <a:r>
              <a:rPr lang="en-IN" sz="1800" dirty="0" smtClean="0"/>
              <a:t> &lt;- predict(</a:t>
            </a:r>
            <a:r>
              <a:rPr lang="en-IN" sz="1800" dirty="0" err="1" smtClean="0"/>
              <a:t>tARF</a:t>
            </a:r>
            <a:r>
              <a:rPr lang="en-IN" sz="1800" dirty="0" smtClean="0"/>
              <a:t>, </a:t>
            </a:r>
            <a:r>
              <a:rPr lang="en-IN" sz="1800" dirty="0" err="1" smtClean="0"/>
              <a:t>hr_train</a:t>
            </a:r>
            <a:r>
              <a:rPr lang="en-IN" sz="1800" dirty="0" smtClean="0"/>
              <a:t>, type="class")</a:t>
            </a:r>
          </a:p>
          <a:p>
            <a:pPr marL="0" indent="0">
              <a:buNone/>
            </a:pPr>
            <a:r>
              <a:rPr lang="en-IN" sz="1800" dirty="0" err="1" smtClean="0"/>
              <a:t>hr_train$predict.score</a:t>
            </a:r>
            <a:r>
              <a:rPr lang="en-IN" sz="1800" dirty="0" smtClean="0"/>
              <a:t> &lt;- predict(</a:t>
            </a:r>
            <a:r>
              <a:rPr lang="en-IN" sz="1800" dirty="0" err="1" smtClean="0"/>
              <a:t>tARF</a:t>
            </a:r>
            <a:r>
              <a:rPr lang="en-IN" sz="1800" dirty="0" smtClean="0"/>
              <a:t>, </a:t>
            </a:r>
            <a:r>
              <a:rPr lang="en-IN" sz="1800" dirty="0" err="1" smtClean="0"/>
              <a:t>hr_train</a:t>
            </a:r>
            <a:r>
              <a:rPr lang="en-IN" sz="1800" dirty="0" smtClean="0"/>
              <a:t>, type="</a:t>
            </a:r>
            <a:r>
              <a:rPr lang="en-IN" sz="1800" dirty="0" err="1" smtClean="0"/>
              <a:t>prob</a:t>
            </a:r>
            <a:r>
              <a:rPr lang="en-IN" sz="1800" dirty="0" smtClean="0"/>
              <a:t>")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IN" sz="1800" dirty="0" smtClean="0"/>
              <a:t>Creating deciles based on prediction score for dev</a:t>
            </a:r>
          </a:p>
          <a:p>
            <a:pPr marL="0" indent="0">
              <a:buNone/>
            </a:pPr>
            <a:r>
              <a:rPr lang="en-IN" sz="1800" dirty="0" err="1" smtClean="0"/>
              <a:t>hr_train$deciles</a:t>
            </a:r>
            <a:r>
              <a:rPr lang="en-IN" sz="1800" dirty="0" smtClean="0"/>
              <a:t> = decile(</a:t>
            </a:r>
            <a:r>
              <a:rPr lang="en-IN" sz="1800" dirty="0" err="1" smtClean="0"/>
              <a:t>hr_train$predict.score</a:t>
            </a:r>
            <a:r>
              <a:rPr lang="en-IN" sz="1800" dirty="0" smtClean="0"/>
              <a:t>[,2])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IN" sz="1800" dirty="0" smtClean="0"/>
              <a:t>Creating rank ordering and computing KS for each decile for dev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5" y="3827145"/>
            <a:ext cx="11014166" cy="270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48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1703" y="394692"/>
            <a:ext cx="1045028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Checking Accuracy on Dev sample using ROC, AUC and  KS</a:t>
            </a:r>
          </a:p>
          <a:p>
            <a:endParaRPr lang="en-IN" dirty="0" smtClean="0"/>
          </a:p>
          <a:p>
            <a:r>
              <a:rPr lang="en-IN" dirty="0" err="1" smtClean="0"/>
              <a:t>pred</a:t>
            </a:r>
            <a:r>
              <a:rPr lang="en-IN" dirty="0" smtClean="0"/>
              <a:t> &lt;- prediction(</a:t>
            </a:r>
            <a:r>
              <a:rPr lang="en-IN" dirty="0" err="1" smtClean="0"/>
              <a:t>hr_train$predict.score</a:t>
            </a:r>
            <a:r>
              <a:rPr lang="en-IN" dirty="0" smtClean="0"/>
              <a:t>[,2], </a:t>
            </a:r>
            <a:r>
              <a:rPr lang="en-IN" dirty="0" err="1" smtClean="0"/>
              <a:t>hr_train$Attrition</a:t>
            </a:r>
            <a:r>
              <a:rPr lang="en-IN" dirty="0" smtClean="0"/>
              <a:t>)</a:t>
            </a:r>
          </a:p>
          <a:p>
            <a:r>
              <a:rPr lang="en-IN" dirty="0" smtClean="0"/>
              <a:t>perf &lt;- performance(</a:t>
            </a:r>
            <a:r>
              <a:rPr lang="en-IN" dirty="0" err="1" smtClean="0"/>
              <a:t>pred</a:t>
            </a:r>
            <a:r>
              <a:rPr lang="en-IN" dirty="0" smtClean="0"/>
              <a:t>, "</a:t>
            </a:r>
            <a:r>
              <a:rPr lang="en-IN" dirty="0" err="1" smtClean="0"/>
              <a:t>tpr</a:t>
            </a:r>
            <a:r>
              <a:rPr lang="en-IN" dirty="0" smtClean="0"/>
              <a:t>", "</a:t>
            </a:r>
            <a:r>
              <a:rPr lang="en-IN" dirty="0" err="1" smtClean="0"/>
              <a:t>fpr</a:t>
            </a:r>
            <a:r>
              <a:rPr lang="en-IN" dirty="0" smtClean="0"/>
              <a:t>")</a:t>
            </a:r>
          </a:p>
          <a:p>
            <a:r>
              <a:rPr lang="en-IN" dirty="0" smtClean="0"/>
              <a:t>plot(perf)</a:t>
            </a:r>
          </a:p>
          <a:p>
            <a:r>
              <a:rPr lang="en-IN" dirty="0" smtClean="0"/>
              <a:t>(KS &lt;- max(</a:t>
            </a:r>
            <a:r>
              <a:rPr lang="en-IN" dirty="0" err="1" smtClean="0"/>
              <a:t>attr</a:t>
            </a:r>
            <a:r>
              <a:rPr lang="en-IN" dirty="0" smtClean="0"/>
              <a:t>(perf, '</a:t>
            </a:r>
            <a:r>
              <a:rPr lang="en-IN" dirty="0" err="1" smtClean="0"/>
              <a:t>y.values</a:t>
            </a:r>
            <a:r>
              <a:rPr lang="en-IN" dirty="0" smtClean="0"/>
              <a:t>')[[1]]-</a:t>
            </a:r>
            <a:r>
              <a:rPr lang="en-IN" dirty="0" err="1" smtClean="0"/>
              <a:t>attr</a:t>
            </a:r>
            <a:r>
              <a:rPr lang="en-IN" dirty="0" smtClean="0"/>
              <a:t>(perf, '</a:t>
            </a:r>
            <a:r>
              <a:rPr lang="en-IN" dirty="0" err="1" smtClean="0"/>
              <a:t>x.values</a:t>
            </a:r>
            <a:r>
              <a:rPr lang="en-IN" dirty="0" smtClean="0"/>
              <a:t>')[[1]]))</a:t>
            </a:r>
          </a:p>
          <a:p>
            <a:r>
              <a:rPr lang="en-IN" b="1" dirty="0" smtClean="0"/>
              <a:t>0.6929295</a:t>
            </a:r>
          </a:p>
          <a:p>
            <a:endParaRPr lang="en-IN" dirty="0" smtClean="0"/>
          </a:p>
          <a:p>
            <a:r>
              <a:rPr lang="en-IN" dirty="0" smtClean="0"/>
              <a:t>## Area Under Curve</a:t>
            </a:r>
          </a:p>
          <a:p>
            <a:r>
              <a:rPr lang="en-IN" dirty="0" err="1" smtClean="0"/>
              <a:t>auc</a:t>
            </a:r>
            <a:r>
              <a:rPr lang="en-IN" dirty="0" smtClean="0"/>
              <a:t> &lt;- performance(</a:t>
            </a:r>
            <a:r>
              <a:rPr lang="en-IN" dirty="0" err="1" smtClean="0"/>
              <a:t>pred</a:t>
            </a:r>
            <a:r>
              <a:rPr lang="en-IN" dirty="0" smtClean="0"/>
              <a:t>,"</a:t>
            </a:r>
            <a:r>
              <a:rPr lang="en-IN" dirty="0" err="1" smtClean="0"/>
              <a:t>auc</a:t>
            </a:r>
            <a:r>
              <a:rPr lang="en-IN" dirty="0" smtClean="0"/>
              <a:t>"); </a:t>
            </a:r>
          </a:p>
          <a:p>
            <a:r>
              <a:rPr lang="en-IN" dirty="0" smtClean="0"/>
              <a:t>(</a:t>
            </a:r>
            <a:r>
              <a:rPr lang="en-IN" dirty="0" err="1" smtClean="0"/>
              <a:t>auc</a:t>
            </a:r>
            <a:r>
              <a:rPr lang="en-IN" dirty="0" smtClean="0"/>
              <a:t> &lt;- </a:t>
            </a:r>
            <a:r>
              <a:rPr lang="en-IN" dirty="0" err="1" smtClean="0"/>
              <a:t>as.numeric</a:t>
            </a:r>
            <a:r>
              <a:rPr lang="en-IN" dirty="0" smtClean="0"/>
              <a:t>(</a:t>
            </a:r>
            <a:r>
              <a:rPr lang="en-IN" dirty="0" err="1" smtClean="0"/>
              <a:t>auc@y.values</a:t>
            </a:r>
            <a:r>
              <a:rPr lang="en-IN" dirty="0" smtClean="0"/>
              <a:t>))</a:t>
            </a:r>
          </a:p>
          <a:p>
            <a:r>
              <a:rPr lang="en-IN" b="1" dirty="0" smtClean="0"/>
              <a:t>0.9156174</a:t>
            </a:r>
          </a:p>
          <a:p>
            <a:endParaRPr lang="en-IN" dirty="0" smtClean="0"/>
          </a:p>
          <a:p>
            <a:r>
              <a:rPr lang="en-IN" dirty="0" smtClean="0"/>
              <a:t>## Gini Coefficient</a:t>
            </a:r>
          </a:p>
          <a:p>
            <a:r>
              <a:rPr lang="en-IN" dirty="0" smtClean="0"/>
              <a:t>(</a:t>
            </a:r>
            <a:r>
              <a:rPr lang="en-IN" dirty="0" err="1" smtClean="0"/>
              <a:t>gini</a:t>
            </a:r>
            <a:r>
              <a:rPr lang="en-IN" dirty="0" smtClean="0"/>
              <a:t> = </a:t>
            </a:r>
            <a:r>
              <a:rPr lang="en-IN" dirty="0" err="1" smtClean="0"/>
              <a:t>ineq</a:t>
            </a:r>
            <a:r>
              <a:rPr lang="en-IN" dirty="0" smtClean="0"/>
              <a:t>(</a:t>
            </a:r>
            <a:r>
              <a:rPr lang="en-IN" dirty="0" err="1" smtClean="0"/>
              <a:t>hr_train$predict.score</a:t>
            </a:r>
            <a:r>
              <a:rPr lang="en-IN" dirty="0" smtClean="0"/>
              <a:t>[,2], type="Gini"))</a:t>
            </a:r>
          </a:p>
          <a:p>
            <a:r>
              <a:rPr lang="en-IN" b="1" dirty="0" smtClean="0"/>
              <a:t>0.4243521</a:t>
            </a:r>
          </a:p>
          <a:p>
            <a:endParaRPr lang="en-IN" b="1" dirty="0" smtClean="0"/>
          </a:p>
          <a:p>
            <a:r>
              <a:rPr lang="en-IN" dirty="0" smtClean="0"/>
              <a:t>## Classification Error</a:t>
            </a:r>
          </a:p>
          <a:p>
            <a:r>
              <a:rPr lang="en-IN" dirty="0" smtClean="0"/>
              <a:t>with(</a:t>
            </a:r>
            <a:r>
              <a:rPr lang="en-IN" dirty="0" err="1" smtClean="0"/>
              <a:t>hr_train</a:t>
            </a:r>
            <a:r>
              <a:rPr lang="en-IN" dirty="0" smtClean="0"/>
              <a:t>, table(Attrition, </a:t>
            </a:r>
            <a:r>
              <a:rPr lang="en-IN" dirty="0" err="1" smtClean="0"/>
              <a:t>predict.class</a:t>
            </a:r>
            <a:r>
              <a:rPr lang="en-IN" dirty="0" smtClean="0"/>
              <a:t>))</a:t>
            </a:r>
          </a:p>
          <a:p>
            <a:r>
              <a:rPr lang="en-IN" dirty="0" smtClean="0"/>
              <a:t> </a:t>
            </a:r>
            <a:r>
              <a:rPr lang="en-IN" b="1" dirty="0" smtClean="0"/>
              <a:t>	</a:t>
            </a:r>
            <a:r>
              <a:rPr lang="en-IN" b="1" dirty="0" err="1" smtClean="0"/>
              <a:t>predict.class</a:t>
            </a:r>
            <a:endParaRPr lang="en-IN" b="1" dirty="0" smtClean="0"/>
          </a:p>
          <a:p>
            <a:r>
              <a:rPr lang="en-IN" b="1" dirty="0" smtClean="0"/>
              <a:t>Attrition   0   	1</a:t>
            </a:r>
          </a:p>
          <a:p>
            <a:r>
              <a:rPr lang="en-IN" b="1" dirty="0" smtClean="0"/>
              <a:t>         0 	977  	60</a:t>
            </a:r>
          </a:p>
          <a:p>
            <a:r>
              <a:rPr lang="en-IN" b="1" dirty="0" smtClean="0"/>
              <a:t>         1 	201 	528</a:t>
            </a:r>
            <a:endParaRPr lang="en-IN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805" y="130627"/>
            <a:ext cx="5228383" cy="451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1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Reading the csv file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hr = </a:t>
            </a:r>
            <a:r>
              <a:rPr lang="en-IN" dirty="0" err="1" smtClean="0"/>
              <a:t>fread</a:t>
            </a:r>
            <a:r>
              <a:rPr lang="en-IN" dirty="0" smtClean="0"/>
              <a:t>(file = </a:t>
            </a:r>
            <a:r>
              <a:rPr lang="en-IN" dirty="0" err="1" smtClean="0"/>
              <a:t>file.choose</a:t>
            </a:r>
            <a:r>
              <a:rPr lang="en-IN" dirty="0" smtClean="0"/>
              <a:t>(),header=</a:t>
            </a:r>
            <a:r>
              <a:rPr lang="en-IN" dirty="0" err="1" smtClean="0"/>
              <a:t>T,sep</a:t>
            </a:r>
            <a:r>
              <a:rPr lang="en-IN" dirty="0" smtClean="0"/>
              <a:t> = ",")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7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04503"/>
            <a:ext cx="11170920" cy="607246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Scoring on validation sample</a:t>
            </a:r>
          </a:p>
          <a:p>
            <a:pPr marL="0" indent="0">
              <a:buNone/>
            </a:pPr>
            <a:r>
              <a:rPr lang="en-IN" sz="2000" dirty="0" err="1" smtClean="0"/>
              <a:t>hr_val$predict.class</a:t>
            </a:r>
            <a:r>
              <a:rPr lang="en-IN" sz="2000" dirty="0" smtClean="0"/>
              <a:t> &lt;- predict(</a:t>
            </a:r>
            <a:r>
              <a:rPr lang="en-IN" sz="2000" dirty="0" err="1" smtClean="0"/>
              <a:t>tARF</a:t>
            </a:r>
            <a:r>
              <a:rPr lang="en-IN" sz="2000" dirty="0" smtClean="0"/>
              <a:t>, </a:t>
            </a:r>
            <a:r>
              <a:rPr lang="en-IN" sz="2000" dirty="0" err="1" smtClean="0"/>
              <a:t>hr_val</a:t>
            </a:r>
            <a:r>
              <a:rPr lang="en-IN" sz="2000" dirty="0" smtClean="0"/>
              <a:t>, type="class")</a:t>
            </a:r>
          </a:p>
          <a:p>
            <a:pPr marL="0" indent="0">
              <a:buNone/>
            </a:pPr>
            <a:r>
              <a:rPr lang="en-IN" sz="2000" dirty="0" err="1" smtClean="0"/>
              <a:t>hr_val$predict.score</a:t>
            </a:r>
            <a:r>
              <a:rPr lang="en-IN" sz="2000" dirty="0" smtClean="0"/>
              <a:t> &lt;- predict(</a:t>
            </a:r>
            <a:r>
              <a:rPr lang="en-IN" sz="2000" dirty="0" err="1" smtClean="0"/>
              <a:t>tARF</a:t>
            </a:r>
            <a:r>
              <a:rPr lang="en-IN" sz="2000" dirty="0" smtClean="0"/>
              <a:t>, </a:t>
            </a:r>
            <a:r>
              <a:rPr lang="en-IN" sz="2000" dirty="0" err="1" smtClean="0"/>
              <a:t>hr_val</a:t>
            </a:r>
            <a:r>
              <a:rPr lang="en-IN" sz="2000" dirty="0" smtClean="0"/>
              <a:t>, type="</a:t>
            </a:r>
            <a:r>
              <a:rPr lang="en-IN" sz="2000" dirty="0" err="1" smtClean="0"/>
              <a:t>prob</a:t>
            </a:r>
            <a:r>
              <a:rPr lang="en-IN" sz="2000" dirty="0" smtClean="0"/>
              <a:t>")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#Creating deciles based on prediction score for dev</a:t>
            </a:r>
          </a:p>
          <a:p>
            <a:pPr marL="0" indent="0">
              <a:buNone/>
            </a:pPr>
            <a:r>
              <a:rPr lang="en-IN" sz="2000" dirty="0" err="1" smtClean="0"/>
              <a:t>hr_val$deciles</a:t>
            </a:r>
            <a:r>
              <a:rPr lang="en-IN" sz="2000" dirty="0" smtClean="0"/>
              <a:t> = decile(</a:t>
            </a:r>
            <a:r>
              <a:rPr lang="en-IN" sz="2000" dirty="0" err="1" smtClean="0"/>
              <a:t>hr_val$predict.score</a:t>
            </a:r>
            <a:r>
              <a:rPr lang="en-IN" sz="2000" dirty="0" smtClean="0"/>
              <a:t>[,2])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#Creating rank ordering and computing </a:t>
            </a:r>
            <a:r>
              <a:rPr lang="en-IN" sz="2000" dirty="0" err="1" smtClean="0"/>
              <a:t>ks</a:t>
            </a:r>
            <a:r>
              <a:rPr lang="en-IN" sz="2000" dirty="0" smtClean="0"/>
              <a:t> for each decile for </a:t>
            </a:r>
            <a:r>
              <a:rPr lang="en-IN" sz="2000" dirty="0" err="1" smtClean="0"/>
              <a:t>val</a:t>
            </a: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6" y="3375931"/>
            <a:ext cx="11247119" cy="316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36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2"/>
            <a:ext cx="10515600" cy="6479177"/>
          </a:xfrm>
        </p:spPr>
        <p:txBody>
          <a:bodyPr>
            <a:normAutofit fontScale="85000" lnSpcReduction="20000"/>
          </a:bodyPr>
          <a:lstStyle/>
          <a:p>
            <a:r>
              <a:rPr lang="en-IN" sz="2100" dirty="0" smtClean="0"/>
              <a:t>Checking Accuracy on Validation sample using ROC, AUC and  KS</a:t>
            </a:r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r>
              <a:rPr lang="en-IN" sz="1800" dirty="0" err="1" smtClean="0"/>
              <a:t>pred</a:t>
            </a:r>
            <a:r>
              <a:rPr lang="en-IN" sz="1800" dirty="0" smtClean="0"/>
              <a:t> &lt;- prediction(</a:t>
            </a:r>
            <a:r>
              <a:rPr lang="en-IN" sz="1800" dirty="0" err="1" smtClean="0"/>
              <a:t>hr_val$predict.score</a:t>
            </a:r>
            <a:r>
              <a:rPr lang="en-IN" sz="1800" dirty="0" smtClean="0"/>
              <a:t>[,2], </a:t>
            </a:r>
            <a:r>
              <a:rPr lang="en-IN" sz="1800" dirty="0" err="1" smtClean="0"/>
              <a:t>hr_val$Attrition</a:t>
            </a:r>
            <a:r>
              <a:rPr lang="en-IN" sz="1800" dirty="0" smtClean="0"/>
              <a:t>)</a:t>
            </a:r>
          </a:p>
          <a:p>
            <a:pPr marL="0" indent="0">
              <a:buNone/>
            </a:pPr>
            <a:r>
              <a:rPr lang="en-IN" sz="1800" dirty="0" smtClean="0"/>
              <a:t>perf &lt;- performance(</a:t>
            </a:r>
            <a:r>
              <a:rPr lang="en-IN" sz="1800" dirty="0" err="1" smtClean="0"/>
              <a:t>pred</a:t>
            </a:r>
            <a:r>
              <a:rPr lang="en-IN" sz="1800" dirty="0" smtClean="0"/>
              <a:t>, "</a:t>
            </a:r>
            <a:r>
              <a:rPr lang="en-IN" sz="1800" dirty="0" err="1" smtClean="0"/>
              <a:t>tpr</a:t>
            </a:r>
            <a:r>
              <a:rPr lang="en-IN" sz="1800" dirty="0" smtClean="0"/>
              <a:t>", "</a:t>
            </a:r>
            <a:r>
              <a:rPr lang="en-IN" sz="1800" dirty="0" err="1" smtClean="0"/>
              <a:t>fpr</a:t>
            </a:r>
            <a:r>
              <a:rPr lang="en-IN" sz="1800" dirty="0" smtClean="0"/>
              <a:t>")</a:t>
            </a:r>
          </a:p>
          <a:p>
            <a:pPr marL="0" indent="0">
              <a:buNone/>
            </a:pPr>
            <a:r>
              <a:rPr lang="en-IN" sz="1800" dirty="0" smtClean="0"/>
              <a:t>plot(perf)</a:t>
            </a:r>
          </a:p>
          <a:p>
            <a:pPr marL="0" indent="0">
              <a:buNone/>
            </a:pPr>
            <a:r>
              <a:rPr lang="en-IN" sz="1800" dirty="0" smtClean="0"/>
              <a:t>(KS &lt;- max(</a:t>
            </a:r>
            <a:r>
              <a:rPr lang="en-IN" sz="1800" dirty="0" err="1" smtClean="0"/>
              <a:t>attr</a:t>
            </a:r>
            <a:r>
              <a:rPr lang="en-IN" sz="1800" dirty="0" smtClean="0"/>
              <a:t>(perf, '</a:t>
            </a:r>
            <a:r>
              <a:rPr lang="en-IN" sz="1800" dirty="0" err="1" smtClean="0"/>
              <a:t>y.values</a:t>
            </a:r>
            <a:r>
              <a:rPr lang="en-IN" sz="1800" dirty="0" smtClean="0"/>
              <a:t>')[[1]]-</a:t>
            </a:r>
            <a:r>
              <a:rPr lang="en-IN" sz="1800" dirty="0" err="1" smtClean="0"/>
              <a:t>attr</a:t>
            </a:r>
            <a:r>
              <a:rPr lang="en-IN" sz="1800" dirty="0" smtClean="0"/>
              <a:t>(perf, '</a:t>
            </a:r>
            <a:r>
              <a:rPr lang="en-IN" sz="1800" dirty="0" err="1" smtClean="0"/>
              <a:t>x.values</a:t>
            </a:r>
            <a:r>
              <a:rPr lang="en-IN" sz="1800" dirty="0" smtClean="0"/>
              <a:t>')[[1]]))</a:t>
            </a:r>
          </a:p>
          <a:p>
            <a:pPr marL="0" indent="0">
              <a:buNone/>
            </a:pPr>
            <a:r>
              <a:rPr lang="en-IN" sz="1800" b="1" dirty="0" smtClean="0"/>
              <a:t>0.6310922</a:t>
            </a:r>
          </a:p>
          <a:p>
            <a:pPr marL="0" indent="0">
              <a:buNone/>
            </a:pPr>
            <a:endParaRPr lang="en-IN" sz="1800" b="1" dirty="0" smtClean="0"/>
          </a:p>
          <a:p>
            <a:pPr marL="0" indent="0">
              <a:buNone/>
            </a:pPr>
            <a:r>
              <a:rPr lang="en-IN" sz="1800" dirty="0" smtClean="0"/>
              <a:t>## Area Under Curve</a:t>
            </a:r>
          </a:p>
          <a:p>
            <a:pPr marL="0" indent="0">
              <a:buNone/>
            </a:pPr>
            <a:r>
              <a:rPr lang="en-IN" sz="1800" dirty="0" err="1" smtClean="0"/>
              <a:t>auc</a:t>
            </a:r>
            <a:r>
              <a:rPr lang="en-IN" sz="1800" dirty="0" smtClean="0"/>
              <a:t> &lt;- performance(</a:t>
            </a:r>
            <a:r>
              <a:rPr lang="en-IN" sz="1800" dirty="0" err="1" smtClean="0"/>
              <a:t>pred</a:t>
            </a:r>
            <a:r>
              <a:rPr lang="en-IN" sz="1800" dirty="0" smtClean="0"/>
              <a:t>,"</a:t>
            </a:r>
            <a:r>
              <a:rPr lang="en-IN" sz="1800" dirty="0" err="1" smtClean="0"/>
              <a:t>auc</a:t>
            </a:r>
            <a:r>
              <a:rPr lang="en-IN" sz="1800" dirty="0" smtClean="0"/>
              <a:t>"); </a:t>
            </a:r>
          </a:p>
          <a:p>
            <a:pPr marL="0" indent="0">
              <a:buNone/>
            </a:pPr>
            <a:r>
              <a:rPr lang="en-IN" sz="1800" dirty="0" smtClean="0"/>
              <a:t>(</a:t>
            </a:r>
            <a:r>
              <a:rPr lang="en-IN" sz="1800" dirty="0" err="1" smtClean="0"/>
              <a:t>auc</a:t>
            </a:r>
            <a:r>
              <a:rPr lang="en-IN" sz="1800" dirty="0" smtClean="0"/>
              <a:t> &lt;- </a:t>
            </a:r>
            <a:r>
              <a:rPr lang="en-IN" sz="1800" dirty="0" err="1" smtClean="0"/>
              <a:t>as.numeric</a:t>
            </a:r>
            <a:r>
              <a:rPr lang="en-IN" sz="1800" dirty="0" smtClean="0"/>
              <a:t>(</a:t>
            </a:r>
            <a:r>
              <a:rPr lang="en-IN" sz="1800" dirty="0" err="1" smtClean="0"/>
              <a:t>auc@y.values</a:t>
            </a:r>
            <a:r>
              <a:rPr lang="en-IN" sz="1800" dirty="0" smtClean="0"/>
              <a:t>))</a:t>
            </a:r>
          </a:p>
          <a:p>
            <a:pPr marL="0" indent="0">
              <a:buNone/>
            </a:pPr>
            <a:r>
              <a:rPr lang="en-IN" sz="1800" b="1" dirty="0" smtClean="0"/>
              <a:t>0.8847363</a:t>
            </a:r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r>
              <a:rPr lang="it-IT" sz="1800" dirty="0" smtClean="0"/>
              <a:t>(gini = ineq(hr_val$predict.score[,2], type="Gini"))</a:t>
            </a:r>
          </a:p>
          <a:p>
            <a:pPr marL="0" indent="0">
              <a:buNone/>
            </a:pPr>
            <a:r>
              <a:rPr lang="it-IT" sz="1800" b="1" dirty="0" smtClean="0"/>
              <a:t>0.4071038</a:t>
            </a:r>
          </a:p>
          <a:p>
            <a:pPr marL="0" indent="0">
              <a:buNone/>
            </a:pPr>
            <a:endParaRPr lang="it-IT" sz="1800" b="1" dirty="0"/>
          </a:p>
          <a:p>
            <a:pPr marL="0" indent="0">
              <a:buNone/>
            </a:pPr>
            <a:r>
              <a:rPr lang="en-IN" sz="1800" dirty="0" smtClean="0"/>
              <a:t>## Classification Error</a:t>
            </a:r>
          </a:p>
          <a:p>
            <a:pPr marL="0" indent="0">
              <a:buNone/>
            </a:pPr>
            <a:r>
              <a:rPr lang="en-IN" sz="1800" dirty="0" smtClean="0"/>
              <a:t>with(</a:t>
            </a:r>
            <a:r>
              <a:rPr lang="en-IN" sz="1800" dirty="0" err="1" smtClean="0"/>
              <a:t>hr_val</a:t>
            </a:r>
            <a:r>
              <a:rPr lang="en-IN" sz="1800" dirty="0" smtClean="0"/>
              <a:t>, table(Attrition, </a:t>
            </a:r>
            <a:r>
              <a:rPr lang="en-IN" sz="1800" dirty="0" err="1" smtClean="0"/>
              <a:t>predict.class</a:t>
            </a:r>
            <a:r>
              <a:rPr lang="en-IN" sz="1800" dirty="0" smtClean="0"/>
              <a:t>))</a:t>
            </a:r>
          </a:p>
          <a:p>
            <a:pPr marL="0" indent="0">
              <a:buNone/>
            </a:pPr>
            <a:r>
              <a:rPr lang="en-IN" sz="1800" b="1" dirty="0" smtClean="0"/>
              <a:t>	</a:t>
            </a:r>
            <a:r>
              <a:rPr lang="en-IN" sz="1800" b="1" dirty="0" err="1" smtClean="0"/>
              <a:t>predict.class</a:t>
            </a:r>
            <a:endParaRPr lang="en-IN" sz="1800" b="1" dirty="0" smtClean="0"/>
          </a:p>
          <a:p>
            <a:pPr marL="0" indent="0">
              <a:buNone/>
            </a:pPr>
            <a:r>
              <a:rPr lang="en-IN" sz="1800" b="1" dirty="0" smtClean="0"/>
              <a:t> Attrition   	0   	1</a:t>
            </a:r>
          </a:p>
          <a:p>
            <a:pPr marL="0" indent="0">
              <a:buNone/>
            </a:pPr>
            <a:r>
              <a:rPr lang="en-IN" sz="1800" b="1" dirty="0" smtClean="0"/>
              <a:t>         0 	646 	 44</a:t>
            </a:r>
          </a:p>
          <a:p>
            <a:pPr marL="0" indent="0">
              <a:buNone/>
            </a:pPr>
            <a:r>
              <a:rPr lang="en-IN" sz="1800" b="1" dirty="0" smtClean="0"/>
              <a:t>         1 	170 	315</a:t>
            </a:r>
            <a:endParaRPr lang="en-IN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594" y="651756"/>
            <a:ext cx="6257108" cy="47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27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1" y="156754"/>
            <a:ext cx="11118669" cy="6020209"/>
          </a:xfrm>
        </p:spPr>
        <p:txBody>
          <a:bodyPr/>
          <a:lstStyle/>
          <a:p>
            <a:r>
              <a:rPr lang="en-IN" sz="2000" dirty="0"/>
              <a:t>Scoring on validation sample</a:t>
            </a:r>
          </a:p>
          <a:p>
            <a:pPr marL="0" indent="0">
              <a:buNone/>
            </a:pPr>
            <a:r>
              <a:rPr lang="en-IN" sz="2000" dirty="0" err="1" smtClean="0"/>
              <a:t>hr_test$predict.class</a:t>
            </a:r>
            <a:r>
              <a:rPr lang="en-IN" sz="2000" dirty="0" smtClean="0"/>
              <a:t> </a:t>
            </a:r>
            <a:r>
              <a:rPr lang="en-IN" sz="2000" dirty="0"/>
              <a:t>&lt;- predict(</a:t>
            </a:r>
            <a:r>
              <a:rPr lang="en-IN" sz="2000" dirty="0" err="1"/>
              <a:t>tARF</a:t>
            </a:r>
            <a:r>
              <a:rPr lang="en-IN" sz="2000" dirty="0"/>
              <a:t>, </a:t>
            </a:r>
            <a:r>
              <a:rPr lang="en-IN" sz="2000" dirty="0" err="1" smtClean="0"/>
              <a:t>hr_test</a:t>
            </a:r>
            <a:r>
              <a:rPr lang="en-IN" sz="2000" dirty="0" smtClean="0"/>
              <a:t>, </a:t>
            </a:r>
            <a:r>
              <a:rPr lang="en-IN" sz="2000" dirty="0"/>
              <a:t>type="class")</a:t>
            </a:r>
          </a:p>
          <a:p>
            <a:pPr marL="0" indent="0">
              <a:buNone/>
            </a:pPr>
            <a:r>
              <a:rPr lang="en-IN" sz="2000" dirty="0" err="1" smtClean="0"/>
              <a:t>hr_test</a:t>
            </a:r>
            <a:r>
              <a:rPr lang="en-IN" sz="2000" dirty="0" err="1" smtClean="0"/>
              <a:t>$predict.score</a:t>
            </a:r>
            <a:r>
              <a:rPr lang="en-IN" sz="2000" dirty="0" smtClean="0"/>
              <a:t> </a:t>
            </a:r>
            <a:r>
              <a:rPr lang="en-IN" sz="2000" dirty="0"/>
              <a:t>&lt;- predict(</a:t>
            </a:r>
            <a:r>
              <a:rPr lang="en-IN" sz="2000" dirty="0" err="1"/>
              <a:t>tARF</a:t>
            </a:r>
            <a:r>
              <a:rPr lang="en-IN" sz="2000" dirty="0"/>
              <a:t>, </a:t>
            </a:r>
            <a:r>
              <a:rPr lang="en-IN" sz="2000" dirty="0" err="1" smtClean="0"/>
              <a:t>hr_test</a:t>
            </a:r>
            <a:r>
              <a:rPr lang="en-IN" sz="2000" dirty="0" smtClean="0"/>
              <a:t>, </a:t>
            </a:r>
            <a:r>
              <a:rPr lang="en-IN" sz="2000" dirty="0"/>
              <a:t>type="</a:t>
            </a:r>
            <a:r>
              <a:rPr lang="en-IN" sz="2000" dirty="0" err="1"/>
              <a:t>prob</a:t>
            </a:r>
            <a:r>
              <a:rPr lang="en-IN" sz="2000" dirty="0"/>
              <a:t>")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#Creating deciles based on prediction score for dev</a:t>
            </a:r>
          </a:p>
          <a:p>
            <a:pPr marL="0" indent="0">
              <a:buNone/>
            </a:pPr>
            <a:r>
              <a:rPr lang="en-IN" sz="2000" dirty="0" err="1" smtClean="0"/>
              <a:t>hr_test$deciles</a:t>
            </a:r>
            <a:r>
              <a:rPr lang="en-IN" sz="2000" dirty="0" smtClean="0"/>
              <a:t> </a:t>
            </a:r>
            <a:r>
              <a:rPr lang="en-IN" sz="2000" dirty="0"/>
              <a:t>= </a:t>
            </a:r>
            <a:r>
              <a:rPr lang="en-IN" sz="2000" dirty="0" smtClean="0"/>
              <a:t>decile(</a:t>
            </a:r>
            <a:r>
              <a:rPr lang="en-IN" sz="2000" dirty="0" err="1" smtClean="0"/>
              <a:t>hr_test$predict.score</a:t>
            </a:r>
            <a:r>
              <a:rPr lang="en-IN" sz="2000" dirty="0"/>
              <a:t>[,2])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#Creating rank ordering and computing </a:t>
            </a:r>
            <a:r>
              <a:rPr lang="en-IN" sz="2000" dirty="0" err="1"/>
              <a:t>ks</a:t>
            </a:r>
            <a:r>
              <a:rPr lang="en-IN" sz="2000" dirty="0"/>
              <a:t> for each decile for </a:t>
            </a:r>
            <a:r>
              <a:rPr lang="en-IN" sz="2000" dirty="0" smtClean="0"/>
              <a:t>test</a:t>
            </a: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65888"/>
            <a:ext cx="11181806" cy="292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29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1" y="156754"/>
            <a:ext cx="11390812" cy="6479177"/>
          </a:xfrm>
        </p:spPr>
        <p:txBody>
          <a:bodyPr>
            <a:normAutofit fontScale="55000" lnSpcReduction="20000"/>
          </a:bodyPr>
          <a:lstStyle/>
          <a:p>
            <a:r>
              <a:rPr lang="en-IN" sz="3600" dirty="0" smtClean="0"/>
              <a:t>Checking Accuracy on test sample using ROC, AUC and  KS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pred</a:t>
            </a:r>
            <a:r>
              <a:rPr lang="en-IN" dirty="0"/>
              <a:t> &lt;- </a:t>
            </a:r>
            <a:r>
              <a:rPr lang="en-IN" dirty="0" smtClean="0"/>
              <a:t>prediction(</a:t>
            </a:r>
            <a:r>
              <a:rPr lang="en-IN" dirty="0" err="1" smtClean="0"/>
              <a:t>hr_test$predict.score</a:t>
            </a:r>
            <a:r>
              <a:rPr lang="en-IN" dirty="0"/>
              <a:t>[,2], </a:t>
            </a:r>
            <a:r>
              <a:rPr lang="en-IN" dirty="0" err="1" smtClean="0"/>
              <a:t>hr_test</a:t>
            </a:r>
            <a:r>
              <a:rPr lang="en-IN" dirty="0" err="1" smtClean="0"/>
              <a:t>$Attrition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perf &lt;- performance(</a:t>
            </a:r>
            <a:r>
              <a:rPr lang="en-IN" dirty="0" err="1"/>
              <a:t>pred</a:t>
            </a:r>
            <a:r>
              <a:rPr lang="en-IN" dirty="0"/>
              <a:t>, "</a:t>
            </a:r>
            <a:r>
              <a:rPr lang="en-IN" dirty="0" err="1"/>
              <a:t>tpr</a:t>
            </a:r>
            <a:r>
              <a:rPr lang="en-IN" dirty="0"/>
              <a:t>", "</a:t>
            </a:r>
            <a:r>
              <a:rPr lang="en-IN" dirty="0" err="1"/>
              <a:t>fpr</a:t>
            </a:r>
            <a:r>
              <a:rPr lang="en-IN" dirty="0"/>
              <a:t>")</a:t>
            </a:r>
          </a:p>
          <a:p>
            <a:pPr marL="0" indent="0">
              <a:buNone/>
            </a:pPr>
            <a:r>
              <a:rPr lang="en-IN" dirty="0"/>
              <a:t>plot(perf)</a:t>
            </a:r>
          </a:p>
          <a:p>
            <a:pPr marL="0" indent="0">
              <a:buNone/>
            </a:pPr>
            <a:r>
              <a:rPr lang="en-IN" dirty="0"/>
              <a:t>(KS &lt;- max(</a:t>
            </a:r>
            <a:r>
              <a:rPr lang="en-IN" dirty="0" err="1"/>
              <a:t>attr</a:t>
            </a:r>
            <a:r>
              <a:rPr lang="en-IN" dirty="0"/>
              <a:t>(perf, '</a:t>
            </a:r>
            <a:r>
              <a:rPr lang="en-IN" dirty="0" err="1"/>
              <a:t>y.values</a:t>
            </a:r>
            <a:r>
              <a:rPr lang="en-IN" dirty="0"/>
              <a:t>')[[1]]-</a:t>
            </a:r>
            <a:r>
              <a:rPr lang="en-IN" dirty="0" err="1"/>
              <a:t>attr</a:t>
            </a:r>
            <a:r>
              <a:rPr lang="en-IN" dirty="0"/>
              <a:t>(perf, '</a:t>
            </a:r>
            <a:r>
              <a:rPr lang="en-IN" dirty="0" err="1"/>
              <a:t>x.values</a:t>
            </a:r>
            <a:r>
              <a:rPr lang="en-IN" dirty="0"/>
              <a:t>')[[1]]))</a:t>
            </a:r>
          </a:p>
          <a:p>
            <a:pPr marL="0" indent="0">
              <a:buNone/>
            </a:pPr>
            <a:r>
              <a:rPr lang="en-IN" b="1" dirty="0" smtClean="0"/>
              <a:t>0.6176017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dirty="0"/>
              <a:t>## Area Under Curve</a:t>
            </a:r>
          </a:p>
          <a:p>
            <a:pPr marL="0" indent="0">
              <a:buNone/>
            </a:pPr>
            <a:r>
              <a:rPr lang="en-IN" dirty="0" err="1"/>
              <a:t>auc</a:t>
            </a:r>
            <a:r>
              <a:rPr lang="en-IN" dirty="0"/>
              <a:t> &lt;- performance(</a:t>
            </a:r>
            <a:r>
              <a:rPr lang="en-IN" dirty="0" err="1"/>
              <a:t>pred</a:t>
            </a:r>
            <a:r>
              <a:rPr lang="en-IN" dirty="0"/>
              <a:t>,"</a:t>
            </a:r>
            <a:r>
              <a:rPr lang="en-IN" dirty="0" err="1"/>
              <a:t>auc</a:t>
            </a:r>
            <a:r>
              <a:rPr lang="en-IN" dirty="0"/>
              <a:t>"); </a:t>
            </a:r>
          </a:p>
          <a:p>
            <a:pPr marL="0" indent="0">
              <a:buNone/>
            </a:pPr>
            <a:r>
              <a:rPr lang="en-IN" dirty="0"/>
              <a:t>(</a:t>
            </a:r>
            <a:r>
              <a:rPr lang="en-IN" dirty="0" err="1"/>
              <a:t>auc</a:t>
            </a:r>
            <a:r>
              <a:rPr lang="en-IN" dirty="0"/>
              <a:t> &lt;- </a:t>
            </a:r>
            <a:r>
              <a:rPr lang="en-IN" dirty="0" err="1"/>
              <a:t>as.numeric</a:t>
            </a:r>
            <a:r>
              <a:rPr lang="en-IN" dirty="0"/>
              <a:t>(</a:t>
            </a:r>
            <a:r>
              <a:rPr lang="en-IN" dirty="0" err="1"/>
              <a:t>auc@y.values</a:t>
            </a:r>
            <a:r>
              <a:rPr lang="en-IN" dirty="0"/>
              <a:t>))</a:t>
            </a:r>
          </a:p>
          <a:p>
            <a:pPr marL="0" indent="0">
              <a:buNone/>
            </a:pPr>
            <a:r>
              <a:rPr lang="en-IN" b="1" dirty="0" smtClean="0"/>
              <a:t>0.8809709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it-IT" dirty="0"/>
              <a:t>(gini = </a:t>
            </a:r>
            <a:r>
              <a:rPr lang="it-IT" dirty="0" smtClean="0"/>
              <a:t>ineq(</a:t>
            </a:r>
            <a:r>
              <a:rPr lang="en-IN" dirty="0" err="1" smtClean="0"/>
              <a:t>hr_test</a:t>
            </a:r>
            <a:r>
              <a:rPr lang="it-IT" dirty="0" smtClean="0"/>
              <a:t>$predict.score</a:t>
            </a:r>
            <a:r>
              <a:rPr lang="it-IT" dirty="0"/>
              <a:t>[,2], type="Gini"))</a:t>
            </a:r>
          </a:p>
          <a:p>
            <a:pPr marL="0" indent="0">
              <a:buNone/>
            </a:pPr>
            <a:r>
              <a:rPr lang="it-IT" b="1" dirty="0" smtClean="0"/>
              <a:t>0.4098616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en-IN" dirty="0"/>
              <a:t>## Classification Error</a:t>
            </a:r>
          </a:p>
          <a:p>
            <a:pPr marL="0" indent="0">
              <a:buNone/>
            </a:pPr>
            <a:r>
              <a:rPr lang="en-IN" dirty="0" smtClean="0"/>
              <a:t>with(</a:t>
            </a:r>
            <a:r>
              <a:rPr lang="en-IN" dirty="0" err="1" smtClean="0"/>
              <a:t>hr_test</a:t>
            </a:r>
            <a:r>
              <a:rPr lang="en-IN" dirty="0" smtClean="0"/>
              <a:t>, </a:t>
            </a:r>
            <a:r>
              <a:rPr lang="en-IN" dirty="0"/>
              <a:t>table(Attrition, </a:t>
            </a:r>
            <a:r>
              <a:rPr lang="en-IN" dirty="0" err="1"/>
              <a:t>predict.class</a:t>
            </a:r>
            <a:r>
              <a:rPr lang="en-IN" dirty="0"/>
              <a:t>))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err="1"/>
              <a:t>predict.class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 Attrition   	0   	1</a:t>
            </a:r>
          </a:p>
          <a:p>
            <a:pPr marL="0" indent="0">
              <a:buNone/>
            </a:pPr>
            <a:r>
              <a:rPr lang="en-IN" b="1" dirty="0"/>
              <a:t>         0 	</a:t>
            </a:r>
            <a:r>
              <a:rPr lang="en-IN" b="1" dirty="0" smtClean="0"/>
              <a:t>671 </a:t>
            </a:r>
            <a:r>
              <a:rPr lang="en-IN" b="1" dirty="0"/>
              <a:t>	 </a:t>
            </a:r>
            <a:r>
              <a:rPr lang="en-IN" b="1" dirty="0" smtClean="0"/>
              <a:t>68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         1 	</a:t>
            </a:r>
            <a:r>
              <a:rPr lang="en-IN" b="1" dirty="0" smtClean="0"/>
              <a:t>174 </a:t>
            </a:r>
            <a:r>
              <a:rPr lang="en-IN" b="1" dirty="0"/>
              <a:t>	</a:t>
            </a:r>
            <a:r>
              <a:rPr lang="en-IN" b="1" dirty="0" smtClean="0"/>
              <a:t>346</a:t>
            </a: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343" y="769322"/>
            <a:ext cx="5943600" cy="501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9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en-IN" sz="3600" dirty="0" smtClean="0"/>
              <a:t>Performing exploratory data analysis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</a:t>
            </a:r>
            <a:r>
              <a:rPr lang="en-IN" dirty="0" err="1" smtClean="0"/>
              <a:t>tr</a:t>
            </a:r>
            <a:r>
              <a:rPr lang="en-IN" dirty="0" smtClean="0"/>
              <a:t>(hr)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017" y="852349"/>
            <a:ext cx="75438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35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677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Checking summary of the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2960"/>
            <a:ext cx="10515600" cy="5354003"/>
          </a:xfrm>
        </p:spPr>
        <p:txBody>
          <a:bodyPr/>
          <a:lstStyle/>
          <a:p>
            <a:r>
              <a:rPr lang="en-IN" dirty="0" smtClean="0"/>
              <a:t>Summary(hr)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1332411"/>
            <a:ext cx="10713720" cy="52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8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17" y="299809"/>
            <a:ext cx="10515600" cy="993413"/>
          </a:xfrm>
        </p:spPr>
        <p:txBody>
          <a:bodyPr>
            <a:normAutofit fontScale="90000"/>
          </a:bodyPr>
          <a:lstStyle/>
          <a:p>
            <a:r>
              <a:rPr lang="en-IN" sz="4000" b="1" dirty="0" smtClean="0"/>
              <a:t>Interpreting the o/p of EDA</a:t>
            </a:r>
            <a:br>
              <a:rPr lang="en-IN" sz="4000" b="1" dirty="0" smtClean="0"/>
            </a:b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>Removing variables with same values (no variability)</a:t>
            </a:r>
            <a:endParaRPr lang="en-IN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9" y="1867989"/>
            <a:ext cx="11429999" cy="3526971"/>
          </a:xfrm>
        </p:spPr>
      </p:pic>
      <p:sp>
        <p:nvSpPr>
          <p:cNvPr id="5" name="TextBox 4"/>
          <p:cNvSpPr txBox="1"/>
          <p:nvPr/>
        </p:nvSpPr>
        <p:spPr>
          <a:xfrm>
            <a:off x="1084217" y="5721531"/>
            <a:ext cx="10528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hr1 = subset(</a:t>
            </a:r>
            <a:r>
              <a:rPr lang="en-IN" sz="2400" b="1" dirty="0" err="1" smtClean="0"/>
              <a:t>hr,select</a:t>
            </a:r>
            <a:r>
              <a:rPr lang="en-IN" sz="2400" b="1" dirty="0" smtClean="0"/>
              <a:t> = -c(Over18,EmployeeCount,StandardHours))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21103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9811"/>
            <a:ext cx="10515600" cy="510086"/>
          </a:xfrm>
        </p:spPr>
        <p:txBody>
          <a:bodyPr>
            <a:normAutofit fontScale="90000"/>
          </a:bodyPr>
          <a:lstStyle/>
          <a:p>
            <a:r>
              <a:rPr lang="en-IN" sz="3600" dirty="0" smtClean="0"/>
              <a:t>Checking missing values</a:t>
            </a:r>
            <a:endParaRPr lang="en-IN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9" y="992777"/>
            <a:ext cx="10633165" cy="4663440"/>
          </a:xfrm>
        </p:spPr>
      </p:pic>
      <p:sp>
        <p:nvSpPr>
          <p:cNvPr id="5" name="TextBox 4"/>
          <p:cNvSpPr txBox="1"/>
          <p:nvPr/>
        </p:nvSpPr>
        <p:spPr>
          <a:xfrm>
            <a:off x="1123406" y="5982789"/>
            <a:ext cx="956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No Missing values in data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0292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182"/>
            <a:ext cx="10515600" cy="549275"/>
          </a:xfrm>
        </p:spPr>
        <p:txBody>
          <a:bodyPr>
            <a:noAutofit/>
          </a:bodyPr>
          <a:lstStyle/>
          <a:p>
            <a:r>
              <a:rPr lang="en-IN" sz="3200" dirty="0" smtClean="0"/>
              <a:t>Checking Information Value for the data set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2731" y="718457"/>
            <a:ext cx="8046719" cy="59044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263" y="1332411"/>
            <a:ext cx="34224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</a:t>
            </a:r>
            <a:r>
              <a:rPr lang="en-IN" dirty="0" smtClean="0"/>
              <a:t>ariables – </a:t>
            </a:r>
          </a:p>
          <a:p>
            <a:endParaRPr lang="en-IN" dirty="0" smtClean="0"/>
          </a:p>
          <a:p>
            <a:r>
              <a:rPr lang="en-IN" dirty="0" smtClean="0"/>
              <a:t>PercentSalaryHike</a:t>
            </a:r>
          </a:p>
          <a:p>
            <a:r>
              <a:rPr lang="en-IN" dirty="0" smtClean="0"/>
              <a:t>PerformanceRating</a:t>
            </a:r>
          </a:p>
          <a:p>
            <a:r>
              <a:rPr lang="en-IN" dirty="0" smtClean="0"/>
              <a:t>Gender</a:t>
            </a:r>
          </a:p>
          <a:p>
            <a:r>
              <a:rPr lang="en-IN" dirty="0" smtClean="0"/>
              <a:t>Education </a:t>
            </a:r>
          </a:p>
          <a:p>
            <a:endParaRPr lang="en-IN" dirty="0"/>
          </a:p>
          <a:p>
            <a:r>
              <a:rPr lang="en-IN" dirty="0" smtClean="0"/>
              <a:t>shows very weak strength, hence removing them from data set</a:t>
            </a:r>
          </a:p>
          <a:p>
            <a:endParaRPr lang="en-IN" dirty="0"/>
          </a:p>
          <a:p>
            <a:r>
              <a:rPr lang="en-IN" b="1" dirty="0" smtClean="0"/>
              <a:t>hr2 = subset(hr1, select = </a:t>
            </a:r>
          </a:p>
          <a:p>
            <a:r>
              <a:rPr lang="en-IN" b="1" dirty="0" smtClean="0"/>
              <a:t>-c( PercentSalaryHike, PerformanceRating, Gender, Education))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00181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126"/>
            <a:ext cx="10515600" cy="51008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Computing IV for few variables in excel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272" y="997926"/>
            <a:ext cx="7118168" cy="1810588"/>
          </a:xfrm>
        </p:spPr>
      </p:pic>
      <p:sp>
        <p:nvSpPr>
          <p:cNvPr id="7" name="TextBox 6"/>
          <p:cNvSpPr txBox="1"/>
          <p:nvPr/>
        </p:nvSpPr>
        <p:spPr>
          <a:xfrm>
            <a:off x="574766" y="1188720"/>
            <a:ext cx="304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IV for Job Involvement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272" y="3500845"/>
            <a:ext cx="7118168" cy="19724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2335" y="4180114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IV for Marital Status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8447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121"/>
            <a:ext cx="10515600" cy="51008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Visualization for  each variable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645222"/>
              </p:ext>
            </p:extLst>
          </p:nvPr>
        </p:nvGraphicFramePr>
        <p:xfrm>
          <a:off x="472440" y="1041853"/>
          <a:ext cx="10657114" cy="4744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6440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812</Words>
  <Application>Microsoft Office PowerPoint</Application>
  <PresentationFormat>Widescreen</PresentationFormat>
  <Paragraphs>191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Predicting Attrition using RandomForest on HR data</vt:lpstr>
      <vt:lpstr>Reading the csv file</vt:lpstr>
      <vt:lpstr>Performing exploratory data analysis</vt:lpstr>
      <vt:lpstr>Checking summary of the data</vt:lpstr>
      <vt:lpstr>Interpreting the o/p of EDA  Removing variables with same values (no variability)</vt:lpstr>
      <vt:lpstr>Checking missing values</vt:lpstr>
      <vt:lpstr>Checking Information Value for the data set</vt:lpstr>
      <vt:lpstr>Computing IV for few variables in excel</vt:lpstr>
      <vt:lpstr>Visualization for  each variable</vt:lpstr>
      <vt:lpstr>PowerPoint Presentation</vt:lpstr>
      <vt:lpstr>PowerPoint Presentation</vt:lpstr>
      <vt:lpstr>Oversampling data set due  to Class Imbalance</vt:lpstr>
      <vt:lpstr>Partitioning data into dev, val and test</vt:lpstr>
      <vt:lpstr>Building RandomForest Model on Dev sample</vt:lpstr>
      <vt:lpstr>Checking optimum no. of trees</vt:lpstr>
      <vt:lpstr>Checking Importance of  Variables</vt:lpstr>
      <vt:lpstr>Tuning the RF with parameters</vt:lpstr>
      <vt:lpstr>Validating Model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Attrition using RandomForest on HR data</dc:title>
  <dc:creator>hiteshw.02@gmail.com</dc:creator>
  <cp:lastModifiedBy>hiteshw.02@gmail.com</cp:lastModifiedBy>
  <cp:revision>31</cp:revision>
  <dcterms:created xsi:type="dcterms:W3CDTF">2017-08-04T07:26:28Z</dcterms:created>
  <dcterms:modified xsi:type="dcterms:W3CDTF">2017-08-04T12:28:57Z</dcterms:modified>
</cp:coreProperties>
</file>